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22" r:id="rId1"/>
  </p:sldMasterIdLst>
  <p:notesMasterIdLst>
    <p:notesMasterId r:id="rId49"/>
  </p:notesMasterIdLst>
  <p:sldIdLst>
    <p:sldId id="1108" r:id="rId2"/>
    <p:sldId id="256" r:id="rId3"/>
    <p:sldId id="1089" r:id="rId4"/>
    <p:sldId id="1105" r:id="rId5"/>
    <p:sldId id="541" r:id="rId6"/>
    <p:sldId id="1081" r:id="rId7"/>
    <p:sldId id="1082" r:id="rId8"/>
    <p:sldId id="261" r:id="rId9"/>
    <p:sldId id="701" r:id="rId10"/>
    <p:sldId id="262" r:id="rId11"/>
    <p:sldId id="1094" r:id="rId12"/>
    <p:sldId id="1093" r:id="rId13"/>
    <p:sldId id="1090" r:id="rId14"/>
    <p:sldId id="264" r:id="rId15"/>
    <p:sldId id="265" r:id="rId16"/>
    <p:sldId id="948" r:id="rId17"/>
    <p:sldId id="544" r:id="rId18"/>
    <p:sldId id="947" r:id="rId19"/>
    <p:sldId id="266" r:id="rId20"/>
    <p:sldId id="258" r:id="rId21"/>
    <p:sldId id="453" r:id="rId22"/>
    <p:sldId id="353" r:id="rId23"/>
    <p:sldId id="260" r:id="rId24"/>
    <p:sldId id="368" r:id="rId25"/>
    <p:sldId id="1083" r:id="rId26"/>
    <p:sldId id="354" r:id="rId27"/>
    <p:sldId id="1096" r:id="rId28"/>
    <p:sldId id="1095" r:id="rId29"/>
    <p:sldId id="698" r:id="rId30"/>
    <p:sldId id="1107" r:id="rId31"/>
    <p:sldId id="267" r:id="rId32"/>
    <p:sldId id="702" r:id="rId33"/>
    <p:sldId id="949" r:id="rId34"/>
    <p:sldId id="268" r:id="rId35"/>
    <p:sldId id="1059" r:id="rId36"/>
    <p:sldId id="470" r:id="rId37"/>
    <p:sldId id="545" r:id="rId38"/>
    <p:sldId id="269" r:id="rId39"/>
    <p:sldId id="950" r:id="rId40"/>
    <p:sldId id="543" r:id="rId41"/>
    <p:sldId id="1098" r:id="rId42"/>
    <p:sldId id="1097" r:id="rId43"/>
    <p:sldId id="270" r:id="rId44"/>
    <p:sldId id="1058" r:id="rId45"/>
    <p:sldId id="700" r:id="rId46"/>
    <p:sldId id="1109" r:id="rId47"/>
    <p:sldId id="1106" r:id="rId48"/>
  </p:sldIdLst>
  <p:sldSz cx="9144000" cy="6858000" type="screen4x3"/>
  <p:notesSz cx="6858000" cy="9144000"/>
  <p:defaultTextStyle>
    <a:defPPr>
      <a:defRPr lang="en-US"/>
    </a:defPPr>
    <a:lvl1pPr algn="ctr" rtl="0" eaLnBrk="0" fontAlgn="base" hangingPunct="0">
      <a:spcBef>
        <a:spcPct val="0"/>
      </a:spcBef>
      <a:spcAft>
        <a:spcPct val="0"/>
      </a:spcAft>
      <a:defRPr sz="3200" kern="1200">
        <a:solidFill>
          <a:schemeClr val="tx1"/>
        </a:solidFill>
        <a:latin typeface="Times New Roman" panose="02020603050405020304" pitchFamily="18" charset="0"/>
        <a:ea typeface="+mn-ea"/>
        <a:cs typeface="Tahoma" panose="020B0604030504040204" pitchFamily="34" charset="0"/>
      </a:defRPr>
    </a:lvl1pPr>
    <a:lvl2pPr marL="457200" algn="ctr" rtl="0" eaLnBrk="0" fontAlgn="base" hangingPunct="0">
      <a:spcBef>
        <a:spcPct val="0"/>
      </a:spcBef>
      <a:spcAft>
        <a:spcPct val="0"/>
      </a:spcAft>
      <a:defRPr sz="3200" kern="1200">
        <a:solidFill>
          <a:schemeClr val="tx1"/>
        </a:solidFill>
        <a:latin typeface="Times New Roman" panose="02020603050405020304" pitchFamily="18" charset="0"/>
        <a:ea typeface="+mn-ea"/>
        <a:cs typeface="Tahoma" panose="020B0604030504040204" pitchFamily="34" charset="0"/>
      </a:defRPr>
    </a:lvl2pPr>
    <a:lvl3pPr marL="914400" algn="ctr" rtl="0" eaLnBrk="0" fontAlgn="base" hangingPunct="0">
      <a:spcBef>
        <a:spcPct val="0"/>
      </a:spcBef>
      <a:spcAft>
        <a:spcPct val="0"/>
      </a:spcAft>
      <a:defRPr sz="3200" kern="1200">
        <a:solidFill>
          <a:schemeClr val="tx1"/>
        </a:solidFill>
        <a:latin typeface="Times New Roman" panose="02020603050405020304" pitchFamily="18" charset="0"/>
        <a:ea typeface="+mn-ea"/>
        <a:cs typeface="Tahoma" panose="020B0604030504040204" pitchFamily="34" charset="0"/>
      </a:defRPr>
    </a:lvl3pPr>
    <a:lvl4pPr marL="1371600" algn="ctr" rtl="0" eaLnBrk="0" fontAlgn="base" hangingPunct="0">
      <a:spcBef>
        <a:spcPct val="0"/>
      </a:spcBef>
      <a:spcAft>
        <a:spcPct val="0"/>
      </a:spcAft>
      <a:defRPr sz="3200" kern="1200">
        <a:solidFill>
          <a:schemeClr val="tx1"/>
        </a:solidFill>
        <a:latin typeface="Times New Roman" panose="02020603050405020304" pitchFamily="18" charset="0"/>
        <a:ea typeface="+mn-ea"/>
        <a:cs typeface="Tahoma" panose="020B0604030504040204" pitchFamily="34" charset="0"/>
      </a:defRPr>
    </a:lvl4pPr>
    <a:lvl5pPr marL="1828800" algn="ctr" rtl="0" eaLnBrk="0" fontAlgn="base" hangingPunct="0">
      <a:spcBef>
        <a:spcPct val="0"/>
      </a:spcBef>
      <a:spcAft>
        <a:spcPct val="0"/>
      </a:spcAft>
      <a:defRPr sz="3200" kern="1200">
        <a:solidFill>
          <a:schemeClr val="tx1"/>
        </a:solidFill>
        <a:latin typeface="Times New Roman" panose="02020603050405020304" pitchFamily="18" charset="0"/>
        <a:ea typeface="+mn-ea"/>
        <a:cs typeface="Tahoma" panose="020B0604030504040204" pitchFamily="34" charset="0"/>
      </a:defRPr>
    </a:lvl5pPr>
    <a:lvl6pPr marL="2286000" algn="l" defTabSz="914400" rtl="0" eaLnBrk="1" latinLnBrk="0" hangingPunct="1">
      <a:defRPr sz="3200" kern="1200">
        <a:solidFill>
          <a:schemeClr val="tx1"/>
        </a:solidFill>
        <a:latin typeface="Times New Roman" panose="02020603050405020304" pitchFamily="18" charset="0"/>
        <a:ea typeface="+mn-ea"/>
        <a:cs typeface="Tahoma" panose="020B0604030504040204" pitchFamily="34" charset="0"/>
      </a:defRPr>
    </a:lvl6pPr>
    <a:lvl7pPr marL="2743200" algn="l" defTabSz="914400" rtl="0" eaLnBrk="1" latinLnBrk="0" hangingPunct="1">
      <a:defRPr sz="3200" kern="1200">
        <a:solidFill>
          <a:schemeClr val="tx1"/>
        </a:solidFill>
        <a:latin typeface="Times New Roman" panose="02020603050405020304" pitchFamily="18" charset="0"/>
        <a:ea typeface="+mn-ea"/>
        <a:cs typeface="Tahoma" panose="020B0604030504040204" pitchFamily="34" charset="0"/>
      </a:defRPr>
    </a:lvl7pPr>
    <a:lvl8pPr marL="3200400" algn="l" defTabSz="914400" rtl="0" eaLnBrk="1" latinLnBrk="0" hangingPunct="1">
      <a:defRPr sz="3200" kern="1200">
        <a:solidFill>
          <a:schemeClr val="tx1"/>
        </a:solidFill>
        <a:latin typeface="Times New Roman" panose="02020603050405020304" pitchFamily="18" charset="0"/>
        <a:ea typeface="+mn-ea"/>
        <a:cs typeface="Tahoma" panose="020B0604030504040204" pitchFamily="34" charset="0"/>
      </a:defRPr>
    </a:lvl8pPr>
    <a:lvl9pPr marL="3657600" algn="l" defTabSz="914400" rtl="0" eaLnBrk="1" latinLnBrk="0" hangingPunct="1">
      <a:defRPr sz="3200" kern="1200">
        <a:solidFill>
          <a:schemeClr val="tx1"/>
        </a:solidFill>
        <a:latin typeface="Times New Roman" panose="02020603050405020304" pitchFamily="18" charset="0"/>
        <a:ea typeface="+mn-ea"/>
        <a:cs typeface="Tahoma" panose="020B060403050404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33"/>
    <a:srgbClr val="FFFF66"/>
    <a:srgbClr val="FF66FF"/>
    <a:srgbClr val="FF3300"/>
    <a:srgbClr val="FF5050"/>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0" autoAdjust="0"/>
    <p:restoredTop sz="91136" autoAdjust="0"/>
  </p:normalViewPr>
  <p:slideViewPr>
    <p:cSldViewPr>
      <p:cViewPr>
        <p:scale>
          <a:sx n="100" d="100"/>
          <a:sy n="100" d="100"/>
        </p:scale>
        <p:origin x="-1944"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176"/>
    </p:cViewPr>
  </p:sorterViewPr>
  <p:notesViewPr>
    <p:cSldViewPr>
      <p:cViewPr varScale="1">
        <p:scale>
          <a:sx n="63" d="100"/>
          <a:sy n="63" d="100"/>
        </p:scale>
        <p:origin x="-24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B77BDF-19CF-422A-BF84-05133385ED3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4339" name="Rectangle 3">
            <a:extLst>
              <a:ext uri="{FF2B5EF4-FFF2-40B4-BE49-F238E27FC236}">
                <a16:creationId xmlns:a16="http://schemas.microsoft.com/office/drawing/2014/main" id="{9F01C698-8DCC-475E-A504-48EF6DE27A3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0180" name="Rectangle 4">
            <a:extLst>
              <a:ext uri="{FF2B5EF4-FFF2-40B4-BE49-F238E27FC236}">
                <a16:creationId xmlns:a16="http://schemas.microsoft.com/office/drawing/2014/main" id="{012811D4-4E3B-4445-A37F-30930E9A832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2604C998-89BD-44B5-B7BC-600391936DB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429494E7-C0E2-4E00-B6D8-6D6EAAA2BB6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4343" name="Rectangle 7">
            <a:extLst>
              <a:ext uri="{FF2B5EF4-FFF2-40B4-BE49-F238E27FC236}">
                <a16:creationId xmlns:a16="http://schemas.microsoft.com/office/drawing/2014/main" id="{DD161C46-BBAE-496C-A4C0-9B5ECB22692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76AC820F-376B-483E-937C-E9C13288432D}"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5E39648-B890-4B62-BB1D-E49EA7699AD7}"/>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1F729D94-9382-4435-9CA2-18D3557B03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cs typeface="Arial" panose="020B0604020202020204" pitchFamily="34" charset="0"/>
              </a:rPr>
              <a:t>POMC: pro-opiomelanocortin</a:t>
            </a:r>
            <a:endParaRPr lang="en-US" altLang="en-US">
              <a:cs typeface="Arial" panose="020B0604020202020204" pitchFamily="34" charset="0"/>
            </a:endParaRPr>
          </a:p>
        </p:txBody>
      </p:sp>
      <p:sp>
        <p:nvSpPr>
          <p:cNvPr id="51204" name="Slide Number Placeholder 3">
            <a:extLst>
              <a:ext uri="{FF2B5EF4-FFF2-40B4-BE49-F238E27FC236}">
                <a16:creationId xmlns:a16="http://schemas.microsoft.com/office/drawing/2014/main" id="{1FFFF3B2-0D02-46E5-BCC4-B6D9E8E7B9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fld id="{9074E772-CFBF-499B-8FBD-8D67779D0009}" type="slidenum">
              <a:rPr lang="ar-SA" altLang="en-US" sz="1200">
                <a:latin typeface="Arial" panose="020B0604020202020204" pitchFamily="34" charset="0"/>
                <a:cs typeface="Arial" panose="020B0604020202020204" pitchFamily="34" charset="0"/>
              </a:rPr>
              <a:pPr/>
              <a:t>14</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01DB49E-29CE-4335-977C-4784101F2D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895F86B6-26EC-4501-BBBF-ACE0ED8399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CA" altLang="en-US">
                <a:cs typeface="Arial" panose="020B0604020202020204" pitchFamily="34" charset="0"/>
              </a:rPr>
              <a:t>CDKNIB: the product gene is cell cycle checkpoint regulator p27. patients have MEN-like syndrome but lack MEN abnormalities.</a:t>
            </a:r>
            <a:endParaRPr lang="en-US" altLang="en-US">
              <a:cs typeface="Arial" panose="020B0604020202020204" pitchFamily="34" charset="0"/>
            </a:endParaRPr>
          </a:p>
        </p:txBody>
      </p:sp>
      <p:sp>
        <p:nvSpPr>
          <p:cNvPr id="52228" name="Slide Number Placeholder 3">
            <a:extLst>
              <a:ext uri="{FF2B5EF4-FFF2-40B4-BE49-F238E27FC236}">
                <a16:creationId xmlns:a16="http://schemas.microsoft.com/office/drawing/2014/main" id="{06C30173-F1D1-43B3-8687-41D399CD1E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fld id="{6480ED4C-C903-425E-9593-3985005A0BDD}" type="slidenum">
              <a:rPr lang="ar-SA" altLang="en-US" sz="1200">
                <a:latin typeface="Arial" panose="020B0604020202020204" pitchFamily="34" charset="0"/>
                <a:cs typeface="Arial" panose="020B0604020202020204" pitchFamily="34" charset="0"/>
              </a:rPr>
              <a:pPr/>
              <a:t>18</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3E38ADB-628E-4EE7-93E3-5895F8A1F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fld id="{6B293E6F-189A-4101-91C8-A6432526DB0E}" type="slidenum">
              <a:rPr lang="ar-JO" altLang="en-US" sz="1200">
                <a:latin typeface="Arial" panose="020B0604020202020204" pitchFamily="34" charset="0"/>
                <a:cs typeface="Arial" panose="020B0604020202020204" pitchFamily="34" charset="0"/>
              </a:rPr>
              <a:pPr/>
              <a:t>22</a:t>
            </a:fld>
            <a:endParaRPr lang="en-US" altLang="en-US" sz="1200">
              <a:latin typeface="Arial" panose="020B0604020202020204" pitchFamily="34" charset="0"/>
              <a:cs typeface="Arial" panose="020B0604020202020204" pitchFamily="34" charset="0"/>
            </a:endParaRPr>
          </a:p>
        </p:txBody>
      </p:sp>
      <p:sp>
        <p:nvSpPr>
          <p:cNvPr id="53251" name="Rectangle 2">
            <a:extLst>
              <a:ext uri="{FF2B5EF4-FFF2-40B4-BE49-F238E27FC236}">
                <a16:creationId xmlns:a16="http://schemas.microsoft.com/office/drawing/2014/main" id="{C3306582-E9D6-4427-8613-F1454AC786C6}"/>
              </a:ext>
            </a:extLst>
          </p:cNvPr>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53252" name="Rectangle 3">
            <a:extLst>
              <a:ext uri="{FF2B5EF4-FFF2-40B4-BE49-F238E27FC236}">
                <a16:creationId xmlns:a16="http://schemas.microsoft.com/office/drawing/2014/main" id="{35F2F318-5261-4134-8046-0DBC84903D5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C7E6D51-A202-4404-9D8B-D46F863FC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fld id="{08D86B02-B136-40B4-BC57-18EC54ACDC63}" type="slidenum">
              <a:rPr lang="ar-JO" altLang="en-US" sz="1200">
                <a:latin typeface="Arial" panose="020B0604020202020204" pitchFamily="34" charset="0"/>
                <a:cs typeface="Arial" panose="020B0604020202020204" pitchFamily="34" charset="0"/>
              </a:rPr>
              <a:pPr/>
              <a:t>26</a:t>
            </a:fld>
            <a:endParaRPr lang="en-US" altLang="en-US" sz="1200">
              <a:latin typeface="Arial" panose="020B0604020202020204" pitchFamily="34" charset="0"/>
              <a:cs typeface="Arial" panose="020B0604020202020204" pitchFamily="34" charset="0"/>
            </a:endParaRPr>
          </a:p>
        </p:txBody>
      </p:sp>
      <p:sp>
        <p:nvSpPr>
          <p:cNvPr id="54275" name="Rectangle 2">
            <a:extLst>
              <a:ext uri="{FF2B5EF4-FFF2-40B4-BE49-F238E27FC236}">
                <a16:creationId xmlns:a16="http://schemas.microsoft.com/office/drawing/2014/main" id="{A3AAABF2-1514-40E5-9E1B-649DDF9EA2FC}"/>
              </a:ext>
            </a:extLst>
          </p:cNvPr>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54276" name="Rectangle 3">
            <a:extLst>
              <a:ext uri="{FF2B5EF4-FFF2-40B4-BE49-F238E27FC236}">
                <a16:creationId xmlns:a16="http://schemas.microsoft.com/office/drawing/2014/main" id="{95C2C7ED-A26D-4409-AB2A-37129EF3AE8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26C5B2C-4536-4520-B85A-74AE9732666B}"/>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059E56E-249C-439B-A92F-EC635580CE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a:cs typeface="Arial" panose="020B0604020202020204" pitchFamily="34" charset="0"/>
              </a:rPr>
              <a:t>It has been postulated that these suprasellar tumors induce hyperprolactinemia by compressing the pituitary stalk, resulting in impaired dopamine delivery to the pituitary and, consequently, disinhibition of the lactotropes. An alternative hypothesis proposed is that suprasellar tumors secrete a specific pars tuberalis factor that stimulates prolactin secretion</a:t>
            </a:r>
            <a:endParaRPr lang="ar-JO" altLang="en-US">
              <a:cs typeface="Arial" panose="020B0604020202020204" pitchFamily="34" charset="0"/>
            </a:endParaRPr>
          </a:p>
        </p:txBody>
      </p:sp>
      <p:sp>
        <p:nvSpPr>
          <p:cNvPr id="55300" name="Slide Number Placeholder 3">
            <a:extLst>
              <a:ext uri="{FF2B5EF4-FFF2-40B4-BE49-F238E27FC236}">
                <a16:creationId xmlns:a16="http://schemas.microsoft.com/office/drawing/2014/main" id="{60E39197-DC9E-4AE1-A53B-FA182398C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fld id="{2BAC758B-D279-4AC1-91A5-97516A46C452}" type="slidenum">
              <a:rPr lang="ar-SA" altLang="en-US" sz="1200">
                <a:latin typeface="Arial" panose="020B0604020202020204" pitchFamily="34" charset="0"/>
                <a:cs typeface="Arial" panose="020B0604020202020204" pitchFamily="34" charset="0"/>
              </a:rPr>
              <a:pPr/>
              <a:t>33</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id="{F0657E6F-DC40-4360-AE5B-9BEE277C08A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DC96F6F-FBBB-42D7-881C-AD13C3BF32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A0F438C-D85E-4CC7-B646-E72D22892047}"/>
              </a:ext>
            </a:extLst>
          </p:cNvPr>
          <p:cNvSpPr>
            <a:spLocks noGrp="1"/>
          </p:cNvSpPr>
          <p:nvPr>
            <p:ph type="sldNum" sz="quarter" idx="12"/>
          </p:nvPr>
        </p:nvSpPr>
        <p:spPr/>
        <p:txBody>
          <a:bodyPr/>
          <a:lstStyle>
            <a:lvl1pPr>
              <a:defRPr/>
            </a:lvl1pPr>
          </a:lstStyle>
          <a:p>
            <a:fld id="{1EFAB999-2B21-4D61-B01E-35097C397EA0}" type="slidenum">
              <a:rPr lang="ar-SA" altLang="en-US"/>
              <a:pPr/>
              <a:t>‹#›</a:t>
            </a:fld>
            <a:endParaRPr lang="en-US" altLang="en-US"/>
          </a:p>
        </p:txBody>
      </p:sp>
    </p:spTree>
    <p:extLst>
      <p:ext uri="{BB962C8B-B14F-4D97-AF65-F5344CB8AC3E}">
        <p14:creationId xmlns:p14="http://schemas.microsoft.com/office/powerpoint/2010/main" val="267216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98AFC2C6-8355-48CC-8FA6-4449283A117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9155DB-DECE-4075-9576-3749130C61E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0AE2835-3994-42FE-BA8F-374D47FCB926}"/>
              </a:ext>
            </a:extLst>
          </p:cNvPr>
          <p:cNvSpPr>
            <a:spLocks noGrp="1"/>
          </p:cNvSpPr>
          <p:nvPr>
            <p:ph type="sldNum" sz="quarter" idx="12"/>
          </p:nvPr>
        </p:nvSpPr>
        <p:spPr/>
        <p:txBody>
          <a:bodyPr/>
          <a:lstStyle>
            <a:lvl1pPr>
              <a:defRPr/>
            </a:lvl1pPr>
          </a:lstStyle>
          <a:p>
            <a:fld id="{893F5C8F-6322-4A40-BAED-D4BFD5A61047}" type="slidenum">
              <a:rPr lang="ar-SA" altLang="en-US"/>
              <a:pPr/>
              <a:t>‹#›</a:t>
            </a:fld>
            <a:endParaRPr lang="en-US" altLang="en-US"/>
          </a:p>
        </p:txBody>
      </p:sp>
    </p:spTree>
    <p:extLst>
      <p:ext uri="{BB962C8B-B14F-4D97-AF65-F5344CB8AC3E}">
        <p14:creationId xmlns:p14="http://schemas.microsoft.com/office/powerpoint/2010/main" val="34794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BA2575DA-7A2F-41DF-804C-78ACE04E154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F5BD1C6-9FF1-44E0-A718-9BD8C45AAA0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78DCCD8-BCDD-4CCE-8418-3C99FF197371}"/>
              </a:ext>
            </a:extLst>
          </p:cNvPr>
          <p:cNvSpPr>
            <a:spLocks noGrp="1"/>
          </p:cNvSpPr>
          <p:nvPr>
            <p:ph type="sldNum" sz="quarter" idx="12"/>
          </p:nvPr>
        </p:nvSpPr>
        <p:spPr/>
        <p:txBody>
          <a:bodyPr/>
          <a:lstStyle>
            <a:lvl1pPr>
              <a:defRPr/>
            </a:lvl1pPr>
          </a:lstStyle>
          <a:p>
            <a:fld id="{A4B85B06-1FA8-4295-8964-9604992BBEDA}" type="slidenum">
              <a:rPr lang="ar-SA" altLang="en-US"/>
              <a:pPr/>
              <a:t>‹#›</a:t>
            </a:fld>
            <a:endParaRPr lang="en-US" altLang="en-US"/>
          </a:p>
        </p:txBody>
      </p:sp>
    </p:spTree>
    <p:extLst>
      <p:ext uri="{BB962C8B-B14F-4D97-AF65-F5344CB8AC3E}">
        <p14:creationId xmlns:p14="http://schemas.microsoft.com/office/powerpoint/2010/main" val="36584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C29069F9-7561-4ADE-B26A-374BE67275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D88F632-9F5D-40A2-A6C0-35E81D1E6F2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F994DAA-C1C0-4E10-AAC7-92EF75B7A87A}"/>
              </a:ext>
            </a:extLst>
          </p:cNvPr>
          <p:cNvSpPr>
            <a:spLocks noGrp="1"/>
          </p:cNvSpPr>
          <p:nvPr>
            <p:ph type="sldNum" sz="quarter" idx="12"/>
          </p:nvPr>
        </p:nvSpPr>
        <p:spPr/>
        <p:txBody>
          <a:bodyPr/>
          <a:lstStyle>
            <a:lvl1pPr>
              <a:defRPr/>
            </a:lvl1pPr>
          </a:lstStyle>
          <a:p>
            <a:fld id="{0DE65EE2-F683-4D36-B412-D2E3D6250844}" type="slidenum">
              <a:rPr lang="ar-SA" altLang="en-US"/>
              <a:pPr/>
              <a:t>‹#›</a:t>
            </a:fld>
            <a:endParaRPr lang="en-US" altLang="en-US"/>
          </a:p>
        </p:txBody>
      </p:sp>
    </p:spTree>
    <p:extLst>
      <p:ext uri="{BB962C8B-B14F-4D97-AF65-F5344CB8AC3E}">
        <p14:creationId xmlns:p14="http://schemas.microsoft.com/office/powerpoint/2010/main" val="91470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B261D-20FD-473F-A190-0F7E773B65E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ECDB9C-3FB0-4007-B5E8-016322F92B1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750EE1F-1743-43F4-8F4D-2ABD353F350A}"/>
              </a:ext>
            </a:extLst>
          </p:cNvPr>
          <p:cNvSpPr>
            <a:spLocks noGrp="1"/>
          </p:cNvSpPr>
          <p:nvPr>
            <p:ph type="sldNum" sz="quarter" idx="12"/>
          </p:nvPr>
        </p:nvSpPr>
        <p:spPr/>
        <p:txBody>
          <a:bodyPr/>
          <a:lstStyle>
            <a:lvl1pPr>
              <a:defRPr/>
            </a:lvl1pPr>
          </a:lstStyle>
          <a:p>
            <a:fld id="{3252BD89-FA59-4900-B3A3-5CDB04004641}" type="slidenum">
              <a:rPr lang="ar-SA" altLang="en-US"/>
              <a:pPr/>
              <a:t>‹#›</a:t>
            </a:fld>
            <a:endParaRPr lang="en-US" altLang="en-US"/>
          </a:p>
        </p:txBody>
      </p:sp>
    </p:spTree>
    <p:extLst>
      <p:ext uri="{BB962C8B-B14F-4D97-AF65-F5344CB8AC3E}">
        <p14:creationId xmlns:p14="http://schemas.microsoft.com/office/powerpoint/2010/main" val="401148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3">
            <a:extLst>
              <a:ext uri="{FF2B5EF4-FFF2-40B4-BE49-F238E27FC236}">
                <a16:creationId xmlns:a16="http://schemas.microsoft.com/office/drawing/2014/main" id="{BE321503-2F38-4CDF-BD1A-A187DF9E99D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D89C077-616B-4853-9C6A-3CCC6AAC0A4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271F22E-D961-4944-9EE4-2EEE8C04C85E}"/>
              </a:ext>
            </a:extLst>
          </p:cNvPr>
          <p:cNvSpPr>
            <a:spLocks noGrp="1"/>
          </p:cNvSpPr>
          <p:nvPr>
            <p:ph type="sldNum" sz="quarter" idx="12"/>
          </p:nvPr>
        </p:nvSpPr>
        <p:spPr/>
        <p:txBody>
          <a:bodyPr/>
          <a:lstStyle>
            <a:lvl1pPr>
              <a:defRPr/>
            </a:lvl1pPr>
          </a:lstStyle>
          <a:p>
            <a:fld id="{BE6E06EC-9FE6-457E-95E3-3BD5AC26FEC1}" type="slidenum">
              <a:rPr lang="ar-SA" altLang="en-US"/>
              <a:pPr/>
              <a:t>‹#›</a:t>
            </a:fld>
            <a:endParaRPr lang="en-US" altLang="en-US"/>
          </a:p>
        </p:txBody>
      </p:sp>
    </p:spTree>
    <p:extLst>
      <p:ext uri="{BB962C8B-B14F-4D97-AF65-F5344CB8AC3E}">
        <p14:creationId xmlns:p14="http://schemas.microsoft.com/office/powerpoint/2010/main" val="190772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3">
            <a:extLst>
              <a:ext uri="{FF2B5EF4-FFF2-40B4-BE49-F238E27FC236}">
                <a16:creationId xmlns:a16="http://schemas.microsoft.com/office/drawing/2014/main" id="{0EDE870A-55BA-45FB-92A5-5F244ABEE57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AD4A65A-C670-468A-9A12-BB6587D102C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2822AB42-7B33-47B3-A031-95A92E68EAE2}"/>
              </a:ext>
            </a:extLst>
          </p:cNvPr>
          <p:cNvSpPr>
            <a:spLocks noGrp="1"/>
          </p:cNvSpPr>
          <p:nvPr>
            <p:ph type="sldNum" sz="quarter" idx="12"/>
          </p:nvPr>
        </p:nvSpPr>
        <p:spPr/>
        <p:txBody>
          <a:bodyPr/>
          <a:lstStyle>
            <a:lvl1pPr>
              <a:defRPr/>
            </a:lvl1pPr>
          </a:lstStyle>
          <a:p>
            <a:fld id="{536DB042-382A-4BDF-936B-B881FF2E9AD2}" type="slidenum">
              <a:rPr lang="ar-SA" altLang="en-US"/>
              <a:pPr/>
              <a:t>‹#›</a:t>
            </a:fld>
            <a:endParaRPr lang="en-US" altLang="en-US"/>
          </a:p>
        </p:txBody>
      </p:sp>
    </p:spTree>
    <p:extLst>
      <p:ext uri="{BB962C8B-B14F-4D97-AF65-F5344CB8AC3E}">
        <p14:creationId xmlns:p14="http://schemas.microsoft.com/office/powerpoint/2010/main" val="330825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3">
            <a:extLst>
              <a:ext uri="{FF2B5EF4-FFF2-40B4-BE49-F238E27FC236}">
                <a16:creationId xmlns:a16="http://schemas.microsoft.com/office/drawing/2014/main" id="{DCF46F94-8091-4F1E-B95B-9D7712EDDBB8}"/>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D23F828C-2262-4CFD-BBB0-74C31F601E1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B73AF41-0502-4A7C-B7FD-A421A53EE848}"/>
              </a:ext>
            </a:extLst>
          </p:cNvPr>
          <p:cNvSpPr>
            <a:spLocks noGrp="1"/>
          </p:cNvSpPr>
          <p:nvPr>
            <p:ph type="sldNum" sz="quarter" idx="12"/>
          </p:nvPr>
        </p:nvSpPr>
        <p:spPr/>
        <p:txBody>
          <a:bodyPr/>
          <a:lstStyle>
            <a:lvl1pPr>
              <a:defRPr/>
            </a:lvl1pPr>
          </a:lstStyle>
          <a:p>
            <a:fld id="{8F8088F1-696F-4D9F-B50D-C4F12FCA343E}" type="slidenum">
              <a:rPr lang="ar-SA" altLang="en-US"/>
              <a:pPr/>
              <a:t>‹#›</a:t>
            </a:fld>
            <a:endParaRPr lang="en-US" altLang="en-US"/>
          </a:p>
        </p:txBody>
      </p:sp>
    </p:spTree>
    <p:extLst>
      <p:ext uri="{BB962C8B-B14F-4D97-AF65-F5344CB8AC3E}">
        <p14:creationId xmlns:p14="http://schemas.microsoft.com/office/powerpoint/2010/main" val="151718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6F7C5B-C6E9-4F78-B469-F1DEFE99A9F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33C0FC-2523-41FE-9731-D381DD5FE46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053F773-5176-4307-9F32-60093DE56E0A}"/>
              </a:ext>
            </a:extLst>
          </p:cNvPr>
          <p:cNvSpPr>
            <a:spLocks noGrp="1"/>
          </p:cNvSpPr>
          <p:nvPr>
            <p:ph type="sldNum" sz="quarter" idx="12"/>
          </p:nvPr>
        </p:nvSpPr>
        <p:spPr/>
        <p:txBody>
          <a:bodyPr/>
          <a:lstStyle>
            <a:lvl1pPr>
              <a:defRPr/>
            </a:lvl1pPr>
          </a:lstStyle>
          <a:p>
            <a:fld id="{0D15B774-C564-48B6-90FD-1BA0A3297C4F}" type="slidenum">
              <a:rPr lang="ar-SA" altLang="en-US"/>
              <a:pPr/>
              <a:t>‹#›</a:t>
            </a:fld>
            <a:endParaRPr lang="en-US" altLang="en-US"/>
          </a:p>
        </p:txBody>
      </p:sp>
    </p:spTree>
    <p:extLst>
      <p:ext uri="{BB962C8B-B14F-4D97-AF65-F5344CB8AC3E}">
        <p14:creationId xmlns:p14="http://schemas.microsoft.com/office/powerpoint/2010/main" val="129737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CB476-8443-45F3-AC8D-8C389D46D6A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6266D8E-9523-4F8E-8377-9046601F3FD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2FC3F3C-5169-4281-A6A8-32F03FBBCC7B}"/>
              </a:ext>
            </a:extLst>
          </p:cNvPr>
          <p:cNvSpPr>
            <a:spLocks noGrp="1"/>
          </p:cNvSpPr>
          <p:nvPr>
            <p:ph type="sldNum" sz="quarter" idx="12"/>
          </p:nvPr>
        </p:nvSpPr>
        <p:spPr/>
        <p:txBody>
          <a:bodyPr/>
          <a:lstStyle>
            <a:lvl1pPr>
              <a:defRPr/>
            </a:lvl1pPr>
          </a:lstStyle>
          <a:p>
            <a:fld id="{68519E40-7675-4E7F-8D2E-1C18DE864813}" type="slidenum">
              <a:rPr lang="ar-SA" altLang="en-US"/>
              <a:pPr/>
              <a:t>‹#›</a:t>
            </a:fld>
            <a:endParaRPr lang="en-US" altLang="en-US"/>
          </a:p>
        </p:txBody>
      </p:sp>
    </p:spTree>
    <p:extLst>
      <p:ext uri="{BB962C8B-B14F-4D97-AF65-F5344CB8AC3E}">
        <p14:creationId xmlns:p14="http://schemas.microsoft.com/office/powerpoint/2010/main" val="3416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CDFB9E-CD8D-4AB0-A87C-33D9BD7DD6A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6FE912A-1075-4E90-993E-CEAF96A8BFC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2E1CD9D-CFD4-4C1B-8D47-BD16A61ECD67}"/>
              </a:ext>
            </a:extLst>
          </p:cNvPr>
          <p:cNvSpPr>
            <a:spLocks noGrp="1"/>
          </p:cNvSpPr>
          <p:nvPr>
            <p:ph type="sldNum" sz="quarter" idx="12"/>
          </p:nvPr>
        </p:nvSpPr>
        <p:spPr/>
        <p:txBody>
          <a:bodyPr/>
          <a:lstStyle>
            <a:lvl1pPr>
              <a:defRPr/>
            </a:lvl1pPr>
          </a:lstStyle>
          <a:p>
            <a:fld id="{57F51240-1BA4-40B4-B94C-899ED8169251}" type="slidenum">
              <a:rPr lang="ar-SA" altLang="en-US"/>
              <a:pPr/>
              <a:t>‹#›</a:t>
            </a:fld>
            <a:endParaRPr lang="en-US" altLang="en-US"/>
          </a:p>
        </p:txBody>
      </p:sp>
    </p:spTree>
    <p:extLst>
      <p:ext uri="{BB962C8B-B14F-4D97-AF65-F5344CB8AC3E}">
        <p14:creationId xmlns:p14="http://schemas.microsoft.com/office/powerpoint/2010/main" val="5282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99C5F3-1D9D-49F6-84BE-A58A0BC2C3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2C3C69-C24B-404F-96DB-29973D0E338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9846775-7417-4CC7-A000-A5B4AE2354FB}"/>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09D56930-8AF8-4E0A-8C6C-9E3EB2BDE3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BA9437AC-4B1B-4650-BD2B-F5B94447760B}"/>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AD29C74A-DAC7-43E0-A412-8D01415525CB}"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10.png" /></Relationships>
</file>

<file path=ppt/slides/_rels/slide2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hyperlink" Target="https://embryology.med.unsw.edu.au/embryology/index.php/History_-_Embryologists#Martin_Heinrich_Rathke_.281793_-_1860.29" TargetMode="Externa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5680E0F-16C5-4569-A540-1FC2C9871589}"/>
              </a:ext>
            </a:extLst>
          </p:cNvPr>
          <p:cNvSpPr>
            <a:spLocks noGrp="1"/>
          </p:cNvSpPr>
          <p:nvPr>
            <p:ph type="ctrTitle"/>
          </p:nvPr>
        </p:nvSpPr>
        <p:spPr/>
        <p:txBody>
          <a:bodyPr/>
          <a:lstStyle/>
          <a:p>
            <a:endParaRPr lang="ar-JO" altLang="en-US"/>
          </a:p>
        </p:txBody>
      </p:sp>
      <p:sp>
        <p:nvSpPr>
          <p:cNvPr id="3" name="Subtitle 2">
            <a:extLst>
              <a:ext uri="{FF2B5EF4-FFF2-40B4-BE49-F238E27FC236}">
                <a16:creationId xmlns:a16="http://schemas.microsoft.com/office/drawing/2014/main" id="{82493D41-3D4B-4A28-9688-4F4C1F80D685}"/>
              </a:ext>
            </a:extLst>
          </p:cNvPr>
          <p:cNvSpPr>
            <a:spLocks noGrp="1"/>
          </p:cNvSpPr>
          <p:nvPr>
            <p:ph type="subTitle" idx="1"/>
          </p:nvPr>
        </p:nvSpPr>
        <p:spPr/>
        <p:txBody>
          <a:bodyPr/>
          <a:lstStyle/>
          <a:p>
            <a:pPr>
              <a:defRPr/>
            </a:pPr>
            <a:endParaRPr lang="ar-JO"/>
          </a:p>
        </p:txBody>
      </p:sp>
      <p:pic>
        <p:nvPicPr>
          <p:cNvPr id="2052" name="Picture 2" descr="https://media5.picsearch.com/is?zAAym1XYbhqHqkhmz1J5M27nol-ViUMLEqbkreS8OtI&amp;height=240">
            <a:extLst>
              <a:ext uri="{FF2B5EF4-FFF2-40B4-BE49-F238E27FC236}">
                <a16:creationId xmlns:a16="http://schemas.microsoft.com/office/drawing/2014/main" id="{F3CB7FD2-8DCA-4610-A658-82B366C50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041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F5F5C8E-11A9-4E69-B962-ECE636BE0334}"/>
              </a:ext>
            </a:extLst>
          </p:cNvPr>
          <p:cNvSpPr>
            <a:spLocks noGrp="1" noChangeArrowheads="1"/>
          </p:cNvSpPr>
          <p:nvPr>
            <p:ph type="title"/>
          </p:nvPr>
        </p:nvSpPr>
        <p:spPr/>
        <p:txBody>
          <a:bodyPr/>
          <a:lstStyle/>
          <a:p>
            <a:pPr eaLnBrk="1" hangingPunct="1"/>
            <a:r>
              <a:rPr lang="en-US" altLang="ar-SA" b="1" u="sng"/>
              <a:t>PITUITARY GLAND</a:t>
            </a:r>
            <a:endParaRPr lang="en-US" altLang="ar-SA"/>
          </a:p>
        </p:txBody>
      </p:sp>
      <p:sp>
        <p:nvSpPr>
          <p:cNvPr id="22531" name="Rectangle 3">
            <a:extLst>
              <a:ext uri="{FF2B5EF4-FFF2-40B4-BE49-F238E27FC236}">
                <a16:creationId xmlns:a16="http://schemas.microsoft.com/office/drawing/2014/main" id="{EF54127C-9629-470F-823C-13D2620AC8F5}"/>
              </a:ext>
            </a:extLst>
          </p:cNvPr>
          <p:cNvSpPr>
            <a:spLocks noGrp="1" noChangeArrowheads="1"/>
          </p:cNvSpPr>
          <p:nvPr>
            <p:ph idx="1"/>
          </p:nvPr>
        </p:nvSpPr>
        <p:spPr>
          <a:xfrm>
            <a:off x="0" y="1219200"/>
            <a:ext cx="9144000" cy="5638800"/>
          </a:xfrm>
        </p:spPr>
        <p:txBody>
          <a:bodyPr rtlCol="1">
            <a:normAutofit lnSpcReduction="10000"/>
          </a:bodyPr>
          <a:lstStyle/>
          <a:p>
            <a:pPr algn="l" rtl="0" eaLnBrk="1" fontAlgn="auto" hangingPunct="1">
              <a:spcAft>
                <a:spcPts val="0"/>
              </a:spcAft>
              <a:defRPr/>
            </a:pPr>
            <a:r>
              <a:rPr lang="en-US" altLang="en-US" dirty="0">
                <a:latin typeface="+mj-lt"/>
                <a:cs typeface="Tahoma" pitchFamily="34" charset="0"/>
              </a:rPr>
              <a:t>P</a:t>
            </a:r>
            <a:r>
              <a:rPr lang="en-US" altLang="ar-SA" dirty="0">
                <a:latin typeface="+mj-lt"/>
                <a:cs typeface="Tahoma" pitchFamily="34" charset="0"/>
              </a:rPr>
              <a:t>ituitary in </a:t>
            </a:r>
            <a:r>
              <a:rPr lang="en-US" altLang="ar-SA" dirty="0" err="1">
                <a:latin typeface="+mj-lt"/>
                <a:cs typeface="Tahoma" pitchFamily="34" charset="0"/>
              </a:rPr>
              <a:t>sella</a:t>
            </a:r>
            <a:r>
              <a:rPr lang="en-US" altLang="ar-SA" dirty="0">
                <a:latin typeface="+mj-lt"/>
                <a:cs typeface="Tahoma" pitchFamily="34" charset="0"/>
              </a:rPr>
              <a:t> </a:t>
            </a:r>
            <a:r>
              <a:rPr lang="en-US" altLang="ar-SA" dirty="0" err="1">
                <a:latin typeface="+mj-lt"/>
                <a:cs typeface="Tahoma" pitchFamily="34" charset="0"/>
              </a:rPr>
              <a:t>turcica</a:t>
            </a:r>
            <a:r>
              <a:rPr lang="en-US" altLang="ar-SA" dirty="0">
                <a:latin typeface="+mj-lt"/>
                <a:cs typeface="Tahoma" pitchFamily="34" charset="0"/>
              </a:rPr>
              <a:t>,&amp; weighs about 0.5gm.</a:t>
            </a:r>
          </a:p>
          <a:p>
            <a:pPr algn="l" rtl="0" eaLnBrk="1" fontAlgn="auto" hangingPunct="1">
              <a:spcAft>
                <a:spcPts val="0"/>
              </a:spcAft>
              <a:defRPr/>
            </a:pPr>
            <a:r>
              <a:rPr lang="en-US" altLang="ar-SA" dirty="0">
                <a:latin typeface="+mj-lt"/>
                <a:cs typeface="Tahoma" pitchFamily="34" charset="0"/>
              </a:rPr>
              <a:t> Connected to the</a:t>
            </a:r>
            <a:r>
              <a:rPr lang="en-US" altLang="ar-SA" dirty="0">
                <a:solidFill>
                  <a:srgbClr val="CCECFF"/>
                </a:solidFill>
                <a:latin typeface="+mj-lt"/>
                <a:cs typeface="Tahoma" pitchFamily="34" charset="0"/>
              </a:rPr>
              <a:t> </a:t>
            </a:r>
            <a:r>
              <a:rPr lang="en-US" altLang="ar-SA" dirty="0">
                <a:latin typeface="+mj-lt"/>
                <a:cs typeface="Tahoma" pitchFamily="34" charset="0"/>
              </a:rPr>
              <a:t>HYPOTHALAMUS</a:t>
            </a:r>
            <a:r>
              <a:rPr lang="en-US" altLang="ar-SA" dirty="0">
                <a:solidFill>
                  <a:schemeClr val="accent1"/>
                </a:solidFill>
                <a:latin typeface="+mj-lt"/>
                <a:cs typeface="Tahoma" pitchFamily="34" charset="0"/>
              </a:rPr>
              <a:t> </a:t>
            </a:r>
            <a:r>
              <a:rPr lang="en-US" altLang="ar-SA" dirty="0">
                <a:latin typeface="+mj-lt"/>
                <a:cs typeface="Tahoma" pitchFamily="34" charset="0"/>
              </a:rPr>
              <a:t>with stalk.</a:t>
            </a:r>
          </a:p>
          <a:p>
            <a:pPr algn="l" rtl="0" eaLnBrk="1" fontAlgn="auto" hangingPunct="1">
              <a:spcAft>
                <a:spcPts val="0"/>
              </a:spcAft>
              <a:defRPr/>
            </a:pPr>
            <a:r>
              <a:rPr lang="en-US" altLang="ar-SA" dirty="0">
                <a:latin typeface="+mj-lt"/>
                <a:cs typeface="Tahoma" pitchFamily="34" charset="0"/>
              </a:rPr>
              <a:t> Composed of : </a:t>
            </a:r>
          </a:p>
          <a:p>
            <a:pPr algn="l" rtl="0" eaLnBrk="1" fontAlgn="auto" hangingPunct="1">
              <a:spcAft>
                <a:spcPts val="0"/>
              </a:spcAft>
              <a:buFontTx/>
              <a:buNone/>
              <a:defRPr/>
            </a:pPr>
            <a:r>
              <a:rPr lang="en-US" altLang="ar-SA" sz="2400" b="1" dirty="0">
                <a:latin typeface="+mj-lt"/>
                <a:cs typeface="Tahoma" pitchFamily="34" charset="0"/>
              </a:rPr>
              <a:t>       </a:t>
            </a:r>
            <a:r>
              <a:rPr lang="en-US" altLang="ar-SA" b="1" dirty="0">
                <a:latin typeface="+mj-lt"/>
                <a:cs typeface="Tahoma" pitchFamily="34" charset="0"/>
              </a:rPr>
              <a:t>A-ADENOHYPOPHYSIS-  (80%) </a:t>
            </a:r>
          </a:p>
          <a:p>
            <a:pPr lvl="1" algn="l" rtl="0" eaLnBrk="1" fontAlgn="auto" hangingPunct="1">
              <a:spcAft>
                <a:spcPts val="0"/>
              </a:spcAft>
              <a:defRPr/>
            </a:pPr>
            <a:r>
              <a:rPr lang="en-US" altLang="ar-SA" b="1" dirty="0">
                <a:latin typeface="+mj-lt"/>
                <a:cs typeface="Tahoma" pitchFamily="34" charset="0"/>
              </a:rPr>
              <a:t>         </a:t>
            </a:r>
            <a:r>
              <a:rPr lang="en-US" altLang="ar-SA" dirty="0">
                <a:latin typeface="+mj-lt"/>
                <a:cs typeface="Tahoma" pitchFamily="34" charset="0"/>
              </a:rPr>
              <a:t>Blood supply is through portal venous plexus</a:t>
            </a:r>
          </a:p>
          <a:p>
            <a:pPr lvl="1" algn="l" rtl="0" eaLnBrk="1" fontAlgn="auto" hangingPunct="1">
              <a:spcAft>
                <a:spcPts val="0"/>
              </a:spcAft>
              <a:defRPr/>
            </a:pPr>
            <a:r>
              <a:rPr lang="en-US" altLang="ar-SA" dirty="0">
                <a:latin typeface="+mj-lt"/>
                <a:cs typeface="Tahoma" pitchFamily="34" charset="0"/>
              </a:rPr>
              <a:t>         Hypothalamic-</a:t>
            </a:r>
            <a:r>
              <a:rPr lang="en-US" altLang="ar-SA" dirty="0" err="1">
                <a:latin typeface="+mj-lt"/>
                <a:cs typeface="Tahoma" pitchFamily="34" charset="0"/>
              </a:rPr>
              <a:t>Hypophyseal</a:t>
            </a:r>
            <a:r>
              <a:rPr lang="en-US" altLang="ar-SA" dirty="0">
                <a:latin typeface="+mj-lt"/>
                <a:cs typeface="Tahoma" pitchFamily="34" charset="0"/>
              </a:rPr>
              <a:t> feed back control</a:t>
            </a:r>
          </a:p>
          <a:p>
            <a:pPr algn="l" rtl="0" eaLnBrk="1" fontAlgn="auto" hangingPunct="1">
              <a:spcAft>
                <a:spcPts val="0"/>
              </a:spcAft>
              <a:buFontTx/>
              <a:buNone/>
              <a:defRPr/>
            </a:pPr>
            <a:r>
              <a:rPr lang="en-US" altLang="ar-SA" b="1" dirty="0">
                <a:latin typeface="+mj-lt"/>
                <a:cs typeface="Tahoma" pitchFamily="34" charset="0"/>
              </a:rPr>
              <a:t>     B- NEUROHYPOPHYSIS  </a:t>
            </a:r>
          </a:p>
          <a:p>
            <a:pPr lvl="1" algn="l" rtl="0" eaLnBrk="1" fontAlgn="auto" hangingPunct="1">
              <a:spcAft>
                <a:spcPts val="0"/>
              </a:spcAft>
              <a:defRPr/>
            </a:pPr>
            <a:r>
              <a:rPr lang="en-US" altLang="ar-SA" b="1" dirty="0">
                <a:latin typeface="+mj-lt"/>
                <a:cs typeface="Tahoma" pitchFamily="34" charset="0"/>
              </a:rPr>
              <a:t>         </a:t>
            </a:r>
            <a:r>
              <a:rPr lang="en-US" altLang="ar-SA" dirty="0">
                <a:latin typeface="+mj-lt"/>
                <a:cs typeface="Tahoma" pitchFamily="34" charset="0"/>
              </a:rPr>
              <a:t>From floor of third ventricle </a:t>
            </a:r>
          </a:p>
          <a:p>
            <a:pPr lvl="1" algn="l" rtl="0" eaLnBrk="1" fontAlgn="auto" hangingPunct="1">
              <a:spcAft>
                <a:spcPts val="0"/>
              </a:spcAft>
              <a:defRPr/>
            </a:pPr>
            <a:r>
              <a:rPr lang="en-US" altLang="ar-SA" dirty="0">
                <a:latin typeface="+mj-lt"/>
                <a:cs typeface="Tahoma" pitchFamily="34" charset="0"/>
              </a:rPr>
              <a:t>         Modified </a:t>
            </a:r>
            <a:r>
              <a:rPr lang="en-US" altLang="ar-SA" dirty="0" err="1">
                <a:latin typeface="+mj-lt"/>
                <a:cs typeface="Tahoma" pitchFamily="34" charset="0"/>
              </a:rPr>
              <a:t>glial</a:t>
            </a:r>
            <a:r>
              <a:rPr lang="en-US" altLang="ar-SA" dirty="0">
                <a:latin typeface="+mj-lt"/>
                <a:cs typeface="Tahoma" pitchFamily="34" charset="0"/>
              </a:rPr>
              <a:t> cells &amp; axons hypothalamus.</a:t>
            </a:r>
          </a:p>
          <a:p>
            <a:pPr lvl="1" algn="l" rtl="0" eaLnBrk="1" fontAlgn="auto" hangingPunct="1">
              <a:spcAft>
                <a:spcPts val="0"/>
              </a:spcAft>
              <a:defRPr/>
            </a:pPr>
            <a:r>
              <a:rPr lang="en-US" altLang="ar-SA" dirty="0">
                <a:latin typeface="+mj-lt"/>
                <a:cs typeface="Tahoma" pitchFamily="34" charset="0"/>
              </a:rPr>
              <a:t>         Has its own blood supply.</a:t>
            </a:r>
          </a:p>
          <a:p>
            <a:pPr algn="l" rtl="0" eaLnBrk="1" fontAlgn="auto" hangingPunct="1">
              <a:spcAft>
                <a:spcPts val="0"/>
              </a:spcAft>
              <a:buFontTx/>
              <a:buNone/>
              <a:defRPr/>
            </a:pPr>
            <a:r>
              <a:rPr lang="en-US" altLang="ar-SA" sz="2400" b="1" dirty="0">
                <a:latin typeface="+mj-l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6C9B-50B4-41B5-89D6-8BD179FBDB99}"/>
              </a:ext>
            </a:extLst>
          </p:cNvPr>
          <p:cNvSpPr>
            <a:spLocks noGrp="1"/>
          </p:cNvSpPr>
          <p:nvPr>
            <p:ph type="title"/>
          </p:nvPr>
        </p:nvSpPr>
        <p:spPr/>
        <p:txBody>
          <a:bodyPr rtlCol="1">
            <a:normAutofit fontScale="90000"/>
          </a:bodyPr>
          <a:lstStyle/>
          <a:p>
            <a:pPr eaLnBrk="1" fontAlgn="auto" hangingPunct="1">
              <a:spcAft>
                <a:spcPts val="0"/>
              </a:spcAft>
              <a:defRPr/>
            </a:pPr>
            <a:r>
              <a:rPr lang="en-US" b="1" dirty="0"/>
              <a:t>Histology of the </a:t>
            </a:r>
            <a:r>
              <a:rPr lang="en-US" b="1" dirty="0" err="1"/>
              <a:t>Adenohypophysis</a:t>
            </a:r>
            <a:br>
              <a:rPr lang="en-US" b="1" dirty="0"/>
            </a:br>
            <a:endParaRPr lang="ar-JO" dirty="0"/>
          </a:p>
        </p:txBody>
      </p:sp>
      <p:sp>
        <p:nvSpPr>
          <p:cNvPr id="3" name="Content Placeholder 2">
            <a:extLst>
              <a:ext uri="{FF2B5EF4-FFF2-40B4-BE49-F238E27FC236}">
                <a16:creationId xmlns:a16="http://schemas.microsoft.com/office/drawing/2014/main" id="{FBE40DF5-42A3-4A44-8081-EC6AE2F704FF}"/>
              </a:ext>
            </a:extLst>
          </p:cNvPr>
          <p:cNvSpPr>
            <a:spLocks noGrp="1"/>
          </p:cNvSpPr>
          <p:nvPr>
            <p:ph idx="1"/>
          </p:nvPr>
        </p:nvSpPr>
        <p:spPr/>
        <p:txBody>
          <a:bodyPr rtlCol="1">
            <a:normAutofit fontScale="92500" lnSpcReduction="10000"/>
          </a:bodyPr>
          <a:lstStyle/>
          <a:p>
            <a:pPr algn="l" rtl="0" eaLnBrk="1" fontAlgn="auto" hangingPunct="1">
              <a:spcAft>
                <a:spcPts val="0"/>
              </a:spcAft>
              <a:defRPr/>
            </a:pPr>
            <a:r>
              <a:rPr lang="en-US" dirty="0">
                <a:latin typeface="+mj-lt"/>
              </a:rPr>
              <a:t> Composed of winding cords of epithelial cells flanked by vascular sinusoids. In sections stained with </a:t>
            </a:r>
            <a:r>
              <a:rPr lang="en-US" dirty="0" err="1">
                <a:latin typeface="+mj-lt"/>
              </a:rPr>
              <a:t>hematoxylin</a:t>
            </a:r>
            <a:r>
              <a:rPr lang="en-US" dirty="0">
                <a:latin typeface="+mj-lt"/>
              </a:rPr>
              <a:t> and eosin, three distinct cell types are seen among epithelial cells:</a:t>
            </a:r>
          </a:p>
          <a:p>
            <a:pPr algn="l" rtl="0" eaLnBrk="1" fontAlgn="auto" hangingPunct="1">
              <a:spcAft>
                <a:spcPts val="0"/>
              </a:spcAft>
              <a:defRPr/>
            </a:pPr>
            <a:r>
              <a:rPr lang="en-US" b="1" dirty="0" err="1">
                <a:latin typeface="+mj-lt"/>
              </a:rPr>
              <a:t>Acidophils</a:t>
            </a:r>
            <a:r>
              <a:rPr lang="en-US" dirty="0">
                <a:latin typeface="+mj-lt"/>
              </a:rPr>
              <a:t> have cytoplasm that stains red or orange</a:t>
            </a:r>
          </a:p>
          <a:p>
            <a:pPr algn="l" rtl="0" eaLnBrk="1" fontAlgn="auto" hangingPunct="1">
              <a:spcAft>
                <a:spcPts val="0"/>
              </a:spcAft>
              <a:defRPr/>
            </a:pPr>
            <a:r>
              <a:rPr lang="en-US" b="1" dirty="0" err="1">
                <a:latin typeface="+mj-lt"/>
              </a:rPr>
              <a:t>Basophils</a:t>
            </a:r>
            <a:r>
              <a:rPr lang="en-US" dirty="0">
                <a:latin typeface="+mj-lt"/>
              </a:rPr>
              <a:t> have cytoplasm that stains a bluish color</a:t>
            </a:r>
          </a:p>
          <a:p>
            <a:pPr algn="l" rtl="0" eaLnBrk="1" fontAlgn="auto" hangingPunct="1">
              <a:spcAft>
                <a:spcPts val="0"/>
              </a:spcAft>
              <a:defRPr/>
            </a:pPr>
            <a:r>
              <a:rPr lang="en-US" b="1" dirty="0" err="1">
                <a:latin typeface="+mj-lt"/>
              </a:rPr>
              <a:t>Chromophobes</a:t>
            </a:r>
            <a:r>
              <a:rPr lang="en-US" dirty="0">
                <a:latin typeface="+mj-lt"/>
              </a:rPr>
              <a:t> have cytoplasm that stains very poorly</a:t>
            </a:r>
          </a:p>
          <a:p>
            <a:pPr algn="l" rtl="0" eaLnBrk="1" fontAlgn="auto" hangingPunct="1">
              <a:spcAft>
                <a:spcPts val="0"/>
              </a:spcAft>
              <a:defRPr/>
            </a:pPr>
            <a:endParaRPr lang="ar-JO"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A62DB9E-AA8D-4005-BCCF-BE439CBB54D9}"/>
              </a:ext>
            </a:extLst>
          </p:cNvPr>
          <p:cNvSpPr>
            <a:spLocks noGrp="1"/>
          </p:cNvSpPr>
          <p:nvPr>
            <p:ph type="title"/>
          </p:nvPr>
        </p:nvSpPr>
        <p:spPr/>
        <p:txBody>
          <a:bodyPr/>
          <a:lstStyle/>
          <a:p>
            <a:endParaRPr lang="ar-JO" altLang="en-US"/>
          </a:p>
        </p:txBody>
      </p:sp>
      <p:pic>
        <p:nvPicPr>
          <p:cNvPr id="13315" name="Picture 2" descr="C:\Users\yu\Desktop\histo_distalis2.jpg">
            <a:extLst>
              <a:ext uri="{FF2B5EF4-FFF2-40B4-BE49-F238E27FC236}">
                <a16:creationId xmlns:a16="http://schemas.microsoft.com/office/drawing/2014/main" id="{14893798-3747-40B5-958B-3E68CC81EC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
            <a:ext cx="6705600" cy="4170363"/>
          </a:xfrm>
          <a:noFill/>
        </p:spPr>
      </p:pic>
      <p:sp>
        <p:nvSpPr>
          <p:cNvPr id="13316" name="Content Placeholder 4">
            <a:extLst>
              <a:ext uri="{FF2B5EF4-FFF2-40B4-BE49-F238E27FC236}">
                <a16:creationId xmlns:a16="http://schemas.microsoft.com/office/drawing/2014/main" id="{9AAC1C15-6F99-4303-A364-C833290A682D}"/>
              </a:ext>
            </a:extLst>
          </p:cNvPr>
          <p:cNvSpPr>
            <a:spLocks noGrp="1"/>
          </p:cNvSpPr>
          <p:nvPr>
            <p:ph sz="half" idx="2"/>
          </p:nvPr>
        </p:nvSpPr>
        <p:spPr>
          <a:xfrm>
            <a:off x="304800" y="4572000"/>
            <a:ext cx="7162800" cy="2514600"/>
          </a:xfrm>
        </p:spPr>
        <p:txBody>
          <a:bodyPr/>
          <a:lstStyle/>
          <a:p>
            <a:pPr algn="l" rtl="0">
              <a:buFont typeface="Arial" panose="020B0604020202020204" pitchFamily="34" charset="0"/>
              <a:buNone/>
            </a:pPr>
            <a:r>
              <a:rPr lang="en-US" altLang="en-US" sz="2000"/>
              <a:t>Normal architecture of the anterior pituitary. The gland is populated by several distinct cell types containing a variety of stimulating (trophic) hormones. Each of the hormones has different staining characteristics, resulting in a mixture of cell types in routine histologic preparations.</a:t>
            </a:r>
            <a:endParaRPr lang="ar-JO"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B15496E-0F4D-4997-99CD-8BFEF3D48EFD}"/>
              </a:ext>
            </a:extLst>
          </p:cNvPr>
          <p:cNvSpPr>
            <a:spLocks noGrp="1"/>
          </p:cNvSpPr>
          <p:nvPr>
            <p:ph type="title"/>
          </p:nvPr>
        </p:nvSpPr>
        <p:spPr/>
        <p:txBody>
          <a:bodyPr/>
          <a:lstStyle/>
          <a:p>
            <a:pPr eaLnBrk="1" hangingPunct="1"/>
            <a:endParaRPr lang="ar-JO" altLang="en-US"/>
          </a:p>
        </p:txBody>
      </p:sp>
      <p:pic>
        <p:nvPicPr>
          <p:cNvPr id="14339" name="Picture 2" descr="C:\Users\yu\Desktop\Pituitary_Hormones_large.jpg">
            <a:extLst>
              <a:ext uri="{FF2B5EF4-FFF2-40B4-BE49-F238E27FC236}">
                <a16:creationId xmlns:a16="http://schemas.microsoft.com/office/drawing/2014/main" id="{5B40B2E3-B066-458B-A055-67DBEAFFB3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1913"/>
            <a:ext cx="8305800" cy="66230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68AC2F-2850-4C38-9A22-A02E991AE905}"/>
              </a:ext>
            </a:extLst>
          </p:cNvPr>
          <p:cNvSpPr>
            <a:spLocks noGrp="1" noChangeArrowheads="1"/>
          </p:cNvSpPr>
          <p:nvPr>
            <p:ph type="title"/>
          </p:nvPr>
        </p:nvSpPr>
        <p:spPr/>
        <p:txBody>
          <a:bodyPr/>
          <a:lstStyle/>
          <a:p>
            <a:pPr algn="l" eaLnBrk="1" hangingPunct="1"/>
            <a:r>
              <a:rPr lang="en-US" altLang="en-US"/>
              <a:t> </a:t>
            </a:r>
            <a:r>
              <a:rPr lang="en-US" altLang="ar-SA" sz="3600" b="1"/>
              <a:t>CELLS &amp; SECRETIONS :</a:t>
            </a:r>
            <a:endParaRPr lang="en-US" altLang="ar-SA"/>
          </a:p>
        </p:txBody>
      </p:sp>
      <p:sp>
        <p:nvSpPr>
          <p:cNvPr id="23555" name="Rectangle 3">
            <a:extLst>
              <a:ext uri="{FF2B5EF4-FFF2-40B4-BE49-F238E27FC236}">
                <a16:creationId xmlns:a16="http://schemas.microsoft.com/office/drawing/2014/main" id="{A2EC0C58-5F15-425A-8493-C60A327CDC06}"/>
              </a:ext>
            </a:extLst>
          </p:cNvPr>
          <p:cNvSpPr>
            <a:spLocks noGrp="1" noChangeArrowheads="1"/>
          </p:cNvSpPr>
          <p:nvPr>
            <p:ph idx="1"/>
          </p:nvPr>
        </p:nvSpPr>
        <p:spPr>
          <a:xfrm>
            <a:off x="228600" y="1295400"/>
            <a:ext cx="9067800" cy="5943600"/>
          </a:xfrm>
        </p:spPr>
        <p:txBody>
          <a:bodyPr rtlCol="1">
            <a:normAutofit/>
          </a:bodyPr>
          <a:lstStyle/>
          <a:p>
            <a:pPr algn="l" rtl="0" eaLnBrk="1" fontAlgn="auto" hangingPunct="1">
              <a:lnSpc>
                <a:spcPct val="80000"/>
              </a:lnSpc>
              <a:spcAft>
                <a:spcPts val="0"/>
              </a:spcAft>
              <a:buFontTx/>
              <a:buNone/>
              <a:defRPr/>
            </a:pPr>
            <a:r>
              <a:rPr lang="en-US" altLang="ar-SA" dirty="0">
                <a:latin typeface="+mj-lt"/>
                <a:cs typeface="Tahoma" pitchFamily="34" charset="0"/>
              </a:rPr>
              <a:t>A- Anterior pituitary ( </a:t>
            </a:r>
            <a:r>
              <a:rPr lang="en-US" altLang="ar-SA" dirty="0" err="1">
                <a:latin typeface="+mj-lt"/>
                <a:cs typeface="Tahoma" pitchFamily="34" charset="0"/>
              </a:rPr>
              <a:t>Adenohypophysis</a:t>
            </a:r>
            <a:r>
              <a:rPr lang="en-US" altLang="ar-SA" dirty="0">
                <a:latin typeface="+mj-lt"/>
                <a:cs typeface="Tahoma" pitchFamily="34" charset="0"/>
              </a:rPr>
              <a:t> )</a:t>
            </a:r>
          </a:p>
          <a:p>
            <a:pPr algn="l" rtl="0" eaLnBrk="1" fontAlgn="auto" hangingPunct="1">
              <a:lnSpc>
                <a:spcPct val="80000"/>
              </a:lnSpc>
              <a:spcAft>
                <a:spcPts val="0"/>
              </a:spcAft>
              <a:buFontTx/>
              <a:buNone/>
              <a:defRPr/>
            </a:pPr>
            <a:endParaRPr lang="en-US" altLang="ar-SA" dirty="0">
              <a:latin typeface="+mj-lt"/>
              <a:cs typeface="Tahoma" pitchFamily="34" charset="0"/>
            </a:endParaRPr>
          </a:p>
          <a:p>
            <a:pPr algn="l" rtl="0" eaLnBrk="1" fontAlgn="auto" hangingPunct="1">
              <a:lnSpc>
                <a:spcPct val="80000"/>
              </a:lnSpc>
              <a:spcAft>
                <a:spcPts val="0"/>
              </a:spcAft>
              <a:buFontTx/>
              <a:buNone/>
              <a:defRPr/>
            </a:pPr>
            <a:r>
              <a:rPr lang="en-US" altLang="ar-SA" sz="2400" dirty="0">
                <a:latin typeface="+mj-lt"/>
                <a:cs typeface="Tahoma" pitchFamily="34" charset="0"/>
              </a:rPr>
              <a:t>  </a:t>
            </a:r>
            <a:r>
              <a:rPr lang="en-US" altLang="ar-SA" sz="2800" dirty="0">
                <a:latin typeface="+mj-lt"/>
                <a:cs typeface="Tahoma" pitchFamily="34" charset="0"/>
              </a:rPr>
              <a:t>1- </a:t>
            </a:r>
            <a:r>
              <a:rPr lang="en-US" altLang="ar-SA" sz="2800" dirty="0" err="1">
                <a:latin typeface="+mj-lt"/>
                <a:cs typeface="Tahoma" pitchFamily="34" charset="0"/>
              </a:rPr>
              <a:t>Somatotrophs</a:t>
            </a:r>
            <a:r>
              <a:rPr lang="en-US" altLang="ar-SA" sz="2800" dirty="0">
                <a:latin typeface="+mj-lt"/>
                <a:cs typeface="Tahoma" pitchFamily="34" charset="0"/>
              </a:rPr>
              <a:t> from acidophilic cells </a:t>
            </a:r>
            <a:r>
              <a:rPr lang="en-US" altLang="ar-SA" sz="2800" b="1" dirty="0">
                <a:latin typeface="+mj-lt"/>
                <a:sym typeface="Symbol" pitchFamily="18" charset="2"/>
              </a:rPr>
              <a:t>→</a:t>
            </a:r>
            <a:r>
              <a:rPr lang="en-US" altLang="ar-SA" sz="2800" dirty="0">
                <a:latin typeface="+mj-lt"/>
                <a:cs typeface="Tahoma" pitchFamily="34" charset="0"/>
              </a:rPr>
              <a:t> Growth H. </a:t>
            </a:r>
          </a:p>
          <a:p>
            <a:pPr algn="l" rtl="0" eaLnBrk="1" fontAlgn="auto" hangingPunct="1">
              <a:lnSpc>
                <a:spcPct val="80000"/>
              </a:lnSpc>
              <a:spcAft>
                <a:spcPts val="0"/>
              </a:spcAft>
              <a:buFontTx/>
              <a:buNone/>
              <a:defRPr/>
            </a:pPr>
            <a:r>
              <a:rPr lang="en-US" altLang="ar-SA" sz="2800" dirty="0">
                <a:latin typeface="+mj-lt"/>
                <a:cs typeface="Tahoma" pitchFamily="34" charset="0"/>
              </a:rPr>
              <a:t>  2- </a:t>
            </a:r>
            <a:r>
              <a:rPr lang="en-US" altLang="ar-SA" sz="2800" dirty="0" err="1">
                <a:latin typeface="+mj-lt"/>
                <a:cs typeface="Tahoma" pitchFamily="34" charset="0"/>
              </a:rPr>
              <a:t>Lactotrophs</a:t>
            </a:r>
            <a:r>
              <a:rPr lang="en-US" altLang="ar-SA" sz="2800" dirty="0">
                <a:latin typeface="+mj-lt"/>
                <a:cs typeface="Tahoma" pitchFamily="34" charset="0"/>
              </a:rPr>
              <a:t> from  acidophilic cells </a:t>
            </a:r>
            <a:r>
              <a:rPr lang="en-US" altLang="ar-SA" sz="2800" b="1" dirty="0">
                <a:latin typeface="+mj-lt"/>
                <a:sym typeface="Symbol" pitchFamily="18" charset="2"/>
              </a:rPr>
              <a:t>→</a:t>
            </a:r>
            <a:r>
              <a:rPr lang="en-US" altLang="ar-SA" sz="2800" dirty="0">
                <a:latin typeface="+mj-lt"/>
                <a:cs typeface="Tahoma" pitchFamily="34" charset="0"/>
              </a:rPr>
              <a:t> </a:t>
            </a:r>
            <a:r>
              <a:rPr lang="en-US" altLang="ar-SA" sz="2800" dirty="0" err="1">
                <a:latin typeface="+mj-lt"/>
                <a:cs typeface="Tahoma" pitchFamily="34" charset="0"/>
              </a:rPr>
              <a:t>Prolactin</a:t>
            </a:r>
            <a:endParaRPr lang="en-US" altLang="ar-SA" sz="2800" dirty="0">
              <a:latin typeface="+mj-lt"/>
              <a:cs typeface="Tahoma" pitchFamily="34" charset="0"/>
            </a:endParaRPr>
          </a:p>
          <a:p>
            <a:pPr algn="l" rtl="0" eaLnBrk="1" fontAlgn="auto" hangingPunct="1">
              <a:lnSpc>
                <a:spcPct val="80000"/>
              </a:lnSpc>
              <a:spcAft>
                <a:spcPts val="0"/>
              </a:spcAft>
              <a:buFontTx/>
              <a:buNone/>
              <a:defRPr/>
            </a:pPr>
            <a:r>
              <a:rPr lang="en-US" altLang="ar-SA" sz="2800" dirty="0">
                <a:latin typeface="+mj-lt"/>
                <a:cs typeface="Tahoma" pitchFamily="34" charset="0"/>
              </a:rPr>
              <a:t>  3- </a:t>
            </a:r>
            <a:r>
              <a:rPr lang="en-US" altLang="ar-SA" sz="2800" dirty="0" err="1">
                <a:latin typeface="+mj-lt"/>
                <a:cs typeface="Tahoma" pitchFamily="34" charset="0"/>
              </a:rPr>
              <a:t>Corticotrophs</a:t>
            </a:r>
            <a:r>
              <a:rPr lang="en-US" altLang="ar-SA" sz="2800" dirty="0">
                <a:latin typeface="+mj-lt"/>
                <a:cs typeface="Tahoma" pitchFamily="34" charset="0"/>
              </a:rPr>
              <a:t> from basophilic cells </a:t>
            </a:r>
            <a:r>
              <a:rPr lang="en-US" altLang="ar-SA" sz="2800" b="1" dirty="0">
                <a:latin typeface="+mj-lt"/>
                <a:sym typeface="Symbol" pitchFamily="18" charset="2"/>
              </a:rPr>
              <a:t>→</a:t>
            </a:r>
            <a:r>
              <a:rPr lang="en-US" altLang="ar-SA" sz="2800" dirty="0">
                <a:latin typeface="+mj-lt"/>
                <a:cs typeface="Tahoma" pitchFamily="34" charset="0"/>
              </a:rPr>
              <a:t> ACTH.</a:t>
            </a:r>
          </a:p>
          <a:p>
            <a:pPr algn="l" rtl="0" eaLnBrk="1" fontAlgn="auto" hangingPunct="1">
              <a:lnSpc>
                <a:spcPct val="80000"/>
              </a:lnSpc>
              <a:spcAft>
                <a:spcPts val="0"/>
              </a:spcAft>
              <a:buFontTx/>
              <a:buNone/>
              <a:defRPr/>
            </a:pPr>
            <a:r>
              <a:rPr lang="en-US" altLang="ar-SA" dirty="0">
                <a:latin typeface="+mj-lt"/>
                <a:cs typeface="Tahoma" pitchFamily="34" charset="0"/>
              </a:rPr>
              <a:t>  </a:t>
            </a:r>
            <a:r>
              <a:rPr lang="en-US" altLang="ar-SA" sz="2800" dirty="0">
                <a:latin typeface="+mj-lt"/>
                <a:cs typeface="Tahoma" pitchFamily="34" charset="0"/>
              </a:rPr>
              <a:t>4- </a:t>
            </a:r>
            <a:r>
              <a:rPr lang="en-US" altLang="ar-SA" sz="2800" dirty="0" err="1">
                <a:latin typeface="+mj-lt"/>
                <a:cs typeface="Tahoma" pitchFamily="34" charset="0"/>
              </a:rPr>
              <a:t>Thyrotrophs</a:t>
            </a:r>
            <a:r>
              <a:rPr lang="en-US" altLang="ar-SA" sz="2800" dirty="0">
                <a:latin typeface="+mj-lt"/>
                <a:cs typeface="Tahoma" pitchFamily="34" charset="0"/>
              </a:rPr>
              <a:t> from pale basophilic cells </a:t>
            </a:r>
            <a:r>
              <a:rPr lang="en-US" altLang="ar-SA" sz="2800" b="1" dirty="0">
                <a:latin typeface="+mj-lt"/>
                <a:sym typeface="Symbol" pitchFamily="18" charset="2"/>
              </a:rPr>
              <a:t>→</a:t>
            </a:r>
            <a:r>
              <a:rPr lang="en-US" altLang="ar-SA" sz="2800" dirty="0">
                <a:latin typeface="+mj-lt"/>
                <a:cs typeface="Tahoma" pitchFamily="34" charset="0"/>
              </a:rPr>
              <a:t> TSH</a:t>
            </a:r>
          </a:p>
          <a:p>
            <a:pPr algn="l" rtl="0" eaLnBrk="1" fontAlgn="auto" hangingPunct="1">
              <a:lnSpc>
                <a:spcPct val="80000"/>
              </a:lnSpc>
              <a:spcAft>
                <a:spcPts val="0"/>
              </a:spcAft>
              <a:buFontTx/>
              <a:buNone/>
              <a:defRPr/>
            </a:pPr>
            <a:r>
              <a:rPr lang="en-US" altLang="ar-SA" sz="2800" dirty="0">
                <a:latin typeface="+mj-lt"/>
                <a:cs typeface="Tahoma" pitchFamily="34" charset="0"/>
              </a:rPr>
              <a:t>   5- </a:t>
            </a:r>
            <a:r>
              <a:rPr lang="en-US" altLang="ar-SA" sz="2800" dirty="0" err="1">
                <a:latin typeface="+mj-lt"/>
                <a:cs typeface="Tahoma" pitchFamily="34" charset="0"/>
              </a:rPr>
              <a:t>Gonadotrophs</a:t>
            </a:r>
            <a:r>
              <a:rPr lang="en-US" altLang="ar-SA" sz="2800" dirty="0">
                <a:latin typeface="+mj-lt"/>
                <a:cs typeface="Tahoma" pitchFamily="34" charset="0"/>
              </a:rPr>
              <a:t> from basophilic cells </a:t>
            </a:r>
            <a:r>
              <a:rPr lang="en-US" altLang="ar-SA" sz="2800" b="1" dirty="0">
                <a:latin typeface="+mj-lt"/>
                <a:sym typeface="Symbol" pitchFamily="18" charset="2"/>
              </a:rPr>
              <a:t>→</a:t>
            </a:r>
            <a:r>
              <a:rPr lang="en-US" altLang="ar-SA" sz="2800" dirty="0">
                <a:latin typeface="+mj-lt"/>
                <a:cs typeface="Tahoma" pitchFamily="34" charset="0"/>
              </a:rPr>
              <a:t> FSH, LH</a:t>
            </a:r>
          </a:p>
          <a:p>
            <a:pPr algn="l" rtl="0" eaLnBrk="1" fontAlgn="auto" hangingPunct="1">
              <a:lnSpc>
                <a:spcPct val="80000"/>
              </a:lnSpc>
              <a:spcAft>
                <a:spcPts val="0"/>
              </a:spcAft>
              <a:buFontTx/>
              <a:buNone/>
              <a:defRPr/>
            </a:pPr>
            <a:endParaRPr lang="en-US" altLang="ar-SA" sz="2800" dirty="0">
              <a:latin typeface="+mj-lt"/>
              <a:cs typeface="Tahoma" pitchFamily="34" charset="0"/>
            </a:endParaRPr>
          </a:p>
          <a:p>
            <a:pPr algn="l" rtl="0" eaLnBrk="1" fontAlgn="auto" hangingPunct="1">
              <a:lnSpc>
                <a:spcPct val="80000"/>
              </a:lnSpc>
              <a:spcAft>
                <a:spcPts val="0"/>
              </a:spcAft>
              <a:buFontTx/>
              <a:buNone/>
              <a:defRPr/>
            </a:pPr>
            <a:r>
              <a:rPr lang="en-US" altLang="ar-SA" dirty="0">
                <a:latin typeface="+mj-lt"/>
                <a:cs typeface="Tahoma" pitchFamily="34" charset="0"/>
              </a:rPr>
              <a:t>B- Posterior pituitary ( </a:t>
            </a:r>
            <a:r>
              <a:rPr lang="en-US" altLang="ar-SA" dirty="0" err="1">
                <a:latin typeface="+mj-lt"/>
                <a:cs typeface="Tahoma" pitchFamily="34" charset="0"/>
              </a:rPr>
              <a:t>Neurohypophysis</a:t>
            </a:r>
            <a:r>
              <a:rPr lang="en-US" altLang="ar-SA" dirty="0">
                <a:latin typeface="+mj-lt"/>
                <a:cs typeface="Tahoma" pitchFamily="34" charset="0"/>
              </a:rPr>
              <a:t> )</a:t>
            </a:r>
          </a:p>
          <a:p>
            <a:pPr algn="l" rtl="0" eaLnBrk="1" fontAlgn="auto" hangingPunct="1">
              <a:lnSpc>
                <a:spcPct val="80000"/>
              </a:lnSpc>
              <a:spcAft>
                <a:spcPts val="0"/>
              </a:spcAft>
              <a:buFontTx/>
              <a:buNone/>
              <a:defRPr/>
            </a:pPr>
            <a:r>
              <a:rPr lang="en-US" altLang="ar-SA" sz="2400" dirty="0">
                <a:latin typeface="+mj-lt"/>
                <a:cs typeface="Tahoma" pitchFamily="34" charset="0"/>
              </a:rPr>
              <a:t>   </a:t>
            </a:r>
            <a:r>
              <a:rPr lang="en-US" altLang="ar-SA" sz="2800" dirty="0">
                <a:latin typeface="+mj-lt"/>
                <a:cs typeface="Tahoma" pitchFamily="34" charset="0"/>
              </a:rPr>
              <a:t>1- </a:t>
            </a:r>
            <a:r>
              <a:rPr lang="en-US" altLang="ar-SA" sz="2800" dirty="0" err="1">
                <a:latin typeface="+mj-lt"/>
                <a:cs typeface="Tahoma" pitchFamily="34" charset="0"/>
              </a:rPr>
              <a:t>Oxytocin</a:t>
            </a:r>
            <a:endParaRPr lang="en-US" altLang="ar-SA" sz="2800" dirty="0">
              <a:latin typeface="+mj-lt"/>
              <a:cs typeface="Tahoma" pitchFamily="34" charset="0"/>
            </a:endParaRPr>
          </a:p>
          <a:p>
            <a:pPr algn="l" rtl="0" eaLnBrk="1" fontAlgn="auto" hangingPunct="1">
              <a:lnSpc>
                <a:spcPct val="80000"/>
              </a:lnSpc>
              <a:spcAft>
                <a:spcPts val="0"/>
              </a:spcAft>
              <a:buFontTx/>
              <a:buNone/>
              <a:defRPr/>
            </a:pPr>
            <a:r>
              <a:rPr lang="en-US" altLang="ar-SA" sz="2800" dirty="0">
                <a:latin typeface="+mj-lt"/>
                <a:cs typeface="Tahoma" pitchFamily="34" charset="0"/>
              </a:rPr>
              <a:t>   2- ADH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385904A-2E24-4FC9-B787-B2FCBBDC68E4}"/>
              </a:ext>
            </a:extLst>
          </p:cNvPr>
          <p:cNvSpPr>
            <a:spLocks noGrp="1" noChangeArrowheads="1"/>
          </p:cNvSpPr>
          <p:nvPr>
            <p:ph type="title"/>
          </p:nvPr>
        </p:nvSpPr>
        <p:spPr/>
        <p:txBody>
          <a:bodyPr/>
          <a:lstStyle/>
          <a:p>
            <a:pPr eaLnBrk="1" hangingPunct="1"/>
            <a:r>
              <a:rPr lang="en-US" altLang="ar-SA" b="1"/>
              <a:t>HYPERPITUITARISM &amp; PITUITARY ADENOMA</a:t>
            </a:r>
            <a:endParaRPr lang="en-US" altLang="ar-SA"/>
          </a:p>
        </p:txBody>
      </p:sp>
      <p:sp>
        <p:nvSpPr>
          <p:cNvPr id="24579" name="Rectangle 3">
            <a:extLst>
              <a:ext uri="{FF2B5EF4-FFF2-40B4-BE49-F238E27FC236}">
                <a16:creationId xmlns:a16="http://schemas.microsoft.com/office/drawing/2014/main" id="{E6B127B3-B161-45ED-AB2E-0CC81E8848E6}"/>
              </a:ext>
            </a:extLst>
          </p:cNvPr>
          <p:cNvSpPr>
            <a:spLocks noGrp="1" noChangeArrowheads="1"/>
          </p:cNvSpPr>
          <p:nvPr>
            <p:ph idx="1"/>
          </p:nvPr>
        </p:nvSpPr>
        <p:spPr/>
        <p:txBody>
          <a:bodyPr rtlCol="1">
            <a:normAutofit/>
          </a:bodyPr>
          <a:lstStyle/>
          <a:p>
            <a:pPr algn="l" rtl="0" eaLnBrk="1" fontAlgn="auto" hangingPunct="1">
              <a:spcAft>
                <a:spcPts val="0"/>
              </a:spcAft>
              <a:buFontTx/>
              <a:buNone/>
              <a:defRPr/>
            </a:pPr>
            <a:r>
              <a:rPr lang="en-US" altLang="en-US" dirty="0">
                <a:latin typeface="+mj-lt"/>
              </a:rPr>
              <a:t> </a:t>
            </a:r>
            <a:r>
              <a:rPr lang="en-US" altLang="ar-SA" dirty="0">
                <a:latin typeface="+mj-lt"/>
                <a:cs typeface="Tahoma" pitchFamily="34" charset="0"/>
              </a:rPr>
              <a:t>In most cases, excess is due to </a:t>
            </a:r>
            <a:r>
              <a:rPr lang="en-US" altLang="ar-SA" dirty="0">
                <a:solidFill>
                  <a:srgbClr val="FF0000"/>
                </a:solidFill>
                <a:latin typeface="+mj-lt"/>
                <a:cs typeface="Tahoma" pitchFamily="34" charset="0"/>
              </a:rPr>
              <a:t>ADENOMA</a:t>
            </a:r>
          </a:p>
          <a:p>
            <a:pPr algn="l" rtl="0" eaLnBrk="1" fontAlgn="auto" hangingPunct="1">
              <a:spcAft>
                <a:spcPts val="0"/>
              </a:spcAft>
              <a:buFontTx/>
              <a:buNone/>
              <a:defRPr/>
            </a:pPr>
            <a:r>
              <a:rPr lang="en-US" altLang="ar-SA" dirty="0">
                <a:latin typeface="+mj-lt"/>
                <a:cs typeface="Tahoma" pitchFamily="34" charset="0"/>
              </a:rPr>
              <a:t> arising in the anterior lobe. </a:t>
            </a:r>
          </a:p>
          <a:p>
            <a:pPr algn="l" rtl="0" eaLnBrk="1" fontAlgn="auto" hangingPunct="1">
              <a:spcAft>
                <a:spcPts val="0"/>
              </a:spcAft>
              <a:buFontTx/>
              <a:buNone/>
              <a:defRPr/>
            </a:pPr>
            <a:r>
              <a:rPr lang="en-US" altLang="ar-SA" dirty="0">
                <a:latin typeface="+mj-lt"/>
                <a:cs typeface="Tahoma" pitchFamily="34" charset="0"/>
              </a:rPr>
              <a:t> Less common causes include :</a:t>
            </a:r>
          </a:p>
          <a:p>
            <a:pPr algn="l" rtl="0" eaLnBrk="1" fontAlgn="auto" hangingPunct="1">
              <a:spcAft>
                <a:spcPts val="0"/>
              </a:spcAft>
              <a:buFontTx/>
              <a:buNone/>
              <a:defRPr/>
            </a:pPr>
            <a:r>
              <a:rPr lang="en-US" altLang="ar-SA" dirty="0">
                <a:latin typeface="+mj-lt"/>
                <a:cs typeface="Tahoma" pitchFamily="34" charset="0"/>
              </a:rPr>
              <a:t>          </a:t>
            </a:r>
            <a:r>
              <a:rPr lang="en-US" altLang="ar-SA" dirty="0">
                <a:solidFill>
                  <a:schemeClr val="accent1">
                    <a:lumMod val="75000"/>
                  </a:schemeClr>
                </a:solidFill>
                <a:latin typeface="+mj-lt"/>
                <a:cs typeface="Tahoma" pitchFamily="34" charset="0"/>
              </a:rPr>
              <a:t>* Hyperplasia</a:t>
            </a:r>
          </a:p>
          <a:p>
            <a:pPr algn="l" rtl="0" eaLnBrk="1" fontAlgn="auto" hangingPunct="1">
              <a:spcAft>
                <a:spcPts val="0"/>
              </a:spcAft>
              <a:buFontTx/>
              <a:buNone/>
              <a:defRPr/>
            </a:pPr>
            <a:r>
              <a:rPr lang="en-US" altLang="ar-SA" dirty="0">
                <a:solidFill>
                  <a:schemeClr val="accent1">
                    <a:lumMod val="75000"/>
                  </a:schemeClr>
                </a:solidFill>
                <a:latin typeface="+mj-lt"/>
                <a:cs typeface="Tahoma" pitchFamily="34" charset="0"/>
              </a:rPr>
              <a:t>          * Carcinoma</a:t>
            </a:r>
          </a:p>
          <a:p>
            <a:pPr algn="l" rtl="0" eaLnBrk="1" fontAlgn="auto" hangingPunct="1">
              <a:spcAft>
                <a:spcPts val="0"/>
              </a:spcAft>
              <a:buFontTx/>
              <a:buNone/>
              <a:defRPr/>
            </a:pPr>
            <a:r>
              <a:rPr lang="en-US" altLang="ar-SA" dirty="0">
                <a:solidFill>
                  <a:schemeClr val="accent1">
                    <a:lumMod val="75000"/>
                  </a:schemeClr>
                </a:solidFill>
                <a:latin typeface="+mj-lt"/>
                <a:cs typeface="Tahoma" pitchFamily="34" charset="0"/>
              </a:rPr>
              <a:t>          * Ectopic hormone production</a:t>
            </a:r>
          </a:p>
          <a:p>
            <a:pPr algn="l" rtl="0" eaLnBrk="1" fontAlgn="auto" hangingPunct="1">
              <a:spcAft>
                <a:spcPts val="0"/>
              </a:spcAft>
              <a:buFontTx/>
              <a:buNone/>
              <a:defRPr/>
            </a:pPr>
            <a:r>
              <a:rPr lang="en-US" altLang="ar-SA" dirty="0">
                <a:solidFill>
                  <a:schemeClr val="accent1">
                    <a:lumMod val="75000"/>
                  </a:schemeClr>
                </a:solidFill>
                <a:latin typeface="+mj-lt"/>
                <a:cs typeface="Tahoma" pitchFamily="34" charset="0"/>
              </a:rPr>
              <a:t>          * Some hypothalamic disorders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C45A6C-CC11-4CA6-962D-6574F8CAF21B}"/>
              </a:ext>
            </a:extLst>
          </p:cNvPr>
          <p:cNvSpPr>
            <a:spLocks noGrp="1" noChangeArrowheads="1"/>
          </p:cNvSpPr>
          <p:nvPr>
            <p:ph type="title"/>
          </p:nvPr>
        </p:nvSpPr>
        <p:spPr/>
        <p:txBody>
          <a:bodyPr/>
          <a:lstStyle/>
          <a:p>
            <a:pPr algn="l" eaLnBrk="1" hangingPunct="1"/>
            <a:r>
              <a:rPr lang="en-US" altLang="en-US" sz="3600"/>
              <a:t> </a:t>
            </a:r>
            <a:r>
              <a:rPr lang="en-US" altLang="en-US" sz="3600">
                <a:cs typeface="Tahoma" panose="020B0604030504040204" pitchFamily="34" charset="0"/>
              </a:rPr>
              <a:t>Incidence of pituitary adenomas:</a:t>
            </a:r>
          </a:p>
        </p:txBody>
      </p:sp>
      <p:sp>
        <p:nvSpPr>
          <p:cNvPr id="25603" name="Rectangle 3">
            <a:extLst>
              <a:ext uri="{FF2B5EF4-FFF2-40B4-BE49-F238E27FC236}">
                <a16:creationId xmlns:a16="http://schemas.microsoft.com/office/drawing/2014/main" id="{2F01640D-E5D2-4CB7-8F33-F62F95557A79}"/>
              </a:ext>
            </a:extLst>
          </p:cNvPr>
          <p:cNvSpPr>
            <a:spLocks noGrp="1" noChangeArrowheads="1"/>
          </p:cNvSpPr>
          <p:nvPr>
            <p:ph idx="1"/>
          </p:nvPr>
        </p:nvSpPr>
        <p:spPr>
          <a:xfrm>
            <a:off x="228600" y="1981200"/>
            <a:ext cx="8610600" cy="4876800"/>
          </a:xfrm>
        </p:spPr>
        <p:txBody>
          <a:bodyPr rtlCol="1">
            <a:normAutofit/>
          </a:bodyPr>
          <a:lstStyle/>
          <a:p>
            <a:pPr algn="l" rtl="0" eaLnBrk="1" fontAlgn="auto" hangingPunct="1">
              <a:spcAft>
                <a:spcPts val="0"/>
              </a:spcAft>
              <a:defRPr/>
            </a:pPr>
            <a:r>
              <a:rPr lang="en-US" altLang="ar-SA" dirty="0">
                <a:latin typeface="+mj-lt"/>
                <a:cs typeface="Tahoma" pitchFamily="34" charset="0"/>
              </a:rPr>
              <a:t>10% of all intracranial </a:t>
            </a:r>
            <a:r>
              <a:rPr lang="en-US" altLang="ar-SA" dirty="0" err="1">
                <a:latin typeface="+mj-lt"/>
                <a:cs typeface="Tahoma" pitchFamily="34" charset="0"/>
              </a:rPr>
              <a:t>neoplasms</a:t>
            </a:r>
            <a:r>
              <a:rPr lang="en-US" altLang="ar-SA" dirty="0">
                <a:latin typeface="+mj-lt"/>
                <a:cs typeface="Tahoma" pitchFamily="34" charset="0"/>
              </a:rPr>
              <a:t> </a:t>
            </a:r>
          </a:p>
          <a:p>
            <a:pPr algn="l" rtl="0" eaLnBrk="1" fontAlgn="auto" hangingPunct="1">
              <a:spcAft>
                <a:spcPts val="0"/>
              </a:spcAft>
              <a:defRPr/>
            </a:pPr>
            <a:r>
              <a:rPr lang="en-US" altLang="ar-SA" dirty="0">
                <a:latin typeface="+mj-lt"/>
                <a:cs typeface="Tahoma" pitchFamily="34" charset="0"/>
              </a:rPr>
              <a:t>25% are incidental </a:t>
            </a:r>
          </a:p>
          <a:p>
            <a:pPr algn="l" rtl="0" eaLnBrk="1" fontAlgn="auto" hangingPunct="1">
              <a:spcAft>
                <a:spcPts val="0"/>
              </a:spcAft>
              <a:defRPr/>
            </a:pPr>
            <a:r>
              <a:rPr lang="en-US" altLang="ar-SA" dirty="0">
                <a:latin typeface="+mj-lt"/>
                <a:cs typeface="Tahoma" pitchFamily="34" charset="0"/>
              </a:rPr>
              <a:t>3% occur with MEN syndrome</a:t>
            </a:r>
          </a:p>
          <a:p>
            <a:pPr algn="l" rtl="0" eaLnBrk="1" fontAlgn="auto" hangingPunct="1">
              <a:spcAft>
                <a:spcPts val="0"/>
              </a:spcAft>
              <a:defRPr/>
            </a:pPr>
            <a:r>
              <a:rPr lang="en-US" altLang="ar-SA" dirty="0">
                <a:latin typeface="+mj-lt"/>
                <a:cs typeface="Tahoma" pitchFamily="34" charset="0"/>
              </a:rPr>
              <a:t>Most occur between 30-50 years of age </a:t>
            </a:r>
          </a:p>
          <a:p>
            <a:pPr algn="l" rtl="0" eaLnBrk="1" fontAlgn="auto" hangingPunct="1">
              <a:spcAft>
                <a:spcPts val="0"/>
              </a:spcAft>
              <a:buFont typeface="Arial" panose="020B0604020202020204" pitchFamily="34" charset="0"/>
              <a:buNone/>
              <a:defRPr/>
            </a:pPr>
            <a:endParaRPr lang="en-US" altLang="en-US"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D84B87B-52E4-40FA-A318-8DD747543EB8}"/>
              </a:ext>
            </a:extLst>
          </p:cNvPr>
          <p:cNvSpPr>
            <a:spLocks noGrp="1" noChangeArrowheads="1"/>
          </p:cNvSpPr>
          <p:nvPr>
            <p:ph type="title"/>
          </p:nvPr>
        </p:nvSpPr>
        <p:spPr>
          <a:xfrm>
            <a:off x="228600" y="228600"/>
            <a:ext cx="8686800" cy="533400"/>
          </a:xfrm>
        </p:spPr>
        <p:txBody>
          <a:bodyPr/>
          <a:lstStyle/>
          <a:p>
            <a:pPr algn="l" eaLnBrk="1" hangingPunct="1"/>
            <a:r>
              <a:rPr lang="en-US" altLang="en-US" sz="4000"/>
              <a:t> </a:t>
            </a:r>
            <a:r>
              <a:rPr lang="en-US" altLang="en-US" sz="4000">
                <a:cs typeface="Tahoma" panose="020B0604030504040204" pitchFamily="34" charset="0"/>
              </a:rPr>
              <a:t>Pathogenesis of pituitary adenomas :</a:t>
            </a:r>
          </a:p>
        </p:txBody>
      </p:sp>
      <p:sp>
        <p:nvSpPr>
          <p:cNvPr id="26627" name="Rectangle 3">
            <a:extLst>
              <a:ext uri="{FF2B5EF4-FFF2-40B4-BE49-F238E27FC236}">
                <a16:creationId xmlns:a16="http://schemas.microsoft.com/office/drawing/2014/main" id="{E4DDCC6A-7D6A-4FFF-B7C5-AE22B5FAA98F}"/>
              </a:ext>
            </a:extLst>
          </p:cNvPr>
          <p:cNvSpPr>
            <a:spLocks noGrp="1" noChangeArrowheads="1"/>
          </p:cNvSpPr>
          <p:nvPr>
            <p:ph idx="1"/>
          </p:nvPr>
        </p:nvSpPr>
        <p:spPr>
          <a:xfrm>
            <a:off x="0" y="914400"/>
            <a:ext cx="8991600" cy="5715000"/>
          </a:xfrm>
        </p:spPr>
        <p:txBody>
          <a:bodyPr rtlCol="1">
            <a:normAutofit fontScale="92500" lnSpcReduction="20000"/>
          </a:bodyPr>
          <a:lstStyle/>
          <a:p>
            <a:pPr algn="l" rtl="0" eaLnBrk="1" fontAlgn="auto" hangingPunct="1">
              <a:lnSpc>
                <a:spcPct val="90000"/>
              </a:lnSpc>
              <a:spcAft>
                <a:spcPts val="0"/>
              </a:spcAft>
              <a:buFontTx/>
              <a:buNone/>
              <a:defRPr/>
            </a:pPr>
            <a:r>
              <a:rPr lang="en-US" altLang="en-US" sz="2800" dirty="0">
                <a:latin typeface="+mj-lt"/>
                <a:cs typeface="Tahoma" pitchFamily="34" charset="0"/>
              </a:rPr>
              <a:t>1-Mutations in </a:t>
            </a:r>
            <a:r>
              <a:rPr lang="en-US" altLang="en-US" sz="2800" dirty="0">
                <a:solidFill>
                  <a:srgbClr val="FF0000"/>
                </a:solidFill>
                <a:latin typeface="+mj-lt"/>
                <a:cs typeface="Tahoma" pitchFamily="34" charset="0"/>
              </a:rPr>
              <a:t>G-proteins ( </a:t>
            </a:r>
            <a:r>
              <a:rPr lang="el-GR" altLang="en-US" sz="2800" dirty="0">
                <a:solidFill>
                  <a:srgbClr val="FF0000"/>
                </a:solidFill>
                <a:latin typeface="+mj-lt"/>
              </a:rPr>
              <a:t>α</a:t>
            </a:r>
            <a:r>
              <a:rPr lang="en-US" altLang="en-US" sz="2800" dirty="0">
                <a:solidFill>
                  <a:srgbClr val="FF0000"/>
                </a:solidFill>
                <a:latin typeface="+mj-lt"/>
                <a:cs typeface="Tahoma" pitchFamily="34" charset="0"/>
              </a:rPr>
              <a:t> subunit)</a:t>
            </a:r>
            <a:r>
              <a:rPr lang="en-US" altLang="en-US" sz="2800" dirty="0">
                <a:latin typeface="+mj-lt"/>
                <a:cs typeface="Tahoma" pitchFamily="34" charset="0"/>
              </a:rPr>
              <a:t> &amp;in the GNAS1 gene on chromosome </a:t>
            </a:r>
            <a:r>
              <a:rPr lang="en-US" altLang="en-US" sz="2800" dirty="0">
                <a:solidFill>
                  <a:srgbClr val="FF0000"/>
                </a:solidFill>
                <a:latin typeface="+mj-lt"/>
                <a:cs typeface="Tahoma" pitchFamily="34" charset="0"/>
              </a:rPr>
              <a:t>20q13</a:t>
            </a:r>
            <a:endParaRPr lang="el-GR" altLang="en-US" sz="2800" dirty="0">
              <a:solidFill>
                <a:srgbClr val="FF0000"/>
              </a:solidFill>
              <a:latin typeface="+mj-lt"/>
              <a:cs typeface="Tahoma" pitchFamily="34" charset="0"/>
            </a:endParaRPr>
          </a:p>
          <a:p>
            <a:pPr algn="l" rtl="0" eaLnBrk="1" fontAlgn="auto" hangingPunct="1">
              <a:lnSpc>
                <a:spcPct val="90000"/>
              </a:lnSpc>
              <a:spcAft>
                <a:spcPts val="0"/>
              </a:spcAft>
              <a:buFontTx/>
              <a:buNone/>
              <a:defRPr/>
            </a:pPr>
            <a:r>
              <a:rPr lang="en-US" altLang="en-US" sz="2800" dirty="0">
                <a:latin typeface="+mj-lt"/>
                <a:cs typeface="Tahoma" pitchFamily="34" charset="0"/>
              </a:rPr>
              <a:t>   G-proteins are involved in signal transduction :</a:t>
            </a:r>
          </a:p>
          <a:p>
            <a:pPr algn="l" rtl="0" eaLnBrk="1" fontAlgn="auto" hangingPunct="1">
              <a:lnSpc>
                <a:spcPct val="90000"/>
              </a:lnSpc>
              <a:spcAft>
                <a:spcPts val="0"/>
              </a:spcAft>
              <a:buFontTx/>
              <a:buNone/>
              <a:defRPr/>
            </a:pPr>
            <a:r>
              <a:rPr lang="en-US" altLang="en-US" sz="2800" dirty="0">
                <a:latin typeface="+mj-lt"/>
              </a:rPr>
              <a:t>        </a:t>
            </a:r>
          </a:p>
          <a:p>
            <a:pPr algn="l" rtl="0" eaLnBrk="1" fontAlgn="auto" hangingPunct="1">
              <a:lnSpc>
                <a:spcPct val="90000"/>
              </a:lnSpc>
              <a:spcAft>
                <a:spcPts val="0"/>
              </a:spcAft>
              <a:buFontTx/>
              <a:buNone/>
              <a:defRPr/>
            </a:pPr>
            <a:r>
              <a:rPr lang="en-US" altLang="en-US" dirty="0">
                <a:latin typeface="+mj-lt"/>
              </a:rPr>
              <a:t>   </a:t>
            </a:r>
            <a:r>
              <a:rPr lang="en-US" altLang="en-US" sz="3600" dirty="0">
                <a:latin typeface="+mj-lt"/>
              </a:rPr>
              <a:t> </a:t>
            </a:r>
          </a:p>
          <a:p>
            <a:pPr algn="l" rtl="0" eaLnBrk="1" fontAlgn="auto" hangingPunct="1">
              <a:lnSpc>
                <a:spcPct val="90000"/>
              </a:lnSpc>
              <a:spcAft>
                <a:spcPts val="0"/>
              </a:spcAft>
              <a:buFontTx/>
              <a:buNone/>
              <a:defRPr/>
            </a:pPr>
            <a:r>
              <a:rPr lang="en-US" altLang="en-US" sz="3600" dirty="0">
                <a:latin typeface="+mj-lt"/>
              </a:rPr>
              <a:t>GDP</a:t>
            </a:r>
            <a:r>
              <a:rPr lang="en-US" altLang="en-US" dirty="0">
                <a:latin typeface="+mj-lt"/>
              </a:rPr>
              <a:t>                                           </a:t>
            </a:r>
            <a:r>
              <a:rPr lang="en-US" altLang="en-US" sz="3600" dirty="0">
                <a:latin typeface="+mj-lt"/>
              </a:rPr>
              <a:t>GTP                  </a:t>
            </a:r>
            <a:r>
              <a:rPr lang="en-US" altLang="en-US" sz="3600" dirty="0" err="1">
                <a:latin typeface="+mj-lt"/>
              </a:rPr>
              <a:t>cAMP</a:t>
            </a:r>
            <a:endParaRPr lang="en-US" altLang="en-US" sz="3600" dirty="0">
              <a:latin typeface="+mj-lt"/>
            </a:endParaRPr>
          </a:p>
          <a:p>
            <a:pPr algn="l" rtl="0" eaLnBrk="1" fontAlgn="auto" hangingPunct="1">
              <a:lnSpc>
                <a:spcPct val="90000"/>
              </a:lnSpc>
              <a:spcAft>
                <a:spcPts val="0"/>
              </a:spcAft>
              <a:buFontTx/>
              <a:buNone/>
              <a:defRPr/>
            </a:pPr>
            <a:endParaRPr lang="en-US" altLang="en-US" sz="3600" dirty="0">
              <a:latin typeface="+mj-lt"/>
            </a:endParaRPr>
          </a:p>
          <a:p>
            <a:pPr algn="l" rtl="0" eaLnBrk="1" fontAlgn="auto" hangingPunct="1">
              <a:lnSpc>
                <a:spcPct val="90000"/>
              </a:lnSpc>
              <a:spcAft>
                <a:spcPts val="0"/>
              </a:spcAft>
              <a:defRPr/>
            </a:pPr>
            <a:endParaRPr lang="en-US" altLang="en-US" sz="2800" dirty="0">
              <a:latin typeface="+mj-lt"/>
              <a:cs typeface="Tahoma" pitchFamily="34" charset="0"/>
            </a:endParaRPr>
          </a:p>
          <a:p>
            <a:pPr algn="l" rtl="0" eaLnBrk="1" fontAlgn="auto" hangingPunct="1">
              <a:lnSpc>
                <a:spcPct val="90000"/>
              </a:lnSpc>
              <a:spcAft>
                <a:spcPts val="0"/>
              </a:spcAft>
              <a:defRPr/>
            </a:pPr>
            <a:endParaRPr lang="en-US" altLang="en-US" sz="2800" dirty="0">
              <a:latin typeface="+mj-lt"/>
              <a:cs typeface="Tahoma" pitchFamily="34" charset="0"/>
            </a:endParaRPr>
          </a:p>
          <a:p>
            <a:pPr algn="l" rtl="0" eaLnBrk="1" fontAlgn="auto" hangingPunct="1">
              <a:lnSpc>
                <a:spcPct val="90000"/>
              </a:lnSpc>
              <a:spcAft>
                <a:spcPts val="0"/>
              </a:spcAft>
              <a:defRPr/>
            </a:pPr>
            <a:endParaRPr lang="en-US" altLang="en-US" sz="2800" dirty="0">
              <a:latin typeface="+mj-lt"/>
              <a:cs typeface="Tahoma" pitchFamily="34" charset="0"/>
            </a:endParaRPr>
          </a:p>
          <a:p>
            <a:pPr algn="l" rtl="0" eaLnBrk="1" fontAlgn="auto" hangingPunct="1">
              <a:lnSpc>
                <a:spcPct val="90000"/>
              </a:lnSpc>
              <a:spcAft>
                <a:spcPts val="0"/>
              </a:spcAft>
              <a:defRPr/>
            </a:pPr>
            <a:r>
              <a:rPr lang="en-US" altLang="en-US" sz="2800" dirty="0">
                <a:latin typeface="+mj-lt"/>
                <a:cs typeface="Tahoma" pitchFamily="34" charset="0"/>
              </a:rPr>
              <a:t>Mutations in </a:t>
            </a:r>
            <a:r>
              <a:rPr lang="el-GR" altLang="en-US" sz="2800" dirty="0">
                <a:latin typeface="+mj-lt"/>
                <a:cs typeface="Tahoma" pitchFamily="34" charset="0"/>
              </a:rPr>
              <a:t>α</a:t>
            </a:r>
            <a:r>
              <a:rPr lang="en-US" altLang="en-US" sz="2800" dirty="0">
                <a:latin typeface="+mj-lt"/>
                <a:cs typeface="Tahoma" pitchFamily="34" charset="0"/>
              </a:rPr>
              <a:t> subunit interfere with </a:t>
            </a:r>
            <a:r>
              <a:rPr lang="en-US" altLang="en-US" sz="2800" dirty="0" err="1">
                <a:latin typeface="+mj-lt"/>
                <a:cs typeface="Tahoma" pitchFamily="34" charset="0"/>
              </a:rPr>
              <a:t>GTPase</a:t>
            </a:r>
            <a:r>
              <a:rPr lang="en-US" altLang="en-US" sz="2800" dirty="0">
                <a:latin typeface="+mj-lt"/>
                <a:cs typeface="Tahoma" pitchFamily="34" charset="0"/>
              </a:rPr>
              <a:t> function</a:t>
            </a:r>
          </a:p>
          <a:p>
            <a:pPr algn="l" rtl="0" eaLnBrk="1" fontAlgn="auto" hangingPunct="1">
              <a:lnSpc>
                <a:spcPct val="90000"/>
              </a:lnSpc>
              <a:spcAft>
                <a:spcPts val="0"/>
              </a:spcAft>
              <a:defRPr/>
            </a:pPr>
            <a:r>
              <a:rPr lang="en-US" altLang="en-US" sz="2800" dirty="0">
                <a:solidFill>
                  <a:srgbClr val="FF0000"/>
                </a:solidFill>
                <a:latin typeface="+mj-lt"/>
                <a:cs typeface="Tahoma" pitchFamily="34" charset="0"/>
              </a:rPr>
              <a:t>GNAS1</a:t>
            </a:r>
            <a:r>
              <a:rPr lang="en-US" altLang="en-US" sz="2800" dirty="0">
                <a:latin typeface="+mj-lt"/>
                <a:cs typeface="Tahoma" pitchFamily="34" charset="0"/>
              </a:rPr>
              <a:t> mutation present in 40% of GH secreting adenomas &amp; less in ACTH</a:t>
            </a:r>
          </a:p>
          <a:p>
            <a:pPr algn="l" rtl="0" eaLnBrk="1" fontAlgn="auto" hangingPunct="1">
              <a:lnSpc>
                <a:spcPct val="90000"/>
              </a:lnSpc>
              <a:spcAft>
                <a:spcPts val="0"/>
              </a:spcAft>
              <a:defRPr/>
            </a:pPr>
            <a:r>
              <a:rPr lang="en-US" altLang="en-US" sz="2800" dirty="0">
                <a:latin typeface="+mj-lt"/>
                <a:cs typeface="Tahoma" pitchFamily="34" charset="0"/>
              </a:rPr>
              <a:t>Also seen in parathyroid , thyroid &amp; some MEN tumors</a:t>
            </a:r>
          </a:p>
          <a:p>
            <a:pPr algn="l" rtl="0" eaLnBrk="1" fontAlgn="auto" hangingPunct="1">
              <a:lnSpc>
                <a:spcPct val="90000"/>
              </a:lnSpc>
              <a:spcAft>
                <a:spcPts val="0"/>
              </a:spcAft>
              <a:buFontTx/>
              <a:buNone/>
              <a:defRPr/>
            </a:pPr>
            <a:endParaRPr lang="en-US" altLang="en-US" sz="2800" dirty="0">
              <a:latin typeface="+mj-lt"/>
              <a:cs typeface="Tahoma" pitchFamily="34" charset="0"/>
            </a:endParaRPr>
          </a:p>
        </p:txBody>
      </p:sp>
      <p:sp>
        <p:nvSpPr>
          <p:cNvPr id="18436" name="AutoShape 4">
            <a:extLst>
              <a:ext uri="{FF2B5EF4-FFF2-40B4-BE49-F238E27FC236}">
                <a16:creationId xmlns:a16="http://schemas.microsoft.com/office/drawing/2014/main" id="{12EA83E4-B3C1-4861-8EE6-94D985F446D6}"/>
              </a:ext>
            </a:extLst>
          </p:cNvPr>
          <p:cNvSpPr>
            <a:spLocks noChangeArrowheads="1"/>
          </p:cNvSpPr>
          <p:nvPr/>
        </p:nvSpPr>
        <p:spPr bwMode="auto">
          <a:xfrm>
            <a:off x="1295400" y="3048000"/>
            <a:ext cx="3505200" cy="228600"/>
          </a:xfrm>
          <a:prstGeom prst="rightArrow">
            <a:avLst>
              <a:gd name="adj1" fmla="val 50000"/>
              <a:gd name="adj2" fmla="val 383333"/>
            </a:avLst>
          </a:prstGeom>
          <a:solidFill>
            <a:srgbClr val="FFCC00"/>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a:p>
        </p:txBody>
      </p:sp>
      <p:sp>
        <p:nvSpPr>
          <p:cNvPr id="18437" name="AutoShape 5">
            <a:extLst>
              <a:ext uri="{FF2B5EF4-FFF2-40B4-BE49-F238E27FC236}">
                <a16:creationId xmlns:a16="http://schemas.microsoft.com/office/drawing/2014/main" id="{D85BE6DB-3B5B-4388-BD1E-E06F5F536B68}"/>
              </a:ext>
            </a:extLst>
          </p:cNvPr>
          <p:cNvSpPr>
            <a:spLocks noChangeArrowheads="1"/>
          </p:cNvSpPr>
          <p:nvPr/>
        </p:nvSpPr>
        <p:spPr bwMode="auto">
          <a:xfrm>
            <a:off x="990600" y="3352800"/>
            <a:ext cx="3581400" cy="228600"/>
          </a:xfrm>
          <a:prstGeom prst="leftArrow">
            <a:avLst>
              <a:gd name="adj1" fmla="val 50000"/>
              <a:gd name="adj2" fmla="val 391667"/>
            </a:avLst>
          </a:prstGeom>
          <a:solidFill>
            <a:srgbClr val="FF0066"/>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a:p>
        </p:txBody>
      </p:sp>
      <p:sp>
        <p:nvSpPr>
          <p:cNvPr id="18438" name="AutoShape 9">
            <a:extLst>
              <a:ext uri="{FF2B5EF4-FFF2-40B4-BE49-F238E27FC236}">
                <a16:creationId xmlns:a16="http://schemas.microsoft.com/office/drawing/2014/main" id="{52ABF7E4-1A6E-45ED-91A9-E46593C3AEAE}"/>
              </a:ext>
            </a:extLst>
          </p:cNvPr>
          <p:cNvSpPr>
            <a:spLocks noChangeArrowheads="1"/>
          </p:cNvSpPr>
          <p:nvPr/>
        </p:nvSpPr>
        <p:spPr bwMode="auto">
          <a:xfrm>
            <a:off x="5257800" y="2819400"/>
            <a:ext cx="1371600" cy="228600"/>
          </a:xfrm>
          <a:prstGeom prst="rightArrow">
            <a:avLst>
              <a:gd name="adj1" fmla="val 50000"/>
              <a:gd name="adj2" fmla="val 150000"/>
            </a:avLst>
          </a:prstGeom>
          <a:solidFill>
            <a:srgbClr val="FFCC00"/>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a:p>
        </p:txBody>
      </p:sp>
      <p:sp>
        <p:nvSpPr>
          <p:cNvPr id="18439" name="AutoShape 10">
            <a:extLst>
              <a:ext uri="{FF2B5EF4-FFF2-40B4-BE49-F238E27FC236}">
                <a16:creationId xmlns:a16="http://schemas.microsoft.com/office/drawing/2014/main" id="{15A5A882-6A99-439C-B307-07168C98EA25}"/>
              </a:ext>
            </a:extLst>
          </p:cNvPr>
          <p:cNvSpPr>
            <a:spLocks noChangeArrowheads="1"/>
          </p:cNvSpPr>
          <p:nvPr/>
        </p:nvSpPr>
        <p:spPr bwMode="auto">
          <a:xfrm>
            <a:off x="5257800" y="3200400"/>
            <a:ext cx="1295400" cy="228600"/>
          </a:xfrm>
          <a:prstGeom prst="leftArrow">
            <a:avLst>
              <a:gd name="adj1" fmla="val 50000"/>
              <a:gd name="adj2" fmla="val 141667"/>
            </a:avLst>
          </a:prstGeom>
          <a:solidFill>
            <a:srgbClr val="FF0066"/>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a:p>
        </p:txBody>
      </p:sp>
      <p:sp>
        <p:nvSpPr>
          <p:cNvPr id="18440" name="Rectangle 11">
            <a:extLst>
              <a:ext uri="{FF2B5EF4-FFF2-40B4-BE49-F238E27FC236}">
                <a16:creationId xmlns:a16="http://schemas.microsoft.com/office/drawing/2014/main" id="{1C1FBA55-906E-4195-AF96-8524739A9937}"/>
              </a:ext>
            </a:extLst>
          </p:cNvPr>
          <p:cNvSpPr>
            <a:spLocks noChangeArrowheads="1"/>
          </p:cNvSpPr>
          <p:nvPr/>
        </p:nvSpPr>
        <p:spPr bwMode="auto">
          <a:xfrm>
            <a:off x="1981200" y="2590800"/>
            <a:ext cx="1600200" cy="381000"/>
          </a:xfrm>
          <a:prstGeom prst="rect">
            <a:avLst/>
          </a:prstGeom>
          <a:solidFill>
            <a:srgbClr val="FFCC00"/>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r>
              <a:rPr lang="en-US" altLang="en-US" sz="2800" b="1">
                <a:cs typeface="Arial" panose="020B0604020202020204" pitchFamily="34" charset="0"/>
              </a:rPr>
              <a:t>G proteins</a:t>
            </a:r>
          </a:p>
        </p:txBody>
      </p:sp>
      <p:sp>
        <p:nvSpPr>
          <p:cNvPr id="18441" name="Rectangle 12">
            <a:extLst>
              <a:ext uri="{FF2B5EF4-FFF2-40B4-BE49-F238E27FC236}">
                <a16:creationId xmlns:a16="http://schemas.microsoft.com/office/drawing/2014/main" id="{0622D1C0-5D81-4B3E-94A3-2A2813DAFC7A}"/>
              </a:ext>
            </a:extLst>
          </p:cNvPr>
          <p:cNvSpPr>
            <a:spLocks noChangeArrowheads="1"/>
          </p:cNvSpPr>
          <p:nvPr/>
        </p:nvSpPr>
        <p:spPr bwMode="auto">
          <a:xfrm>
            <a:off x="1905000" y="3733800"/>
            <a:ext cx="1752600" cy="381000"/>
          </a:xfrm>
          <a:prstGeom prst="rect">
            <a:avLst/>
          </a:prstGeom>
          <a:solidFill>
            <a:srgbClr val="FF0066"/>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r>
              <a:rPr lang="en-US" altLang="en-US" sz="2800" b="1">
                <a:cs typeface="Arial" panose="020B0604020202020204" pitchFamily="34" charset="0"/>
              </a:rPr>
              <a:t>GTPase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63104A7-ABB3-4FE2-9F38-51618060A313}"/>
              </a:ext>
            </a:extLst>
          </p:cNvPr>
          <p:cNvSpPr>
            <a:spLocks noGrp="1" noChangeArrowheads="1"/>
          </p:cNvSpPr>
          <p:nvPr>
            <p:ph type="title"/>
          </p:nvPr>
        </p:nvSpPr>
        <p:spPr/>
        <p:txBody>
          <a:bodyPr/>
          <a:lstStyle/>
          <a:p>
            <a:pPr algn="l" eaLnBrk="1" hangingPunct="1"/>
            <a:r>
              <a:rPr lang="en-US" altLang="en-US" sz="3200">
                <a:cs typeface="Tahoma" panose="020B0604030504040204" pitchFamily="34" charset="0"/>
              </a:rPr>
              <a:t>Pathogenesis continued :</a:t>
            </a:r>
          </a:p>
        </p:txBody>
      </p:sp>
      <p:sp>
        <p:nvSpPr>
          <p:cNvPr id="549891" name="Rectangle 3">
            <a:extLst>
              <a:ext uri="{FF2B5EF4-FFF2-40B4-BE49-F238E27FC236}">
                <a16:creationId xmlns:a16="http://schemas.microsoft.com/office/drawing/2014/main" id="{A126557F-DA52-48F4-A03A-D2ACF811BAC4}"/>
              </a:ext>
            </a:extLst>
          </p:cNvPr>
          <p:cNvSpPr>
            <a:spLocks noGrp="1" noChangeArrowheads="1"/>
          </p:cNvSpPr>
          <p:nvPr>
            <p:ph idx="1"/>
          </p:nvPr>
        </p:nvSpPr>
        <p:spPr>
          <a:xfrm>
            <a:off x="381000" y="1219200"/>
            <a:ext cx="8763000" cy="5638800"/>
          </a:xfrm>
        </p:spPr>
        <p:txBody>
          <a:bodyPr rtlCol="1">
            <a:normAutofit/>
          </a:bodyPr>
          <a:lstStyle/>
          <a:p>
            <a:pPr algn="l" rtl="0" eaLnBrk="1" fontAlgn="auto" hangingPunct="1">
              <a:spcAft>
                <a:spcPts val="0"/>
              </a:spcAft>
              <a:defRPr/>
            </a:pPr>
            <a:endParaRPr lang="en-US" dirty="0">
              <a:latin typeface="+mj-lt"/>
              <a:cs typeface="Tahoma" pitchFamily="34" charset="0"/>
            </a:endParaRPr>
          </a:p>
          <a:p>
            <a:pPr algn="l" rtl="0" eaLnBrk="1" fontAlgn="auto" hangingPunct="1">
              <a:spcAft>
                <a:spcPts val="0"/>
              </a:spcAft>
              <a:buFontTx/>
              <a:buNone/>
              <a:defRPr/>
            </a:pPr>
            <a:r>
              <a:rPr lang="en-US" dirty="0">
                <a:latin typeface="+mj-lt"/>
                <a:cs typeface="Tahoma" pitchFamily="34" charset="0"/>
              </a:rPr>
              <a:t>2- Mutations in </a:t>
            </a:r>
            <a:r>
              <a:rPr lang="en-US" dirty="0">
                <a:solidFill>
                  <a:schemeClr val="accent1">
                    <a:lumMod val="75000"/>
                  </a:schemeClr>
                </a:solidFill>
                <a:latin typeface="+mj-lt"/>
                <a:cs typeface="Tahoma" pitchFamily="34" charset="0"/>
              </a:rPr>
              <a:t>RAS</a:t>
            </a:r>
          </a:p>
          <a:p>
            <a:pPr algn="l" rtl="0" eaLnBrk="1" fontAlgn="auto" hangingPunct="1">
              <a:spcAft>
                <a:spcPts val="0"/>
              </a:spcAft>
              <a:buFontTx/>
              <a:buNone/>
              <a:defRPr/>
            </a:pPr>
            <a:r>
              <a:rPr lang="en-US" dirty="0">
                <a:latin typeface="+mj-lt"/>
                <a:cs typeface="Tahoma" pitchFamily="34" charset="0"/>
              </a:rPr>
              <a:t>3- Over expression in </a:t>
            </a:r>
            <a:r>
              <a:rPr lang="en-US" dirty="0">
                <a:solidFill>
                  <a:schemeClr val="accent1">
                    <a:lumMod val="75000"/>
                  </a:schemeClr>
                </a:solidFill>
                <a:latin typeface="+mj-lt"/>
                <a:cs typeface="Tahoma" pitchFamily="34" charset="0"/>
              </a:rPr>
              <a:t>C- MYC </a:t>
            </a:r>
          </a:p>
          <a:p>
            <a:pPr algn="l" rtl="0" eaLnBrk="1" fontAlgn="auto" hangingPunct="1">
              <a:spcAft>
                <a:spcPts val="0"/>
              </a:spcAft>
              <a:buFontTx/>
              <a:buNone/>
              <a:defRPr/>
            </a:pPr>
            <a:r>
              <a:rPr lang="en-US" dirty="0">
                <a:latin typeface="+mj-lt"/>
                <a:cs typeface="Tahoma" pitchFamily="34" charset="0"/>
              </a:rPr>
              <a:t>4- </a:t>
            </a:r>
            <a:r>
              <a:rPr lang="en-US" dirty="0">
                <a:solidFill>
                  <a:schemeClr val="accent1">
                    <a:lumMod val="75000"/>
                  </a:schemeClr>
                </a:solidFill>
                <a:latin typeface="+mj-lt"/>
                <a:cs typeface="Tahoma" pitchFamily="34" charset="0"/>
              </a:rPr>
              <a:t>NM23</a:t>
            </a:r>
            <a:r>
              <a:rPr lang="en-US" dirty="0">
                <a:latin typeface="+mj-lt"/>
                <a:cs typeface="Tahoma" pitchFamily="34" charset="0"/>
              </a:rPr>
              <a:t> inactivation </a:t>
            </a:r>
          </a:p>
          <a:p>
            <a:pPr algn="l" rtl="0" eaLnBrk="1" fontAlgn="auto" hangingPunct="1">
              <a:spcAft>
                <a:spcPts val="0"/>
              </a:spcAft>
              <a:buFontTx/>
              <a:buNone/>
              <a:defRPr/>
            </a:pPr>
            <a:r>
              <a:rPr lang="en-US" dirty="0">
                <a:latin typeface="+mj-lt"/>
                <a:cs typeface="Tahoma" pitchFamily="34" charset="0"/>
              </a:rPr>
              <a:t>    </a:t>
            </a:r>
            <a:r>
              <a:rPr lang="en-US" dirty="0">
                <a:solidFill>
                  <a:srgbClr val="FF0000"/>
                </a:solidFill>
                <a:latin typeface="+mj-lt"/>
                <a:cs typeface="Tahoma" pitchFamily="34" charset="0"/>
              </a:rPr>
              <a:t>(All above may be found in aggressive tumors )</a:t>
            </a:r>
          </a:p>
          <a:p>
            <a:pPr algn="l" rtl="0" eaLnBrk="1" fontAlgn="auto" hangingPunct="1">
              <a:spcAft>
                <a:spcPts val="0"/>
              </a:spcAft>
              <a:buFontTx/>
              <a:buNone/>
              <a:defRPr/>
            </a:pPr>
            <a:endParaRPr lang="en-US" dirty="0">
              <a:latin typeface="+mj-lt"/>
              <a:cs typeface="Tahoma" pitchFamily="34" charset="0"/>
            </a:endParaRPr>
          </a:p>
          <a:p>
            <a:pPr algn="l" rtl="0" eaLnBrk="1" fontAlgn="auto" hangingPunct="1">
              <a:spcAft>
                <a:spcPts val="0"/>
              </a:spcAft>
              <a:buFontTx/>
              <a:buNone/>
              <a:defRPr/>
            </a:pPr>
            <a:r>
              <a:rPr lang="en-US" dirty="0">
                <a:latin typeface="+mj-lt"/>
                <a:cs typeface="Tahoma" pitchFamily="34" charset="0"/>
              </a:rPr>
              <a:t>5- In familial MEN syndrome : </a:t>
            </a:r>
          </a:p>
          <a:p>
            <a:pPr algn="l" rtl="0" eaLnBrk="1" fontAlgn="auto" hangingPunct="1">
              <a:spcAft>
                <a:spcPts val="0"/>
              </a:spcAft>
              <a:buFontTx/>
              <a:buNone/>
              <a:defRPr/>
            </a:pPr>
            <a:r>
              <a:rPr lang="en-US" dirty="0">
                <a:latin typeface="+mj-lt"/>
                <a:cs typeface="Tahoma" pitchFamily="34" charset="0"/>
              </a:rPr>
              <a:t>    </a:t>
            </a:r>
            <a:r>
              <a:rPr lang="en-US" dirty="0">
                <a:solidFill>
                  <a:schemeClr val="accent1">
                    <a:lumMod val="75000"/>
                  </a:schemeClr>
                </a:solidFill>
                <a:latin typeface="+mj-lt"/>
                <a:cs typeface="Tahoma" pitchFamily="34" charset="0"/>
              </a:rPr>
              <a:t>MEN-1 gene, CDKNIB.</a:t>
            </a:r>
          </a:p>
          <a:p>
            <a:pPr algn="l" rtl="0" eaLnBrk="1" fontAlgn="auto" hangingPunct="1">
              <a:spcAft>
                <a:spcPts val="0"/>
              </a:spcAft>
              <a:buFontTx/>
              <a:buNone/>
              <a:defRPr/>
            </a:pPr>
            <a:endParaRPr lang="en-US" dirty="0">
              <a:solidFill>
                <a:srgbClr val="FFCC00"/>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DB0EE5A-EF1C-4A5D-ADD2-68463FD5ED33}"/>
              </a:ext>
            </a:extLst>
          </p:cNvPr>
          <p:cNvSpPr>
            <a:spLocks noGrp="1" noChangeArrowheads="1"/>
          </p:cNvSpPr>
          <p:nvPr>
            <p:ph type="title"/>
          </p:nvPr>
        </p:nvSpPr>
        <p:spPr/>
        <p:txBody>
          <a:bodyPr rtlCol="1">
            <a:normAutofit/>
          </a:bodyPr>
          <a:lstStyle/>
          <a:p>
            <a:pPr algn="l" eaLnBrk="1" fontAlgn="auto" hangingPunct="1">
              <a:spcAft>
                <a:spcPts val="0"/>
              </a:spcAft>
              <a:defRPr/>
            </a:pPr>
            <a:r>
              <a:rPr lang="en-US" altLang="ar-SA" sz="4000" dirty="0">
                <a:latin typeface="+mn-lt"/>
                <a:cs typeface="Tahoma" pitchFamily="34" charset="0"/>
              </a:rPr>
              <a:t> Behavior of pituitary adenomas :</a:t>
            </a:r>
          </a:p>
        </p:txBody>
      </p:sp>
      <p:sp>
        <p:nvSpPr>
          <p:cNvPr id="28675" name="Rectangle 3">
            <a:extLst>
              <a:ext uri="{FF2B5EF4-FFF2-40B4-BE49-F238E27FC236}">
                <a16:creationId xmlns:a16="http://schemas.microsoft.com/office/drawing/2014/main" id="{9732B485-D8C6-4239-B873-359819413CE5}"/>
              </a:ext>
            </a:extLst>
          </p:cNvPr>
          <p:cNvSpPr>
            <a:spLocks noGrp="1" noChangeArrowheads="1"/>
          </p:cNvSpPr>
          <p:nvPr>
            <p:ph idx="1"/>
          </p:nvPr>
        </p:nvSpPr>
        <p:spPr>
          <a:xfrm>
            <a:off x="228600" y="1371600"/>
            <a:ext cx="8915400" cy="5486400"/>
          </a:xfrm>
        </p:spPr>
        <p:txBody>
          <a:bodyPr rtlCol="1">
            <a:normAutofit/>
          </a:bodyPr>
          <a:lstStyle/>
          <a:p>
            <a:pPr algn="l" rtl="0" eaLnBrk="1" fontAlgn="auto" hangingPunct="1">
              <a:lnSpc>
                <a:spcPct val="90000"/>
              </a:lnSpc>
              <a:spcAft>
                <a:spcPts val="0"/>
              </a:spcAft>
              <a:buFontTx/>
              <a:buNone/>
              <a:defRPr/>
            </a:pPr>
            <a:endParaRPr lang="en-US" altLang="ar-SA" sz="2800" dirty="0">
              <a:latin typeface="+mj-lt"/>
              <a:cs typeface="Tahoma" pitchFamily="34" charset="0"/>
            </a:endParaRPr>
          </a:p>
          <a:p>
            <a:pPr algn="l" rtl="0" eaLnBrk="1" fontAlgn="auto" hangingPunct="1">
              <a:lnSpc>
                <a:spcPct val="90000"/>
              </a:lnSpc>
              <a:spcAft>
                <a:spcPts val="0"/>
              </a:spcAft>
              <a:defRPr/>
            </a:pPr>
            <a:r>
              <a:rPr lang="en-US" altLang="ar-SA" dirty="0">
                <a:latin typeface="+mj-lt"/>
                <a:cs typeface="Tahoma" pitchFamily="34" charset="0"/>
              </a:rPr>
              <a:t>Primary pituitary adenomas usually benign</a:t>
            </a:r>
          </a:p>
          <a:p>
            <a:pPr algn="l" rtl="0" eaLnBrk="1" fontAlgn="auto" hangingPunct="1">
              <a:lnSpc>
                <a:spcPct val="90000"/>
              </a:lnSpc>
              <a:spcAft>
                <a:spcPts val="0"/>
              </a:spcAft>
              <a:defRPr/>
            </a:pPr>
            <a:r>
              <a:rPr lang="en-US" altLang="ar-SA" dirty="0">
                <a:latin typeface="+mj-lt"/>
                <a:cs typeface="Tahoma" pitchFamily="34" charset="0"/>
              </a:rPr>
              <a:t>May or may not be functional</a:t>
            </a:r>
          </a:p>
          <a:p>
            <a:pPr algn="l" rtl="0" eaLnBrk="1" fontAlgn="auto" hangingPunct="1">
              <a:lnSpc>
                <a:spcPct val="90000"/>
              </a:lnSpc>
              <a:spcAft>
                <a:spcPts val="0"/>
              </a:spcAft>
              <a:defRPr/>
            </a:pPr>
            <a:r>
              <a:rPr lang="en-US" altLang="ar-SA" dirty="0">
                <a:latin typeface="+mj-lt"/>
                <a:cs typeface="Tahoma" pitchFamily="34" charset="0"/>
              </a:rPr>
              <a:t>If functional, the clinical effects are secondary to the hormone produced.</a:t>
            </a:r>
          </a:p>
          <a:p>
            <a:pPr algn="l" rtl="0" eaLnBrk="1" fontAlgn="auto" hangingPunct="1">
              <a:lnSpc>
                <a:spcPct val="90000"/>
              </a:lnSpc>
              <a:spcAft>
                <a:spcPts val="0"/>
              </a:spcAft>
              <a:defRPr/>
            </a:pPr>
            <a:r>
              <a:rPr lang="en-US" altLang="ar-SA" dirty="0">
                <a:latin typeface="+mj-lt"/>
                <a:cs typeface="Tahoma" pitchFamily="34" charset="0"/>
              </a:rPr>
              <a:t>More than one hormone may be produced by same cell</a:t>
            </a:r>
          </a:p>
          <a:p>
            <a:pPr algn="l" rtl="0" eaLnBrk="1" fontAlgn="auto" hangingPunct="1">
              <a:lnSpc>
                <a:spcPct val="90000"/>
              </a:lnSpc>
              <a:spcAft>
                <a:spcPts val="0"/>
              </a:spcAft>
              <a:defRPr/>
            </a:pPr>
            <a:r>
              <a:rPr lang="en-US" altLang="ar-SA" dirty="0">
                <a:latin typeface="+mj-lt"/>
                <a:cs typeface="Tahoma" pitchFamily="34" charset="0"/>
              </a:rPr>
              <a:t> Although most are localized, </a:t>
            </a:r>
            <a:r>
              <a:rPr lang="en-US" altLang="ar-SA" dirty="0">
                <a:solidFill>
                  <a:srgbClr val="FF0000"/>
                </a:solidFill>
                <a:latin typeface="+mj-lt"/>
                <a:cs typeface="Tahoma" pitchFamily="34" charset="0"/>
              </a:rPr>
              <a:t>invasive adenomas </a:t>
            </a:r>
            <a:r>
              <a:rPr lang="en-US" altLang="ar-SA" dirty="0">
                <a:latin typeface="+mj-lt"/>
                <a:cs typeface="Tahoma" pitchFamily="34" charset="0"/>
              </a:rPr>
              <a:t>erode </a:t>
            </a:r>
            <a:r>
              <a:rPr lang="en-US" altLang="ar-SA" dirty="0" err="1">
                <a:latin typeface="+mj-lt"/>
                <a:cs typeface="Tahoma" pitchFamily="34" charset="0"/>
              </a:rPr>
              <a:t>sella</a:t>
            </a:r>
            <a:r>
              <a:rPr lang="en-US" altLang="ar-SA" dirty="0">
                <a:latin typeface="+mj-lt"/>
                <a:cs typeface="Tahoma" pitchFamily="34" charset="0"/>
              </a:rPr>
              <a:t> </a:t>
            </a:r>
            <a:r>
              <a:rPr lang="en-US" altLang="ar-SA" dirty="0" err="1">
                <a:latin typeface="+mj-lt"/>
                <a:cs typeface="Tahoma" pitchFamily="34" charset="0"/>
              </a:rPr>
              <a:t>turcica</a:t>
            </a:r>
            <a:r>
              <a:rPr lang="en-US" altLang="ar-SA" dirty="0">
                <a:latin typeface="+mj-lt"/>
                <a:cs typeface="Tahoma" pitchFamily="34" charset="0"/>
              </a:rPr>
              <a:t> &amp; extend into cavernous &amp; sphenoid sinus</a:t>
            </a:r>
          </a:p>
          <a:p>
            <a:pPr algn="l" rtl="0" eaLnBrk="1" fontAlgn="auto" hangingPunct="1">
              <a:lnSpc>
                <a:spcPct val="90000"/>
              </a:lnSpc>
              <a:spcAft>
                <a:spcPts val="0"/>
              </a:spcAft>
              <a:buFontTx/>
              <a:buNone/>
              <a:defRPr/>
            </a:pPr>
            <a:r>
              <a:rPr lang="en-US" altLang="ar-SA" sz="2800" dirty="0">
                <a:latin typeface="+mj-lt"/>
                <a:cs typeface="Tahoma"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8564CE9-599D-4E48-BB84-EA836BFA174A}"/>
              </a:ext>
            </a:extLst>
          </p:cNvPr>
          <p:cNvSpPr>
            <a:spLocks noGrp="1" noChangeArrowheads="1"/>
          </p:cNvSpPr>
          <p:nvPr>
            <p:ph type="ctrTitle"/>
          </p:nvPr>
        </p:nvSpPr>
        <p:spPr>
          <a:xfrm>
            <a:off x="685800" y="2286000"/>
            <a:ext cx="8534400" cy="1143000"/>
          </a:xfrm>
        </p:spPr>
        <p:txBody>
          <a:bodyPr rtlCol="1">
            <a:normAutofit fontScale="90000"/>
          </a:bodyPr>
          <a:lstStyle/>
          <a:p>
            <a:pPr algn="l" eaLnBrk="1" fontAlgn="auto" hangingPunct="1">
              <a:spcAft>
                <a:spcPts val="0"/>
              </a:spcAft>
              <a:defRPr/>
            </a:pPr>
            <a:r>
              <a:rPr lang="en-US" altLang="ar-SA" b="1" dirty="0">
                <a:latin typeface="Tahoma" pitchFamily="34" charset="0"/>
                <a:cs typeface="Tahoma" pitchFamily="34" charset="0"/>
              </a:rPr>
              <a:t>PATHOLOGY OF ENDOCRINE</a:t>
            </a:r>
            <a:r>
              <a:rPr lang="en-US" altLang="ar-SA" dirty="0">
                <a:latin typeface="Tahoma" pitchFamily="34" charset="0"/>
                <a:cs typeface="Tahoma" pitchFamily="34" charset="0"/>
              </a:rPr>
              <a:t> </a:t>
            </a:r>
            <a:br>
              <a:rPr lang="en-US" altLang="ar-SA" dirty="0">
                <a:latin typeface="Tahoma" pitchFamily="34" charset="0"/>
                <a:cs typeface="Tahoma" pitchFamily="34" charset="0"/>
              </a:rPr>
            </a:br>
            <a:r>
              <a:rPr lang="en-US" altLang="ar-SA" dirty="0">
                <a:latin typeface="Tahoma" pitchFamily="34" charset="0"/>
                <a:cs typeface="Tahoma" pitchFamily="34" charset="0"/>
              </a:rPr>
              <a:t>                </a:t>
            </a:r>
            <a:r>
              <a:rPr lang="en-US" altLang="ar-SA" b="1" dirty="0">
                <a:latin typeface="Tahoma" pitchFamily="34" charset="0"/>
                <a:cs typeface="Tahoma" pitchFamily="34" charset="0"/>
              </a:rPr>
              <a:t>SYSTEM</a:t>
            </a:r>
            <a:br>
              <a:rPr lang="en-US" altLang="ar-SA" b="1" dirty="0">
                <a:latin typeface="Tahoma" pitchFamily="34" charset="0"/>
                <a:cs typeface="Tahoma" pitchFamily="34" charset="0"/>
              </a:rPr>
            </a:br>
            <a:r>
              <a:rPr lang="en-US" altLang="ar-SA" b="1" dirty="0">
                <a:latin typeface="Tahoma" pitchFamily="34" charset="0"/>
                <a:cs typeface="Tahoma" pitchFamily="34" charset="0"/>
              </a:rPr>
              <a:t>                   </a:t>
            </a:r>
            <a:br>
              <a:rPr lang="en-US" altLang="ar-SA" b="1" dirty="0">
                <a:latin typeface="Tahoma" pitchFamily="34" charset="0"/>
                <a:cs typeface="Tahoma" pitchFamily="34" charset="0"/>
              </a:rPr>
            </a:br>
            <a:r>
              <a:rPr lang="en-US" altLang="ar-SA" b="1" dirty="0">
                <a:latin typeface="Tahoma" pitchFamily="34" charset="0"/>
                <a:cs typeface="Tahoma" pitchFamily="34" charset="0"/>
              </a:rPr>
              <a:t>                    </a:t>
            </a:r>
            <a:endParaRPr lang="en-US" altLang="ar-SA" sz="3200" dirty="0">
              <a:latin typeface="Tahoma" pitchFamily="34" charset="0"/>
              <a:cs typeface="Tahoma" pitchFamily="34" charset="0"/>
            </a:endParaRPr>
          </a:p>
        </p:txBody>
      </p:sp>
      <p:sp>
        <p:nvSpPr>
          <p:cNvPr id="3075" name="Rectangle 3">
            <a:extLst>
              <a:ext uri="{FF2B5EF4-FFF2-40B4-BE49-F238E27FC236}">
                <a16:creationId xmlns:a16="http://schemas.microsoft.com/office/drawing/2014/main" id="{EE548E98-154D-47B8-83C9-F1DCDCA8AC6A}"/>
              </a:ext>
            </a:extLst>
          </p:cNvPr>
          <p:cNvSpPr>
            <a:spLocks noGrp="1" noChangeArrowheads="1"/>
          </p:cNvSpPr>
          <p:nvPr>
            <p:ph type="subTitle" idx="1"/>
          </p:nvPr>
        </p:nvSpPr>
        <p:spPr/>
        <p:txBody>
          <a:bodyPr/>
          <a:lstStyle/>
          <a:p>
            <a:pPr eaLnBrk="1" hangingPunct="1"/>
            <a:r>
              <a:rPr lang="en-US" altLang="ar-SA" b="1">
                <a:solidFill>
                  <a:schemeClr val="tx1"/>
                </a:solidFill>
              </a:rPr>
              <a:t>Dr. Nesreen Bataineh MD, FRCPath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4E4511-FA64-4EFB-A09E-B71D2BC073EA}"/>
              </a:ext>
            </a:extLst>
          </p:cNvPr>
          <p:cNvSpPr>
            <a:spLocks noGrp="1" noChangeArrowheads="1"/>
          </p:cNvSpPr>
          <p:nvPr>
            <p:ph type="title"/>
          </p:nvPr>
        </p:nvSpPr>
        <p:spPr>
          <a:xfrm>
            <a:off x="228600" y="228600"/>
            <a:ext cx="8915400" cy="1143000"/>
          </a:xfrm>
        </p:spPr>
        <p:txBody>
          <a:bodyPr rtlCol="1">
            <a:normAutofit/>
          </a:bodyPr>
          <a:lstStyle/>
          <a:p>
            <a:pPr algn="l" eaLnBrk="1" fontAlgn="auto" hangingPunct="1">
              <a:spcAft>
                <a:spcPts val="0"/>
              </a:spcAft>
              <a:defRPr/>
            </a:pPr>
            <a:r>
              <a:rPr lang="en-US" altLang="en-US" sz="3600" dirty="0">
                <a:latin typeface="+mn-lt"/>
              </a:rPr>
              <a:t> </a:t>
            </a:r>
            <a:r>
              <a:rPr lang="en-US" altLang="ar-SA" sz="3200" dirty="0">
                <a:latin typeface="+mn-lt"/>
                <a:cs typeface="Tahoma" pitchFamily="34" charset="0"/>
              </a:rPr>
              <a:t>CLINICAL FEATURES of PITUITARY ADENOMA:</a:t>
            </a:r>
            <a:endParaRPr lang="en-US" altLang="ar-SA" sz="3600" dirty="0">
              <a:latin typeface="+mn-lt"/>
              <a:cs typeface="Tahoma" pitchFamily="34" charset="0"/>
            </a:endParaRPr>
          </a:p>
        </p:txBody>
      </p:sp>
      <p:sp>
        <p:nvSpPr>
          <p:cNvPr id="29699" name="Rectangle 3">
            <a:extLst>
              <a:ext uri="{FF2B5EF4-FFF2-40B4-BE49-F238E27FC236}">
                <a16:creationId xmlns:a16="http://schemas.microsoft.com/office/drawing/2014/main" id="{A8782E47-F0A1-4DFC-82E5-703081B18210}"/>
              </a:ext>
            </a:extLst>
          </p:cNvPr>
          <p:cNvSpPr>
            <a:spLocks noGrp="1" noChangeArrowheads="1"/>
          </p:cNvSpPr>
          <p:nvPr>
            <p:ph idx="1"/>
          </p:nvPr>
        </p:nvSpPr>
        <p:spPr>
          <a:xfrm>
            <a:off x="228600" y="1143000"/>
            <a:ext cx="8610600" cy="5562600"/>
          </a:xfrm>
        </p:spPr>
        <p:txBody>
          <a:bodyPr rtlCol="1">
            <a:normAutofit/>
          </a:bodyPr>
          <a:lstStyle/>
          <a:p>
            <a:pPr algn="l" rtl="0" eaLnBrk="1" fontAlgn="auto" hangingPunct="1">
              <a:spcAft>
                <a:spcPts val="0"/>
              </a:spcAft>
              <a:buFontTx/>
              <a:buNone/>
              <a:defRPr/>
            </a:pPr>
            <a:endParaRPr lang="en-US" altLang="en-US" dirty="0">
              <a:latin typeface="+mj-lt"/>
            </a:endParaRPr>
          </a:p>
          <a:p>
            <a:pPr algn="l" rtl="0" eaLnBrk="1" fontAlgn="auto" hangingPunct="1">
              <a:spcAft>
                <a:spcPts val="0"/>
              </a:spcAft>
              <a:buFontTx/>
              <a:buNone/>
              <a:defRPr/>
            </a:pPr>
            <a:r>
              <a:rPr lang="en-US" altLang="en-US" dirty="0">
                <a:latin typeface="+mj-lt"/>
              </a:rPr>
              <a:t>  </a:t>
            </a:r>
            <a:r>
              <a:rPr lang="en-US" altLang="en-US" dirty="0">
                <a:latin typeface="+mj-lt"/>
                <a:cs typeface="Tahoma" pitchFamily="34" charset="0"/>
              </a:rPr>
              <a:t>1- </a:t>
            </a:r>
            <a:r>
              <a:rPr lang="en-US" altLang="ar-SA" dirty="0">
                <a:latin typeface="+mj-lt"/>
                <a:cs typeface="Tahoma" pitchFamily="34" charset="0"/>
              </a:rPr>
              <a:t>Symptoms of hormone produced</a:t>
            </a:r>
          </a:p>
          <a:p>
            <a:pPr algn="l" rtl="0" eaLnBrk="1" fontAlgn="auto" hangingPunct="1">
              <a:spcAft>
                <a:spcPts val="0"/>
              </a:spcAft>
              <a:buFontTx/>
              <a:buNone/>
              <a:defRPr/>
            </a:pPr>
            <a:r>
              <a:rPr lang="en-US" altLang="ar-SA" dirty="0">
                <a:latin typeface="+mj-lt"/>
                <a:cs typeface="Tahoma" pitchFamily="34" charset="0"/>
              </a:rPr>
              <a:t>  2- Local mass effects :</a:t>
            </a:r>
          </a:p>
          <a:p>
            <a:pPr algn="l" rtl="0" eaLnBrk="1" fontAlgn="auto" hangingPunct="1">
              <a:spcAft>
                <a:spcPts val="0"/>
              </a:spcAft>
              <a:buFontTx/>
              <a:buNone/>
              <a:defRPr/>
            </a:pPr>
            <a:r>
              <a:rPr lang="en-US" altLang="ar-SA" dirty="0">
                <a:solidFill>
                  <a:srgbClr val="99FF33"/>
                </a:solidFill>
                <a:latin typeface="+mj-lt"/>
                <a:cs typeface="Tahoma" pitchFamily="34" charset="0"/>
              </a:rPr>
              <a:t>      </a:t>
            </a:r>
            <a:r>
              <a:rPr lang="en-US" altLang="ar-SA" dirty="0" err="1">
                <a:solidFill>
                  <a:schemeClr val="tx2"/>
                </a:solidFill>
                <a:latin typeface="+mj-lt"/>
                <a:cs typeface="Tahoma" pitchFamily="34" charset="0"/>
              </a:rPr>
              <a:t>i</a:t>
            </a:r>
            <a:r>
              <a:rPr lang="en-US" altLang="ar-SA" dirty="0">
                <a:solidFill>
                  <a:schemeClr val="tx2"/>
                </a:solidFill>
                <a:latin typeface="+mj-lt"/>
                <a:cs typeface="Tahoma" pitchFamily="34" charset="0"/>
              </a:rPr>
              <a:t>- Radiological changes</a:t>
            </a:r>
          </a:p>
          <a:p>
            <a:pPr algn="l" rtl="0" eaLnBrk="1" fontAlgn="auto" hangingPunct="1">
              <a:spcAft>
                <a:spcPts val="0"/>
              </a:spcAft>
              <a:buFontTx/>
              <a:buNone/>
              <a:defRPr/>
            </a:pPr>
            <a:r>
              <a:rPr lang="en-US" altLang="ar-SA" dirty="0">
                <a:solidFill>
                  <a:schemeClr val="tx2"/>
                </a:solidFill>
                <a:latin typeface="+mj-lt"/>
                <a:cs typeface="Tahoma" pitchFamily="34" charset="0"/>
              </a:rPr>
              <a:t>      ii-Visual field abnormalities</a:t>
            </a:r>
          </a:p>
          <a:p>
            <a:pPr algn="l" rtl="0" eaLnBrk="1" fontAlgn="auto" hangingPunct="1">
              <a:spcAft>
                <a:spcPts val="0"/>
              </a:spcAft>
              <a:buFontTx/>
              <a:buNone/>
              <a:defRPr/>
            </a:pPr>
            <a:r>
              <a:rPr lang="en-US" altLang="ar-SA" dirty="0">
                <a:solidFill>
                  <a:schemeClr val="tx2"/>
                </a:solidFill>
                <a:latin typeface="+mj-lt"/>
                <a:cs typeface="Tahoma" pitchFamily="34" charset="0"/>
              </a:rPr>
              <a:t>      iii-Elevated intracranial pressure</a:t>
            </a:r>
          </a:p>
          <a:p>
            <a:pPr algn="l" rtl="0" eaLnBrk="1" fontAlgn="auto" hangingPunct="1">
              <a:spcAft>
                <a:spcPts val="0"/>
              </a:spcAft>
              <a:buFontTx/>
              <a:buNone/>
              <a:defRPr/>
            </a:pPr>
            <a:r>
              <a:rPr lang="en-US" altLang="ar-SA" dirty="0">
                <a:latin typeface="+mj-lt"/>
                <a:cs typeface="Tahoma" pitchFamily="34" charset="0"/>
              </a:rPr>
              <a:t>  3- Hypopituitarism</a:t>
            </a:r>
          </a:p>
          <a:p>
            <a:pPr algn="l" rtl="0" eaLnBrk="1" fontAlgn="auto" hangingPunct="1">
              <a:spcAft>
                <a:spcPts val="0"/>
              </a:spcAft>
              <a:buFontTx/>
              <a:buNone/>
              <a:defRPr/>
            </a:pPr>
            <a:r>
              <a:rPr lang="en-US" altLang="ar-SA" dirty="0">
                <a:latin typeface="+mj-lt"/>
                <a:cs typeface="Tahoma" pitchFamily="34" charset="0"/>
              </a:rPr>
              <a:t>  4- Pituitary apoplexy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1E75370-6FF7-44B8-AD13-1098CDB47EA5}"/>
              </a:ext>
            </a:extLst>
          </p:cNvPr>
          <p:cNvSpPr>
            <a:spLocks noGrp="1" noChangeArrowheads="1"/>
          </p:cNvSpPr>
          <p:nvPr>
            <p:ph type="title"/>
          </p:nvPr>
        </p:nvSpPr>
        <p:spPr/>
        <p:txBody>
          <a:bodyPr/>
          <a:lstStyle/>
          <a:p>
            <a:pPr eaLnBrk="1" hangingPunct="1"/>
            <a:endParaRPr lang="en-US" altLang="en-US"/>
          </a:p>
        </p:txBody>
      </p:sp>
      <p:sp>
        <p:nvSpPr>
          <p:cNvPr id="22531" name="Rectangle 3">
            <a:extLst>
              <a:ext uri="{FF2B5EF4-FFF2-40B4-BE49-F238E27FC236}">
                <a16:creationId xmlns:a16="http://schemas.microsoft.com/office/drawing/2014/main" id="{CEBB5343-5FAD-4CE2-AEBE-470F6BB2896C}"/>
              </a:ext>
            </a:extLst>
          </p:cNvPr>
          <p:cNvSpPr>
            <a:spLocks noGrp="1" noChangeArrowheads="1"/>
          </p:cNvSpPr>
          <p:nvPr>
            <p:ph idx="1"/>
          </p:nvPr>
        </p:nvSpPr>
        <p:spPr/>
        <p:txBody>
          <a:bodyPr/>
          <a:lstStyle/>
          <a:p>
            <a:pPr eaLnBrk="1" hangingPunct="1"/>
            <a:endParaRPr lang="en-US" altLang="en-US"/>
          </a:p>
        </p:txBody>
      </p:sp>
      <p:pic>
        <p:nvPicPr>
          <p:cNvPr id="22532" name="Picture 4" descr="File0702">
            <a:extLst>
              <a:ext uri="{FF2B5EF4-FFF2-40B4-BE49-F238E27FC236}">
                <a16:creationId xmlns:a16="http://schemas.microsoft.com/office/drawing/2014/main" id="{E9463335-EBB1-4954-898A-753422E88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S01871-024-f004">
            <a:extLst>
              <a:ext uri="{FF2B5EF4-FFF2-40B4-BE49-F238E27FC236}">
                <a16:creationId xmlns:a16="http://schemas.microsoft.com/office/drawing/2014/main" id="{5FD413C0-7863-4DDA-8D7D-EF84697FC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62940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4">
            <a:extLst>
              <a:ext uri="{FF2B5EF4-FFF2-40B4-BE49-F238E27FC236}">
                <a16:creationId xmlns:a16="http://schemas.microsoft.com/office/drawing/2014/main" id="{5D236153-2BB0-40F2-80CF-9CCE2328F8CB}"/>
              </a:ext>
            </a:extLst>
          </p:cNvPr>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r">
              <a:spcBef>
                <a:spcPct val="50000"/>
              </a:spcBef>
            </a:pPr>
            <a:r>
              <a:rPr lang="en-US" altLang="en-US" sz="700" i="1">
                <a:latin typeface="Arial" panose="020B0604020202020204" pitchFamily="34" charset="0"/>
                <a:cs typeface="Arial" panose="020B0604020202020204" pitchFamily="34" charset="0"/>
              </a:rPr>
              <a:t>Downloaded from: Robbins &amp; Cotran Pathologic Basis of Disease (on 4 December 2005 01:50 PM)</a:t>
            </a:r>
          </a:p>
        </p:txBody>
      </p:sp>
      <p:sp>
        <p:nvSpPr>
          <p:cNvPr id="23556" name="Text Box 7">
            <a:extLst>
              <a:ext uri="{FF2B5EF4-FFF2-40B4-BE49-F238E27FC236}">
                <a16:creationId xmlns:a16="http://schemas.microsoft.com/office/drawing/2014/main" id="{C4A77BA3-4C96-4E68-B9BE-7844664E0692}"/>
              </a:ext>
            </a:extLst>
          </p:cNvPr>
          <p:cNvSpPr txBox="1">
            <a:spLocks noChangeArrowheads="1"/>
          </p:cNvSpPr>
          <p:nvPr/>
        </p:nvSpPr>
        <p:spPr bwMode="auto">
          <a:xfrm>
            <a:off x="708025" y="6392863"/>
            <a:ext cx="409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l">
              <a:spcBef>
                <a:spcPct val="50000"/>
              </a:spcBef>
            </a:pPr>
            <a:endParaRPr lang="en-US" altLang="en-US" sz="2800">
              <a:cs typeface="Arial" panose="020B0604020202020204" pitchFamily="34" charset="0"/>
            </a:endParaRPr>
          </a:p>
        </p:txBody>
      </p:sp>
      <p:sp>
        <p:nvSpPr>
          <p:cNvPr id="23557" name="Text Box 8">
            <a:extLst>
              <a:ext uri="{FF2B5EF4-FFF2-40B4-BE49-F238E27FC236}">
                <a16:creationId xmlns:a16="http://schemas.microsoft.com/office/drawing/2014/main" id="{945FFE85-48CE-4B2D-A219-E8E6CACAD88D}"/>
              </a:ext>
            </a:extLst>
          </p:cNvPr>
          <p:cNvSpPr txBox="1">
            <a:spLocks noChangeArrowheads="1"/>
          </p:cNvSpPr>
          <p:nvPr/>
        </p:nvSpPr>
        <p:spPr bwMode="auto">
          <a:xfrm>
            <a:off x="0" y="6086475"/>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l"/>
            <a:endParaRPr lang="en-US" altLang="en-US" sz="2800">
              <a:cs typeface="Arial" panose="020B0604020202020204" pitchFamily="34" charset="0"/>
            </a:endParaRPr>
          </a:p>
        </p:txBody>
      </p:sp>
      <p:sp>
        <p:nvSpPr>
          <p:cNvPr id="13321" name="Text Box 9">
            <a:extLst>
              <a:ext uri="{FF2B5EF4-FFF2-40B4-BE49-F238E27FC236}">
                <a16:creationId xmlns:a16="http://schemas.microsoft.com/office/drawing/2014/main" id="{8BA8ECC5-6E4B-4FD2-82FC-A71410B7F7AE}"/>
              </a:ext>
            </a:extLst>
          </p:cNvPr>
          <p:cNvSpPr txBox="1">
            <a:spLocks noChangeArrowheads="1"/>
          </p:cNvSpPr>
          <p:nvPr/>
        </p:nvSpPr>
        <p:spPr bwMode="auto">
          <a:xfrm>
            <a:off x="1371600" y="6162675"/>
            <a:ext cx="6400800" cy="523875"/>
          </a:xfrm>
          <a:prstGeom prst="rect">
            <a:avLst/>
          </a:prstGeom>
          <a:solidFill>
            <a:schemeClr val="accent6">
              <a:lumMod val="20000"/>
              <a:lumOff val="80000"/>
            </a:schemeClr>
          </a:solidFill>
          <a:ln w="9525">
            <a:noFill/>
            <a:miter lim="800000"/>
            <a:headEnd/>
            <a:tailEnd/>
          </a:ln>
          <a:effectLst/>
        </p:spPr>
        <p:txBody>
          <a:bodyPr>
            <a:spAutoFit/>
          </a:bodyPr>
          <a:lstStyle/>
          <a:p>
            <a:pPr algn="l">
              <a:defRPr/>
            </a:pPr>
            <a:r>
              <a:rPr lang="en-US" sz="2800" b="1" dirty="0">
                <a:cs typeface="Arial" charset="0"/>
              </a:rPr>
              <a:t>Mass effect of pituitary adenoma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E006A78-C4D0-422D-B82D-32A7D6AADB2F}"/>
              </a:ext>
            </a:extLst>
          </p:cNvPr>
          <p:cNvSpPr>
            <a:spLocks noGrp="1" noChangeArrowheads="1"/>
          </p:cNvSpPr>
          <p:nvPr>
            <p:ph type="title"/>
          </p:nvPr>
        </p:nvSpPr>
        <p:spPr/>
        <p:txBody>
          <a:bodyPr/>
          <a:lstStyle/>
          <a:p>
            <a:pPr algn="l" eaLnBrk="1" hangingPunct="1"/>
            <a:r>
              <a:rPr lang="en-US" altLang="ar-SA" sz="3600" b="1">
                <a:cs typeface="Tahoma" panose="020B0604030504040204" pitchFamily="34" charset="0"/>
              </a:rPr>
              <a:t>Morphology of pituitary adenomas :</a:t>
            </a:r>
            <a:endParaRPr lang="en-US" altLang="ar-SA" sz="3600">
              <a:cs typeface="Tahoma" panose="020B0604030504040204" pitchFamily="34" charset="0"/>
            </a:endParaRPr>
          </a:p>
        </p:txBody>
      </p:sp>
      <p:sp>
        <p:nvSpPr>
          <p:cNvPr id="32771" name="Rectangle 3">
            <a:extLst>
              <a:ext uri="{FF2B5EF4-FFF2-40B4-BE49-F238E27FC236}">
                <a16:creationId xmlns:a16="http://schemas.microsoft.com/office/drawing/2014/main" id="{8BA5AD27-519A-470E-BE93-D5A8E199281E}"/>
              </a:ext>
            </a:extLst>
          </p:cNvPr>
          <p:cNvSpPr>
            <a:spLocks noGrp="1" noChangeArrowheads="1"/>
          </p:cNvSpPr>
          <p:nvPr>
            <p:ph idx="1"/>
          </p:nvPr>
        </p:nvSpPr>
        <p:spPr>
          <a:xfrm>
            <a:off x="228600" y="1600200"/>
            <a:ext cx="8915400" cy="5257800"/>
          </a:xfrm>
        </p:spPr>
        <p:txBody>
          <a:bodyPr rtlCol="1">
            <a:normAutofit/>
          </a:bodyPr>
          <a:lstStyle/>
          <a:p>
            <a:pPr algn="l" rtl="0" eaLnBrk="1" fontAlgn="auto" hangingPunct="1">
              <a:spcAft>
                <a:spcPts val="0"/>
              </a:spcAft>
              <a:defRPr/>
            </a:pPr>
            <a:r>
              <a:rPr lang="en-US" altLang="ar-SA" dirty="0">
                <a:latin typeface="+mj-lt"/>
                <a:cs typeface="Tahoma" pitchFamily="34" charset="0"/>
              </a:rPr>
              <a:t>Well circumscribed, </a:t>
            </a:r>
            <a:r>
              <a:rPr lang="en-US" altLang="ar-SA" dirty="0">
                <a:solidFill>
                  <a:srgbClr val="FF0000"/>
                </a:solidFill>
                <a:latin typeface="+mj-lt"/>
                <a:cs typeface="Tahoma" pitchFamily="34" charset="0"/>
              </a:rPr>
              <a:t>invasive in up to 30%</a:t>
            </a:r>
          </a:p>
          <a:p>
            <a:pPr algn="l" rtl="0" eaLnBrk="1" fontAlgn="auto" hangingPunct="1">
              <a:spcAft>
                <a:spcPts val="0"/>
              </a:spcAft>
              <a:defRPr/>
            </a:pPr>
            <a:r>
              <a:rPr lang="en-US" altLang="ar-SA" dirty="0">
                <a:latin typeface="+mj-lt"/>
                <a:cs typeface="Tahoma" pitchFamily="34" charset="0"/>
              </a:rPr>
              <a:t>Size 1cm or more, specially in nonfunctioning</a:t>
            </a:r>
          </a:p>
          <a:p>
            <a:pPr algn="l" rtl="0" eaLnBrk="1" fontAlgn="auto" hangingPunct="1">
              <a:spcAft>
                <a:spcPts val="0"/>
              </a:spcAft>
              <a:buFontTx/>
              <a:buNone/>
              <a:defRPr/>
            </a:pPr>
            <a:r>
              <a:rPr lang="en-US" altLang="ar-SA" dirty="0">
                <a:latin typeface="+mj-lt"/>
                <a:cs typeface="Tahoma" pitchFamily="34" charset="0"/>
              </a:rPr>
              <a:t>   tumor</a:t>
            </a:r>
          </a:p>
          <a:p>
            <a:pPr algn="l" rtl="0" eaLnBrk="1" fontAlgn="auto" hangingPunct="1">
              <a:spcAft>
                <a:spcPts val="0"/>
              </a:spcAft>
              <a:defRPr/>
            </a:pPr>
            <a:r>
              <a:rPr lang="en-US" altLang="ar-SA" dirty="0">
                <a:latin typeface="+mj-lt"/>
                <a:cs typeface="Tahoma" pitchFamily="34" charset="0"/>
              </a:rPr>
              <a:t>Hemorrhage &amp; necrosis seen in large tumors</a:t>
            </a:r>
          </a:p>
          <a:p>
            <a:pPr algn="l" rtl="0" eaLnBrk="1" fontAlgn="auto" hangingPunct="1">
              <a:spcAft>
                <a:spcPts val="0"/>
              </a:spcAft>
              <a:buFontTx/>
              <a:buNone/>
              <a:defRPr/>
            </a:pPr>
            <a:r>
              <a:rPr lang="en-US" altLang="ar-SA" u="sng" dirty="0">
                <a:solidFill>
                  <a:schemeClr val="tx2"/>
                </a:solidFill>
                <a:latin typeface="+mj-lt"/>
                <a:cs typeface="Tahoma" pitchFamily="34" charset="0"/>
              </a:rPr>
              <a:t>Microscopic picture :</a:t>
            </a:r>
            <a:r>
              <a:rPr lang="en-US" altLang="ar-SA" dirty="0">
                <a:solidFill>
                  <a:schemeClr val="tx2"/>
                </a:solidFill>
                <a:latin typeface="+mj-lt"/>
                <a:cs typeface="Tahoma" pitchFamily="34" charset="0"/>
              </a:rPr>
              <a:t>    </a:t>
            </a:r>
          </a:p>
          <a:p>
            <a:pPr algn="l" rtl="0" eaLnBrk="1" fontAlgn="auto" hangingPunct="1">
              <a:spcAft>
                <a:spcPts val="0"/>
              </a:spcAft>
              <a:defRPr/>
            </a:pPr>
            <a:r>
              <a:rPr lang="en-US" altLang="ar-SA" dirty="0">
                <a:latin typeface="+mj-lt"/>
                <a:cs typeface="Tahoma" pitchFamily="34" charset="0"/>
              </a:rPr>
              <a:t>Uniform cells, one cell type (</a:t>
            </a:r>
            <a:r>
              <a:rPr lang="en-US" altLang="ar-SA" dirty="0" err="1">
                <a:latin typeface="+mj-lt"/>
                <a:cs typeface="Tahoma" pitchFamily="34" charset="0"/>
              </a:rPr>
              <a:t>monomorphism</a:t>
            </a:r>
            <a:r>
              <a:rPr lang="en-US" altLang="ar-SA" dirty="0">
                <a:latin typeface="+mj-lt"/>
                <a:cs typeface="Tahoma" pitchFamily="34" charset="0"/>
              </a:rPr>
              <a:t>) </a:t>
            </a:r>
          </a:p>
          <a:p>
            <a:pPr algn="l" rtl="0" eaLnBrk="1" fontAlgn="auto" hangingPunct="1">
              <a:spcAft>
                <a:spcPts val="0"/>
              </a:spcAft>
              <a:defRPr/>
            </a:pPr>
            <a:r>
              <a:rPr lang="en-US" altLang="ar-SA" dirty="0">
                <a:latin typeface="+mj-lt"/>
                <a:cs typeface="Tahoma" pitchFamily="34" charset="0"/>
              </a:rPr>
              <a:t>Absent </a:t>
            </a:r>
            <a:r>
              <a:rPr lang="en-US" altLang="ar-SA" dirty="0" err="1">
                <a:latin typeface="+mj-lt"/>
                <a:cs typeface="Tahoma" pitchFamily="34" charset="0"/>
              </a:rPr>
              <a:t>reticulin</a:t>
            </a:r>
            <a:r>
              <a:rPr lang="en-US" altLang="ar-SA" dirty="0">
                <a:latin typeface="+mj-lt"/>
                <a:cs typeface="Tahoma" pitchFamily="34" charset="0"/>
              </a:rPr>
              <a:t> network</a:t>
            </a:r>
          </a:p>
          <a:p>
            <a:pPr algn="l" rtl="0" eaLnBrk="1" fontAlgn="auto" hangingPunct="1">
              <a:spcAft>
                <a:spcPts val="0"/>
              </a:spcAft>
              <a:defRPr/>
            </a:pPr>
            <a:r>
              <a:rPr lang="en-US" altLang="ar-SA" dirty="0">
                <a:latin typeface="+mj-lt"/>
                <a:cs typeface="Tahoma" pitchFamily="34" charset="0"/>
              </a:rPr>
              <a:t>Rare or absent mitosis</a:t>
            </a:r>
          </a:p>
          <a:p>
            <a:pPr algn="l" rtl="0" eaLnBrk="1" fontAlgn="auto" hangingPunct="1">
              <a:spcAft>
                <a:spcPts val="0"/>
              </a:spcAft>
              <a:buFontTx/>
              <a:buNone/>
              <a:defRPr/>
            </a:pPr>
            <a:r>
              <a:rPr lang="en-US" altLang="ar-SA" sz="2800" b="1" dirty="0">
                <a:latin typeface="+mj-lt"/>
              </a:rPr>
              <a:t>                     </a:t>
            </a:r>
            <a:r>
              <a:rPr lang="en-US" altLang="ar-SA" sz="2400" b="1" dirty="0">
                <a:latin typeface="+mj-lt"/>
              </a:rPr>
              <a:t>                     </a:t>
            </a:r>
            <a:endParaRPr lang="en-US" altLang="ar-SA"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42B5AFA-C698-4B9E-8FCF-CB29A2F7D00A}"/>
              </a:ext>
            </a:extLst>
          </p:cNvPr>
          <p:cNvSpPr>
            <a:spLocks noGrp="1" noChangeArrowheads="1"/>
          </p:cNvSpPr>
          <p:nvPr>
            <p:ph type="title"/>
          </p:nvPr>
        </p:nvSpPr>
        <p:spPr/>
        <p:txBody>
          <a:bodyPr/>
          <a:lstStyle/>
          <a:p>
            <a:pPr eaLnBrk="1" hangingPunct="1"/>
            <a:endParaRPr lang="en-US" altLang="en-US"/>
          </a:p>
        </p:txBody>
      </p:sp>
      <p:sp>
        <p:nvSpPr>
          <p:cNvPr id="25603" name="Rectangle 3">
            <a:extLst>
              <a:ext uri="{FF2B5EF4-FFF2-40B4-BE49-F238E27FC236}">
                <a16:creationId xmlns:a16="http://schemas.microsoft.com/office/drawing/2014/main" id="{430FBD4A-E289-41BB-A67E-3CD1428600A2}"/>
              </a:ext>
            </a:extLst>
          </p:cNvPr>
          <p:cNvSpPr>
            <a:spLocks noGrp="1" noChangeArrowheads="1"/>
          </p:cNvSpPr>
          <p:nvPr>
            <p:ph idx="1"/>
          </p:nvPr>
        </p:nvSpPr>
        <p:spPr/>
        <p:txBody>
          <a:bodyPr/>
          <a:lstStyle/>
          <a:p>
            <a:pPr eaLnBrk="1" hangingPunct="1"/>
            <a:endParaRPr lang="en-US" altLang="en-US"/>
          </a:p>
        </p:txBody>
      </p:sp>
      <p:pic>
        <p:nvPicPr>
          <p:cNvPr id="25604" name="Picture 4" descr="CNS142">
            <a:extLst>
              <a:ext uri="{FF2B5EF4-FFF2-40B4-BE49-F238E27FC236}">
                <a16:creationId xmlns:a16="http://schemas.microsoft.com/office/drawing/2014/main" id="{39A0D80C-8C22-46A1-B7F6-5CAD893B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5">
            <a:extLst>
              <a:ext uri="{FF2B5EF4-FFF2-40B4-BE49-F238E27FC236}">
                <a16:creationId xmlns:a16="http://schemas.microsoft.com/office/drawing/2014/main" id="{6783B7AD-D19F-4080-AAB8-3B0E79B61F65}"/>
              </a:ext>
            </a:extLst>
          </p:cNvPr>
          <p:cNvSpPr>
            <a:spLocks noChangeArrowheads="1"/>
          </p:cNvSpPr>
          <p:nvPr/>
        </p:nvSpPr>
        <p:spPr bwMode="auto">
          <a:xfrm flipV="1">
            <a:off x="1295400" y="2438400"/>
            <a:ext cx="1828800" cy="304800"/>
          </a:xfrm>
          <a:prstGeom prst="rightArrow">
            <a:avLst>
              <a:gd name="adj1" fmla="val 50000"/>
              <a:gd name="adj2" fmla="val 150000"/>
            </a:avLst>
          </a:prstGeom>
          <a:solidFill>
            <a:srgbClr val="00FF00"/>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a:p>
        </p:txBody>
      </p:sp>
      <p:sp>
        <p:nvSpPr>
          <p:cNvPr id="25606" name="Text Box 6">
            <a:extLst>
              <a:ext uri="{FF2B5EF4-FFF2-40B4-BE49-F238E27FC236}">
                <a16:creationId xmlns:a16="http://schemas.microsoft.com/office/drawing/2014/main" id="{B1F1E76B-15ED-4DF3-9206-5C3E3A33EC5D}"/>
              </a:ext>
            </a:extLst>
          </p:cNvPr>
          <p:cNvSpPr txBox="1">
            <a:spLocks noChangeArrowheads="1"/>
          </p:cNvSpPr>
          <p:nvPr/>
        </p:nvSpPr>
        <p:spPr bwMode="auto">
          <a:xfrm>
            <a:off x="0" y="5324475"/>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l"/>
            <a:endParaRPr lang="en-US" altLang="en-US" sz="2800">
              <a:cs typeface="Arial" panose="020B0604020202020204" pitchFamily="34" charset="0"/>
            </a:endParaRPr>
          </a:p>
        </p:txBody>
      </p:sp>
      <p:sp>
        <p:nvSpPr>
          <p:cNvPr id="25607" name="Text Box 7">
            <a:extLst>
              <a:ext uri="{FF2B5EF4-FFF2-40B4-BE49-F238E27FC236}">
                <a16:creationId xmlns:a16="http://schemas.microsoft.com/office/drawing/2014/main" id="{9F1D9053-2DD4-4099-9AB9-A481A926EFF4}"/>
              </a:ext>
            </a:extLst>
          </p:cNvPr>
          <p:cNvSpPr txBox="1">
            <a:spLocks noChangeArrowheads="1"/>
          </p:cNvSpPr>
          <p:nvPr/>
        </p:nvSpPr>
        <p:spPr bwMode="auto">
          <a:xfrm>
            <a:off x="0" y="6186488"/>
            <a:ext cx="6019800" cy="523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l"/>
            <a:r>
              <a:rPr lang="en-US" altLang="en-US" sz="2800" b="1">
                <a:cs typeface="Arial" panose="020B0604020202020204" pitchFamily="34" charset="0"/>
              </a:rPr>
              <a:t>Sella turcica with pituitary adenoma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F3188CF-B56F-4745-B98C-679309D7FA6D}"/>
              </a:ext>
            </a:extLst>
          </p:cNvPr>
          <p:cNvSpPr>
            <a:spLocks noGrp="1"/>
          </p:cNvSpPr>
          <p:nvPr>
            <p:ph type="title"/>
          </p:nvPr>
        </p:nvSpPr>
        <p:spPr/>
        <p:txBody>
          <a:bodyPr/>
          <a:lstStyle/>
          <a:p>
            <a:pPr eaLnBrk="1" hangingPunct="1"/>
            <a:r>
              <a:rPr lang="en-CA" altLang="en-US"/>
              <a:t>Normal pituitary gland</a:t>
            </a:r>
            <a:endParaRPr lang="en-US" altLang="en-US"/>
          </a:p>
        </p:txBody>
      </p:sp>
      <p:pic>
        <p:nvPicPr>
          <p:cNvPr id="26627" name="Content Placeholder 3" descr="normal pituitary gland.jpg">
            <a:extLst>
              <a:ext uri="{FF2B5EF4-FFF2-40B4-BE49-F238E27FC236}">
                <a16:creationId xmlns:a16="http://schemas.microsoft.com/office/drawing/2014/main" id="{18A12F33-C600-46A1-B784-3DB2643CEB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19200"/>
            <a:ext cx="8915400" cy="5638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S01871-024-f005">
            <a:extLst>
              <a:ext uri="{FF2B5EF4-FFF2-40B4-BE49-F238E27FC236}">
                <a16:creationId xmlns:a16="http://schemas.microsoft.com/office/drawing/2014/main" id="{AEBDD08C-649E-4217-AC96-0D82FAE23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1" name="Text Box 3">
            <a:extLst>
              <a:ext uri="{FF2B5EF4-FFF2-40B4-BE49-F238E27FC236}">
                <a16:creationId xmlns:a16="http://schemas.microsoft.com/office/drawing/2014/main" id="{6A7582F1-6A40-4F6B-B4C7-64EDF240EE58}"/>
              </a:ext>
            </a:extLst>
          </p:cNvPr>
          <p:cNvSpPr txBox="1">
            <a:spLocks noChangeArrowheads="1"/>
          </p:cNvSpPr>
          <p:nvPr/>
        </p:nvSpPr>
        <p:spPr bwMode="auto">
          <a:xfrm flipV="1">
            <a:off x="611188" y="6367463"/>
            <a:ext cx="7848600" cy="214312"/>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nchor="ct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endParaRPr lang="en-US" altLang="en-US" sz="800">
              <a:latin typeface="Arial" panose="020B0604020202020204" pitchFamily="34" charset="0"/>
              <a:cs typeface="Arial" panose="020B0604020202020204" pitchFamily="34" charset="0"/>
            </a:endParaRPr>
          </a:p>
        </p:txBody>
      </p:sp>
      <p:sp>
        <p:nvSpPr>
          <p:cNvPr id="27652" name="Text Box 4">
            <a:extLst>
              <a:ext uri="{FF2B5EF4-FFF2-40B4-BE49-F238E27FC236}">
                <a16:creationId xmlns:a16="http://schemas.microsoft.com/office/drawing/2014/main" id="{9F50E6FA-B719-4902-84F1-476218756FCE}"/>
              </a:ext>
            </a:extLst>
          </p:cNvPr>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pPr algn="r">
              <a:spcBef>
                <a:spcPct val="50000"/>
              </a:spcBef>
            </a:pPr>
            <a:r>
              <a:rPr lang="en-US" altLang="en-US" sz="700" i="1">
                <a:latin typeface="Arial" panose="020B0604020202020204" pitchFamily="34" charset="0"/>
                <a:cs typeface="Arial" panose="020B0604020202020204" pitchFamily="34" charset="0"/>
              </a:rPr>
              <a:t>Downloaded from: Robbins &amp; Cotran Pathologic Basis of Disease (on 4 December 2005 01:50 PM)</a:t>
            </a:r>
          </a:p>
        </p:txBody>
      </p:sp>
      <p:pic>
        <p:nvPicPr>
          <p:cNvPr id="27653" name="Picture 6" descr="admintitle">
            <a:extLst>
              <a:ext uri="{FF2B5EF4-FFF2-40B4-BE49-F238E27FC236}">
                <a16:creationId xmlns:a16="http://schemas.microsoft.com/office/drawing/2014/main" id="{A3A3F20E-DF88-4199-85BE-EA0521702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7">
            <a:extLst>
              <a:ext uri="{FF2B5EF4-FFF2-40B4-BE49-F238E27FC236}">
                <a16:creationId xmlns:a16="http://schemas.microsoft.com/office/drawing/2014/main" id="{98DC2AA6-6D53-4730-92B6-79288BDAA500}"/>
              </a:ext>
            </a:extLst>
          </p:cNvPr>
          <p:cNvSpPr txBox="1">
            <a:spLocks noChangeArrowheads="1"/>
          </p:cNvSpPr>
          <p:nvPr/>
        </p:nvSpPr>
        <p:spPr bwMode="auto">
          <a:xfrm>
            <a:off x="212725" y="6324600"/>
            <a:ext cx="8474075" cy="523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cs typeface="Tahoma" panose="020B0604030504040204" pitchFamily="34" charset="0"/>
              </a:defRPr>
            </a:lvl1pPr>
            <a:lvl2pPr marL="742950" indent="-285750">
              <a:defRPr sz="3200">
                <a:solidFill>
                  <a:schemeClr val="tx1"/>
                </a:solidFill>
                <a:latin typeface="Times New Roman" panose="02020603050405020304" pitchFamily="18" charset="0"/>
                <a:cs typeface="Tahoma" panose="020B0604030504040204" pitchFamily="34" charset="0"/>
              </a:defRPr>
            </a:lvl2pPr>
            <a:lvl3pPr marL="1143000" indent="-228600">
              <a:defRPr sz="3200">
                <a:solidFill>
                  <a:schemeClr val="tx1"/>
                </a:solidFill>
                <a:latin typeface="Times New Roman" panose="02020603050405020304" pitchFamily="18" charset="0"/>
                <a:cs typeface="Tahoma" panose="020B0604030504040204" pitchFamily="34" charset="0"/>
              </a:defRPr>
            </a:lvl3pPr>
            <a:lvl4pPr marL="1600200" indent="-228600">
              <a:defRPr sz="3200">
                <a:solidFill>
                  <a:schemeClr val="tx1"/>
                </a:solidFill>
                <a:latin typeface="Times New Roman" panose="02020603050405020304" pitchFamily="18" charset="0"/>
                <a:cs typeface="Tahoma" panose="020B0604030504040204" pitchFamily="34" charset="0"/>
              </a:defRPr>
            </a:lvl4pPr>
            <a:lvl5pPr marL="2057400" indent="-228600">
              <a:defRPr sz="3200">
                <a:solidFill>
                  <a:schemeClr val="tx1"/>
                </a:solidFill>
                <a:latin typeface="Times New Roman" panose="02020603050405020304" pitchFamily="18" charset="0"/>
                <a:cs typeface="Tahoma" panose="020B060403050404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Tahoma" panose="020B0604030504040204" pitchFamily="34" charset="0"/>
              </a:defRPr>
            </a:lvl9pPr>
          </a:lstStyle>
          <a:p>
            <a:r>
              <a:rPr lang="en-US" altLang="en-US" sz="2800" b="1">
                <a:cs typeface="Arial" panose="020B0604020202020204" pitchFamily="34" charset="0"/>
              </a:rPr>
              <a:t>Uniform cells of pituitary adenoma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yu\Desktop\lab-diagnosis-of-pituitary-tumors-12-638.jpg">
            <a:extLst>
              <a:ext uri="{FF2B5EF4-FFF2-40B4-BE49-F238E27FC236}">
                <a16:creationId xmlns:a16="http://schemas.microsoft.com/office/drawing/2014/main" id="{FE1D9B73-4660-4CEC-B2AB-5323899B0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691438"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yu\Desktop\pituitary-adenoma-[4-pu003-4].jpeg">
            <a:extLst>
              <a:ext uri="{FF2B5EF4-FFF2-40B4-BE49-F238E27FC236}">
                <a16:creationId xmlns:a16="http://schemas.microsoft.com/office/drawing/2014/main" id="{BC4C6486-801D-43B1-AFCE-4D0DB6FC1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4">
            <a:extLst>
              <a:ext uri="{FF2B5EF4-FFF2-40B4-BE49-F238E27FC236}">
                <a16:creationId xmlns:a16="http://schemas.microsoft.com/office/drawing/2014/main" id="{C48AADC7-D36C-4BD3-A072-3F3C76F3BCEC}"/>
              </a:ext>
            </a:extLst>
          </p:cNvPr>
          <p:cNvSpPr>
            <a:spLocks noGrp="1"/>
          </p:cNvSpPr>
          <p:nvPr>
            <p:ph type="title"/>
          </p:nvPr>
        </p:nvSpPr>
        <p:spPr/>
        <p:txBody>
          <a:bodyPr/>
          <a:lstStyle/>
          <a:p>
            <a:pPr eaLnBrk="1" hangingPunct="1"/>
            <a:r>
              <a:rPr lang="en-US" altLang="en-US" sz="3600"/>
              <a:t>Absent reticulin fibers in pituitary adenoma </a:t>
            </a:r>
            <a:endParaRPr lang="ar-JO" altLang="en-US" sz="3600"/>
          </a:p>
        </p:txBody>
      </p:sp>
      <p:sp>
        <p:nvSpPr>
          <p:cNvPr id="29700" name="Content Placeholder 5">
            <a:extLst>
              <a:ext uri="{FF2B5EF4-FFF2-40B4-BE49-F238E27FC236}">
                <a16:creationId xmlns:a16="http://schemas.microsoft.com/office/drawing/2014/main" id="{DDF25741-BC73-483F-936D-3035C8434770}"/>
              </a:ext>
            </a:extLst>
          </p:cNvPr>
          <p:cNvSpPr>
            <a:spLocks noGrp="1"/>
          </p:cNvSpPr>
          <p:nvPr>
            <p:ph idx="1"/>
          </p:nvPr>
        </p:nvSpPr>
        <p:spPr/>
        <p:txBody>
          <a:bodyPr/>
          <a:lstStyle/>
          <a:p>
            <a:pPr eaLnBrk="1" hangingPunct="1"/>
            <a:endParaRPr lang="ar-JO"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4877351-A0F5-4273-A151-6416AD7DCDB2}"/>
              </a:ext>
            </a:extLst>
          </p:cNvPr>
          <p:cNvSpPr>
            <a:spLocks noGrp="1" noChangeArrowheads="1"/>
          </p:cNvSpPr>
          <p:nvPr>
            <p:ph type="title"/>
          </p:nvPr>
        </p:nvSpPr>
        <p:spPr/>
        <p:txBody>
          <a:bodyPr/>
          <a:lstStyle/>
          <a:p>
            <a:pPr eaLnBrk="1" hangingPunct="1"/>
            <a:r>
              <a:rPr lang="en-US" altLang="en-US" sz="3600" b="1">
                <a:cs typeface="Tahoma" panose="020B0604030504040204" pitchFamily="34" charset="0"/>
              </a:rPr>
              <a:t>Types of Pituitary Adenomas</a:t>
            </a:r>
          </a:p>
        </p:txBody>
      </p:sp>
      <p:sp>
        <p:nvSpPr>
          <p:cNvPr id="36867" name="Rectangle 3">
            <a:extLst>
              <a:ext uri="{FF2B5EF4-FFF2-40B4-BE49-F238E27FC236}">
                <a16:creationId xmlns:a16="http://schemas.microsoft.com/office/drawing/2014/main" id="{5712E8E7-DD94-4C31-80D9-46B5EFFE9570}"/>
              </a:ext>
            </a:extLst>
          </p:cNvPr>
          <p:cNvSpPr>
            <a:spLocks noGrp="1" noChangeArrowheads="1"/>
          </p:cNvSpPr>
          <p:nvPr>
            <p:ph idx="1"/>
          </p:nvPr>
        </p:nvSpPr>
        <p:spPr/>
        <p:txBody>
          <a:bodyPr rtlCol="1">
            <a:normAutofit/>
          </a:bodyPr>
          <a:lstStyle/>
          <a:p>
            <a:pPr algn="l" rtl="0" eaLnBrk="1" fontAlgn="auto" hangingPunct="1">
              <a:spcAft>
                <a:spcPts val="0"/>
              </a:spcAft>
              <a:defRPr/>
            </a:pPr>
            <a:r>
              <a:rPr lang="en-US" altLang="en-US" dirty="0">
                <a:latin typeface="+mj-lt"/>
                <a:cs typeface="Tahoma" pitchFamily="34" charset="0"/>
              </a:rPr>
              <a:t>Previously classified according to histological </a:t>
            </a:r>
          </a:p>
          <a:p>
            <a:pPr algn="l" rtl="0" eaLnBrk="1" fontAlgn="auto" hangingPunct="1">
              <a:spcAft>
                <a:spcPts val="0"/>
              </a:spcAft>
              <a:buFontTx/>
              <a:buNone/>
              <a:defRPr/>
            </a:pPr>
            <a:r>
              <a:rPr lang="en-US" altLang="en-US" dirty="0">
                <a:latin typeface="+mj-lt"/>
                <a:cs typeface="Tahoma" pitchFamily="34" charset="0"/>
              </a:rPr>
              <a:t>   picture </a:t>
            </a:r>
            <a:r>
              <a:rPr lang="en-US" altLang="en-US" dirty="0" err="1">
                <a:latin typeface="+mj-lt"/>
                <a:cs typeface="Tahoma" pitchFamily="34" charset="0"/>
              </a:rPr>
              <a:t>e.g</a:t>
            </a:r>
            <a:r>
              <a:rPr lang="en-US" altLang="en-US" dirty="0">
                <a:latin typeface="+mj-lt"/>
                <a:cs typeface="Tahoma" pitchFamily="34" charset="0"/>
              </a:rPr>
              <a:t> : Acidophilic Adenoma</a:t>
            </a:r>
          </a:p>
          <a:p>
            <a:pPr algn="l" rtl="0" eaLnBrk="1" fontAlgn="auto" hangingPunct="1">
              <a:spcAft>
                <a:spcPts val="0"/>
              </a:spcAft>
              <a:buFontTx/>
              <a:buNone/>
              <a:defRPr/>
            </a:pPr>
            <a:endParaRPr lang="en-US" altLang="en-US" dirty="0">
              <a:latin typeface="+mj-lt"/>
              <a:cs typeface="Tahoma" pitchFamily="34" charset="0"/>
            </a:endParaRPr>
          </a:p>
          <a:p>
            <a:pPr algn="l" rtl="0" eaLnBrk="1" fontAlgn="auto" hangingPunct="1">
              <a:spcAft>
                <a:spcPts val="0"/>
              </a:spcAft>
              <a:defRPr/>
            </a:pPr>
            <a:r>
              <a:rPr lang="en-US" altLang="en-US" dirty="0">
                <a:latin typeface="+mj-lt"/>
                <a:cs typeface="Tahoma" pitchFamily="34" charset="0"/>
              </a:rPr>
              <a:t>Now according to </a:t>
            </a:r>
            <a:r>
              <a:rPr lang="en-US" altLang="en-US" dirty="0" err="1">
                <a:latin typeface="+mj-lt"/>
                <a:cs typeface="Tahoma" pitchFamily="34" charset="0"/>
              </a:rPr>
              <a:t>immunohistochemical</a:t>
            </a:r>
            <a:endParaRPr lang="en-US" altLang="en-US" dirty="0">
              <a:latin typeface="+mj-lt"/>
              <a:cs typeface="Tahoma" pitchFamily="34" charset="0"/>
            </a:endParaRPr>
          </a:p>
          <a:p>
            <a:pPr algn="l" rtl="0" eaLnBrk="1" fontAlgn="auto" hangingPunct="1">
              <a:spcAft>
                <a:spcPts val="0"/>
              </a:spcAft>
              <a:buFontTx/>
              <a:buNone/>
              <a:defRPr/>
            </a:pPr>
            <a:r>
              <a:rPr lang="en-US" altLang="en-US" dirty="0">
                <a:latin typeface="+mj-lt"/>
                <a:cs typeface="Tahoma" pitchFamily="34" charset="0"/>
              </a:rPr>
              <a:t>   findings &amp; clinical picture ….. e.g.</a:t>
            </a:r>
            <a:endParaRPr lang="ar-JO" altLang="en-US" dirty="0">
              <a:latin typeface="+mj-lt"/>
              <a:cs typeface="Tahoma" pitchFamily="34" charset="0"/>
            </a:endParaRPr>
          </a:p>
          <a:p>
            <a:pPr algn="l" rtl="0" eaLnBrk="1" fontAlgn="auto" hangingPunct="1">
              <a:spcAft>
                <a:spcPts val="0"/>
              </a:spcAft>
              <a:buFontTx/>
              <a:buNone/>
              <a:defRPr/>
            </a:pPr>
            <a:r>
              <a:rPr lang="ar-JO" altLang="en-US" dirty="0">
                <a:latin typeface="+mj-lt"/>
                <a:cs typeface="Tahoma" pitchFamily="34" charset="0"/>
              </a:rPr>
              <a:t>    </a:t>
            </a:r>
            <a:r>
              <a:rPr lang="en-US" altLang="en-US" dirty="0">
                <a:latin typeface="+mj-lt"/>
                <a:cs typeface="Tahoma" pitchFamily="34" charset="0"/>
              </a:rPr>
              <a:t> Growth hormone secreting adenoma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1862B67-3F0D-46DF-A21E-ECDB655D8D20}"/>
              </a:ext>
            </a:extLst>
          </p:cNvPr>
          <p:cNvSpPr>
            <a:spLocks noGrp="1"/>
          </p:cNvSpPr>
          <p:nvPr>
            <p:ph type="title"/>
          </p:nvPr>
        </p:nvSpPr>
        <p:spPr/>
        <p:txBody>
          <a:bodyPr/>
          <a:lstStyle/>
          <a:p>
            <a:pPr eaLnBrk="1" hangingPunct="1"/>
            <a:endParaRPr lang="ar-JO" altLang="en-US"/>
          </a:p>
        </p:txBody>
      </p:sp>
      <p:pic>
        <p:nvPicPr>
          <p:cNvPr id="4099" name="Content Placeholder 3" descr="Image result for The endocrine system">
            <a:extLst>
              <a:ext uri="{FF2B5EF4-FFF2-40B4-BE49-F238E27FC236}">
                <a16:creationId xmlns:a16="http://schemas.microsoft.com/office/drawing/2014/main" id="{3DD8064F-38DA-40F3-A1B4-5CD7182B650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04800"/>
            <a:ext cx="5943600" cy="6553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67CF6F5-E9DC-4D71-91A5-D1DCEB84AA92}"/>
              </a:ext>
            </a:extLst>
          </p:cNvPr>
          <p:cNvSpPr>
            <a:spLocks noGrp="1"/>
          </p:cNvSpPr>
          <p:nvPr>
            <p:ph type="title"/>
          </p:nvPr>
        </p:nvSpPr>
        <p:spPr/>
        <p:txBody>
          <a:bodyPr/>
          <a:lstStyle/>
          <a:p>
            <a:endParaRPr lang="ar-JO" altLang="en-US"/>
          </a:p>
        </p:txBody>
      </p:sp>
      <p:sp>
        <p:nvSpPr>
          <p:cNvPr id="31747" name="Content Placeholder 2">
            <a:extLst>
              <a:ext uri="{FF2B5EF4-FFF2-40B4-BE49-F238E27FC236}">
                <a16:creationId xmlns:a16="http://schemas.microsoft.com/office/drawing/2014/main" id="{57DF856C-97A8-45B7-8400-0C5DE4FF4806}"/>
              </a:ext>
            </a:extLst>
          </p:cNvPr>
          <p:cNvSpPr>
            <a:spLocks noGrp="1"/>
          </p:cNvSpPr>
          <p:nvPr>
            <p:ph idx="1"/>
          </p:nvPr>
        </p:nvSpPr>
        <p:spPr/>
        <p:txBody>
          <a:bodyPr/>
          <a:lstStyle/>
          <a:p>
            <a:endParaRPr lang="ar-JO" altLang="en-US"/>
          </a:p>
        </p:txBody>
      </p:sp>
      <p:pic>
        <p:nvPicPr>
          <p:cNvPr id="31748" name="Picture 2" descr="وقل رب زدني علما )) (@Fiftyfifty_957) | Twitter">
            <a:extLst>
              <a:ext uri="{FF2B5EF4-FFF2-40B4-BE49-F238E27FC236}">
                <a16:creationId xmlns:a16="http://schemas.microsoft.com/office/drawing/2014/main" id="{1E1F57F8-46BB-4FAE-BAF1-1330CF5DF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4838F59-AB2F-447A-B3DD-B1113910BD8C}"/>
              </a:ext>
            </a:extLst>
          </p:cNvPr>
          <p:cNvSpPr>
            <a:spLocks noGrp="1" noChangeArrowheads="1"/>
          </p:cNvSpPr>
          <p:nvPr>
            <p:ph type="title"/>
          </p:nvPr>
        </p:nvSpPr>
        <p:spPr/>
        <p:txBody>
          <a:bodyPr/>
          <a:lstStyle/>
          <a:p>
            <a:pPr algn="l" eaLnBrk="1" hangingPunct="1"/>
            <a:r>
              <a:rPr lang="en-US" altLang="en-US" sz="3600"/>
              <a:t> </a:t>
            </a:r>
            <a:endParaRPr lang="en-US" altLang="ar-SA" sz="3600"/>
          </a:p>
        </p:txBody>
      </p:sp>
      <p:sp>
        <p:nvSpPr>
          <p:cNvPr id="37891" name="Rectangle 3">
            <a:extLst>
              <a:ext uri="{FF2B5EF4-FFF2-40B4-BE49-F238E27FC236}">
                <a16:creationId xmlns:a16="http://schemas.microsoft.com/office/drawing/2014/main" id="{147E4B76-A01F-4137-B749-5B677DE286F3}"/>
              </a:ext>
            </a:extLst>
          </p:cNvPr>
          <p:cNvSpPr>
            <a:spLocks noGrp="1" noChangeArrowheads="1"/>
          </p:cNvSpPr>
          <p:nvPr>
            <p:ph idx="1"/>
          </p:nvPr>
        </p:nvSpPr>
        <p:spPr>
          <a:xfrm>
            <a:off x="228600" y="533400"/>
            <a:ext cx="8915400" cy="6324600"/>
          </a:xfrm>
        </p:spPr>
        <p:txBody>
          <a:bodyPr rtlCol="1">
            <a:normAutofit lnSpcReduction="10000"/>
          </a:bodyPr>
          <a:lstStyle/>
          <a:p>
            <a:pPr algn="l" rtl="0" eaLnBrk="1" fontAlgn="auto" hangingPunct="1">
              <a:spcAft>
                <a:spcPts val="0"/>
              </a:spcAft>
              <a:buFontTx/>
              <a:buNone/>
              <a:defRPr/>
            </a:pPr>
            <a:r>
              <a:rPr lang="en-US" altLang="en-US" b="1" dirty="0">
                <a:solidFill>
                  <a:schemeClr val="tx2"/>
                </a:solidFill>
                <a:latin typeface="Tahoma" pitchFamily="34" charset="0"/>
                <a:cs typeface="Tahoma" pitchFamily="34" charset="0"/>
              </a:rPr>
              <a:t>1- </a:t>
            </a:r>
            <a:r>
              <a:rPr lang="en-US" altLang="ar-SA" b="1" dirty="0">
                <a:solidFill>
                  <a:schemeClr val="tx2"/>
                </a:solidFill>
                <a:latin typeface="Tahoma" pitchFamily="34" charset="0"/>
                <a:cs typeface="Tahoma" pitchFamily="34" charset="0"/>
              </a:rPr>
              <a:t>PROLACTINOMA :</a:t>
            </a:r>
            <a:r>
              <a:rPr lang="en-US" altLang="ar-SA" sz="2800" dirty="0">
                <a:solidFill>
                  <a:schemeClr val="tx2"/>
                </a:solidFill>
              </a:rPr>
              <a:t>                                                              </a:t>
            </a:r>
          </a:p>
          <a:p>
            <a:pPr algn="l" rtl="0" eaLnBrk="1" fontAlgn="auto" hangingPunct="1">
              <a:spcAft>
                <a:spcPts val="0"/>
              </a:spcAft>
              <a:defRPr/>
            </a:pPr>
            <a:r>
              <a:rPr lang="en-US" altLang="ar-SA" sz="2800" dirty="0">
                <a:cs typeface="Tahoma" pitchFamily="34" charset="0"/>
              </a:rPr>
              <a:t>30% of all adenomas, </a:t>
            </a:r>
            <a:r>
              <a:rPr lang="en-US" altLang="ar-SA" sz="2800" dirty="0" err="1">
                <a:cs typeface="Tahoma" pitchFamily="34" charset="0"/>
              </a:rPr>
              <a:t>chromophobe</a:t>
            </a:r>
            <a:r>
              <a:rPr lang="en-US" altLang="ar-SA" sz="2800" dirty="0">
                <a:cs typeface="Tahoma" pitchFamily="34" charset="0"/>
              </a:rPr>
              <a:t> or w. acidophilic </a:t>
            </a:r>
          </a:p>
          <a:p>
            <a:pPr algn="l" rtl="0" eaLnBrk="1" fontAlgn="auto" hangingPunct="1">
              <a:spcAft>
                <a:spcPts val="0"/>
              </a:spcAft>
              <a:defRPr/>
            </a:pPr>
            <a:r>
              <a:rPr lang="en-US" altLang="ar-SA" sz="2800" dirty="0">
                <a:solidFill>
                  <a:srgbClr val="FF0000"/>
                </a:solidFill>
                <a:cs typeface="Tahoma" pitchFamily="34" charset="0"/>
              </a:rPr>
              <a:t>Functional</a:t>
            </a:r>
            <a:r>
              <a:rPr lang="en-US" altLang="ar-SA" sz="2800" dirty="0">
                <a:cs typeface="Tahoma" pitchFamily="34" charset="0"/>
              </a:rPr>
              <a:t> even if </a:t>
            </a:r>
            <a:r>
              <a:rPr lang="en-US" altLang="ar-SA" sz="2800" dirty="0" err="1">
                <a:cs typeface="Tahoma" pitchFamily="34" charset="0"/>
              </a:rPr>
              <a:t>microadenoma</a:t>
            </a:r>
            <a:r>
              <a:rPr lang="en-US" altLang="ar-SA" sz="2800" dirty="0">
                <a:cs typeface="Tahoma" pitchFamily="34" charset="0"/>
              </a:rPr>
              <a:t> , but  amount of secretion is related to size</a:t>
            </a:r>
          </a:p>
          <a:p>
            <a:pPr algn="l" rtl="0" eaLnBrk="1" fontAlgn="auto" hangingPunct="1">
              <a:spcAft>
                <a:spcPts val="0"/>
              </a:spcAft>
              <a:defRPr/>
            </a:pPr>
            <a:r>
              <a:rPr lang="en-US" altLang="ar-SA" sz="2800" dirty="0">
                <a:cs typeface="Tahoma" pitchFamily="34" charset="0"/>
                <a:sym typeface="Symbol" pitchFamily="18" charset="2"/>
              </a:rPr>
              <a:t>Mild elevation of </a:t>
            </a:r>
            <a:r>
              <a:rPr lang="en-US" altLang="ar-SA" sz="2800" dirty="0" err="1">
                <a:cs typeface="Tahoma" pitchFamily="34" charset="0"/>
                <a:sym typeface="Symbol" pitchFamily="18" charset="2"/>
              </a:rPr>
              <a:t>prolactin</a:t>
            </a:r>
            <a:r>
              <a:rPr lang="en-US" altLang="ar-SA" sz="2800" dirty="0">
                <a:cs typeface="Tahoma" pitchFamily="34" charset="0"/>
                <a:sym typeface="Symbol" pitchFamily="18" charset="2"/>
              </a:rPr>
              <a:t> does NOT always indicate    </a:t>
            </a:r>
            <a:r>
              <a:rPr lang="en-US" altLang="ar-SA" sz="2800" dirty="0" err="1">
                <a:cs typeface="Tahoma" pitchFamily="34" charset="0"/>
                <a:sym typeface="Symbol" pitchFamily="18" charset="2"/>
              </a:rPr>
              <a:t>prolactin</a:t>
            </a:r>
            <a:r>
              <a:rPr lang="en-US" altLang="ar-SA" sz="2800" dirty="0">
                <a:cs typeface="Tahoma" pitchFamily="34" charset="0"/>
                <a:sym typeface="Symbol" pitchFamily="18" charset="2"/>
              </a:rPr>
              <a:t>  secreting adenoma !</a:t>
            </a:r>
            <a:endParaRPr lang="en-US" altLang="ar-SA" sz="2800" dirty="0">
              <a:cs typeface="Tahoma" pitchFamily="34" charset="0"/>
            </a:endParaRPr>
          </a:p>
          <a:p>
            <a:pPr algn="l" rtl="0" eaLnBrk="1" fontAlgn="auto" hangingPunct="1">
              <a:spcAft>
                <a:spcPts val="0"/>
              </a:spcAft>
              <a:defRPr/>
            </a:pPr>
            <a:r>
              <a:rPr lang="en-US" altLang="ar-SA" sz="2800" dirty="0">
                <a:cs typeface="Tahoma" pitchFamily="34" charset="0"/>
                <a:sym typeface="Symbol" pitchFamily="18" charset="2"/>
              </a:rPr>
              <a:t>Other causes of  </a:t>
            </a:r>
            <a:r>
              <a:rPr lang="en-US" altLang="ar-SA" sz="2800" dirty="0" err="1">
                <a:cs typeface="Tahoma" pitchFamily="34" charset="0"/>
                <a:sym typeface="Symbol" pitchFamily="18" charset="2"/>
              </a:rPr>
              <a:t>prolactin</a:t>
            </a:r>
            <a:r>
              <a:rPr lang="en-US" altLang="ar-SA" sz="2800" dirty="0">
                <a:cs typeface="Tahoma" pitchFamily="34" charset="0"/>
                <a:sym typeface="Symbol" pitchFamily="18" charset="2"/>
              </a:rPr>
              <a:t> include :</a:t>
            </a:r>
          </a:p>
          <a:p>
            <a:pPr lvl="1" algn="l" rtl="0" eaLnBrk="1" fontAlgn="auto" hangingPunct="1">
              <a:spcAft>
                <a:spcPts val="0"/>
              </a:spcAft>
              <a:defRPr/>
            </a:pPr>
            <a:r>
              <a:rPr lang="en-US" altLang="ar-SA" sz="2400" dirty="0">
                <a:cs typeface="Tahoma" pitchFamily="34" charset="0"/>
                <a:sym typeface="Symbol" pitchFamily="18" charset="2"/>
              </a:rPr>
              <a:t> </a:t>
            </a:r>
            <a:r>
              <a:rPr lang="en-US" altLang="ar-SA" dirty="0">
                <a:solidFill>
                  <a:schemeClr val="tx2"/>
                </a:solidFill>
                <a:cs typeface="Tahoma" pitchFamily="34" charset="0"/>
                <a:sym typeface="Symbol" pitchFamily="18" charset="2"/>
              </a:rPr>
              <a:t>estrogen therapy</a:t>
            </a:r>
          </a:p>
          <a:p>
            <a:pPr lvl="1" algn="l" rtl="0" eaLnBrk="1" fontAlgn="auto" hangingPunct="1">
              <a:spcAft>
                <a:spcPts val="0"/>
              </a:spcAft>
              <a:defRPr/>
            </a:pPr>
            <a:r>
              <a:rPr lang="en-US" altLang="ar-SA" dirty="0">
                <a:solidFill>
                  <a:schemeClr val="tx2"/>
                </a:solidFill>
                <a:cs typeface="Tahoma" pitchFamily="34" charset="0"/>
                <a:sym typeface="Symbol" pitchFamily="18" charset="2"/>
              </a:rPr>
              <a:t> pregnancy</a:t>
            </a:r>
          </a:p>
          <a:p>
            <a:pPr lvl="1" algn="l" rtl="0" eaLnBrk="1" fontAlgn="auto" hangingPunct="1">
              <a:spcAft>
                <a:spcPts val="0"/>
              </a:spcAft>
              <a:defRPr/>
            </a:pPr>
            <a:r>
              <a:rPr lang="en-US" altLang="ar-SA" dirty="0">
                <a:solidFill>
                  <a:schemeClr val="tx2"/>
                </a:solidFill>
                <a:cs typeface="Tahoma" pitchFamily="34" charset="0"/>
                <a:sym typeface="Symbol" pitchFamily="18" charset="2"/>
              </a:rPr>
              <a:t> certain drugs, </a:t>
            </a:r>
            <a:r>
              <a:rPr lang="en-US" altLang="ar-SA" dirty="0" err="1">
                <a:solidFill>
                  <a:schemeClr val="tx2"/>
                </a:solidFill>
                <a:cs typeface="Tahoma" pitchFamily="34" charset="0"/>
                <a:sym typeface="Symbol" pitchFamily="18" charset="2"/>
              </a:rPr>
              <a:t>e.g</a:t>
            </a:r>
            <a:r>
              <a:rPr lang="en-US" altLang="ar-SA" dirty="0">
                <a:solidFill>
                  <a:schemeClr val="tx2"/>
                </a:solidFill>
                <a:cs typeface="Tahoma" pitchFamily="34" charset="0"/>
                <a:sym typeface="Symbol" pitchFamily="18" charset="2"/>
              </a:rPr>
              <a:t> </a:t>
            </a:r>
            <a:r>
              <a:rPr lang="en-US" altLang="ar-SA" dirty="0" err="1">
                <a:solidFill>
                  <a:schemeClr val="tx2"/>
                </a:solidFill>
                <a:cs typeface="Tahoma" pitchFamily="34" charset="0"/>
                <a:sym typeface="Symbol" pitchFamily="18" charset="2"/>
              </a:rPr>
              <a:t>reserpine</a:t>
            </a:r>
            <a:r>
              <a:rPr lang="en-US" altLang="ar-SA" dirty="0">
                <a:solidFill>
                  <a:schemeClr val="tx2"/>
                </a:solidFill>
                <a:cs typeface="Tahoma" pitchFamily="34" charset="0"/>
                <a:sym typeface="Symbol" pitchFamily="18" charset="2"/>
              </a:rPr>
              <a:t> ,</a:t>
            </a:r>
          </a:p>
          <a:p>
            <a:pPr lvl="1" algn="l" rtl="0" eaLnBrk="1" fontAlgn="auto" hangingPunct="1">
              <a:spcAft>
                <a:spcPts val="0"/>
              </a:spcAft>
              <a:defRPr/>
            </a:pPr>
            <a:r>
              <a:rPr lang="en-US" altLang="ar-SA" dirty="0">
                <a:solidFill>
                  <a:schemeClr val="tx2"/>
                </a:solidFill>
                <a:cs typeface="Tahoma" pitchFamily="34" charset="0"/>
                <a:sym typeface="Symbol" pitchFamily="18" charset="2"/>
              </a:rPr>
              <a:t> hypothyroidism</a:t>
            </a:r>
          </a:p>
          <a:p>
            <a:pPr lvl="1" algn="l" rtl="0" eaLnBrk="1" fontAlgn="auto" hangingPunct="1">
              <a:spcAft>
                <a:spcPts val="0"/>
              </a:spcAft>
              <a:defRPr/>
            </a:pPr>
            <a:r>
              <a:rPr lang="en-US" altLang="ar-SA" dirty="0">
                <a:solidFill>
                  <a:schemeClr val="tx2"/>
                </a:solidFill>
                <a:cs typeface="Tahoma" pitchFamily="34" charset="0"/>
                <a:sym typeface="Symbol" pitchFamily="18" charset="2"/>
              </a:rPr>
              <a:t> mass in </a:t>
            </a:r>
            <a:r>
              <a:rPr lang="en-US" altLang="ar-SA" dirty="0" err="1">
                <a:solidFill>
                  <a:schemeClr val="tx2"/>
                </a:solidFill>
                <a:cs typeface="Tahoma" pitchFamily="34" charset="0"/>
                <a:sym typeface="Symbol" pitchFamily="18" charset="2"/>
              </a:rPr>
              <a:t>suprasellar</a:t>
            </a:r>
            <a:r>
              <a:rPr lang="en-US" altLang="ar-SA" dirty="0">
                <a:solidFill>
                  <a:schemeClr val="tx2"/>
                </a:solidFill>
                <a:cs typeface="Tahoma" pitchFamily="34" charset="0"/>
                <a:sym typeface="Symbol" pitchFamily="18" charset="2"/>
              </a:rPr>
              <a:t> region</a:t>
            </a:r>
          </a:p>
          <a:p>
            <a:pPr algn="l" rtl="0" eaLnBrk="1" fontAlgn="auto" hangingPunct="1">
              <a:spcAft>
                <a:spcPts val="0"/>
              </a:spcAft>
              <a:buFontTx/>
              <a:buNone/>
              <a:defRPr/>
            </a:pPr>
            <a:r>
              <a:rPr lang="en-US" altLang="ar-SA" sz="2800" dirty="0">
                <a:solidFill>
                  <a:schemeClr val="tx2"/>
                </a:solidFill>
                <a:latin typeface="Tahoma" pitchFamily="34" charset="0"/>
                <a:cs typeface="Tahoma" pitchFamily="34" charset="0"/>
                <a:sym typeface="Symbol" pitchFamily="18" charset="2"/>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E9FEFDF-DD53-4411-B5F7-9645296F4E45}"/>
              </a:ext>
            </a:extLst>
          </p:cNvPr>
          <p:cNvSpPr>
            <a:spLocks noGrp="1" noChangeArrowheads="1"/>
          </p:cNvSpPr>
          <p:nvPr>
            <p:ph type="title"/>
          </p:nvPr>
        </p:nvSpPr>
        <p:spPr>
          <a:xfrm>
            <a:off x="990600" y="228600"/>
            <a:ext cx="7924800" cy="1143000"/>
          </a:xfrm>
        </p:spPr>
        <p:txBody>
          <a:bodyPr/>
          <a:lstStyle/>
          <a:p>
            <a:pPr algn="l" eaLnBrk="1" hangingPunct="1"/>
            <a:r>
              <a:rPr lang="en-US" altLang="en-US" sz="3600">
                <a:cs typeface="Tahoma" panose="020B0604030504040204" pitchFamily="34" charset="0"/>
              </a:rPr>
              <a:t>Symptoms :</a:t>
            </a:r>
          </a:p>
        </p:txBody>
      </p:sp>
      <p:sp>
        <p:nvSpPr>
          <p:cNvPr id="39939" name="Rectangle 3">
            <a:extLst>
              <a:ext uri="{FF2B5EF4-FFF2-40B4-BE49-F238E27FC236}">
                <a16:creationId xmlns:a16="http://schemas.microsoft.com/office/drawing/2014/main" id="{15741ACC-DC37-4796-AF40-62B0867AB1D0}"/>
              </a:ext>
            </a:extLst>
          </p:cNvPr>
          <p:cNvSpPr>
            <a:spLocks noGrp="1" noChangeArrowheads="1"/>
          </p:cNvSpPr>
          <p:nvPr>
            <p:ph idx="1"/>
          </p:nvPr>
        </p:nvSpPr>
        <p:spPr>
          <a:xfrm>
            <a:off x="1295400" y="1524000"/>
            <a:ext cx="7543800" cy="5334000"/>
          </a:xfrm>
        </p:spPr>
        <p:txBody>
          <a:bodyPr rtlCol="1">
            <a:normAutofit/>
          </a:bodyPr>
          <a:lstStyle/>
          <a:p>
            <a:pPr algn="l" rtl="0" eaLnBrk="1" fontAlgn="auto" hangingPunct="1">
              <a:spcAft>
                <a:spcPts val="0"/>
              </a:spcAft>
              <a:defRPr/>
            </a:pPr>
            <a:r>
              <a:rPr lang="en-US" altLang="en-US" dirty="0" err="1">
                <a:latin typeface="+mj-lt"/>
                <a:cs typeface="Tahoma" pitchFamily="34" charset="0"/>
              </a:rPr>
              <a:t>Galactorrhea</a:t>
            </a:r>
            <a:endParaRPr lang="en-US" altLang="en-US" dirty="0">
              <a:latin typeface="+mj-lt"/>
              <a:cs typeface="Tahoma" pitchFamily="34" charset="0"/>
            </a:endParaRPr>
          </a:p>
          <a:p>
            <a:pPr algn="l" rtl="0" eaLnBrk="1" fontAlgn="auto" hangingPunct="1">
              <a:spcAft>
                <a:spcPts val="0"/>
              </a:spcAft>
              <a:defRPr/>
            </a:pPr>
            <a:r>
              <a:rPr lang="en-US" altLang="en-US" dirty="0">
                <a:latin typeface="+mj-lt"/>
                <a:cs typeface="Tahoma" pitchFamily="34" charset="0"/>
              </a:rPr>
              <a:t>Amenorrhea</a:t>
            </a:r>
          </a:p>
          <a:p>
            <a:pPr algn="l" rtl="0" eaLnBrk="1" fontAlgn="auto" hangingPunct="1">
              <a:spcAft>
                <a:spcPts val="0"/>
              </a:spcAft>
              <a:defRPr/>
            </a:pPr>
            <a:r>
              <a:rPr lang="en-US" altLang="en-US" dirty="0">
                <a:latin typeface="+mj-lt"/>
                <a:cs typeface="Tahoma" pitchFamily="34" charset="0"/>
              </a:rPr>
              <a:t>Decrease libido</a:t>
            </a:r>
          </a:p>
          <a:p>
            <a:pPr algn="l" rtl="0" eaLnBrk="1" fontAlgn="auto" hangingPunct="1">
              <a:spcAft>
                <a:spcPts val="0"/>
              </a:spcAft>
              <a:defRPr/>
            </a:pPr>
            <a:r>
              <a:rPr lang="en-US" altLang="en-US" dirty="0">
                <a:latin typeface="+mj-lt"/>
                <a:cs typeface="Tahoma" pitchFamily="34" charset="0"/>
              </a:rPr>
              <a:t>Infertility</a:t>
            </a:r>
          </a:p>
          <a:p>
            <a:pPr algn="l" rtl="0" eaLnBrk="1" fontAlgn="auto" hangingPunct="1">
              <a:spcAft>
                <a:spcPts val="0"/>
              </a:spcAft>
              <a:defRPr/>
            </a:pPr>
            <a:endParaRPr lang="en-US" altLang="en-US" dirty="0">
              <a:latin typeface="+mj-lt"/>
              <a:cs typeface="Tahom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6638169-A8F4-4F3E-B30F-ED687F625BEA}"/>
              </a:ext>
            </a:extLst>
          </p:cNvPr>
          <p:cNvSpPr>
            <a:spLocks noGrp="1" noChangeArrowheads="1"/>
          </p:cNvSpPr>
          <p:nvPr>
            <p:ph type="title"/>
          </p:nvPr>
        </p:nvSpPr>
        <p:spPr/>
        <p:txBody>
          <a:bodyPr/>
          <a:lstStyle/>
          <a:p>
            <a:pPr eaLnBrk="1" hangingPunct="1"/>
            <a:r>
              <a:rPr lang="en-US" altLang="ar-SA" b="1">
                <a:solidFill>
                  <a:schemeClr val="tx2"/>
                </a:solidFill>
                <a:latin typeface="Tahoma" panose="020B0604030504040204" pitchFamily="34" charset="0"/>
                <a:cs typeface="Tahoma" panose="020B0604030504040204" pitchFamily="34" charset="0"/>
                <a:sym typeface="Symbol" panose="05050102010706020507" pitchFamily="18" charset="2"/>
              </a:rPr>
              <a:t>( STALK EFFECT )</a:t>
            </a:r>
            <a:endParaRPr lang="en-US" altLang="en-US">
              <a:solidFill>
                <a:schemeClr val="tx2"/>
              </a:solidFill>
            </a:endParaRPr>
          </a:p>
        </p:txBody>
      </p:sp>
      <p:sp>
        <p:nvSpPr>
          <p:cNvPr id="33795" name="Rectangle 3">
            <a:extLst>
              <a:ext uri="{FF2B5EF4-FFF2-40B4-BE49-F238E27FC236}">
                <a16:creationId xmlns:a16="http://schemas.microsoft.com/office/drawing/2014/main" id="{AF597760-55AA-40C9-A45C-A65D770904BE}"/>
              </a:ext>
            </a:extLst>
          </p:cNvPr>
          <p:cNvSpPr>
            <a:spLocks noGrp="1" noChangeArrowheads="1"/>
          </p:cNvSpPr>
          <p:nvPr>
            <p:ph idx="1"/>
          </p:nvPr>
        </p:nvSpPr>
        <p:spPr>
          <a:xfrm>
            <a:off x="228600" y="1828800"/>
            <a:ext cx="8610600" cy="5029200"/>
          </a:xfrm>
        </p:spPr>
        <p:txBody>
          <a:bodyPr/>
          <a:lstStyle/>
          <a:p>
            <a:pPr algn="l" rtl="0" eaLnBrk="1" hangingPunct="1">
              <a:defRPr/>
            </a:pPr>
            <a:r>
              <a:rPr lang="en-US" altLang="ar-SA" dirty="0">
                <a:latin typeface="+mj-lt"/>
                <a:cs typeface="Tahoma" pitchFamily="34" charset="0"/>
                <a:sym typeface="Symbol" pitchFamily="18" charset="2"/>
              </a:rPr>
              <a:t>Any mass in the </a:t>
            </a:r>
            <a:r>
              <a:rPr lang="en-US" altLang="ar-SA" dirty="0" err="1">
                <a:latin typeface="+mj-lt"/>
                <a:cs typeface="Tahoma" pitchFamily="34" charset="0"/>
                <a:sym typeface="Symbol" pitchFamily="18" charset="2"/>
              </a:rPr>
              <a:t>suprasellar</a:t>
            </a:r>
            <a:r>
              <a:rPr lang="en-US" altLang="ar-SA" dirty="0">
                <a:latin typeface="+mj-lt"/>
                <a:cs typeface="Tahoma" pitchFamily="34" charset="0"/>
                <a:sym typeface="Symbol" pitchFamily="18" charset="2"/>
              </a:rPr>
              <a:t> region may interfere with normal </a:t>
            </a:r>
            <a:r>
              <a:rPr lang="en-US" altLang="ar-SA" dirty="0" err="1">
                <a:latin typeface="+mj-lt"/>
                <a:cs typeface="Tahoma" pitchFamily="34" charset="0"/>
                <a:sym typeface="Symbol" pitchFamily="18" charset="2"/>
              </a:rPr>
              <a:t>prolactin</a:t>
            </a:r>
            <a:r>
              <a:rPr lang="en-US" altLang="ar-SA" dirty="0">
                <a:latin typeface="+mj-lt"/>
                <a:cs typeface="Tahoma" pitchFamily="34" charset="0"/>
                <a:sym typeface="Symbol" pitchFamily="18" charset="2"/>
              </a:rPr>
              <a:t> inhibition   </a:t>
            </a:r>
            <a:r>
              <a:rPr lang="en-US" altLang="ar-SA" dirty="0" err="1">
                <a:latin typeface="+mj-lt"/>
                <a:cs typeface="Tahoma" pitchFamily="34" charset="0"/>
                <a:sym typeface="Symbol" pitchFamily="18" charset="2"/>
              </a:rPr>
              <a:t>Prolactin</a:t>
            </a:r>
            <a:r>
              <a:rPr lang="en-US" altLang="ar-SA" dirty="0">
                <a:latin typeface="+mj-lt"/>
                <a:cs typeface="Tahoma" pitchFamily="34" charset="0"/>
                <a:sym typeface="Symbol" pitchFamily="18" charset="2"/>
              </a:rPr>
              <a:t> </a:t>
            </a:r>
            <a:endParaRPr lang="en-US" altLang="ar-SA" dirty="0">
              <a:solidFill>
                <a:schemeClr val="hlink"/>
              </a:solidFill>
              <a:latin typeface="+mj-lt"/>
              <a:cs typeface="Tahoma" pitchFamily="34" charset="0"/>
              <a:sym typeface="Symbol" pitchFamily="18" charset="2"/>
            </a:endParaRPr>
          </a:p>
          <a:p>
            <a:pPr eaLnBrk="1" hangingPunct="1">
              <a:buFontTx/>
              <a:buNone/>
              <a:defRPr/>
            </a:pPr>
            <a:r>
              <a:rPr lang="en-US" altLang="ar-SA" dirty="0">
                <a:solidFill>
                  <a:srgbClr val="66FF99"/>
                </a:solidFill>
                <a:latin typeface="Tahoma" pitchFamily="34" charset="0"/>
                <a:cs typeface="Tahoma" pitchFamily="34" charset="0"/>
                <a:sym typeface="Symbol" pitchFamily="18" charset="2"/>
              </a:rPr>
              <a:t>                   </a:t>
            </a:r>
            <a:endParaRPr lang="en-US" altLang="ar-SA" b="1" dirty="0">
              <a:solidFill>
                <a:srgbClr val="FFFF00"/>
              </a:solidFill>
              <a:latin typeface="Tahoma" pitchFamily="34" charset="0"/>
              <a:cs typeface="Tahoma" pitchFamily="34" charset="0"/>
              <a:sym typeface="Symbol" pitchFamily="18" charset="2"/>
            </a:endParaRPr>
          </a:p>
          <a:p>
            <a:pPr eaLnBrk="1" hangingPunct="1">
              <a:buFontTx/>
              <a:buNone/>
              <a:defRPr/>
            </a:pPr>
            <a:r>
              <a:rPr lang="en-US" altLang="ar-SA" dirty="0">
                <a:latin typeface="Tahoma" pitchFamily="34" charset="0"/>
                <a:cs typeface="Tahoma" pitchFamily="34" charset="0"/>
                <a:sym typeface="Symbol" pitchFamily="18" charset="2"/>
              </a:rPr>
              <a:t> </a:t>
            </a:r>
            <a:endParaRPr lang="en-US" altLang="ar-SA" b="1" dirty="0">
              <a:latin typeface="Tahoma" pitchFamily="34" charset="0"/>
              <a:cs typeface="Tahoma" pitchFamily="34" charset="0"/>
              <a:sym typeface="Symbol" pitchFamily="18" charset="2"/>
            </a:endParaRPr>
          </a:p>
          <a:p>
            <a:pPr eaLnBrk="1" hangingPunct="1">
              <a:defRPr/>
            </a:pPr>
            <a:endParaRPr lang="en-US" alt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28564E-0662-4883-97BD-13CC632F12E6}"/>
              </a:ext>
            </a:extLst>
          </p:cNvPr>
          <p:cNvSpPr>
            <a:spLocks noGrp="1" noChangeArrowheads="1"/>
          </p:cNvSpPr>
          <p:nvPr>
            <p:ph idx="1"/>
          </p:nvPr>
        </p:nvSpPr>
        <p:spPr>
          <a:xfrm>
            <a:off x="228600" y="228600"/>
            <a:ext cx="8915400" cy="6629400"/>
          </a:xfrm>
        </p:spPr>
        <p:txBody>
          <a:bodyPr rtlCol="1">
            <a:normAutofit/>
          </a:bodyPr>
          <a:lstStyle/>
          <a:p>
            <a:pPr algn="l" rtl="0" eaLnBrk="1" fontAlgn="auto" hangingPunct="1">
              <a:spcAft>
                <a:spcPts val="0"/>
              </a:spcAft>
              <a:buFontTx/>
              <a:buNone/>
              <a:defRPr/>
            </a:pPr>
            <a:r>
              <a:rPr lang="en-US" altLang="en-US" sz="3600" dirty="0"/>
              <a:t>  </a:t>
            </a:r>
          </a:p>
          <a:p>
            <a:pPr algn="l" rtl="0" eaLnBrk="1" fontAlgn="auto" hangingPunct="1">
              <a:spcAft>
                <a:spcPts val="0"/>
              </a:spcAft>
              <a:buFontTx/>
              <a:buNone/>
              <a:defRPr/>
            </a:pPr>
            <a:r>
              <a:rPr lang="en-US" altLang="en-US" sz="4000" b="1" dirty="0">
                <a:solidFill>
                  <a:schemeClr val="tx2"/>
                </a:solidFill>
                <a:latin typeface="+mj-lt"/>
                <a:cs typeface="Tahoma" pitchFamily="34" charset="0"/>
              </a:rPr>
              <a:t>2- </a:t>
            </a:r>
            <a:r>
              <a:rPr lang="en-US" altLang="ar-SA" sz="4000" b="1" dirty="0">
                <a:solidFill>
                  <a:schemeClr val="tx2"/>
                </a:solidFill>
                <a:latin typeface="+mj-lt"/>
                <a:cs typeface="Tahoma" pitchFamily="34" charset="0"/>
              </a:rPr>
              <a:t>Growth hormone secreting adenoma : </a:t>
            </a:r>
          </a:p>
          <a:p>
            <a:pPr algn="l" rtl="0" eaLnBrk="1" fontAlgn="auto" hangingPunct="1">
              <a:spcAft>
                <a:spcPts val="0"/>
              </a:spcAft>
              <a:defRPr/>
            </a:pPr>
            <a:r>
              <a:rPr lang="en-US" altLang="ar-SA" dirty="0">
                <a:cs typeface="Tahoma" pitchFamily="34" charset="0"/>
              </a:rPr>
              <a:t>40% Associated with </a:t>
            </a:r>
            <a:r>
              <a:rPr lang="en-US" altLang="ar-SA" dirty="0">
                <a:solidFill>
                  <a:srgbClr val="FF0000"/>
                </a:solidFill>
                <a:cs typeface="Tahoma" pitchFamily="34" charset="0"/>
              </a:rPr>
              <a:t>GNAS 1</a:t>
            </a:r>
            <a:r>
              <a:rPr lang="en-US" altLang="ar-SA" dirty="0">
                <a:cs typeface="Tahoma" pitchFamily="34" charset="0"/>
              </a:rPr>
              <a:t> gene mutation</a:t>
            </a:r>
          </a:p>
          <a:p>
            <a:pPr algn="l" rtl="0" eaLnBrk="1" fontAlgn="auto" hangingPunct="1">
              <a:spcAft>
                <a:spcPts val="0"/>
              </a:spcAft>
              <a:defRPr/>
            </a:pPr>
            <a:r>
              <a:rPr lang="en-US" altLang="ar-SA" b="1" i="1" dirty="0">
                <a:cs typeface="Tahoma" pitchFamily="34" charset="0"/>
              </a:rPr>
              <a:t>Persistent secretion of GH </a:t>
            </a:r>
            <a:r>
              <a:rPr lang="en-US" b="1" i="1" dirty="0"/>
              <a:t>stimulates the hepatic secretion of </a:t>
            </a:r>
            <a:r>
              <a:rPr lang="en-US" b="1" i="1" dirty="0">
                <a:solidFill>
                  <a:schemeClr val="tx2"/>
                </a:solidFill>
              </a:rPr>
              <a:t>insulin-like growth factor I (IGF-I) </a:t>
            </a:r>
            <a:r>
              <a:rPr lang="en-US" b="1" i="1" dirty="0">
                <a:sym typeface="Symbol"/>
              </a:rPr>
              <a:t></a:t>
            </a:r>
            <a:r>
              <a:rPr lang="en-US" b="1" i="1" dirty="0"/>
              <a:t> many of  clinical effects</a:t>
            </a:r>
            <a:endParaRPr lang="en-US" altLang="ar-SA" b="1" dirty="0">
              <a:cs typeface="Tahoma" pitchFamily="34" charset="0"/>
            </a:endParaRPr>
          </a:p>
          <a:p>
            <a:pPr algn="l" rtl="0" eaLnBrk="1" fontAlgn="auto" hangingPunct="1">
              <a:spcAft>
                <a:spcPts val="0"/>
              </a:spcAft>
              <a:defRPr/>
            </a:pPr>
            <a:r>
              <a:rPr lang="en-US" altLang="ar-SA" dirty="0">
                <a:cs typeface="Tahoma" pitchFamily="34" charset="0"/>
              </a:rPr>
              <a:t>Initial investigation : measurement of GF &amp; </a:t>
            </a:r>
            <a:r>
              <a:rPr lang="en-US" altLang="ar-SA" dirty="0">
                <a:solidFill>
                  <a:schemeClr val="tx2"/>
                </a:solidFill>
                <a:cs typeface="Tahoma" pitchFamily="34" charset="0"/>
              </a:rPr>
              <a:t>IGF-I</a:t>
            </a:r>
            <a:r>
              <a:rPr lang="en-US" altLang="ar-SA" dirty="0">
                <a:solidFill>
                  <a:srgbClr val="FFFF00"/>
                </a:solidFill>
                <a:cs typeface="Tahoma" pitchFamily="34" charset="0"/>
              </a:rPr>
              <a:t> </a:t>
            </a:r>
            <a:r>
              <a:rPr lang="en-US" altLang="ar-SA" dirty="0">
                <a:cs typeface="Tahoma" pitchFamily="34" charset="0"/>
              </a:rPr>
              <a:t>which is increased.</a:t>
            </a:r>
          </a:p>
          <a:p>
            <a:pPr algn="l" rtl="0" eaLnBrk="1" fontAlgn="auto" hangingPunct="1">
              <a:spcAft>
                <a:spcPts val="0"/>
              </a:spcAft>
              <a:defRPr/>
            </a:pPr>
            <a:r>
              <a:rPr lang="en-US" altLang="ar-SA" b="1" i="1" dirty="0">
                <a:solidFill>
                  <a:schemeClr val="tx2"/>
                </a:solidFill>
                <a:cs typeface="Tahoma" pitchFamily="34" charset="0"/>
              </a:rPr>
              <a:t>Confirm by failure to suppress GH production in response to an oral load of glucose.</a:t>
            </a:r>
          </a:p>
          <a:p>
            <a:pPr algn="l" rtl="0" eaLnBrk="1" fontAlgn="auto" hangingPunct="1">
              <a:spcAft>
                <a:spcPts val="0"/>
              </a:spcAft>
              <a:buFontTx/>
              <a:buNone/>
              <a:defRPr/>
            </a:pPr>
            <a:r>
              <a:rPr lang="en-US" altLang="ar-SA" dirty="0">
                <a:latin typeface="Tahoma" pitchFamily="34" charset="0"/>
                <a:cs typeface="Tahoma"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B5B0E19-8705-470F-A469-E33A9B6DB70B}"/>
              </a:ext>
            </a:extLst>
          </p:cNvPr>
          <p:cNvSpPr>
            <a:spLocks noChangeArrowheads="1"/>
          </p:cNvSpPr>
          <p:nvPr/>
        </p:nvSpPr>
        <p:spPr bwMode="auto">
          <a:xfrm>
            <a:off x="304800" y="425450"/>
            <a:ext cx="8610600" cy="6432550"/>
          </a:xfrm>
          <a:prstGeom prst="rect">
            <a:avLst/>
          </a:prstGeom>
          <a:noFill/>
          <a:ln w="9525">
            <a:noFill/>
            <a:miter lim="800000"/>
            <a:headEnd/>
            <a:tailEnd/>
          </a:ln>
        </p:spPr>
        <p:txBody>
          <a:bodyPr>
            <a:spAutoFit/>
          </a:bodyPr>
          <a:lstStyle/>
          <a:p>
            <a:pPr algn="l">
              <a:defRPr/>
            </a:pPr>
            <a:r>
              <a:rPr lang="en-US" altLang="ar-SA" sz="4800" dirty="0">
                <a:latin typeface="+mj-lt"/>
              </a:rPr>
              <a:t>Structure :</a:t>
            </a:r>
          </a:p>
          <a:p>
            <a:pPr algn="l">
              <a:defRPr/>
            </a:pPr>
            <a:r>
              <a:rPr lang="en-US" altLang="ar-SA" dirty="0">
                <a:latin typeface="+mj-lt"/>
              </a:rPr>
              <a:t>   Composed of granular  ACIDOPHILIC cells </a:t>
            </a:r>
          </a:p>
          <a:p>
            <a:pPr algn="l">
              <a:defRPr/>
            </a:pPr>
            <a:r>
              <a:rPr lang="en-US" altLang="ar-SA" dirty="0">
                <a:latin typeface="+mj-lt"/>
              </a:rPr>
              <a:t>   May be mixed with </a:t>
            </a:r>
            <a:r>
              <a:rPr lang="en-US" altLang="ar-SA" dirty="0" err="1">
                <a:latin typeface="+mj-lt"/>
              </a:rPr>
              <a:t>prolactin</a:t>
            </a:r>
            <a:r>
              <a:rPr lang="en-US" altLang="ar-SA" dirty="0">
                <a:latin typeface="+mj-lt"/>
              </a:rPr>
              <a:t> secretion.</a:t>
            </a:r>
          </a:p>
          <a:p>
            <a:pPr algn="l">
              <a:defRPr/>
            </a:pPr>
            <a:endParaRPr lang="en-US" altLang="ar-SA" dirty="0">
              <a:latin typeface="+mj-lt"/>
            </a:endParaRPr>
          </a:p>
          <a:p>
            <a:pPr algn="l">
              <a:defRPr/>
            </a:pPr>
            <a:r>
              <a:rPr lang="en-US" altLang="ar-SA" sz="4400" dirty="0">
                <a:latin typeface="+mj-lt"/>
              </a:rPr>
              <a:t>Symptoms</a:t>
            </a:r>
            <a:r>
              <a:rPr lang="en-US" altLang="ar-SA" dirty="0">
                <a:latin typeface="+mj-lt"/>
              </a:rPr>
              <a:t> :</a:t>
            </a:r>
          </a:p>
          <a:p>
            <a:pPr algn="l">
              <a:defRPr/>
            </a:pPr>
            <a:r>
              <a:rPr lang="en-US" altLang="ar-SA" dirty="0">
                <a:latin typeface="+mj-lt"/>
              </a:rPr>
              <a:t>   May be delayed so adenomas are usually</a:t>
            </a:r>
          </a:p>
          <a:p>
            <a:pPr algn="l">
              <a:defRPr/>
            </a:pPr>
            <a:r>
              <a:rPr lang="en-US" altLang="ar-SA" dirty="0">
                <a:latin typeface="+mj-lt"/>
              </a:rPr>
              <a:t>   large  </a:t>
            </a:r>
          </a:p>
          <a:p>
            <a:pPr algn="l">
              <a:defRPr/>
            </a:pPr>
            <a:r>
              <a:rPr lang="en-US" altLang="ar-SA" dirty="0">
                <a:latin typeface="+mj-lt"/>
              </a:rPr>
              <a:t>   Produce   GIGANTISM (children) or   ACROMEGALLY (adults).</a:t>
            </a:r>
          </a:p>
          <a:p>
            <a:pPr>
              <a:defRPr/>
            </a:pPr>
            <a:r>
              <a:rPr lang="en-US" altLang="ar-SA" dirty="0">
                <a:latin typeface="+mj-lt"/>
              </a:rPr>
              <a:t> </a:t>
            </a:r>
          </a:p>
          <a:p>
            <a:pPr>
              <a:defRPr/>
            </a:pPr>
            <a:r>
              <a:rPr lang="en-US" altLang="ar-SA" dirty="0">
                <a:latin typeface="+mj-lt"/>
              </a:rPr>
              <a:t>  Diabetes, arthritis, large jaw &amp; hands,</a:t>
            </a:r>
          </a:p>
          <a:p>
            <a:pPr algn="l">
              <a:defRPr/>
            </a:pPr>
            <a:r>
              <a:rPr lang="en-US" altLang="ar-SA" dirty="0">
                <a:latin typeface="+mj-lt"/>
              </a:rPr>
              <a:t>        osteo</a:t>
            </a:r>
            <a:r>
              <a:rPr lang="en-US" altLang="ar-SA" dirty="0">
                <a:latin typeface="+mj-lt"/>
                <a:sym typeface="Symbol" pitchFamily="18" charset="2"/>
              </a:rPr>
              <a:t>porosis, BP, </a:t>
            </a:r>
            <a:r>
              <a:rPr lang="en-US" altLang="ar-SA" dirty="0">
                <a:latin typeface="+mj-lt"/>
              </a:rPr>
              <a:t>HF…..etc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6ACF0FA-084F-4F34-8F6E-1FAECE28715E}"/>
              </a:ext>
            </a:extLst>
          </p:cNvPr>
          <p:cNvSpPr>
            <a:spLocks noGrp="1" noChangeArrowheads="1"/>
          </p:cNvSpPr>
          <p:nvPr>
            <p:ph type="title"/>
          </p:nvPr>
        </p:nvSpPr>
        <p:spPr/>
        <p:txBody>
          <a:bodyPr/>
          <a:lstStyle/>
          <a:p>
            <a:pPr algn="l" eaLnBrk="1" hangingPunct="1"/>
            <a:r>
              <a:rPr lang="en-US" altLang="ar-SA" sz="3200" b="1">
                <a:solidFill>
                  <a:schemeClr val="tx2"/>
                </a:solidFill>
                <a:latin typeface="Tahoma" panose="020B0604030504040204" pitchFamily="34" charset="0"/>
                <a:cs typeface="Tahoma" panose="020B0604030504040204" pitchFamily="34" charset="0"/>
              </a:rPr>
              <a:t>3- Corticotroph cell adenoma</a:t>
            </a:r>
            <a:endParaRPr lang="en-US" altLang="en-US" sz="3200" b="1">
              <a:solidFill>
                <a:schemeClr val="tx2"/>
              </a:solidFill>
              <a:latin typeface="Tahoma" panose="020B0604030504040204" pitchFamily="34" charset="0"/>
              <a:cs typeface="Tahoma" panose="020B0604030504040204" pitchFamily="34" charset="0"/>
            </a:endParaRPr>
          </a:p>
        </p:txBody>
      </p:sp>
      <p:sp>
        <p:nvSpPr>
          <p:cNvPr id="37891" name="Rectangle 3">
            <a:extLst>
              <a:ext uri="{FF2B5EF4-FFF2-40B4-BE49-F238E27FC236}">
                <a16:creationId xmlns:a16="http://schemas.microsoft.com/office/drawing/2014/main" id="{5011938D-B53F-4A6E-B978-6B18AF5B587A}"/>
              </a:ext>
            </a:extLst>
          </p:cNvPr>
          <p:cNvSpPr>
            <a:spLocks noGrp="1" noChangeArrowheads="1"/>
          </p:cNvSpPr>
          <p:nvPr>
            <p:ph idx="1"/>
          </p:nvPr>
        </p:nvSpPr>
        <p:spPr>
          <a:xfrm>
            <a:off x="228600" y="1371600"/>
            <a:ext cx="8915400" cy="5486400"/>
          </a:xfrm>
        </p:spPr>
        <p:txBody>
          <a:bodyPr/>
          <a:lstStyle/>
          <a:p>
            <a:pPr algn="l" rtl="0" eaLnBrk="1" hangingPunct="1"/>
            <a:r>
              <a:rPr lang="en-US" altLang="ar-SA">
                <a:latin typeface="Tahoma" panose="020B0604030504040204" pitchFamily="34" charset="0"/>
                <a:cs typeface="Tahoma" panose="020B0604030504040204" pitchFamily="34" charset="0"/>
              </a:rPr>
              <a:t>Usually  microadenomas</a:t>
            </a:r>
          </a:p>
          <a:p>
            <a:pPr algn="l" rtl="0" eaLnBrk="1" hangingPunct="1"/>
            <a:r>
              <a:rPr lang="en-US" altLang="ar-SA">
                <a:solidFill>
                  <a:srgbClr val="FF0000"/>
                </a:solidFill>
                <a:latin typeface="Tahoma" panose="020B0604030504040204" pitchFamily="34" charset="0"/>
                <a:cs typeface="Tahoma" panose="020B0604030504040204" pitchFamily="34" charset="0"/>
              </a:rPr>
              <a:t>Higher chance of becoming malignant</a:t>
            </a:r>
          </a:p>
          <a:p>
            <a:pPr algn="l" rtl="0" eaLnBrk="1" hangingPunct="1"/>
            <a:r>
              <a:rPr lang="en-US" altLang="ar-SA">
                <a:latin typeface="Tahoma" panose="020B0604030504040204" pitchFamily="34" charset="0"/>
                <a:cs typeface="Tahoma" panose="020B0604030504040204" pitchFamily="34" charset="0"/>
              </a:rPr>
              <a:t>Chromophobe or basophilic cells  </a:t>
            </a:r>
          </a:p>
          <a:p>
            <a:pPr algn="l" rtl="0" eaLnBrk="1" hangingPunct="1"/>
            <a:r>
              <a:rPr lang="en-US" altLang="ar-SA">
                <a:latin typeface="Tahoma" panose="020B0604030504040204" pitchFamily="34" charset="0"/>
                <a:cs typeface="Tahoma" panose="020B0604030504040204" pitchFamily="34" charset="0"/>
              </a:rPr>
              <a:t>Functionless or Cushing ‘s Disease ( </a:t>
            </a:r>
            <a:r>
              <a:rPr lang="en-US" altLang="ar-SA">
                <a:latin typeface="Tahoma" panose="020B0604030504040204" pitchFamily="34" charset="0"/>
                <a:cs typeface="Tahoma" panose="020B0604030504040204" pitchFamily="34" charset="0"/>
                <a:sym typeface="Symbol" panose="05050102010706020507" pitchFamily="18" charset="2"/>
              </a:rPr>
              <a:t> ACTH )</a:t>
            </a:r>
          </a:p>
          <a:p>
            <a:pPr algn="l" rtl="0" eaLnBrk="1" hangingPunct="1"/>
            <a:r>
              <a:rPr lang="en-US" altLang="ar-SA">
                <a:latin typeface="Tahoma" panose="020B0604030504040204" pitchFamily="34" charset="0"/>
                <a:cs typeface="Tahoma" panose="020B0604030504040204" pitchFamily="34" charset="0"/>
                <a:sym typeface="Symbol" panose="05050102010706020507" pitchFamily="18" charset="2"/>
              </a:rPr>
              <a:t>Bilateral adrenalectomy or destruction may</a:t>
            </a:r>
          </a:p>
          <a:p>
            <a:pPr algn="l" rtl="0" eaLnBrk="1" hangingPunct="1">
              <a:buFontTx/>
              <a:buNone/>
            </a:pPr>
            <a:r>
              <a:rPr lang="en-US" altLang="ar-SA">
                <a:latin typeface="Tahoma" panose="020B0604030504040204" pitchFamily="34" charset="0"/>
                <a:cs typeface="Tahoma" panose="020B0604030504040204" pitchFamily="34" charset="0"/>
                <a:sym typeface="Symbol" panose="05050102010706020507" pitchFamily="18" charset="2"/>
              </a:rPr>
              <a:t>   result  in aggressive adenoma: </a:t>
            </a:r>
          </a:p>
          <a:p>
            <a:pPr algn="l" rtl="0" eaLnBrk="1" hangingPunct="1">
              <a:buFontTx/>
              <a:buNone/>
            </a:pPr>
            <a:r>
              <a:rPr lang="en-US" altLang="ar-SA">
                <a:solidFill>
                  <a:srgbClr val="FF0000"/>
                </a:solidFill>
                <a:latin typeface="Tahoma" panose="020B0604030504040204" pitchFamily="34" charset="0"/>
                <a:cs typeface="Tahoma" panose="020B0604030504040204" pitchFamily="34" charset="0"/>
                <a:sym typeface="Symbol" panose="05050102010706020507" pitchFamily="18" charset="2"/>
              </a:rPr>
              <a:t>                </a:t>
            </a:r>
            <a:r>
              <a:rPr lang="en-US" altLang="ar-SA" b="1">
                <a:solidFill>
                  <a:srgbClr val="FF0000"/>
                </a:solidFill>
                <a:latin typeface="Tahoma" panose="020B0604030504040204" pitchFamily="34" charset="0"/>
                <a:cs typeface="Tahoma" panose="020B0604030504040204" pitchFamily="34" charset="0"/>
                <a:sym typeface="Symbol" panose="05050102010706020507" pitchFamily="18" charset="2"/>
              </a:rPr>
              <a:t>Nelson’s Syndrome </a:t>
            </a:r>
          </a:p>
          <a:p>
            <a:pPr algn="l" rtl="0" eaLnBrk="1" hangingPunct="1"/>
            <a:r>
              <a:rPr lang="en-US" altLang="ar-SA">
                <a:latin typeface="Tahoma" panose="020B0604030504040204" pitchFamily="34" charset="0"/>
                <a:cs typeface="Tahoma" panose="020B0604030504040204" pitchFamily="34" charset="0"/>
                <a:sym typeface="Symbol" panose="05050102010706020507" pitchFamily="18" charset="2"/>
              </a:rPr>
              <a:t>Corticotroph microadenoma  Macroadenoma </a:t>
            </a:r>
          </a:p>
          <a:p>
            <a:pPr algn="l" rtl="0" eaLnBrk="1" hangingPunct="1"/>
            <a:r>
              <a:rPr lang="en-US" altLang="ar-SA">
                <a:latin typeface="Tahoma" panose="020B0604030504040204" pitchFamily="34" charset="0"/>
                <a:cs typeface="Tahoma" panose="020B0604030504040204" pitchFamily="34" charset="0"/>
                <a:sym typeface="Symbol" panose="05050102010706020507" pitchFamily="18" charset="2"/>
              </a:rPr>
              <a:t> ICP   </a:t>
            </a:r>
            <a:endParaRPr lang="en-US" altLang="ar-SA">
              <a:latin typeface="Tahoma" panose="020B0604030504040204" pitchFamily="34" charset="0"/>
              <a:cs typeface="Tahoma" panose="020B0604030504040204" pitchFamily="34" charset="0"/>
            </a:endParaRPr>
          </a:p>
          <a:p>
            <a:pPr algn="l" rtl="0" eaLnBrk="1" hangingPunct="1"/>
            <a:endParaRPr lang="en-US" altLang="en-US">
              <a:latin typeface="Tahoma" panose="020B0604030504040204" pitchFamily="34" charset="0"/>
              <a:cs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3FBFAF69-C2FF-43A5-82D0-DE1C778131BA}"/>
              </a:ext>
            </a:extLst>
          </p:cNvPr>
          <p:cNvSpPr>
            <a:spLocks noGrp="1" noChangeArrowheads="1"/>
          </p:cNvSpPr>
          <p:nvPr>
            <p:ph idx="1"/>
          </p:nvPr>
        </p:nvSpPr>
        <p:spPr>
          <a:xfrm>
            <a:off x="228600" y="609600"/>
            <a:ext cx="8915400" cy="6248400"/>
          </a:xfrm>
        </p:spPr>
        <p:txBody>
          <a:bodyPr/>
          <a:lstStyle/>
          <a:p>
            <a:pPr algn="l" rtl="0" eaLnBrk="1" hangingPunct="1">
              <a:lnSpc>
                <a:spcPct val="80000"/>
              </a:lnSpc>
              <a:buFontTx/>
              <a:buNone/>
              <a:defRPr/>
            </a:pPr>
            <a:r>
              <a:rPr lang="en-US" altLang="ar-SA" sz="2800" b="1" dirty="0">
                <a:solidFill>
                  <a:schemeClr val="tx2"/>
                </a:solidFill>
                <a:latin typeface="Tahoma" pitchFamily="34" charset="0"/>
                <a:cs typeface="Tahoma" pitchFamily="34" charset="0"/>
              </a:rPr>
              <a:t>4- </a:t>
            </a:r>
            <a:r>
              <a:rPr lang="en-US" altLang="ar-SA" sz="3100" b="1" dirty="0">
                <a:solidFill>
                  <a:schemeClr val="tx2"/>
                </a:solidFill>
                <a:cs typeface="Tahoma" pitchFamily="34" charset="0"/>
              </a:rPr>
              <a:t>Non functioning adenoma </a:t>
            </a:r>
            <a:r>
              <a:rPr lang="en-US" altLang="ar-SA" sz="2800" dirty="0">
                <a:latin typeface="Tahoma" pitchFamily="34" charset="0"/>
                <a:cs typeface="Tahoma" pitchFamily="34" charset="0"/>
              </a:rPr>
              <a:t>20% </a:t>
            </a:r>
            <a:br>
              <a:rPr lang="en-US" altLang="ar-SA" sz="2800" dirty="0">
                <a:latin typeface="Tahoma" pitchFamily="34" charset="0"/>
                <a:cs typeface="Tahoma" pitchFamily="34" charset="0"/>
              </a:rPr>
            </a:br>
            <a:r>
              <a:rPr lang="en-US" altLang="ar-SA" sz="2800" dirty="0">
                <a:latin typeface="Tahoma" pitchFamily="34" charset="0"/>
                <a:cs typeface="Tahoma" pitchFamily="34" charset="0"/>
              </a:rPr>
              <a:t>   silent or null cell ,nonfunctioning &amp; produce mass </a:t>
            </a:r>
            <a:br>
              <a:rPr lang="en-US" altLang="ar-SA" sz="2800" dirty="0">
                <a:latin typeface="Tahoma" pitchFamily="34" charset="0"/>
                <a:cs typeface="Tahoma" pitchFamily="34" charset="0"/>
              </a:rPr>
            </a:br>
            <a:r>
              <a:rPr lang="en-US" altLang="ar-SA" sz="2800" dirty="0">
                <a:latin typeface="Tahoma" pitchFamily="34" charset="0"/>
                <a:cs typeface="Tahoma" pitchFamily="34" charset="0"/>
              </a:rPr>
              <a:t>   effect only</a:t>
            </a:r>
            <a:br>
              <a:rPr lang="en-US" altLang="ar-SA" sz="2800" dirty="0">
                <a:latin typeface="Tahoma" pitchFamily="34" charset="0"/>
                <a:cs typeface="Tahoma" pitchFamily="34" charset="0"/>
              </a:rPr>
            </a:br>
            <a:endParaRPr lang="en-US" altLang="ar-SA" sz="2800" dirty="0">
              <a:latin typeface="+mj-lt"/>
              <a:cs typeface="Tahoma" pitchFamily="34" charset="0"/>
            </a:endParaRPr>
          </a:p>
          <a:p>
            <a:pPr algn="l" rtl="0" eaLnBrk="1" hangingPunct="1">
              <a:lnSpc>
                <a:spcPct val="80000"/>
              </a:lnSpc>
              <a:buFontTx/>
              <a:buNone/>
              <a:defRPr/>
            </a:pPr>
            <a:r>
              <a:rPr lang="en-US" altLang="ar-SA" sz="2800" b="1" dirty="0">
                <a:solidFill>
                  <a:schemeClr val="tx2"/>
                </a:solidFill>
                <a:latin typeface="+mj-lt"/>
                <a:cs typeface="Tahoma" pitchFamily="34" charset="0"/>
              </a:rPr>
              <a:t>5- </a:t>
            </a:r>
            <a:r>
              <a:rPr lang="en-US" altLang="ar-SA" sz="2800" b="1" dirty="0" err="1">
                <a:solidFill>
                  <a:schemeClr val="tx2"/>
                </a:solidFill>
                <a:latin typeface="+mj-lt"/>
                <a:cs typeface="Tahoma" pitchFamily="34" charset="0"/>
              </a:rPr>
              <a:t>Gonadotroph</a:t>
            </a:r>
            <a:r>
              <a:rPr lang="en-US" altLang="ar-SA" sz="2800" b="1" dirty="0">
                <a:solidFill>
                  <a:schemeClr val="tx2"/>
                </a:solidFill>
                <a:latin typeface="+mj-lt"/>
                <a:cs typeface="Tahoma" pitchFamily="34" charset="0"/>
              </a:rPr>
              <a:t> producing LH &amp;FSH-</a:t>
            </a:r>
            <a:r>
              <a:rPr lang="en-US" altLang="ar-SA" sz="2800" dirty="0">
                <a:solidFill>
                  <a:schemeClr val="tx2"/>
                </a:solidFill>
                <a:latin typeface="+mj-lt"/>
                <a:cs typeface="Tahoma" pitchFamily="34" charset="0"/>
              </a:rPr>
              <a:t> </a:t>
            </a:r>
            <a:r>
              <a:rPr lang="en-US" altLang="ar-SA" sz="2800" dirty="0">
                <a:latin typeface="+mj-lt"/>
                <a:cs typeface="Tahoma" pitchFamily="34" charset="0"/>
              </a:rPr>
              <a:t>( 10-15%)- Function silent or is minimal , late presentation mainly mass effect.</a:t>
            </a:r>
          </a:p>
          <a:p>
            <a:pPr algn="l" rtl="0" eaLnBrk="1" hangingPunct="1">
              <a:lnSpc>
                <a:spcPct val="80000"/>
              </a:lnSpc>
              <a:buFontTx/>
              <a:buNone/>
              <a:defRPr/>
            </a:pPr>
            <a:r>
              <a:rPr lang="en-US" altLang="ar-SA" sz="2800" dirty="0">
                <a:latin typeface="+mj-lt"/>
                <a:cs typeface="Tahoma" pitchFamily="34" charset="0"/>
              </a:rPr>
              <a:t>   Produce </a:t>
            </a:r>
            <a:r>
              <a:rPr lang="en-US" altLang="ar-SA" sz="2800" dirty="0" err="1">
                <a:latin typeface="+mj-lt"/>
                <a:cs typeface="Tahoma" pitchFamily="34" charset="0"/>
              </a:rPr>
              <a:t>gonadotrophin</a:t>
            </a:r>
            <a:r>
              <a:rPr lang="en-US" altLang="ar-SA" sz="2800" dirty="0">
                <a:latin typeface="+mj-lt"/>
                <a:cs typeface="Tahoma" pitchFamily="34" charset="0"/>
              </a:rPr>
              <a:t> </a:t>
            </a:r>
            <a:r>
              <a:rPr lang="en-US" altLang="ar-SA" sz="2800" b="1" dirty="0">
                <a:latin typeface="+mj-lt"/>
                <a:cs typeface="Tahoma" pitchFamily="34" charset="0"/>
                <a:sym typeface="Symbol" pitchFamily="18" charset="2"/>
              </a:rPr>
              <a:t></a:t>
            </a:r>
            <a:r>
              <a:rPr lang="en-US" altLang="ar-SA" sz="2800" dirty="0">
                <a:latin typeface="+mj-lt"/>
                <a:cs typeface="Tahoma" pitchFamily="34" charset="0"/>
              </a:rPr>
              <a:t> subunit, </a:t>
            </a:r>
            <a:r>
              <a:rPr lang="el-GR" altLang="ar-SA" sz="2800" dirty="0">
                <a:latin typeface="+mj-lt"/>
                <a:cs typeface="Tahoma" pitchFamily="34" charset="0"/>
              </a:rPr>
              <a:t>β</a:t>
            </a:r>
            <a:r>
              <a:rPr lang="en-US" altLang="ar-SA" sz="2800" dirty="0">
                <a:latin typeface="+mj-lt"/>
                <a:cs typeface="Tahoma" pitchFamily="34" charset="0"/>
              </a:rPr>
              <a:t>- FSH &amp; </a:t>
            </a:r>
            <a:r>
              <a:rPr lang="el-GR" altLang="ar-SA" sz="2800" dirty="0">
                <a:latin typeface="+mj-lt"/>
                <a:cs typeface="Tahoma" pitchFamily="34" charset="0"/>
              </a:rPr>
              <a:t>β</a:t>
            </a:r>
            <a:r>
              <a:rPr lang="en-US" altLang="ar-SA" sz="2800" dirty="0">
                <a:latin typeface="+mj-lt"/>
                <a:cs typeface="Tahoma" pitchFamily="34" charset="0"/>
              </a:rPr>
              <a:t>-LH</a:t>
            </a:r>
          </a:p>
          <a:p>
            <a:pPr algn="l" rtl="0" eaLnBrk="1" hangingPunct="1">
              <a:lnSpc>
                <a:spcPct val="80000"/>
              </a:lnSpc>
              <a:buFontTx/>
              <a:buNone/>
              <a:defRPr/>
            </a:pPr>
            <a:endParaRPr lang="en-US" altLang="ar-SA" sz="2800" dirty="0">
              <a:latin typeface="+mj-lt"/>
              <a:cs typeface="Tahoma" pitchFamily="34" charset="0"/>
            </a:endParaRPr>
          </a:p>
          <a:p>
            <a:pPr algn="l" rtl="0" eaLnBrk="1" hangingPunct="1">
              <a:lnSpc>
                <a:spcPct val="80000"/>
              </a:lnSpc>
              <a:buFontTx/>
              <a:buNone/>
              <a:defRPr/>
            </a:pPr>
            <a:r>
              <a:rPr lang="en-US" altLang="ar-SA" sz="2800" b="1" dirty="0">
                <a:solidFill>
                  <a:schemeClr val="tx2"/>
                </a:solidFill>
                <a:latin typeface="+mj-lt"/>
                <a:cs typeface="Tahoma" pitchFamily="34" charset="0"/>
              </a:rPr>
              <a:t>6- TSH producing</a:t>
            </a:r>
            <a:r>
              <a:rPr lang="en-US" altLang="ar-SA" sz="2800" dirty="0">
                <a:solidFill>
                  <a:schemeClr val="tx2"/>
                </a:solidFill>
                <a:latin typeface="+mj-lt"/>
                <a:cs typeface="Tahoma" pitchFamily="34" charset="0"/>
              </a:rPr>
              <a:t> </a:t>
            </a:r>
            <a:r>
              <a:rPr lang="en-US" altLang="ar-SA" sz="2800" dirty="0">
                <a:latin typeface="+mj-lt"/>
                <a:cs typeface="Tahoma" pitchFamily="34" charset="0"/>
              </a:rPr>
              <a:t>,(1%) rare cause  of hyperthyroidism</a:t>
            </a:r>
          </a:p>
          <a:p>
            <a:pPr algn="l" rtl="0" eaLnBrk="1" hangingPunct="1">
              <a:lnSpc>
                <a:spcPct val="80000"/>
              </a:lnSpc>
              <a:buFontTx/>
              <a:buNone/>
              <a:defRPr/>
            </a:pPr>
            <a:endParaRPr lang="en-US" altLang="ar-SA" sz="2800" dirty="0">
              <a:latin typeface="+mj-lt"/>
              <a:cs typeface="Tahoma" pitchFamily="34" charset="0"/>
            </a:endParaRPr>
          </a:p>
          <a:p>
            <a:pPr algn="l" rtl="0" eaLnBrk="1" hangingPunct="1">
              <a:lnSpc>
                <a:spcPct val="80000"/>
              </a:lnSpc>
              <a:buFontTx/>
              <a:buNone/>
              <a:defRPr/>
            </a:pPr>
            <a:r>
              <a:rPr lang="en-US" altLang="ar-SA" sz="2800" b="1" dirty="0">
                <a:solidFill>
                  <a:schemeClr val="tx2"/>
                </a:solidFill>
                <a:latin typeface="+mj-lt"/>
                <a:cs typeface="Tahoma" pitchFamily="34" charset="0"/>
              </a:rPr>
              <a:t>7- Pituitary carcinoma</a:t>
            </a:r>
            <a:r>
              <a:rPr lang="en-US" altLang="ar-SA" sz="2800" dirty="0">
                <a:solidFill>
                  <a:schemeClr val="tx2"/>
                </a:solidFill>
                <a:latin typeface="+mj-lt"/>
                <a:cs typeface="Tahoma" pitchFamily="34" charset="0"/>
              </a:rPr>
              <a:t> </a:t>
            </a:r>
            <a:r>
              <a:rPr lang="en-US" altLang="ar-SA" sz="2800" dirty="0">
                <a:latin typeface="+mj-lt"/>
                <a:cs typeface="Tahoma" pitchFamily="34" charset="0"/>
              </a:rPr>
              <a:t>- Extremely rare, diagnosed only by metastases.</a:t>
            </a:r>
          </a:p>
          <a:p>
            <a:pPr algn="l" rtl="0" eaLnBrk="1" hangingPunct="1">
              <a:lnSpc>
                <a:spcPct val="80000"/>
              </a:lnSpc>
              <a:buFontTx/>
              <a:buNone/>
              <a:defRPr/>
            </a:pPr>
            <a:endParaRPr lang="en-US" altLang="ar-SA" sz="2800" dirty="0">
              <a:latin typeface="+mj-lt"/>
              <a:cs typeface="Tahoma" pitchFamily="34" charset="0"/>
            </a:endParaRPr>
          </a:p>
          <a:p>
            <a:pPr algn="l" rtl="0" eaLnBrk="1" hangingPunct="1">
              <a:lnSpc>
                <a:spcPct val="80000"/>
              </a:lnSpc>
              <a:buFontTx/>
              <a:buNone/>
              <a:defRPr/>
            </a:pPr>
            <a:endParaRPr lang="en-US" altLang="ar-SA" sz="1600" dirty="0">
              <a:latin typeface="+mj-lt"/>
              <a:cs typeface="Tahoma" pitchFamily="34" charset="0"/>
            </a:endParaRPr>
          </a:p>
          <a:p>
            <a:pPr algn="l" rtl="0" eaLnBrk="1" hangingPunct="1">
              <a:lnSpc>
                <a:spcPct val="80000"/>
              </a:lnSpc>
              <a:buFontTx/>
              <a:buNone/>
              <a:defRPr/>
            </a:pPr>
            <a:endParaRPr lang="el-GR" altLang="ar-SA" sz="1600" b="1" dirty="0">
              <a:latin typeface="+mj-lt"/>
              <a:cs typeface="Times New Roman" pitchFamily="18" charset="0"/>
            </a:endParaRPr>
          </a:p>
          <a:p>
            <a:pPr algn="l" rtl="0" eaLnBrk="1" hangingPunct="1">
              <a:lnSpc>
                <a:spcPct val="80000"/>
              </a:lnSpc>
              <a:defRPr/>
            </a:pPr>
            <a:endParaRPr lang="en-US" altLang="en-US" sz="1800"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3D213B2-7A2A-4F8C-BD32-6052511539F3}"/>
              </a:ext>
            </a:extLst>
          </p:cNvPr>
          <p:cNvSpPr>
            <a:spLocks noGrp="1" noChangeArrowheads="1"/>
          </p:cNvSpPr>
          <p:nvPr>
            <p:ph type="title"/>
          </p:nvPr>
        </p:nvSpPr>
        <p:spPr>
          <a:xfrm>
            <a:off x="228600" y="228600"/>
            <a:ext cx="8686800" cy="685800"/>
          </a:xfrm>
        </p:spPr>
        <p:txBody>
          <a:bodyPr/>
          <a:lstStyle/>
          <a:p>
            <a:pPr algn="l" eaLnBrk="1" hangingPunct="1"/>
            <a:r>
              <a:rPr lang="en-US" altLang="en-US" sz="3600"/>
              <a:t> </a:t>
            </a:r>
            <a:r>
              <a:rPr lang="en-US" altLang="ar-SA" sz="3600" b="1"/>
              <a:t>HYPOPITUITARISM :</a:t>
            </a:r>
            <a:endParaRPr lang="en-US" altLang="ar-SA" sz="3600"/>
          </a:p>
        </p:txBody>
      </p:sp>
      <p:sp>
        <p:nvSpPr>
          <p:cNvPr id="45059" name="Rectangle 3">
            <a:extLst>
              <a:ext uri="{FF2B5EF4-FFF2-40B4-BE49-F238E27FC236}">
                <a16:creationId xmlns:a16="http://schemas.microsoft.com/office/drawing/2014/main" id="{89F0DB80-9E96-4E08-8E3D-17BBE638E0DB}"/>
              </a:ext>
            </a:extLst>
          </p:cNvPr>
          <p:cNvSpPr>
            <a:spLocks noGrp="1" noChangeArrowheads="1"/>
          </p:cNvSpPr>
          <p:nvPr>
            <p:ph idx="1"/>
          </p:nvPr>
        </p:nvSpPr>
        <p:spPr>
          <a:xfrm>
            <a:off x="228600" y="914400"/>
            <a:ext cx="8915400" cy="5943600"/>
          </a:xfrm>
        </p:spPr>
        <p:txBody>
          <a:bodyPr rtlCol="1">
            <a:normAutofit fontScale="92500" lnSpcReduction="10000"/>
          </a:bodyPr>
          <a:lstStyle/>
          <a:p>
            <a:pPr algn="l" rtl="0" eaLnBrk="1" fontAlgn="auto" hangingPunct="1">
              <a:lnSpc>
                <a:spcPct val="80000"/>
              </a:lnSpc>
              <a:spcAft>
                <a:spcPts val="0"/>
              </a:spcAft>
              <a:buFontTx/>
              <a:buNone/>
              <a:defRPr/>
            </a:pPr>
            <a:r>
              <a:rPr lang="en-US" altLang="ar-SA" sz="2000" b="1" dirty="0">
                <a:latin typeface="+mj-lt"/>
              </a:rPr>
              <a:t>     </a:t>
            </a:r>
          </a:p>
          <a:p>
            <a:pPr algn="l" rtl="0" eaLnBrk="1" fontAlgn="auto" hangingPunct="1">
              <a:lnSpc>
                <a:spcPct val="80000"/>
              </a:lnSpc>
              <a:spcAft>
                <a:spcPts val="0"/>
              </a:spcAft>
              <a:defRPr/>
            </a:pPr>
            <a:r>
              <a:rPr lang="en-US" altLang="ar-SA" sz="2800" dirty="0">
                <a:latin typeface="+mj-lt"/>
                <a:cs typeface="Tahoma" pitchFamily="34" charset="0"/>
              </a:rPr>
              <a:t>Loss of </a:t>
            </a:r>
            <a:r>
              <a:rPr lang="en-US" altLang="ar-SA" sz="2800" dirty="0">
                <a:latin typeface="+mj-lt"/>
                <a:cs typeface="Tahoma" pitchFamily="34" charset="0"/>
                <a:sym typeface="Symbol" pitchFamily="18" charset="2"/>
              </a:rPr>
              <a:t> 75% of ant. Pituitary  Symptoms </a:t>
            </a:r>
          </a:p>
          <a:p>
            <a:pPr algn="l" rtl="0" eaLnBrk="1" fontAlgn="auto" hangingPunct="1">
              <a:lnSpc>
                <a:spcPct val="80000"/>
              </a:lnSpc>
              <a:spcAft>
                <a:spcPts val="0"/>
              </a:spcAft>
              <a:defRPr/>
            </a:pPr>
            <a:r>
              <a:rPr lang="en-US" altLang="ar-SA" sz="2800" dirty="0">
                <a:latin typeface="+mj-lt"/>
                <a:cs typeface="Tahoma" pitchFamily="34" charset="0"/>
                <a:sym typeface="Symbol" pitchFamily="18" charset="2"/>
              </a:rPr>
              <a:t>Congenital or acquired, intrinsic or extrinsic</a:t>
            </a:r>
          </a:p>
          <a:p>
            <a:pPr algn="l" rtl="0" eaLnBrk="1" fontAlgn="auto" hangingPunct="1">
              <a:lnSpc>
                <a:spcPct val="80000"/>
              </a:lnSpc>
              <a:spcAft>
                <a:spcPts val="0"/>
              </a:spcAft>
              <a:defRPr/>
            </a:pPr>
            <a:r>
              <a:rPr lang="en-US" altLang="ar-SA" sz="2800" dirty="0">
                <a:latin typeface="+mj-lt"/>
                <a:cs typeface="Tahoma" pitchFamily="34" charset="0"/>
                <a:sym typeface="Symbol" pitchFamily="18" charset="2"/>
              </a:rPr>
              <a:t>Acquired causes include :</a:t>
            </a:r>
          </a:p>
          <a:p>
            <a:pPr algn="l" rtl="0" eaLnBrk="1" fontAlgn="auto" hangingPunct="1">
              <a:lnSpc>
                <a:spcPct val="80000"/>
              </a:lnSpc>
              <a:spcAft>
                <a:spcPts val="0"/>
              </a:spcAft>
              <a:buFontTx/>
              <a:buNone/>
              <a:defRPr/>
            </a:pPr>
            <a:endParaRPr lang="en-US" altLang="ar-SA" sz="2800" dirty="0">
              <a:latin typeface="+mj-lt"/>
              <a:cs typeface="Tahoma" pitchFamily="34" charset="0"/>
              <a:sym typeface="Symbol" pitchFamily="18" charset="2"/>
            </a:endParaRPr>
          </a:p>
          <a:p>
            <a:pPr algn="l" rtl="0" eaLnBrk="1" fontAlgn="auto" hangingPunct="1">
              <a:lnSpc>
                <a:spcPct val="80000"/>
              </a:lnSpc>
              <a:spcAft>
                <a:spcPts val="0"/>
              </a:spcAft>
              <a:buFontTx/>
              <a:buNone/>
              <a:defRPr/>
            </a:pPr>
            <a:r>
              <a:rPr lang="en-US" altLang="ar-SA" sz="2400" b="1" dirty="0">
                <a:latin typeface="+mj-lt"/>
                <a:cs typeface="Tahoma" pitchFamily="34" charset="0"/>
                <a:sym typeface="Symbol" pitchFamily="18" charset="2"/>
              </a:rPr>
              <a:t>      </a:t>
            </a:r>
            <a:r>
              <a:rPr lang="en-US" altLang="ar-SA" sz="2800" b="1" dirty="0">
                <a:solidFill>
                  <a:schemeClr val="tx2"/>
                </a:solidFill>
                <a:latin typeface="+mj-lt"/>
                <a:cs typeface="Tahoma" pitchFamily="34" charset="0"/>
                <a:sym typeface="Symbol" pitchFamily="18" charset="2"/>
              </a:rPr>
              <a:t>1- Non-</a:t>
            </a:r>
            <a:r>
              <a:rPr lang="en-US" altLang="ar-SA" sz="2800" b="1" dirty="0" err="1">
                <a:solidFill>
                  <a:schemeClr val="tx2"/>
                </a:solidFill>
                <a:latin typeface="+mj-lt"/>
                <a:cs typeface="Tahoma" pitchFamily="34" charset="0"/>
                <a:sym typeface="Symbol" pitchFamily="18" charset="2"/>
              </a:rPr>
              <a:t>secretory</a:t>
            </a:r>
            <a:r>
              <a:rPr lang="en-US" altLang="ar-SA" sz="2800" b="1" dirty="0">
                <a:solidFill>
                  <a:schemeClr val="tx2"/>
                </a:solidFill>
                <a:latin typeface="+mj-lt"/>
                <a:cs typeface="Tahoma" pitchFamily="34" charset="0"/>
                <a:sym typeface="Symbol" pitchFamily="18" charset="2"/>
              </a:rPr>
              <a:t> pituitary adenoma</a:t>
            </a:r>
            <a:endParaRPr lang="en-US" altLang="ar-SA" sz="2800" b="1" dirty="0">
              <a:solidFill>
                <a:schemeClr val="tx2"/>
              </a:solidFill>
              <a:latin typeface="+mj-lt"/>
              <a:cs typeface="Tahoma" pitchFamily="34" charset="0"/>
            </a:endParaRP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2- SHEEHAN’S SYNDROME </a:t>
            </a: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3- Ischemic necrosis e.g. sickle cell anemia, DIC…</a:t>
            </a:r>
          </a:p>
          <a:p>
            <a:pPr lvl="1" algn="l" rtl="0" eaLnBrk="1" fontAlgn="auto" hangingPunct="1">
              <a:lnSpc>
                <a:spcPct val="80000"/>
              </a:lnSpc>
              <a:spcAft>
                <a:spcPts val="0"/>
              </a:spcAft>
              <a:buFontTx/>
              <a:buNone/>
              <a:defRPr/>
            </a:pPr>
            <a:r>
              <a:rPr lang="en-US" altLang="ar-SA" b="1" dirty="0">
                <a:solidFill>
                  <a:schemeClr val="tx2"/>
                </a:solidFill>
                <a:latin typeface="+mj-lt"/>
                <a:cs typeface="Tahoma" pitchFamily="34" charset="0"/>
              </a:rPr>
              <a:t>4- Pituitary apoplexy…</a:t>
            </a: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5- Iatrogenic  by radiation or surgery</a:t>
            </a: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6- Autoimmune ( lymphocytic) </a:t>
            </a:r>
            <a:r>
              <a:rPr lang="en-US" altLang="ar-SA" sz="2800" b="1" dirty="0" err="1">
                <a:solidFill>
                  <a:schemeClr val="tx2"/>
                </a:solidFill>
                <a:latin typeface="+mj-lt"/>
                <a:cs typeface="Tahoma" pitchFamily="34" charset="0"/>
              </a:rPr>
              <a:t>hypophysitis</a:t>
            </a:r>
            <a:endParaRPr lang="en-US" altLang="ar-SA" sz="2800" b="1" dirty="0">
              <a:solidFill>
                <a:schemeClr val="tx2"/>
              </a:solidFill>
              <a:latin typeface="+mj-lt"/>
              <a:cs typeface="Tahoma" pitchFamily="34" charset="0"/>
            </a:endParaRP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7- Hypothalamic mass</a:t>
            </a: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8- Inflammatory </a:t>
            </a:r>
            <a:r>
              <a:rPr lang="en-US" altLang="ar-SA" sz="2800" b="1" dirty="0" err="1">
                <a:solidFill>
                  <a:schemeClr val="tx2"/>
                </a:solidFill>
                <a:latin typeface="+mj-lt"/>
                <a:cs typeface="Tahoma" pitchFamily="34" charset="0"/>
              </a:rPr>
              <a:t>e.g</a:t>
            </a:r>
            <a:r>
              <a:rPr lang="en-US" altLang="ar-SA" sz="2800" b="1" dirty="0">
                <a:solidFill>
                  <a:schemeClr val="tx2"/>
                </a:solidFill>
                <a:latin typeface="+mj-lt"/>
                <a:cs typeface="Tahoma" pitchFamily="34" charset="0"/>
              </a:rPr>
              <a:t> </a:t>
            </a:r>
            <a:r>
              <a:rPr lang="en-US" altLang="ar-SA" sz="2800" b="1" dirty="0" err="1">
                <a:solidFill>
                  <a:schemeClr val="tx2"/>
                </a:solidFill>
                <a:latin typeface="+mj-lt"/>
                <a:cs typeface="Tahoma" pitchFamily="34" charset="0"/>
              </a:rPr>
              <a:t>sarcoidosis</a:t>
            </a:r>
            <a:r>
              <a:rPr lang="en-US" altLang="ar-SA" sz="2800" b="1" dirty="0">
                <a:solidFill>
                  <a:schemeClr val="tx2"/>
                </a:solidFill>
                <a:latin typeface="+mj-lt"/>
                <a:cs typeface="Tahoma" pitchFamily="34" charset="0"/>
              </a:rPr>
              <a:t> or TB …..</a:t>
            </a:r>
          </a:p>
          <a:p>
            <a:pPr algn="l" rtl="0" eaLnBrk="1" fontAlgn="auto" hangingPunct="1">
              <a:lnSpc>
                <a:spcPct val="80000"/>
              </a:lnSpc>
              <a:spcAft>
                <a:spcPts val="0"/>
              </a:spcAft>
              <a:buFontTx/>
              <a:buNone/>
              <a:defRPr/>
            </a:pPr>
            <a:r>
              <a:rPr lang="en-US" altLang="ar-SA" sz="2800" b="1" dirty="0">
                <a:solidFill>
                  <a:schemeClr val="tx2"/>
                </a:solidFill>
                <a:latin typeface="+mj-lt"/>
                <a:cs typeface="Tahoma" pitchFamily="34" charset="0"/>
              </a:rPr>
              <a:t>     9- </a:t>
            </a:r>
            <a:r>
              <a:rPr lang="en-US" altLang="ar-SA" sz="2800" b="1" dirty="0" err="1">
                <a:solidFill>
                  <a:schemeClr val="tx2"/>
                </a:solidFill>
                <a:cs typeface="Tahoma" pitchFamily="34" charset="0"/>
              </a:rPr>
              <a:t>Craniopharyngioma</a:t>
            </a:r>
            <a:r>
              <a:rPr lang="en-US" altLang="ar-SA" sz="2800" dirty="0">
                <a:solidFill>
                  <a:schemeClr val="tx2"/>
                </a:solidFill>
                <a:cs typeface="Tahoma" pitchFamily="34" charset="0"/>
              </a:rPr>
              <a:t>	</a:t>
            </a:r>
            <a:endParaRPr lang="en-US" altLang="ar-SA" sz="2800" b="1" dirty="0">
              <a:solidFill>
                <a:schemeClr val="tx2"/>
              </a:solidFill>
              <a:latin typeface="+mj-lt"/>
              <a:cs typeface="Tahoma" pitchFamily="34" charset="0"/>
            </a:endParaRPr>
          </a:p>
          <a:p>
            <a:pPr algn="l" rtl="0" eaLnBrk="1" fontAlgn="auto" hangingPunct="1">
              <a:lnSpc>
                <a:spcPct val="80000"/>
              </a:lnSpc>
              <a:spcAft>
                <a:spcPts val="0"/>
              </a:spcAft>
              <a:buFontTx/>
              <a:buNone/>
              <a:defRPr/>
            </a:pPr>
            <a:r>
              <a:rPr lang="en-US" altLang="ar-SA" sz="2800" dirty="0">
                <a:solidFill>
                  <a:schemeClr val="tx2"/>
                </a:solidFill>
                <a:latin typeface="+mj-lt"/>
                <a:cs typeface="Tahoma" pitchFamily="34" charset="0"/>
              </a:rPr>
              <a:t>     </a:t>
            </a:r>
          </a:p>
          <a:p>
            <a:pPr algn="l" rtl="0" eaLnBrk="1" fontAlgn="auto" hangingPunct="1">
              <a:lnSpc>
                <a:spcPct val="80000"/>
              </a:lnSpc>
              <a:spcAft>
                <a:spcPts val="0"/>
              </a:spcAft>
              <a:buFontTx/>
              <a:buNone/>
              <a:defRPr/>
            </a:pPr>
            <a:r>
              <a:rPr lang="en-US" altLang="ar-SA" sz="2800" dirty="0">
                <a:solidFill>
                  <a:srgbClr val="FFFF00"/>
                </a:solidFill>
                <a:latin typeface="+mj-lt"/>
                <a:cs typeface="Tahoma"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387CCDF-3048-48A1-B5E5-F4A1600E63CD}"/>
              </a:ext>
            </a:extLst>
          </p:cNvPr>
          <p:cNvSpPr>
            <a:spLocks noGrp="1" noChangeArrowheads="1"/>
          </p:cNvSpPr>
          <p:nvPr>
            <p:ph type="title"/>
          </p:nvPr>
        </p:nvSpPr>
        <p:spPr/>
        <p:txBody>
          <a:bodyPr/>
          <a:lstStyle/>
          <a:p>
            <a:pPr eaLnBrk="1" hangingPunct="1"/>
            <a:endParaRPr lang="en-US" altLang="en-US"/>
          </a:p>
        </p:txBody>
      </p:sp>
      <p:sp>
        <p:nvSpPr>
          <p:cNvPr id="40963" name="Rectangle 3">
            <a:extLst>
              <a:ext uri="{FF2B5EF4-FFF2-40B4-BE49-F238E27FC236}">
                <a16:creationId xmlns:a16="http://schemas.microsoft.com/office/drawing/2014/main" id="{5583C351-6691-49DD-A771-0204CE678742}"/>
              </a:ext>
            </a:extLst>
          </p:cNvPr>
          <p:cNvSpPr>
            <a:spLocks noGrp="1" noChangeArrowheads="1"/>
          </p:cNvSpPr>
          <p:nvPr>
            <p:ph idx="1"/>
          </p:nvPr>
        </p:nvSpPr>
        <p:spPr>
          <a:xfrm>
            <a:off x="228600" y="1524000"/>
            <a:ext cx="8915400" cy="5334000"/>
          </a:xfrm>
        </p:spPr>
        <p:txBody>
          <a:bodyPr/>
          <a:lstStyle/>
          <a:p>
            <a:pPr algn="l" rtl="0" eaLnBrk="1" hangingPunct="1">
              <a:defRPr/>
            </a:pPr>
            <a:r>
              <a:rPr lang="en-US" altLang="ar-SA" sz="4000" dirty="0">
                <a:latin typeface="+mj-lt"/>
                <a:cs typeface="Tahoma" pitchFamily="34" charset="0"/>
                <a:sym typeface="Symbol" pitchFamily="18" charset="2"/>
              </a:rPr>
              <a:t>Symptoms of </a:t>
            </a:r>
            <a:r>
              <a:rPr lang="en-US" altLang="ar-SA" sz="4000" dirty="0" err="1">
                <a:latin typeface="+mj-lt"/>
                <a:cs typeface="Tahoma" pitchFamily="34" charset="0"/>
                <a:sym typeface="Symbol" pitchFamily="18" charset="2"/>
              </a:rPr>
              <a:t>hypopituitarism</a:t>
            </a:r>
            <a:r>
              <a:rPr lang="en-US" altLang="ar-SA" sz="4000" dirty="0">
                <a:latin typeface="+mj-lt"/>
                <a:cs typeface="Tahoma" pitchFamily="34" charset="0"/>
                <a:sym typeface="Symbol" pitchFamily="18" charset="2"/>
              </a:rPr>
              <a:t>:</a:t>
            </a:r>
          </a:p>
          <a:p>
            <a:pPr algn="l" rtl="0" eaLnBrk="1" hangingPunct="1">
              <a:buFontTx/>
              <a:buNone/>
              <a:defRPr/>
            </a:pPr>
            <a:endParaRPr lang="en-US" altLang="ar-SA" dirty="0">
              <a:latin typeface="+mj-lt"/>
              <a:cs typeface="Tahoma" pitchFamily="34" charset="0"/>
              <a:sym typeface="Symbol" pitchFamily="18" charset="2"/>
            </a:endParaRPr>
          </a:p>
          <a:p>
            <a:pPr lvl="1" algn="l" rtl="0" eaLnBrk="1" hangingPunct="1">
              <a:defRPr/>
            </a:pPr>
            <a:r>
              <a:rPr lang="en-US" altLang="ar-SA" dirty="0">
                <a:solidFill>
                  <a:schemeClr val="tx2"/>
                </a:solidFill>
                <a:latin typeface="+mj-lt"/>
                <a:cs typeface="Tahoma" pitchFamily="34" charset="0"/>
                <a:sym typeface="Symbol" pitchFamily="18" charset="2"/>
              </a:rPr>
              <a:t>   </a:t>
            </a:r>
            <a:r>
              <a:rPr lang="en-US" altLang="ar-SA" sz="3200" dirty="0">
                <a:solidFill>
                  <a:schemeClr val="tx2"/>
                </a:solidFill>
                <a:latin typeface="+mj-lt"/>
                <a:cs typeface="Tahoma" pitchFamily="34" charset="0"/>
                <a:sym typeface="Symbol" pitchFamily="18" charset="2"/>
              </a:rPr>
              <a:t>Dwarfism (Pituitary Dwarf) in children.</a:t>
            </a:r>
          </a:p>
          <a:p>
            <a:pPr lvl="1" algn="l" rtl="0" eaLnBrk="1" hangingPunct="1">
              <a:defRPr/>
            </a:pPr>
            <a:r>
              <a:rPr lang="en-US" altLang="ar-SA" sz="3200" dirty="0">
                <a:solidFill>
                  <a:schemeClr val="tx2"/>
                </a:solidFill>
                <a:latin typeface="+mj-lt"/>
                <a:cs typeface="Tahoma" pitchFamily="34" charset="0"/>
                <a:sym typeface="Symbol" pitchFamily="18" charset="2"/>
              </a:rPr>
              <a:t>   Effect of individual hormone deficiencies. </a:t>
            </a:r>
          </a:p>
          <a:p>
            <a:pPr lvl="1" algn="l" rtl="0" eaLnBrk="1" hangingPunct="1">
              <a:defRPr/>
            </a:pPr>
            <a:r>
              <a:rPr lang="en-US" altLang="ar-SA" sz="3200" dirty="0">
                <a:solidFill>
                  <a:schemeClr val="tx2"/>
                </a:solidFill>
                <a:latin typeface="+mj-lt"/>
                <a:cs typeface="Tahoma" pitchFamily="34" charset="0"/>
                <a:sym typeface="Symbol" pitchFamily="18" charset="2"/>
              </a:rPr>
              <a:t>   Amenorrhea &amp; no lactation</a:t>
            </a:r>
          </a:p>
          <a:p>
            <a:pPr lvl="1" algn="l" rtl="0" eaLnBrk="1" hangingPunct="1">
              <a:defRPr/>
            </a:pPr>
            <a:r>
              <a:rPr lang="en-US" altLang="ar-SA" sz="3200" dirty="0">
                <a:solidFill>
                  <a:schemeClr val="tx2"/>
                </a:solidFill>
                <a:latin typeface="+mj-lt"/>
                <a:cs typeface="Tahoma" pitchFamily="34" charset="0"/>
                <a:sym typeface="Symbol" pitchFamily="18" charset="2"/>
              </a:rPr>
              <a:t>   Loss of MSH </a:t>
            </a:r>
            <a:r>
              <a:rPr lang="en-US" altLang="ar-SA" sz="3200" dirty="0">
                <a:solidFill>
                  <a:schemeClr val="tx2"/>
                </a:solidFill>
                <a:latin typeface="+mj-lt"/>
                <a:sym typeface="Symbol" pitchFamily="18" charset="2"/>
              </a:rPr>
              <a:t>→</a:t>
            </a:r>
            <a:r>
              <a:rPr lang="en-US" altLang="ar-SA" sz="3200" dirty="0">
                <a:solidFill>
                  <a:schemeClr val="tx2"/>
                </a:solidFill>
                <a:latin typeface="+mj-lt"/>
                <a:cs typeface="Tahoma" pitchFamily="34" charset="0"/>
                <a:sym typeface="Symbol" pitchFamily="18" charset="2"/>
              </a:rPr>
              <a:t> Decreased pigmentation</a:t>
            </a:r>
          </a:p>
          <a:p>
            <a:pPr lvl="1" algn="l" rtl="0" eaLnBrk="1" hangingPunct="1">
              <a:defRPr/>
            </a:pPr>
            <a:endParaRPr lang="en-US" altLang="en-US" sz="3200" dirty="0">
              <a:solidFill>
                <a:srgbClr val="FFFF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F81C3D2-85D3-4171-B523-3383C504793D}"/>
              </a:ext>
            </a:extLst>
          </p:cNvPr>
          <p:cNvSpPr>
            <a:spLocks noGrp="1"/>
          </p:cNvSpPr>
          <p:nvPr>
            <p:ph type="title"/>
          </p:nvPr>
        </p:nvSpPr>
        <p:spPr/>
        <p:txBody>
          <a:bodyPr/>
          <a:lstStyle/>
          <a:p>
            <a:r>
              <a:rPr lang="en-US" altLang="en-US"/>
              <a:t>What is the endocrine signaling?</a:t>
            </a:r>
            <a:endParaRPr lang="ar-JO" altLang="en-US"/>
          </a:p>
        </p:txBody>
      </p:sp>
      <p:sp>
        <p:nvSpPr>
          <p:cNvPr id="3" name="Content Placeholder 2">
            <a:extLst>
              <a:ext uri="{FF2B5EF4-FFF2-40B4-BE49-F238E27FC236}">
                <a16:creationId xmlns:a16="http://schemas.microsoft.com/office/drawing/2014/main" id="{63D89157-4688-4F43-BF0F-3875A69C891D}"/>
              </a:ext>
            </a:extLst>
          </p:cNvPr>
          <p:cNvSpPr>
            <a:spLocks noGrp="1"/>
          </p:cNvSpPr>
          <p:nvPr>
            <p:ph idx="1"/>
          </p:nvPr>
        </p:nvSpPr>
        <p:spPr>
          <a:xfrm>
            <a:off x="457200" y="1371600"/>
            <a:ext cx="8229600" cy="4525963"/>
          </a:xfrm>
        </p:spPr>
        <p:txBody>
          <a:bodyPr/>
          <a:lstStyle/>
          <a:p>
            <a:pPr algn="l">
              <a:buFont typeface="Arial" panose="020B0604020202020204" pitchFamily="34" charset="0"/>
              <a:buNone/>
              <a:defRPr/>
            </a:pPr>
            <a:r>
              <a:rPr lang="en-US" dirty="0"/>
              <a:t>In </a:t>
            </a:r>
            <a:r>
              <a:rPr lang="en-US" i="1" dirty="0"/>
              <a:t>endocrine</a:t>
            </a:r>
            <a:r>
              <a:rPr lang="en-US" dirty="0"/>
              <a:t> signaling, the secreted molecules, which frequently are called </a:t>
            </a:r>
            <a:r>
              <a:rPr lang="en-US" i="1" dirty="0">
                <a:solidFill>
                  <a:schemeClr val="accent1">
                    <a:lumMod val="75000"/>
                  </a:schemeClr>
                </a:solidFill>
              </a:rPr>
              <a:t>hormones</a:t>
            </a:r>
            <a:r>
              <a:rPr lang="en-US" i="1" dirty="0"/>
              <a:t>,</a:t>
            </a:r>
            <a:r>
              <a:rPr lang="en-US" dirty="0"/>
              <a:t> act on target cells distant from their site of synthesis.</a:t>
            </a:r>
          </a:p>
          <a:p>
            <a:pPr algn="l">
              <a:buFont typeface="Arial" panose="020B0604020202020204" pitchFamily="34" charset="0"/>
              <a:buNone/>
              <a:defRPr/>
            </a:pPr>
            <a:endParaRPr lang="en-US" dirty="0"/>
          </a:p>
          <a:p>
            <a:pPr algn="l" rtl="0">
              <a:defRPr/>
            </a:pPr>
            <a:r>
              <a:rPr lang="en-US" dirty="0"/>
              <a:t> An endocrine hormone typically is carried by the blood from its site of release to its target.</a:t>
            </a:r>
          </a:p>
          <a:p>
            <a:pPr algn="l" rtl="0">
              <a:defRPr/>
            </a:pPr>
            <a:r>
              <a:rPr lang="en-US" dirty="0"/>
              <a:t> Increased activity of the target tissue often down regulates the activity of the gland that secretes the stimulating hormone, a process known as</a:t>
            </a:r>
            <a:r>
              <a:rPr lang="en-US" dirty="0">
                <a:solidFill>
                  <a:schemeClr val="accent1">
                    <a:lumMod val="75000"/>
                  </a:schemeClr>
                </a:solidFill>
              </a:rPr>
              <a:t> </a:t>
            </a:r>
            <a:r>
              <a:rPr lang="en-US" i="1" dirty="0">
                <a:solidFill>
                  <a:schemeClr val="accent1">
                    <a:lumMod val="75000"/>
                  </a:schemeClr>
                </a:solidFill>
              </a:rPr>
              <a:t>feedback inhibition</a:t>
            </a:r>
            <a:r>
              <a:rPr lang="en-US" dirty="0"/>
              <a:t>.</a:t>
            </a:r>
            <a:endParaRPr lang="ar-J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ABAB641-4853-45E7-8F05-20AB67695061}"/>
              </a:ext>
            </a:extLst>
          </p:cNvPr>
          <p:cNvSpPr>
            <a:spLocks noGrp="1" noChangeArrowheads="1"/>
          </p:cNvSpPr>
          <p:nvPr>
            <p:ph type="title"/>
          </p:nvPr>
        </p:nvSpPr>
        <p:spPr/>
        <p:txBody>
          <a:bodyPr/>
          <a:lstStyle/>
          <a:p>
            <a:pPr eaLnBrk="1" hangingPunct="1"/>
            <a:r>
              <a:rPr lang="en-US" altLang="en-US" b="1"/>
              <a:t>  </a:t>
            </a:r>
            <a:r>
              <a:rPr lang="en-US" altLang="en-US" sz="3600" b="1">
                <a:solidFill>
                  <a:schemeClr val="bg1"/>
                </a:solidFill>
              </a:rPr>
              <a:t> </a:t>
            </a:r>
            <a:r>
              <a:rPr lang="en-US" altLang="en-US" sz="3600" b="1">
                <a:cs typeface="Tahoma" panose="020B0604030504040204" pitchFamily="34" charset="0"/>
              </a:rPr>
              <a:t>Craniopharyngioma</a:t>
            </a:r>
            <a:endParaRPr lang="en-US" altLang="ar-SA" sz="3600">
              <a:latin typeface="Tahoma" panose="020B0604030504040204" pitchFamily="34" charset="0"/>
              <a:cs typeface="Tahoma" panose="020B0604030504040204" pitchFamily="34" charset="0"/>
            </a:endParaRPr>
          </a:p>
        </p:txBody>
      </p:sp>
      <p:sp>
        <p:nvSpPr>
          <p:cNvPr id="41987" name="Rectangle 3">
            <a:extLst>
              <a:ext uri="{FF2B5EF4-FFF2-40B4-BE49-F238E27FC236}">
                <a16:creationId xmlns:a16="http://schemas.microsoft.com/office/drawing/2014/main" id="{2BA69591-9D0A-4ABD-BB26-86A76AA0FFB7}"/>
              </a:ext>
            </a:extLst>
          </p:cNvPr>
          <p:cNvSpPr>
            <a:spLocks noGrp="1" noChangeArrowheads="1"/>
          </p:cNvSpPr>
          <p:nvPr>
            <p:ph idx="1"/>
          </p:nvPr>
        </p:nvSpPr>
        <p:spPr>
          <a:xfrm>
            <a:off x="228600" y="1524000"/>
            <a:ext cx="8915400" cy="5334000"/>
          </a:xfrm>
        </p:spPr>
        <p:txBody>
          <a:bodyPr/>
          <a:lstStyle/>
          <a:p>
            <a:pPr algn="l" rtl="0" eaLnBrk="1" hangingPunct="1">
              <a:lnSpc>
                <a:spcPct val="80000"/>
              </a:lnSpc>
              <a:defRPr/>
            </a:pPr>
            <a:r>
              <a:rPr lang="en-US" altLang="ar-SA" sz="2800" b="1" dirty="0">
                <a:solidFill>
                  <a:schemeClr val="hlink"/>
                </a:solidFill>
                <a:latin typeface="+mj-lt"/>
              </a:rPr>
              <a:t>  </a:t>
            </a:r>
            <a:r>
              <a:rPr lang="en-US" altLang="ar-SA" sz="3600" b="1" dirty="0">
                <a:solidFill>
                  <a:schemeClr val="hlink"/>
                </a:solidFill>
                <a:latin typeface="+mj-lt"/>
                <a:cs typeface="Tahoma" pitchFamily="34" charset="0"/>
              </a:rPr>
              <a:t> </a:t>
            </a:r>
            <a:r>
              <a:rPr lang="en-US" altLang="ar-SA" dirty="0">
                <a:latin typeface="+mj-lt"/>
                <a:cs typeface="Tahoma" pitchFamily="34" charset="0"/>
              </a:rPr>
              <a:t>1-5 % of intracranial </a:t>
            </a:r>
            <a:r>
              <a:rPr lang="en-US" altLang="ar-SA" dirty="0" err="1">
                <a:latin typeface="+mj-lt"/>
                <a:cs typeface="Tahoma" pitchFamily="34" charset="0"/>
              </a:rPr>
              <a:t>neoplasms</a:t>
            </a:r>
            <a:endParaRPr lang="en-US" altLang="ar-SA" dirty="0">
              <a:latin typeface="+mj-lt"/>
              <a:cs typeface="Tahoma" pitchFamily="34" charset="0"/>
            </a:endParaRPr>
          </a:p>
          <a:p>
            <a:pPr algn="l" rtl="0" eaLnBrk="1" hangingPunct="1">
              <a:lnSpc>
                <a:spcPct val="80000"/>
              </a:lnSpc>
              <a:defRPr/>
            </a:pPr>
            <a:r>
              <a:rPr lang="en-US" altLang="ar-SA" dirty="0">
                <a:latin typeface="+mj-lt"/>
                <a:cs typeface="Tahoma" pitchFamily="34" charset="0"/>
              </a:rPr>
              <a:t>   Derived from remnants of </a:t>
            </a:r>
            <a:r>
              <a:rPr lang="en-US" altLang="ar-SA" dirty="0" err="1">
                <a:latin typeface="+mj-lt"/>
                <a:cs typeface="Tahoma" pitchFamily="34" charset="0"/>
              </a:rPr>
              <a:t>Rathke’s</a:t>
            </a:r>
            <a:r>
              <a:rPr lang="en-US" altLang="ar-SA" dirty="0">
                <a:latin typeface="+mj-lt"/>
                <a:cs typeface="Tahoma" pitchFamily="34" charset="0"/>
              </a:rPr>
              <a:t> Pouch</a:t>
            </a:r>
          </a:p>
          <a:p>
            <a:pPr algn="l" rtl="0" eaLnBrk="1" hangingPunct="1">
              <a:lnSpc>
                <a:spcPct val="80000"/>
              </a:lnSpc>
              <a:defRPr/>
            </a:pPr>
            <a:r>
              <a:rPr lang="en-US" altLang="ar-SA" dirty="0">
                <a:latin typeface="+mj-lt"/>
                <a:cs typeface="Tahoma" pitchFamily="34" charset="0"/>
              </a:rPr>
              <a:t>   </a:t>
            </a:r>
            <a:r>
              <a:rPr lang="en-US" altLang="ar-SA" dirty="0" err="1">
                <a:latin typeface="+mj-lt"/>
                <a:cs typeface="Tahoma" pitchFamily="34" charset="0"/>
              </a:rPr>
              <a:t>Suprasellar</a:t>
            </a:r>
            <a:r>
              <a:rPr lang="en-US" altLang="ar-SA" dirty="0">
                <a:latin typeface="+mj-lt"/>
                <a:cs typeface="Tahoma" pitchFamily="34" charset="0"/>
              </a:rPr>
              <a:t> or </a:t>
            </a:r>
            <a:r>
              <a:rPr lang="en-US" altLang="ar-SA" dirty="0" err="1">
                <a:latin typeface="+mj-lt"/>
                <a:cs typeface="Tahoma" pitchFamily="34" charset="0"/>
              </a:rPr>
              <a:t>intrasellar</a:t>
            </a:r>
            <a:r>
              <a:rPr lang="en-US" altLang="ar-SA" dirty="0">
                <a:latin typeface="+mj-lt"/>
                <a:cs typeface="Tahoma" pitchFamily="34" charset="0"/>
              </a:rPr>
              <a:t> ,often cystic with </a:t>
            </a:r>
          </a:p>
          <a:p>
            <a:pPr algn="l" rtl="0" eaLnBrk="1" hangingPunct="1">
              <a:lnSpc>
                <a:spcPct val="80000"/>
              </a:lnSpc>
              <a:buFont typeface="Arial" panose="020B0604020202020204" pitchFamily="34" charset="0"/>
              <a:buNone/>
              <a:defRPr/>
            </a:pPr>
            <a:r>
              <a:rPr lang="en-US" altLang="ar-SA" dirty="0">
                <a:latin typeface="+mj-lt"/>
                <a:cs typeface="Tahoma" pitchFamily="34" charset="0"/>
              </a:rPr>
              <a:t>   calcification</a:t>
            </a:r>
          </a:p>
          <a:p>
            <a:pPr algn="l" rtl="0" eaLnBrk="1" hangingPunct="1">
              <a:lnSpc>
                <a:spcPct val="80000"/>
              </a:lnSpc>
              <a:defRPr/>
            </a:pPr>
            <a:r>
              <a:rPr lang="en-US" altLang="ar-SA" dirty="0">
                <a:latin typeface="+mj-lt"/>
                <a:cs typeface="Tahoma" pitchFamily="34" charset="0"/>
              </a:rPr>
              <a:t>   Children or adolescents most affected</a:t>
            </a:r>
          </a:p>
          <a:p>
            <a:pPr algn="l" rtl="0" eaLnBrk="1" hangingPunct="1">
              <a:lnSpc>
                <a:spcPct val="80000"/>
              </a:lnSpc>
              <a:defRPr/>
            </a:pPr>
            <a:r>
              <a:rPr lang="en-US" altLang="ar-SA" dirty="0">
                <a:latin typeface="+mj-lt"/>
                <a:cs typeface="Tahoma" pitchFamily="34" charset="0"/>
              </a:rPr>
              <a:t>   Symptoms may be delayed ≥ 20yrs( 50%)</a:t>
            </a:r>
          </a:p>
          <a:p>
            <a:pPr algn="l" rtl="0" eaLnBrk="1" hangingPunct="1">
              <a:lnSpc>
                <a:spcPct val="80000"/>
              </a:lnSpc>
              <a:defRPr/>
            </a:pPr>
            <a:r>
              <a:rPr lang="en-US" altLang="ar-SA" dirty="0">
                <a:latin typeface="+mj-lt"/>
                <a:cs typeface="Tahoma" pitchFamily="34" charset="0"/>
              </a:rPr>
              <a:t>   Symptoms of </a:t>
            </a:r>
            <a:r>
              <a:rPr lang="en-US" altLang="ar-SA" dirty="0" err="1">
                <a:latin typeface="+mj-lt"/>
                <a:cs typeface="Tahoma" pitchFamily="34" charset="0"/>
              </a:rPr>
              <a:t>hypofunction</a:t>
            </a:r>
            <a:r>
              <a:rPr lang="en-US" altLang="ar-SA" dirty="0">
                <a:latin typeface="+mj-lt"/>
                <a:cs typeface="Tahoma" pitchFamily="34" charset="0"/>
              </a:rPr>
              <a:t> of pituitary and /or visual disturbances.</a:t>
            </a:r>
          </a:p>
          <a:p>
            <a:pPr algn="l" rtl="0" eaLnBrk="1" hangingPunct="1">
              <a:lnSpc>
                <a:spcPct val="80000"/>
              </a:lnSpc>
              <a:defRPr/>
            </a:pPr>
            <a:r>
              <a:rPr lang="en-US" altLang="ar-SA" dirty="0">
                <a:latin typeface="+mj-lt"/>
                <a:cs typeface="Tahoma" pitchFamily="34" charset="0"/>
              </a:rPr>
              <a:t>   Benign &amp; slow growing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655A3C05-52B6-4CCE-A454-F29ABA3BB2CA}"/>
              </a:ext>
            </a:extLst>
          </p:cNvPr>
          <p:cNvSpPr>
            <a:spLocks noGrp="1"/>
          </p:cNvSpPr>
          <p:nvPr>
            <p:ph idx="4294967295"/>
          </p:nvPr>
        </p:nvSpPr>
        <p:spPr>
          <a:xfrm>
            <a:off x="381000" y="304800"/>
            <a:ext cx="8229600" cy="4525963"/>
          </a:xfrm>
        </p:spPr>
        <p:txBody>
          <a:bodyPr/>
          <a:lstStyle/>
          <a:p>
            <a:pPr algn="l" rtl="0" eaLnBrk="1" hangingPunct="1"/>
            <a:r>
              <a:rPr lang="en-US" altLang="en-US" sz="2400"/>
              <a:t>During development, the boundary epitheilal ectoderm in the roof of the pharynx forms a pocket (Rathke's pouch) that comes into contact with the ectoderm of developing brain. </a:t>
            </a:r>
            <a:r>
              <a:rPr lang="en-US" altLang="en-US" sz="2400">
                <a:solidFill>
                  <a:srgbClr val="FF0000"/>
                </a:solidFill>
              </a:rPr>
              <a:t>Rathke's pouch </a:t>
            </a:r>
            <a:r>
              <a:rPr lang="en-US" altLang="en-US" sz="2400"/>
              <a:t>is named after German embryologist and anatomist </a:t>
            </a:r>
            <a:r>
              <a:rPr lang="en-US" altLang="en-US" sz="2400">
                <a:hlinkClick r:id="rId2" tooltip="History - Embryologists"/>
              </a:rPr>
              <a:t>Martin Heinrich Rathke</a:t>
            </a:r>
            <a:r>
              <a:rPr lang="en-US" altLang="en-US" sz="2400"/>
              <a:t> (1793 -1860).</a:t>
            </a:r>
          </a:p>
          <a:p>
            <a:pPr algn="l" rtl="0" eaLnBrk="1" hangingPunct="1"/>
            <a:endParaRPr lang="ar-JO" altLang="en-US" sz="2400"/>
          </a:p>
        </p:txBody>
      </p:sp>
      <p:pic>
        <p:nvPicPr>
          <p:cNvPr id="43011" name="Picture 2" descr="C:\Users\yu\Desktop\800px-Stage_22_image_220.jpg">
            <a:extLst>
              <a:ext uri="{FF2B5EF4-FFF2-40B4-BE49-F238E27FC236}">
                <a16:creationId xmlns:a16="http://schemas.microsoft.com/office/drawing/2014/main" id="{01D79CEF-EB4F-49F6-BBFA-D46B1AFAD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7620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9816460-AC23-4265-87FB-3CB3A2A75875}"/>
              </a:ext>
            </a:extLst>
          </p:cNvPr>
          <p:cNvSpPr>
            <a:spLocks noGrp="1"/>
          </p:cNvSpPr>
          <p:nvPr>
            <p:ph type="title"/>
          </p:nvPr>
        </p:nvSpPr>
        <p:spPr/>
        <p:txBody>
          <a:bodyPr/>
          <a:lstStyle/>
          <a:p>
            <a:pPr algn="l" eaLnBrk="1" hangingPunct="1"/>
            <a:r>
              <a:rPr lang="en-US" altLang="en-US" sz="2800"/>
              <a:t>composed of histologically appearing squamoid and columnar epithelium lining cystic spaces filled with oily fluid.</a:t>
            </a:r>
            <a:endParaRPr lang="ar-JO" altLang="en-US" sz="2800"/>
          </a:p>
        </p:txBody>
      </p:sp>
      <p:pic>
        <p:nvPicPr>
          <p:cNvPr id="44035" name="Picture 2" descr="C:\Users\yu\Desktop\ENDO115.JPG">
            <a:extLst>
              <a:ext uri="{FF2B5EF4-FFF2-40B4-BE49-F238E27FC236}">
                <a16:creationId xmlns:a16="http://schemas.microsoft.com/office/drawing/2014/main" id="{E39C15DE-DE07-4799-AC19-F7F7D3036B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00200"/>
            <a:ext cx="7620000" cy="50038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F2831C4-4F65-47FD-AA93-927BC1435D25}"/>
              </a:ext>
            </a:extLst>
          </p:cNvPr>
          <p:cNvSpPr>
            <a:spLocks noGrp="1" noChangeArrowheads="1"/>
          </p:cNvSpPr>
          <p:nvPr>
            <p:ph type="title"/>
          </p:nvPr>
        </p:nvSpPr>
        <p:spPr/>
        <p:txBody>
          <a:bodyPr/>
          <a:lstStyle/>
          <a:p>
            <a:pPr algn="l" eaLnBrk="1" hangingPunct="1"/>
            <a:r>
              <a:rPr lang="en-US" altLang="en-US" sz="3600"/>
              <a:t>       </a:t>
            </a:r>
            <a:r>
              <a:rPr lang="en-US" altLang="ar-SA" sz="3600" b="1"/>
              <a:t>POSTERIOR PITUITARY SYNDROMES:</a:t>
            </a:r>
            <a:endParaRPr lang="en-US" altLang="ar-SA" sz="3600"/>
          </a:p>
        </p:txBody>
      </p:sp>
      <p:sp>
        <p:nvSpPr>
          <p:cNvPr id="43011" name="Rectangle 3">
            <a:extLst>
              <a:ext uri="{FF2B5EF4-FFF2-40B4-BE49-F238E27FC236}">
                <a16:creationId xmlns:a16="http://schemas.microsoft.com/office/drawing/2014/main" id="{A7ADDA2F-D235-4938-AA25-216D53388E76}"/>
              </a:ext>
            </a:extLst>
          </p:cNvPr>
          <p:cNvSpPr>
            <a:spLocks noGrp="1" noChangeArrowheads="1"/>
          </p:cNvSpPr>
          <p:nvPr>
            <p:ph idx="1"/>
          </p:nvPr>
        </p:nvSpPr>
        <p:spPr>
          <a:xfrm>
            <a:off x="228600" y="1600200"/>
            <a:ext cx="8915400" cy="5486400"/>
          </a:xfrm>
        </p:spPr>
        <p:txBody>
          <a:bodyPr/>
          <a:lstStyle/>
          <a:p>
            <a:pPr algn="l" rtl="0" eaLnBrk="1" hangingPunct="1">
              <a:buFontTx/>
              <a:buNone/>
              <a:defRPr/>
            </a:pPr>
            <a:r>
              <a:rPr lang="en-US" altLang="ar-SA" b="1" dirty="0">
                <a:solidFill>
                  <a:schemeClr val="tx2"/>
                </a:solidFill>
                <a:latin typeface="+mj-lt"/>
                <a:cs typeface="Tahoma" pitchFamily="34" charset="0"/>
              </a:rPr>
              <a:t>A- </a:t>
            </a:r>
            <a:r>
              <a:rPr lang="en-US" altLang="ar-SA" b="1" u="sng" dirty="0">
                <a:solidFill>
                  <a:schemeClr val="tx2"/>
                </a:solidFill>
                <a:latin typeface="+mj-lt"/>
                <a:cs typeface="Tahoma" pitchFamily="34" charset="0"/>
              </a:rPr>
              <a:t>ADH deficiency : Diabetes </a:t>
            </a:r>
            <a:r>
              <a:rPr lang="en-US" altLang="ar-SA" b="1" u="sng" dirty="0" err="1">
                <a:solidFill>
                  <a:schemeClr val="tx2"/>
                </a:solidFill>
                <a:latin typeface="+mj-lt"/>
                <a:cs typeface="Tahoma" pitchFamily="34" charset="0"/>
              </a:rPr>
              <a:t>Insipidus</a:t>
            </a:r>
            <a:r>
              <a:rPr lang="en-US" altLang="ar-SA" b="1" dirty="0">
                <a:solidFill>
                  <a:schemeClr val="tx2"/>
                </a:solidFill>
                <a:latin typeface="+mj-lt"/>
                <a:cs typeface="Tahoma" pitchFamily="34" charset="0"/>
              </a:rPr>
              <a:t> </a:t>
            </a:r>
          </a:p>
          <a:p>
            <a:pPr algn="l" rtl="0" eaLnBrk="1" hangingPunct="1">
              <a:buFontTx/>
              <a:buNone/>
              <a:defRPr/>
            </a:pPr>
            <a:r>
              <a:rPr lang="en-US" altLang="ar-SA" dirty="0">
                <a:latin typeface="+mj-lt"/>
                <a:cs typeface="Tahoma" pitchFamily="34" charset="0"/>
              </a:rPr>
              <a:t>      </a:t>
            </a:r>
            <a:r>
              <a:rPr lang="en-US" altLang="ar-SA" dirty="0" err="1">
                <a:latin typeface="+mj-lt"/>
                <a:cs typeface="Tahoma" pitchFamily="34" charset="0"/>
              </a:rPr>
              <a:t>Polyuria</a:t>
            </a:r>
            <a:r>
              <a:rPr lang="en-US" altLang="ar-SA" dirty="0">
                <a:latin typeface="+mj-lt"/>
                <a:cs typeface="Tahoma" pitchFamily="34" charset="0"/>
              </a:rPr>
              <a:t>, </a:t>
            </a:r>
            <a:r>
              <a:rPr lang="en-US" altLang="ar-SA" dirty="0" err="1">
                <a:latin typeface="+mj-lt"/>
                <a:cs typeface="Tahoma" pitchFamily="34" charset="0"/>
              </a:rPr>
              <a:t>polydipsia</a:t>
            </a:r>
            <a:r>
              <a:rPr lang="en-US" altLang="ar-SA" dirty="0">
                <a:latin typeface="+mj-lt"/>
                <a:cs typeface="Tahoma" pitchFamily="34" charset="0"/>
              </a:rPr>
              <a:t>, </a:t>
            </a:r>
            <a:r>
              <a:rPr lang="en-US" altLang="ar-SA" dirty="0" err="1">
                <a:latin typeface="+mj-lt"/>
                <a:cs typeface="Tahoma" pitchFamily="34" charset="0"/>
              </a:rPr>
              <a:t>hypernatremia</a:t>
            </a:r>
            <a:r>
              <a:rPr lang="en-US" altLang="ar-SA" dirty="0">
                <a:latin typeface="+mj-lt"/>
                <a:cs typeface="Tahoma" pitchFamily="34" charset="0"/>
              </a:rPr>
              <a:t> &amp;  </a:t>
            </a:r>
          </a:p>
          <a:p>
            <a:pPr algn="l" rtl="0" eaLnBrk="1" hangingPunct="1">
              <a:buFontTx/>
              <a:buNone/>
              <a:defRPr/>
            </a:pPr>
            <a:r>
              <a:rPr lang="en-US" altLang="ar-SA" dirty="0">
                <a:latin typeface="+mj-lt"/>
                <a:cs typeface="Tahoma" pitchFamily="34" charset="0"/>
              </a:rPr>
              <a:t>     dehydration.  </a:t>
            </a:r>
          </a:p>
          <a:p>
            <a:pPr algn="l" rtl="0" eaLnBrk="1" hangingPunct="1">
              <a:buFontTx/>
              <a:buNone/>
              <a:defRPr/>
            </a:pPr>
            <a:r>
              <a:rPr lang="en-US" altLang="ar-SA" dirty="0">
                <a:latin typeface="+mj-lt"/>
                <a:cs typeface="Tahoma" pitchFamily="34" charset="0"/>
              </a:rPr>
              <a:t>     Urine is dilute, due to inability to reabsorb </a:t>
            </a:r>
          </a:p>
          <a:p>
            <a:pPr algn="l" rtl="0" eaLnBrk="1" hangingPunct="1">
              <a:buFontTx/>
              <a:buNone/>
              <a:defRPr/>
            </a:pPr>
            <a:r>
              <a:rPr lang="en-US" altLang="ar-SA" dirty="0">
                <a:latin typeface="+mj-lt"/>
                <a:cs typeface="Tahoma" pitchFamily="34" charset="0"/>
              </a:rPr>
              <a:t>     water from the collecting tubules. </a:t>
            </a:r>
          </a:p>
          <a:p>
            <a:pPr algn="l" rtl="0" eaLnBrk="1" hangingPunct="1">
              <a:buFontTx/>
              <a:buNone/>
              <a:defRPr/>
            </a:pPr>
            <a:r>
              <a:rPr lang="en-US" altLang="ar-SA" dirty="0">
                <a:latin typeface="+mj-lt"/>
                <a:cs typeface="Tahoma" pitchFamily="34" charset="0"/>
              </a:rPr>
              <a:t>     Causes :-</a:t>
            </a:r>
          </a:p>
          <a:p>
            <a:pPr algn="l" rtl="0" eaLnBrk="1" hangingPunct="1">
              <a:buFontTx/>
              <a:buNone/>
              <a:defRPr/>
            </a:pPr>
            <a:r>
              <a:rPr lang="en-US" altLang="ar-SA" dirty="0">
                <a:latin typeface="+mj-lt"/>
                <a:cs typeface="Tahoma" pitchFamily="34" charset="0"/>
              </a:rPr>
              <a:t>      Head trauma, tumors &amp; inflammations in </a:t>
            </a:r>
          </a:p>
          <a:p>
            <a:pPr algn="l" rtl="0" eaLnBrk="1" hangingPunct="1">
              <a:buFontTx/>
              <a:buNone/>
              <a:defRPr/>
            </a:pPr>
            <a:r>
              <a:rPr lang="en-US" altLang="ar-SA" dirty="0">
                <a:latin typeface="+mj-lt"/>
                <a:cs typeface="Tahoma" pitchFamily="34" charset="0"/>
              </a:rPr>
              <a:t>      pituitary or hypothalamus…etc.</a:t>
            </a:r>
          </a:p>
          <a:p>
            <a:pPr algn="l" rtl="0" eaLnBrk="1" hangingPunct="1">
              <a:buFontTx/>
              <a:buNone/>
              <a:defRPr/>
            </a:pPr>
            <a:r>
              <a:rPr lang="en-US" altLang="ar-SA" dirty="0">
                <a:latin typeface="+mj-lt"/>
                <a:cs typeface="Tahoma" pitchFamily="34" charset="0"/>
              </a:rPr>
              <a:t>   </a:t>
            </a:r>
            <a:endParaRPr lang="en-US" altLang="ar-SA" dirty="0">
              <a:latin typeface="+mj-lt"/>
              <a:cs typeface="Tahoma" pitchFamily="34" charset="0"/>
              <a:sym typeface="Symbol" pitchFamily="18" charset="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137AE21-D39A-422E-BAFB-1C9C7F6B664D}"/>
              </a:ext>
            </a:extLst>
          </p:cNvPr>
          <p:cNvSpPr>
            <a:spLocks noGrp="1"/>
          </p:cNvSpPr>
          <p:nvPr>
            <p:ph type="title"/>
          </p:nvPr>
        </p:nvSpPr>
        <p:spPr/>
        <p:txBody>
          <a:bodyPr/>
          <a:lstStyle/>
          <a:p>
            <a:pPr eaLnBrk="1" hangingPunct="1"/>
            <a:endParaRPr lang="en-US" altLang="en-US"/>
          </a:p>
        </p:txBody>
      </p:sp>
      <p:sp>
        <p:nvSpPr>
          <p:cNvPr id="44035" name="Rectangle 2">
            <a:extLst>
              <a:ext uri="{FF2B5EF4-FFF2-40B4-BE49-F238E27FC236}">
                <a16:creationId xmlns:a16="http://schemas.microsoft.com/office/drawing/2014/main" id="{1E82E2C8-2693-42B9-86FF-EF7A8A71AA22}"/>
              </a:ext>
            </a:extLst>
          </p:cNvPr>
          <p:cNvSpPr>
            <a:spLocks noChangeArrowheads="1"/>
          </p:cNvSpPr>
          <p:nvPr/>
        </p:nvSpPr>
        <p:spPr bwMode="auto">
          <a:xfrm>
            <a:off x="381000" y="1412875"/>
            <a:ext cx="8534400" cy="5016500"/>
          </a:xfrm>
          <a:prstGeom prst="rect">
            <a:avLst/>
          </a:prstGeom>
          <a:noFill/>
          <a:ln w="9525">
            <a:noFill/>
            <a:miter lim="800000"/>
            <a:headEnd/>
            <a:tailEnd/>
          </a:ln>
        </p:spPr>
        <p:txBody>
          <a:bodyPr>
            <a:spAutoFit/>
          </a:bodyPr>
          <a:lstStyle/>
          <a:p>
            <a:pPr algn="l">
              <a:defRPr/>
            </a:pPr>
            <a:r>
              <a:rPr lang="en-US" altLang="ar-SA" b="1" dirty="0">
                <a:solidFill>
                  <a:schemeClr val="tx2"/>
                </a:solidFill>
                <a:latin typeface="+mj-lt"/>
              </a:rPr>
              <a:t>B- </a:t>
            </a:r>
            <a:r>
              <a:rPr lang="en-US" altLang="ar-SA" b="1" u="sng" dirty="0">
                <a:solidFill>
                  <a:schemeClr val="tx2"/>
                </a:solidFill>
                <a:latin typeface="+mj-lt"/>
              </a:rPr>
              <a:t>Syndrome of inappropriate ADH secretion (SIADH)</a:t>
            </a:r>
          </a:p>
          <a:p>
            <a:pPr>
              <a:defRPr/>
            </a:pPr>
            <a:r>
              <a:rPr lang="en-US" altLang="ar-SA" u="sng" dirty="0">
                <a:latin typeface="+mj-lt"/>
              </a:rPr>
              <a:t> </a:t>
            </a:r>
          </a:p>
          <a:p>
            <a:pPr algn="l">
              <a:buFontTx/>
              <a:buChar char="•"/>
              <a:defRPr/>
            </a:pPr>
            <a:r>
              <a:rPr lang="en-US" altLang="ar-SA" dirty="0">
                <a:latin typeface="+mj-lt"/>
              </a:rPr>
              <a:t>   Part of </a:t>
            </a:r>
            <a:r>
              <a:rPr lang="en-US" altLang="ar-SA" dirty="0" err="1">
                <a:latin typeface="+mj-lt"/>
              </a:rPr>
              <a:t>paraneoplastic</a:t>
            </a:r>
            <a:r>
              <a:rPr lang="en-US" altLang="ar-SA" dirty="0">
                <a:latin typeface="+mj-lt"/>
              </a:rPr>
              <a:t> Syndrome :</a:t>
            </a:r>
          </a:p>
          <a:p>
            <a:pPr lvl="1" algn="l">
              <a:defRPr/>
            </a:pPr>
            <a:r>
              <a:rPr lang="en-US" altLang="ar-SA" dirty="0">
                <a:solidFill>
                  <a:srgbClr val="FF0000"/>
                </a:solidFill>
                <a:latin typeface="+mj-lt"/>
              </a:rPr>
              <a:t>   </a:t>
            </a:r>
            <a:r>
              <a:rPr lang="en-US" altLang="ar-SA" dirty="0">
                <a:solidFill>
                  <a:srgbClr val="FF0000"/>
                </a:solidFill>
                <a:latin typeface="+mj-lt"/>
                <a:sym typeface="Symbol" pitchFamily="18" charset="2"/>
              </a:rPr>
              <a:t>Small Cell CA of Lung</a:t>
            </a:r>
          </a:p>
          <a:p>
            <a:pPr lvl="1" algn="l">
              <a:defRPr/>
            </a:pPr>
            <a:r>
              <a:rPr lang="en-US" altLang="ar-SA" dirty="0">
                <a:latin typeface="+mj-lt"/>
                <a:sym typeface="Symbol" pitchFamily="18" charset="2"/>
              </a:rPr>
              <a:t>   </a:t>
            </a:r>
          </a:p>
          <a:p>
            <a:pPr lvl="1" algn="l">
              <a:buFont typeface="Arial" pitchFamily="34" charset="0"/>
              <a:buChar char="•"/>
              <a:defRPr/>
            </a:pPr>
            <a:endParaRPr lang="en-US" altLang="ar-SA" dirty="0">
              <a:latin typeface="+mj-lt"/>
            </a:endParaRPr>
          </a:p>
          <a:p>
            <a:pPr algn="l">
              <a:buFontTx/>
              <a:buChar char="•"/>
              <a:defRPr/>
            </a:pPr>
            <a:r>
              <a:rPr lang="en-US" altLang="ar-SA" dirty="0">
                <a:latin typeface="+mj-lt"/>
              </a:rPr>
              <a:t>   Causes excessive </a:t>
            </a:r>
            <a:r>
              <a:rPr lang="en-US" altLang="ar-SA" dirty="0" err="1">
                <a:latin typeface="+mj-lt"/>
              </a:rPr>
              <a:t>resorption</a:t>
            </a:r>
            <a:r>
              <a:rPr lang="en-US" altLang="ar-SA" dirty="0">
                <a:latin typeface="+mj-lt"/>
              </a:rPr>
              <a:t> of water</a:t>
            </a:r>
            <a:r>
              <a:rPr lang="en-US" altLang="ar-SA" dirty="0">
                <a:latin typeface="+mj-lt"/>
                <a:sym typeface="Symbol" pitchFamily="18" charset="2"/>
              </a:rPr>
              <a:t> </a:t>
            </a:r>
          </a:p>
          <a:p>
            <a:pPr algn="l">
              <a:defRPr/>
            </a:pPr>
            <a:r>
              <a:rPr lang="en-US" altLang="ar-SA" dirty="0">
                <a:latin typeface="+mj-lt"/>
                <a:sym typeface="Symbol" pitchFamily="18" charset="2"/>
              </a:rPr>
              <a:t>    </a:t>
            </a:r>
            <a:r>
              <a:rPr lang="en-US" altLang="ar-SA" dirty="0" err="1">
                <a:latin typeface="+mj-lt"/>
                <a:sym typeface="Symbol" pitchFamily="18" charset="2"/>
              </a:rPr>
              <a:t>hyponatremia</a:t>
            </a:r>
            <a:r>
              <a:rPr lang="en-US" altLang="ar-SA" dirty="0">
                <a:latin typeface="+mj-lt"/>
                <a:sym typeface="Symbol" pitchFamily="18" charset="2"/>
              </a:rPr>
              <a:t>, cerebral edema.</a:t>
            </a:r>
          </a:p>
          <a:p>
            <a:pPr algn="l">
              <a:defRPr/>
            </a:pPr>
            <a:r>
              <a:rPr lang="en-US" altLang="ar-SA" dirty="0">
                <a:latin typeface="+mj-lt"/>
                <a:sym typeface="Symbol" pitchFamily="18" charset="2"/>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2C4C72E-C676-44E8-94EE-91525B8666B5}"/>
              </a:ext>
            </a:extLst>
          </p:cNvPr>
          <p:cNvSpPr>
            <a:spLocks noGrp="1" noChangeArrowheads="1"/>
          </p:cNvSpPr>
          <p:nvPr>
            <p:ph type="title"/>
          </p:nvPr>
        </p:nvSpPr>
        <p:spPr/>
        <p:txBody>
          <a:bodyPr/>
          <a:lstStyle/>
          <a:p>
            <a:pPr eaLnBrk="1" hangingPunct="1"/>
            <a:endParaRPr lang="en-US" altLang="en-US"/>
          </a:p>
        </p:txBody>
      </p:sp>
      <p:sp>
        <p:nvSpPr>
          <p:cNvPr id="45059" name="Rectangle 3">
            <a:extLst>
              <a:ext uri="{FF2B5EF4-FFF2-40B4-BE49-F238E27FC236}">
                <a16:creationId xmlns:a16="http://schemas.microsoft.com/office/drawing/2014/main" id="{2AE99F9B-74FC-4F0E-B89C-B7FDCFA48542}"/>
              </a:ext>
            </a:extLst>
          </p:cNvPr>
          <p:cNvSpPr>
            <a:spLocks noGrp="1" noChangeArrowheads="1"/>
          </p:cNvSpPr>
          <p:nvPr>
            <p:ph idx="1"/>
          </p:nvPr>
        </p:nvSpPr>
        <p:spPr/>
        <p:txBody>
          <a:bodyPr/>
          <a:lstStyle/>
          <a:p>
            <a:pPr algn="l" rtl="0" eaLnBrk="1" hangingPunct="1">
              <a:buFontTx/>
              <a:buNone/>
              <a:defRPr/>
            </a:pPr>
            <a:r>
              <a:rPr lang="en-US" altLang="ar-SA" dirty="0">
                <a:solidFill>
                  <a:schemeClr val="tx2"/>
                </a:solidFill>
                <a:latin typeface="+mj-lt"/>
                <a:cs typeface="Tahoma" pitchFamily="34" charset="0"/>
                <a:sym typeface="Symbol" pitchFamily="18" charset="2"/>
              </a:rPr>
              <a:t>   </a:t>
            </a:r>
            <a:r>
              <a:rPr lang="en-US" altLang="ar-SA" b="1" dirty="0">
                <a:solidFill>
                  <a:schemeClr val="tx2"/>
                </a:solidFill>
                <a:latin typeface="+mj-lt"/>
                <a:cs typeface="Tahoma" pitchFamily="34" charset="0"/>
                <a:sym typeface="Symbol" pitchFamily="18" charset="2"/>
              </a:rPr>
              <a:t>Abnormal </a:t>
            </a:r>
            <a:r>
              <a:rPr lang="en-US" altLang="ar-SA" b="1" dirty="0" err="1">
                <a:solidFill>
                  <a:schemeClr val="tx2"/>
                </a:solidFill>
                <a:latin typeface="+mj-lt"/>
                <a:cs typeface="Tahoma" pitchFamily="34" charset="0"/>
                <a:sym typeface="Symbol" pitchFamily="18" charset="2"/>
              </a:rPr>
              <a:t>oxytocin</a:t>
            </a:r>
            <a:r>
              <a:rPr lang="en-US" altLang="ar-SA" b="1" dirty="0">
                <a:solidFill>
                  <a:schemeClr val="tx2"/>
                </a:solidFill>
                <a:latin typeface="+mj-lt"/>
                <a:cs typeface="Tahoma" pitchFamily="34" charset="0"/>
                <a:sym typeface="Symbol" pitchFamily="18" charset="2"/>
              </a:rPr>
              <a:t> secretion :</a:t>
            </a:r>
          </a:p>
          <a:p>
            <a:pPr algn="l" rtl="0" eaLnBrk="1" hangingPunct="1">
              <a:buFontTx/>
              <a:buNone/>
              <a:defRPr/>
            </a:pPr>
            <a:endParaRPr lang="en-US" altLang="ar-SA" dirty="0">
              <a:solidFill>
                <a:srgbClr val="99FF66"/>
              </a:solidFill>
              <a:latin typeface="+mj-lt"/>
              <a:cs typeface="Tahoma" pitchFamily="34" charset="0"/>
              <a:sym typeface="Symbol" pitchFamily="18" charset="2"/>
            </a:endParaRPr>
          </a:p>
          <a:p>
            <a:pPr algn="l" rtl="0" eaLnBrk="1" hangingPunct="1">
              <a:buFontTx/>
              <a:buNone/>
              <a:defRPr/>
            </a:pPr>
            <a:r>
              <a:rPr lang="en-US" altLang="ar-SA" sz="3600" dirty="0">
                <a:solidFill>
                  <a:srgbClr val="99FF66"/>
                </a:solidFill>
                <a:latin typeface="+mj-lt"/>
                <a:cs typeface="Tahoma" pitchFamily="34" charset="0"/>
                <a:sym typeface="Symbol" pitchFamily="18" charset="2"/>
              </a:rPr>
              <a:t>   </a:t>
            </a:r>
            <a:r>
              <a:rPr lang="en-US" altLang="ar-SA" dirty="0" err="1">
                <a:latin typeface="+mj-lt"/>
                <a:cs typeface="Tahoma" pitchFamily="34" charset="0"/>
                <a:sym typeface="Symbol" pitchFamily="18" charset="2"/>
              </a:rPr>
              <a:t>Abnormalitis</a:t>
            </a:r>
            <a:r>
              <a:rPr lang="en-US" altLang="ar-SA" dirty="0">
                <a:latin typeface="+mj-lt"/>
                <a:cs typeface="Tahoma" pitchFamily="34" charset="0"/>
                <a:sym typeface="Symbol" pitchFamily="18" charset="2"/>
              </a:rPr>
              <a:t> of synthesis &amp; release have not been associated with any significant abnormality.</a:t>
            </a:r>
          </a:p>
          <a:p>
            <a:pPr algn="l" rtl="0" eaLnBrk="1" hangingPunct="1">
              <a:defRPr/>
            </a:pPr>
            <a:endParaRPr lang="en-US" altLang="en-US"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D7EB01F5-1353-4F82-800F-712AA1FE3C60}"/>
              </a:ext>
            </a:extLst>
          </p:cNvPr>
          <p:cNvSpPr>
            <a:spLocks noGrp="1"/>
          </p:cNvSpPr>
          <p:nvPr>
            <p:ph idx="4294967295"/>
          </p:nvPr>
        </p:nvSpPr>
        <p:spPr>
          <a:xfrm>
            <a:off x="0" y="1524000"/>
            <a:ext cx="8229600" cy="4602163"/>
          </a:xfrm>
        </p:spPr>
        <p:txBody>
          <a:bodyPr/>
          <a:lstStyle/>
          <a:p>
            <a:pPr>
              <a:buFont typeface="Arial" panose="020B0604020202020204" pitchFamily="34" charset="0"/>
              <a:buNone/>
            </a:pPr>
            <a:r>
              <a:rPr lang="ar-JO" altLang="en-US"/>
              <a:t>           </a:t>
            </a:r>
          </a:p>
          <a:p>
            <a:pPr>
              <a:buFont typeface="Arial" panose="020B0604020202020204" pitchFamily="34" charset="0"/>
              <a:buNone/>
            </a:pPr>
            <a:r>
              <a:rPr lang="ar-JO" altLang="en-US"/>
              <a:t>           </a:t>
            </a:r>
            <a:r>
              <a:rPr lang="ar-JO" altLang="en-US" sz="3600"/>
              <a:t>وَما نَيلُ المَطالِبِ بِالتَمَنّي</a:t>
            </a:r>
          </a:p>
          <a:p>
            <a:pPr algn="ctr">
              <a:buFont typeface="Arial" panose="020B0604020202020204" pitchFamily="34" charset="0"/>
              <a:buNone/>
            </a:pPr>
            <a:r>
              <a:rPr lang="ar-JO" altLang="en-US" sz="3600"/>
              <a:t>      وَلَكِن تُؤخَذُ الدُنيا غِلابا</a:t>
            </a:r>
          </a:p>
          <a:p>
            <a:pPr>
              <a:buFont typeface="Arial" panose="020B0604020202020204" pitchFamily="34" charset="0"/>
              <a:buNone/>
            </a:pPr>
            <a:r>
              <a:rPr lang="ar-JO" altLang="en-US" sz="3600"/>
              <a:t>           وَما اِستَعصى عَلى قَومٍ مَنالٌ</a:t>
            </a:r>
          </a:p>
          <a:p>
            <a:pPr algn="ctr">
              <a:buFont typeface="Arial" panose="020B0604020202020204" pitchFamily="34" charset="0"/>
              <a:buNone/>
            </a:pPr>
            <a:r>
              <a:rPr lang="ar-JO" altLang="en-US" sz="3600"/>
              <a:t>     إِذا الإِقدامُ كانَ لَهُم رِكابا</a:t>
            </a:r>
          </a:p>
          <a:p>
            <a:pPr>
              <a:buFont typeface="Arial" panose="020B0604020202020204" pitchFamily="34" charset="0"/>
              <a:buNone/>
            </a:pPr>
            <a:endParaRPr lang="ar-JO"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a:extLst>
              <a:ext uri="{FF2B5EF4-FFF2-40B4-BE49-F238E27FC236}">
                <a16:creationId xmlns:a16="http://schemas.microsoft.com/office/drawing/2014/main" id="{18A9C722-3DF7-4F63-AA75-77E6C8F8AE5E}"/>
              </a:ext>
            </a:extLst>
          </p:cNvPr>
          <p:cNvSpPr>
            <a:spLocks noGrp="1"/>
          </p:cNvSpPr>
          <p:nvPr>
            <p:ph type="ctrTitle"/>
          </p:nvPr>
        </p:nvSpPr>
        <p:spPr/>
        <p:txBody>
          <a:bodyPr/>
          <a:lstStyle/>
          <a:p>
            <a:r>
              <a:rPr lang="en-US" altLang="en-US"/>
              <a:t>Thank you </a:t>
            </a:r>
            <a:endParaRPr lang="ar-JO" altLang="en-US"/>
          </a:p>
        </p:txBody>
      </p:sp>
      <p:sp>
        <p:nvSpPr>
          <p:cNvPr id="5" name="Subtitle 4">
            <a:extLst>
              <a:ext uri="{FF2B5EF4-FFF2-40B4-BE49-F238E27FC236}">
                <a16:creationId xmlns:a16="http://schemas.microsoft.com/office/drawing/2014/main" id="{9D43FFEF-E660-4C14-8F09-DC375B7D1D44}"/>
              </a:ext>
            </a:extLst>
          </p:cNvPr>
          <p:cNvSpPr>
            <a:spLocks noGrp="1"/>
          </p:cNvSpPr>
          <p:nvPr>
            <p:ph type="subTitle" idx="1"/>
          </p:nvPr>
        </p:nvSpPr>
        <p:spPr/>
        <p:txBody>
          <a:bodyPr/>
          <a:lstStyle/>
          <a:p>
            <a:pPr>
              <a:defRPr/>
            </a:pPr>
            <a:endParaRPr lang="ar-J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34271D-FD3C-4FDD-970D-62B10D50C045}"/>
              </a:ext>
            </a:extLst>
          </p:cNvPr>
          <p:cNvSpPr>
            <a:spLocks noGrp="1" noChangeArrowheads="1"/>
          </p:cNvSpPr>
          <p:nvPr>
            <p:ph type="title"/>
          </p:nvPr>
        </p:nvSpPr>
        <p:spPr/>
        <p:txBody>
          <a:bodyPr/>
          <a:lstStyle/>
          <a:p>
            <a:pPr eaLnBrk="1" hangingPunct="1"/>
            <a:r>
              <a:rPr lang="en-US" altLang="en-US" sz="4000">
                <a:cs typeface="Tahoma" panose="020B0604030504040204" pitchFamily="34" charset="0"/>
              </a:rPr>
              <a:t>The Endocrine system is divided into :</a:t>
            </a:r>
          </a:p>
        </p:txBody>
      </p:sp>
      <p:sp>
        <p:nvSpPr>
          <p:cNvPr id="14339" name="Rectangle 3">
            <a:extLst>
              <a:ext uri="{FF2B5EF4-FFF2-40B4-BE49-F238E27FC236}">
                <a16:creationId xmlns:a16="http://schemas.microsoft.com/office/drawing/2014/main" id="{94E1687C-66C0-42A6-A099-2F1FB65C34FD}"/>
              </a:ext>
            </a:extLst>
          </p:cNvPr>
          <p:cNvSpPr>
            <a:spLocks noGrp="1" noChangeArrowheads="1"/>
          </p:cNvSpPr>
          <p:nvPr>
            <p:ph idx="1"/>
          </p:nvPr>
        </p:nvSpPr>
        <p:spPr/>
        <p:txBody>
          <a:bodyPr rtlCol="1">
            <a:normAutofit/>
          </a:bodyPr>
          <a:lstStyle/>
          <a:p>
            <a:pPr algn="l" rtl="0" eaLnBrk="1" fontAlgn="auto" hangingPunct="1">
              <a:spcAft>
                <a:spcPts val="0"/>
              </a:spcAft>
              <a:defRPr/>
            </a:pPr>
            <a:r>
              <a:rPr lang="en-US" altLang="en-US" dirty="0">
                <a:latin typeface="+mj-lt"/>
                <a:cs typeface="Tahoma" pitchFamily="34" charset="0"/>
              </a:rPr>
              <a:t>Endocrine organs dedicated to production of hormones  e.g. pituitary, thyroid….etc</a:t>
            </a:r>
          </a:p>
          <a:p>
            <a:pPr algn="l" rtl="0" eaLnBrk="1" fontAlgn="auto" hangingPunct="1">
              <a:spcAft>
                <a:spcPts val="0"/>
              </a:spcAft>
              <a:defRPr/>
            </a:pPr>
            <a:r>
              <a:rPr lang="en-US" altLang="en-US" dirty="0">
                <a:latin typeface="+mj-lt"/>
                <a:cs typeface="Tahoma" pitchFamily="34" charset="0"/>
              </a:rPr>
              <a:t>Endocrine components in clusters in organs having mixed functions e.g. pancreas, ovary, testes.</a:t>
            </a:r>
          </a:p>
          <a:p>
            <a:pPr algn="l" rtl="0" eaLnBrk="1" fontAlgn="auto" hangingPunct="1">
              <a:spcAft>
                <a:spcPts val="0"/>
              </a:spcAft>
              <a:defRPr/>
            </a:pPr>
            <a:r>
              <a:rPr lang="en-US" altLang="en-US" dirty="0">
                <a:latin typeface="+mj-lt"/>
                <a:cs typeface="Tahoma" pitchFamily="34" charset="0"/>
              </a:rPr>
              <a:t>Diffuse endocrine system comprising scattered cells within organs acting locally on adjacent cells without entry into blood stream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6469E30-2BE4-4366-8B0B-5B9C26ADC969}"/>
              </a:ext>
            </a:extLst>
          </p:cNvPr>
          <p:cNvSpPr>
            <a:spLocks noGrp="1"/>
          </p:cNvSpPr>
          <p:nvPr>
            <p:ph type="title"/>
          </p:nvPr>
        </p:nvSpPr>
        <p:spPr/>
        <p:txBody>
          <a:bodyPr/>
          <a:lstStyle/>
          <a:p>
            <a:pPr eaLnBrk="1" hangingPunct="1"/>
            <a:r>
              <a:rPr lang="en-CA" altLang="en-US"/>
              <a:t>Classification of Hormones</a:t>
            </a:r>
            <a:endParaRPr lang="en-US" altLang="en-US"/>
          </a:p>
        </p:txBody>
      </p:sp>
      <p:sp>
        <p:nvSpPr>
          <p:cNvPr id="15363" name="Content Placeholder 2">
            <a:extLst>
              <a:ext uri="{FF2B5EF4-FFF2-40B4-BE49-F238E27FC236}">
                <a16:creationId xmlns:a16="http://schemas.microsoft.com/office/drawing/2014/main" id="{135D7493-54B4-4D9E-A138-89085EDB94C8}"/>
              </a:ext>
            </a:extLst>
          </p:cNvPr>
          <p:cNvSpPr>
            <a:spLocks noGrp="1"/>
          </p:cNvSpPr>
          <p:nvPr>
            <p:ph idx="1"/>
          </p:nvPr>
        </p:nvSpPr>
        <p:spPr/>
        <p:txBody>
          <a:bodyPr rtlCol="1">
            <a:normAutofit fontScale="85000" lnSpcReduction="10000"/>
          </a:bodyPr>
          <a:lstStyle/>
          <a:p>
            <a:pPr algn="l" rtl="0" eaLnBrk="1" fontAlgn="auto" hangingPunct="1">
              <a:spcAft>
                <a:spcPts val="0"/>
              </a:spcAft>
              <a:buFont typeface="Arial" panose="020B0604020202020204" pitchFamily="34" charset="0"/>
              <a:buNone/>
              <a:defRPr/>
            </a:pPr>
            <a:r>
              <a:rPr lang="en-CA" altLang="en-US" sz="3900" dirty="0">
                <a:solidFill>
                  <a:schemeClr val="accent1">
                    <a:lumMod val="75000"/>
                  </a:schemeClr>
                </a:solidFill>
              </a:rPr>
              <a:t>A- Hormones that  trigger biochemical signals upon interacting with cell receptors.</a:t>
            </a:r>
          </a:p>
          <a:p>
            <a:pPr algn="l" rtl="0" eaLnBrk="1" fontAlgn="auto" hangingPunct="1">
              <a:spcAft>
                <a:spcPts val="0"/>
              </a:spcAft>
              <a:buFont typeface="Arial" panose="020B0604020202020204" pitchFamily="34" charset="0"/>
              <a:buNone/>
              <a:defRPr/>
            </a:pPr>
            <a:r>
              <a:rPr lang="en-CA" altLang="en-US" dirty="0"/>
              <a:t>Leads to an increase in intracellular molecules, termed second messenger (</a:t>
            </a:r>
            <a:r>
              <a:rPr lang="en-CA" altLang="en-US" dirty="0" err="1"/>
              <a:t>cAMP</a:t>
            </a:r>
            <a:r>
              <a:rPr lang="en-CA" altLang="en-US" dirty="0"/>
              <a:t>) , production of mediators from membrane </a:t>
            </a:r>
            <a:r>
              <a:rPr lang="en-CA" altLang="en-US" dirty="0" err="1"/>
              <a:t>phospholipid</a:t>
            </a:r>
            <a:r>
              <a:rPr lang="en-CA" altLang="en-US" dirty="0"/>
              <a:t> which increases the intracellular calcium, leads to increase in proliferation, differentiation, survival,  functional activity of the cells:</a:t>
            </a:r>
          </a:p>
          <a:p>
            <a:pPr algn="l" rtl="0" eaLnBrk="1" fontAlgn="auto" hangingPunct="1">
              <a:spcAft>
                <a:spcPts val="0"/>
              </a:spcAft>
              <a:buFont typeface="Arial" panose="020B0604020202020204" pitchFamily="34" charset="0"/>
              <a:buNone/>
              <a:defRPr/>
            </a:pPr>
            <a:r>
              <a:rPr lang="en-CA" altLang="en-US" dirty="0"/>
              <a:t> 1- Peptide hormones:  Growth hormones, and insulin.</a:t>
            </a:r>
          </a:p>
          <a:p>
            <a:pPr algn="l" rtl="0" eaLnBrk="1" fontAlgn="auto" hangingPunct="1">
              <a:spcAft>
                <a:spcPts val="0"/>
              </a:spcAft>
              <a:buFont typeface="Arial" panose="020B0604020202020204" pitchFamily="34" charset="0"/>
              <a:buNone/>
              <a:defRPr/>
            </a:pPr>
            <a:r>
              <a:rPr lang="en-CA" altLang="en-US" dirty="0"/>
              <a:t> 2- Small molecules: epinephrine.</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8EF2E5A-E4B0-4D01-8E9A-60073E66BB66}"/>
              </a:ext>
            </a:extLst>
          </p:cNvPr>
          <p:cNvSpPr>
            <a:spLocks noGrp="1"/>
          </p:cNvSpPr>
          <p:nvPr>
            <p:ph type="title"/>
          </p:nvPr>
        </p:nvSpPr>
        <p:spPr/>
        <p:txBody>
          <a:bodyPr/>
          <a:lstStyle/>
          <a:p>
            <a:pPr eaLnBrk="1" hangingPunct="1"/>
            <a:endParaRPr lang="en-US" altLang="en-US"/>
          </a:p>
        </p:txBody>
      </p:sp>
      <p:sp>
        <p:nvSpPr>
          <p:cNvPr id="16387" name="Content Placeholder 2">
            <a:extLst>
              <a:ext uri="{FF2B5EF4-FFF2-40B4-BE49-F238E27FC236}">
                <a16:creationId xmlns:a16="http://schemas.microsoft.com/office/drawing/2014/main" id="{8A573DCA-A07C-43D6-8CBE-9716F190CC3A}"/>
              </a:ext>
            </a:extLst>
          </p:cNvPr>
          <p:cNvSpPr>
            <a:spLocks noGrp="1"/>
          </p:cNvSpPr>
          <p:nvPr>
            <p:ph idx="1"/>
          </p:nvPr>
        </p:nvSpPr>
        <p:spPr/>
        <p:txBody>
          <a:bodyPr rtlCol="1">
            <a:normAutofit/>
          </a:bodyPr>
          <a:lstStyle/>
          <a:p>
            <a:pPr algn="l" rtl="0" eaLnBrk="1" fontAlgn="auto" hangingPunct="1">
              <a:spcAft>
                <a:spcPts val="0"/>
              </a:spcAft>
              <a:buFont typeface="Arial" panose="020B0604020202020204" pitchFamily="34" charset="0"/>
              <a:buNone/>
              <a:defRPr/>
            </a:pPr>
            <a:r>
              <a:rPr lang="en-CA" altLang="en-US" sz="3300" dirty="0">
                <a:solidFill>
                  <a:schemeClr val="accent1">
                    <a:lumMod val="75000"/>
                  </a:schemeClr>
                </a:solidFill>
              </a:rPr>
              <a:t>B- Hormones that diffuse across the plasma membrane and interact with intracellular receptors</a:t>
            </a:r>
            <a:r>
              <a:rPr lang="en-CA" altLang="en-US" dirty="0"/>
              <a:t>: </a:t>
            </a:r>
          </a:p>
          <a:p>
            <a:pPr algn="l" rtl="0" eaLnBrk="1" fontAlgn="auto" hangingPunct="1">
              <a:spcAft>
                <a:spcPts val="0"/>
              </a:spcAft>
              <a:buFont typeface="Arial" panose="020B0604020202020204" pitchFamily="34" charset="0"/>
              <a:buNone/>
              <a:defRPr/>
            </a:pPr>
            <a:r>
              <a:rPr lang="en-CA" altLang="en-US" dirty="0"/>
              <a:t>Lipid -soluble  hormones include: steroids ( estrogens, progesterone, </a:t>
            </a:r>
            <a:r>
              <a:rPr lang="en-CA" altLang="en-US" dirty="0" err="1"/>
              <a:t>glucocorticoids</a:t>
            </a:r>
            <a:r>
              <a:rPr lang="en-CA" altLang="en-US" dirty="0"/>
              <a:t>),  </a:t>
            </a:r>
            <a:r>
              <a:rPr lang="en-CA" altLang="en-US" dirty="0" err="1"/>
              <a:t>retinoids</a:t>
            </a:r>
            <a:r>
              <a:rPr lang="en-CA" altLang="en-US" dirty="0"/>
              <a:t>, thyroxin.</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7267080-7098-4B40-B0A1-597658950FE3}"/>
              </a:ext>
            </a:extLst>
          </p:cNvPr>
          <p:cNvSpPr>
            <a:spLocks noGrp="1" noChangeArrowheads="1"/>
          </p:cNvSpPr>
          <p:nvPr>
            <p:ph type="title"/>
          </p:nvPr>
        </p:nvSpPr>
        <p:spPr/>
        <p:txBody>
          <a:bodyPr/>
          <a:lstStyle/>
          <a:p>
            <a:pPr algn="l" eaLnBrk="1" hangingPunct="1"/>
            <a:r>
              <a:rPr lang="en-US" altLang="ar-SA" sz="4000">
                <a:cs typeface="Tahoma" panose="020B0604030504040204" pitchFamily="34" charset="0"/>
              </a:rPr>
              <a:t>Disease divided into :</a:t>
            </a:r>
          </a:p>
        </p:txBody>
      </p:sp>
      <p:sp>
        <p:nvSpPr>
          <p:cNvPr id="17411" name="Rectangle 3">
            <a:extLst>
              <a:ext uri="{FF2B5EF4-FFF2-40B4-BE49-F238E27FC236}">
                <a16:creationId xmlns:a16="http://schemas.microsoft.com/office/drawing/2014/main" id="{4070651C-A4FC-45F1-A9D0-D28EEAE06F2B}"/>
              </a:ext>
            </a:extLst>
          </p:cNvPr>
          <p:cNvSpPr>
            <a:spLocks noGrp="1" noChangeArrowheads="1"/>
          </p:cNvSpPr>
          <p:nvPr>
            <p:ph idx="1"/>
          </p:nvPr>
        </p:nvSpPr>
        <p:spPr>
          <a:xfrm>
            <a:off x="533400" y="1295400"/>
            <a:ext cx="8610600" cy="5562600"/>
          </a:xfrm>
        </p:spPr>
        <p:txBody>
          <a:bodyPr rtlCol="1">
            <a:normAutofit/>
          </a:bodyPr>
          <a:lstStyle/>
          <a:p>
            <a:pPr algn="l" rtl="0" eaLnBrk="1" fontAlgn="auto" hangingPunct="1">
              <a:lnSpc>
                <a:spcPct val="80000"/>
              </a:lnSpc>
              <a:spcAft>
                <a:spcPts val="0"/>
              </a:spcAft>
              <a:defRPr/>
            </a:pPr>
            <a:endParaRPr lang="en-US" altLang="en-US" dirty="0">
              <a:latin typeface="+mj-lt"/>
            </a:endParaRPr>
          </a:p>
          <a:p>
            <a:pPr algn="l" rtl="0" eaLnBrk="1" fontAlgn="auto" hangingPunct="1">
              <a:lnSpc>
                <a:spcPct val="80000"/>
              </a:lnSpc>
              <a:spcAft>
                <a:spcPts val="0"/>
              </a:spcAft>
              <a:buFontTx/>
              <a:buNone/>
              <a:defRPr/>
            </a:pPr>
            <a:r>
              <a:rPr lang="en-US" altLang="en-US" dirty="0">
                <a:latin typeface="+mj-lt"/>
                <a:cs typeface="Tahoma" pitchFamily="34" charset="0"/>
              </a:rPr>
              <a:t>1- </a:t>
            </a:r>
            <a:r>
              <a:rPr lang="en-US" altLang="ar-SA" dirty="0">
                <a:latin typeface="+mj-lt"/>
                <a:cs typeface="Tahoma" pitchFamily="34" charset="0"/>
              </a:rPr>
              <a:t>Diseases of overproduction of secretion </a:t>
            </a:r>
          </a:p>
          <a:p>
            <a:pPr algn="l" rtl="0" eaLnBrk="1" fontAlgn="auto" hangingPunct="1">
              <a:lnSpc>
                <a:spcPct val="80000"/>
              </a:lnSpc>
              <a:spcAft>
                <a:spcPts val="0"/>
              </a:spcAft>
              <a:buFontTx/>
              <a:buNone/>
              <a:defRPr/>
            </a:pPr>
            <a:r>
              <a:rPr lang="en-US" altLang="ar-SA" dirty="0">
                <a:latin typeface="+mj-lt"/>
                <a:cs typeface="Tahoma" pitchFamily="34" charset="0"/>
              </a:rPr>
              <a:t>    ( </a:t>
            </a:r>
            <a:r>
              <a:rPr lang="en-US" altLang="ar-SA" dirty="0" err="1">
                <a:solidFill>
                  <a:schemeClr val="accent1">
                    <a:lumMod val="75000"/>
                  </a:schemeClr>
                </a:solidFill>
                <a:latin typeface="+mj-lt"/>
                <a:cs typeface="Tahoma" pitchFamily="34" charset="0"/>
              </a:rPr>
              <a:t>Hyperfunction</a:t>
            </a:r>
            <a:r>
              <a:rPr lang="en-US" altLang="ar-SA" dirty="0">
                <a:latin typeface="+mj-lt"/>
                <a:cs typeface="Tahoma" pitchFamily="34" charset="0"/>
              </a:rPr>
              <a:t> )</a:t>
            </a:r>
          </a:p>
          <a:p>
            <a:pPr algn="l" rtl="0" eaLnBrk="1" fontAlgn="auto" hangingPunct="1">
              <a:lnSpc>
                <a:spcPct val="80000"/>
              </a:lnSpc>
              <a:spcAft>
                <a:spcPts val="0"/>
              </a:spcAft>
              <a:buFontTx/>
              <a:buNone/>
              <a:defRPr/>
            </a:pPr>
            <a:r>
              <a:rPr lang="en-US" altLang="ar-SA" dirty="0">
                <a:latin typeface="+mj-lt"/>
                <a:cs typeface="Tahoma" pitchFamily="34" charset="0"/>
              </a:rPr>
              <a:t>2- Diseases of underproduction </a:t>
            </a:r>
          </a:p>
          <a:p>
            <a:pPr algn="l" rtl="0" eaLnBrk="1" fontAlgn="auto" hangingPunct="1">
              <a:lnSpc>
                <a:spcPct val="80000"/>
              </a:lnSpc>
              <a:spcAft>
                <a:spcPts val="0"/>
              </a:spcAft>
              <a:buFontTx/>
              <a:buNone/>
              <a:defRPr/>
            </a:pPr>
            <a:r>
              <a:rPr lang="en-US" altLang="ar-SA" dirty="0">
                <a:latin typeface="+mj-lt"/>
                <a:cs typeface="Tahoma" pitchFamily="34" charset="0"/>
              </a:rPr>
              <a:t>    ( </a:t>
            </a:r>
            <a:r>
              <a:rPr lang="en-US" altLang="ar-SA" dirty="0" err="1">
                <a:solidFill>
                  <a:schemeClr val="accent1">
                    <a:lumMod val="75000"/>
                  </a:schemeClr>
                </a:solidFill>
                <a:latin typeface="+mj-lt"/>
                <a:cs typeface="Tahoma" pitchFamily="34" charset="0"/>
              </a:rPr>
              <a:t>Hypofunction</a:t>
            </a:r>
            <a:r>
              <a:rPr lang="en-US" altLang="ar-SA" dirty="0">
                <a:latin typeface="+mj-lt"/>
                <a:cs typeface="Tahoma" pitchFamily="34" charset="0"/>
              </a:rPr>
              <a:t> )</a:t>
            </a:r>
          </a:p>
          <a:p>
            <a:pPr algn="l" rtl="0" eaLnBrk="1" fontAlgn="auto" hangingPunct="1">
              <a:lnSpc>
                <a:spcPct val="80000"/>
              </a:lnSpc>
              <a:spcAft>
                <a:spcPts val="0"/>
              </a:spcAft>
              <a:buFontTx/>
              <a:buNone/>
              <a:defRPr/>
            </a:pPr>
            <a:r>
              <a:rPr lang="en-US" altLang="ar-SA" dirty="0">
                <a:latin typeface="+mj-lt"/>
                <a:cs typeface="Tahoma" pitchFamily="34" charset="0"/>
              </a:rPr>
              <a:t>3- Mass effects ( </a:t>
            </a:r>
            <a:r>
              <a:rPr lang="en-US" altLang="ar-SA" dirty="0">
                <a:solidFill>
                  <a:schemeClr val="accent1">
                    <a:lumMod val="75000"/>
                  </a:schemeClr>
                </a:solidFill>
                <a:latin typeface="+mj-lt"/>
                <a:cs typeface="Tahoma" pitchFamily="34" charset="0"/>
              </a:rPr>
              <a:t>Tumors</a:t>
            </a:r>
            <a:r>
              <a:rPr lang="en-US" altLang="ar-SA" dirty="0">
                <a:latin typeface="+mj-lt"/>
                <a:cs typeface="Tahoma" pitchFamily="34" charset="0"/>
              </a:rPr>
              <a:t> )</a:t>
            </a:r>
          </a:p>
          <a:p>
            <a:pPr algn="l" rtl="0" eaLnBrk="1" fontAlgn="auto" hangingPunct="1">
              <a:lnSpc>
                <a:spcPct val="80000"/>
              </a:lnSpc>
              <a:spcAft>
                <a:spcPts val="0"/>
              </a:spcAft>
              <a:buFontTx/>
              <a:buNone/>
              <a:defRPr/>
            </a:pPr>
            <a:endParaRPr lang="en-US" altLang="ar-SA" dirty="0">
              <a:latin typeface="+mj-lt"/>
              <a:cs typeface="Tahoma" pitchFamily="34" charset="0"/>
            </a:endParaRPr>
          </a:p>
          <a:p>
            <a:pPr algn="l" rtl="0" eaLnBrk="1" fontAlgn="auto" hangingPunct="1">
              <a:lnSpc>
                <a:spcPct val="80000"/>
              </a:lnSpc>
              <a:spcAft>
                <a:spcPts val="0"/>
              </a:spcAft>
              <a:buFontTx/>
              <a:buNone/>
              <a:defRPr/>
            </a:pPr>
            <a:r>
              <a:rPr lang="en-US" altLang="ar-SA" i="1" u="sng" dirty="0">
                <a:latin typeface="+mj-lt"/>
                <a:cs typeface="Tahoma" pitchFamily="34" charset="0"/>
              </a:rPr>
              <a:t>N.B.  Correlation of clinical picture , hormonal assays , biochemical findings , together with pathological picture are of extreme importance in most  conditions.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99A371-093A-4912-97C7-304E6BFA6AE8}"/>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BB0917CD-0857-4290-A7EF-99A7BB4CB431}"/>
              </a:ext>
            </a:extLst>
          </p:cNvPr>
          <p:cNvSpPr>
            <a:spLocks noGrp="1" noChangeArrowheads="1"/>
          </p:cNvSpPr>
          <p:nvPr>
            <p:ph idx="1"/>
          </p:nvPr>
        </p:nvSpPr>
        <p:spPr/>
        <p:txBody>
          <a:bodyPr rtlCol="1">
            <a:normAutofit/>
          </a:bodyPr>
          <a:lstStyle/>
          <a:p>
            <a:pPr algn="ctr" eaLnBrk="1" fontAlgn="auto" hangingPunct="1">
              <a:spcAft>
                <a:spcPts val="0"/>
              </a:spcAft>
              <a:buFontTx/>
              <a:buNone/>
              <a:defRPr/>
            </a:pPr>
            <a:endParaRPr lang="en-US" altLang="en-US" sz="4400" dirty="0"/>
          </a:p>
          <a:p>
            <a:pPr algn="ctr" eaLnBrk="1" fontAlgn="auto" hangingPunct="1">
              <a:spcAft>
                <a:spcPts val="0"/>
              </a:spcAft>
              <a:buFontTx/>
              <a:buNone/>
              <a:defRPr/>
            </a:pPr>
            <a:r>
              <a:rPr lang="en-US" altLang="en-US" sz="7200" b="1" dirty="0">
                <a:latin typeface="+mj-lt"/>
                <a:cs typeface="Tahoma" pitchFamily="34" charset="0"/>
              </a:rPr>
              <a:t>PITUITARY GLAND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8868</TotalTime>
  <Words>1555</Words>
  <Application>Microsoft Office PowerPoint</Application>
  <PresentationFormat>On-screen Show (4:3)</PresentationFormat>
  <Paragraphs>265</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PATHOLOGY OF ENDOCRINE                  SYSTEM                                         </vt:lpstr>
      <vt:lpstr>PowerPoint Presentation</vt:lpstr>
      <vt:lpstr>What is the endocrine signaling?</vt:lpstr>
      <vt:lpstr>The Endocrine system is divided into :</vt:lpstr>
      <vt:lpstr>Classification of Hormones</vt:lpstr>
      <vt:lpstr>PowerPoint Presentation</vt:lpstr>
      <vt:lpstr>Disease divided into :</vt:lpstr>
      <vt:lpstr>PowerPoint Presentation</vt:lpstr>
      <vt:lpstr>PITUITARY GLAND</vt:lpstr>
      <vt:lpstr>Histology of the Adenohypophysis </vt:lpstr>
      <vt:lpstr>PowerPoint Presentation</vt:lpstr>
      <vt:lpstr>PowerPoint Presentation</vt:lpstr>
      <vt:lpstr> CELLS &amp; SECRETIONS :</vt:lpstr>
      <vt:lpstr>HYPERPITUITARISM &amp; PITUITARY ADENOMA</vt:lpstr>
      <vt:lpstr> Incidence of pituitary adenomas:</vt:lpstr>
      <vt:lpstr> Pathogenesis of pituitary adenomas :</vt:lpstr>
      <vt:lpstr>Pathogenesis continued :</vt:lpstr>
      <vt:lpstr> Behavior of pituitary adenomas :</vt:lpstr>
      <vt:lpstr> CLINICAL FEATURES of PITUITARY ADENOMA:</vt:lpstr>
      <vt:lpstr>PowerPoint Presentation</vt:lpstr>
      <vt:lpstr>PowerPoint Presentation</vt:lpstr>
      <vt:lpstr>Morphology of pituitary adenomas :</vt:lpstr>
      <vt:lpstr>PowerPoint Presentation</vt:lpstr>
      <vt:lpstr>Normal pituitary gland</vt:lpstr>
      <vt:lpstr>PowerPoint Presentation</vt:lpstr>
      <vt:lpstr>PowerPoint Presentation</vt:lpstr>
      <vt:lpstr>Absent reticulin fibers in pituitary adenoma </vt:lpstr>
      <vt:lpstr>Types of Pituitary Adenomas</vt:lpstr>
      <vt:lpstr>PowerPoint Presentation</vt:lpstr>
      <vt:lpstr> </vt:lpstr>
      <vt:lpstr>Symptoms :</vt:lpstr>
      <vt:lpstr>( STALK EFFECT )</vt:lpstr>
      <vt:lpstr>PowerPoint Presentation</vt:lpstr>
      <vt:lpstr>PowerPoint Presentation</vt:lpstr>
      <vt:lpstr>3- Corticotroph cell adenoma</vt:lpstr>
      <vt:lpstr>PowerPoint Presentation</vt:lpstr>
      <vt:lpstr> HYPOPITUITARISM :</vt:lpstr>
      <vt:lpstr>PowerPoint Presentation</vt:lpstr>
      <vt:lpstr>   Craniopharyngioma</vt:lpstr>
      <vt:lpstr>PowerPoint Presentation</vt:lpstr>
      <vt:lpstr>composed of histologically appearing squamoid and columnar epithelium lining cystic spaces filled with oily fluid.</vt:lpstr>
      <vt:lpstr>       POSTERIOR PITUITARY SYNDROMES:</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THE ENDOCRINE SYSTEM</dc:title>
  <dc:creator>hp</dc:creator>
  <cp:lastModifiedBy>hamzeh otoom</cp:lastModifiedBy>
  <cp:revision>380</cp:revision>
  <dcterms:created xsi:type="dcterms:W3CDTF">2007-12-05T20:29:59Z</dcterms:created>
  <dcterms:modified xsi:type="dcterms:W3CDTF">2020-11-17T10:04:10Z</dcterms:modified>
</cp:coreProperties>
</file>