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6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40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3BE9915-1EC8-45B8-92AB-240C927452A3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54EAB7-DA82-4C73-89D1-5F0D551A7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9915-1EC8-45B8-92AB-240C927452A3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EAB7-DA82-4C73-89D1-5F0D551A7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3BE9915-1EC8-45B8-92AB-240C927452A3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C54EAB7-DA82-4C73-89D1-5F0D551A7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9915-1EC8-45B8-92AB-240C927452A3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54EAB7-DA82-4C73-89D1-5F0D551A7F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9915-1EC8-45B8-92AB-240C927452A3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C54EAB7-DA82-4C73-89D1-5F0D551A7F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BE9915-1EC8-45B8-92AB-240C927452A3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C54EAB7-DA82-4C73-89D1-5F0D551A7F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BE9915-1EC8-45B8-92AB-240C927452A3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C54EAB7-DA82-4C73-89D1-5F0D551A7F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9915-1EC8-45B8-92AB-240C927452A3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54EAB7-DA82-4C73-89D1-5F0D551A7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9915-1EC8-45B8-92AB-240C927452A3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54EAB7-DA82-4C73-89D1-5F0D551A7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9915-1EC8-45B8-92AB-240C927452A3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54EAB7-DA82-4C73-89D1-5F0D551A7F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3BE9915-1EC8-45B8-92AB-240C927452A3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C54EAB7-DA82-4C73-89D1-5F0D551A7F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3BE9915-1EC8-45B8-92AB-240C927452A3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C54EAB7-DA82-4C73-89D1-5F0D551A7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609600" y="2286000"/>
            <a:ext cx="8077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CATECHOLAMINES &amp; THYROID HORMONES ARE MADE FROM TYROSINE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438400"/>
            <a:ext cx="6983359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52400"/>
            <a:ext cx="7391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T3 &amp; T4 Illustrate the Diversity in Hormone Synthesis</a:t>
            </a:r>
            <a:endParaRPr lang="ar-JO" sz="3200" dirty="0"/>
          </a:p>
        </p:txBody>
      </p:sp>
      <p:sp>
        <p:nvSpPr>
          <p:cNvPr id="3" name="Rectangle 2"/>
          <p:cNvSpPr/>
          <p:nvPr/>
        </p:nvSpPr>
        <p:spPr>
          <a:xfrm>
            <a:off x="381000" y="2133600"/>
            <a:ext cx="8458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/>
              <a:t>triiodothyronine</a:t>
            </a:r>
            <a:r>
              <a:rPr lang="en-US" sz="2800" b="1" dirty="0"/>
              <a:t> (T3 )</a:t>
            </a:r>
          </a:p>
          <a:p>
            <a:endParaRPr lang="en-US" sz="2800" b="1" dirty="0"/>
          </a:p>
          <a:p>
            <a:r>
              <a:rPr lang="en-US" sz="2800" b="1" dirty="0" err="1"/>
              <a:t>tetraiodothyronine</a:t>
            </a:r>
            <a:r>
              <a:rPr lang="en-US" sz="2800" b="1" dirty="0"/>
              <a:t> (</a:t>
            </a:r>
            <a:r>
              <a:rPr lang="en-US" sz="2800" b="1" dirty="0" err="1"/>
              <a:t>thyroxine</a:t>
            </a:r>
            <a:r>
              <a:rPr lang="en-US" sz="2800" b="1" dirty="0"/>
              <a:t>; T4 )</a:t>
            </a:r>
          </a:p>
          <a:p>
            <a:endParaRPr lang="en-US" sz="2800" b="1" dirty="0"/>
          </a:p>
          <a:p>
            <a:r>
              <a:rPr lang="en-US" sz="2800" dirty="0"/>
              <a:t>Synthesized as part of a very large precursor molecule (thyroglobulin)</a:t>
            </a:r>
          </a:p>
          <a:p>
            <a:r>
              <a:rPr lang="en-US" sz="2800" dirty="0"/>
              <a:t>Stored in (colloid)</a:t>
            </a:r>
          </a:p>
          <a:p>
            <a:r>
              <a:rPr lang="en-US" sz="2800" dirty="0"/>
              <a:t>Peripheral conversion of T4 to T3 , active hormone.</a:t>
            </a:r>
            <a:endParaRPr lang="ar-JO" sz="2800" dirty="0"/>
          </a:p>
        </p:txBody>
      </p:sp>
    </p:spTree>
    <p:extLst>
      <p:ext uri="{BB962C8B-B14F-4D97-AF65-F5344CB8AC3E}">
        <p14:creationId xmlns:p14="http://schemas.microsoft.com/office/powerpoint/2010/main" val="4143051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" y="76200"/>
            <a:ext cx="8967788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656" y="1066800"/>
            <a:ext cx="47625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067226"/>
            <a:ext cx="47625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902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15400" cy="655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406" y="3581400"/>
            <a:ext cx="47625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724400"/>
            <a:ext cx="47625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00628" y="3571876"/>
            <a:ext cx="9286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70 %</a:t>
            </a:r>
            <a:endParaRPr lang="ar-JO" dirty="0"/>
          </a:p>
        </p:txBody>
      </p:sp>
      <p:sp>
        <p:nvSpPr>
          <p:cNvPr id="7" name="TextBox 6"/>
          <p:cNvSpPr txBox="1"/>
          <p:nvPr/>
        </p:nvSpPr>
        <p:spPr>
          <a:xfrm>
            <a:off x="6929454" y="4786322"/>
            <a:ext cx="9286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30 %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978330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1857364"/>
            <a:ext cx="85725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It is a large iodinated, </a:t>
            </a:r>
            <a:r>
              <a:rPr lang="en-US" sz="2800" dirty="0" err="1"/>
              <a:t>glycosylated</a:t>
            </a:r>
            <a:r>
              <a:rPr lang="en-US" sz="2800" dirty="0"/>
              <a:t> protein.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Carbohydrate 8–10.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Iodide 0.2–1%.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Composed of two large subunits.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Contains 115 tyrosine residues (potential site of iodination.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T4 :T3 ratio is about 7:1</a:t>
            </a:r>
            <a:endParaRPr lang="ar-JO" sz="2800" dirty="0"/>
          </a:p>
        </p:txBody>
      </p:sp>
      <p:sp>
        <p:nvSpPr>
          <p:cNvPr id="3" name="Rectangle 2"/>
          <p:cNvSpPr/>
          <p:nvPr/>
        </p:nvSpPr>
        <p:spPr>
          <a:xfrm>
            <a:off x="1214414" y="428604"/>
            <a:ext cx="70083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/>
              <a:t>Thyroglobulin</a:t>
            </a:r>
            <a:r>
              <a:rPr lang="en-US" sz="4000" dirty="0"/>
              <a:t> (large </a:t>
            </a:r>
            <a:r>
              <a:rPr lang="en-US" sz="4000" dirty="0" err="1"/>
              <a:t>prohormone</a:t>
            </a:r>
            <a:r>
              <a:rPr lang="en-US" sz="4000" dirty="0"/>
              <a:t>)</a:t>
            </a:r>
            <a:endParaRPr lang="ar-JO" sz="4000" dirty="0"/>
          </a:p>
        </p:txBody>
      </p:sp>
    </p:spTree>
    <p:extLst>
      <p:ext uri="{BB962C8B-B14F-4D97-AF65-F5344CB8AC3E}">
        <p14:creationId xmlns:p14="http://schemas.microsoft.com/office/powerpoint/2010/main" val="1636338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4612" y="500042"/>
            <a:ext cx="3749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Iodide Metabolism</a:t>
            </a:r>
            <a:endParaRPr lang="ar-JO" sz="3600" dirty="0"/>
          </a:p>
        </p:txBody>
      </p:sp>
      <p:sp>
        <p:nvSpPr>
          <p:cNvPr id="3" name="Rectangle 2"/>
          <p:cNvSpPr/>
          <p:nvPr/>
        </p:nvSpPr>
        <p:spPr>
          <a:xfrm>
            <a:off x="214282" y="1595021"/>
            <a:ext cx="864399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thyroid is able to concentrate I– against a strong electrochemical gradient.</a:t>
            </a:r>
          </a:p>
          <a:p>
            <a:endParaRPr lang="en-US" sz="2400" dirty="0"/>
          </a:p>
          <a:p>
            <a:r>
              <a:rPr lang="en-US" sz="2400" dirty="0"/>
              <a:t>Na+ -K+ </a:t>
            </a:r>
            <a:r>
              <a:rPr lang="en-US" sz="2400" dirty="0" err="1"/>
              <a:t>ATPase</a:t>
            </a:r>
            <a:r>
              <a:rPr lang="en-US" sz="2400" dirty="0"/>
              <a:t>-dependent thyroidal I– transporter.</a:t>
            </a:r>
          </a:p>
          <a:p>
            <a:endParaRPr lang="en-US" sz="2400" b="1" dirty="0"/>
          </a:p>
          <a:p>
            <a:r>
              <a:rPr lang="en-US" sz="2400" dirty="0"/>
              <a:t>The T:S ratio in humans on a normal iodine diet is about 25:1 stimulated by TSH</a:t>
            </a:r>
          </a:p>
          <a:p>
            <a:endParaRPr lang="en-US" sz="2400" dirty="0"/>
          </a:p>
          <a:p>
            <a:r>
              <a:rPr lang="en-US" sz="2400" dirty="0" err="1"/>
              <a:t>Thyroperoxidase</a:t>
            </a:r>
            <a:r>
              <a:rPr lang="en-US" sz="2400" dirty="0"/>
              <a:t>, a </a:t>
            </a:r>
            <a:r>
              <a:rPr lang="en-US" sz="2400" dirty="0" err="1"/>
              <a:t>tetrameric</a:t>
            </a:r>
            <a:r>
              <a:rPr lang="en-US" sz="2400" dirty="0"/>
              <a:t> protein requires hydrogen peroxide as an oxidizing agent. (</a:t>
            </a:r>
            <a:r>
              <a:rPr lang="en-US" sz="2400" dirty="0" err="1"/>
              <a:t>thiourea</a:t>
            </a:r>
            <a:r>
              <a:rPr lang="en-US" sz="2400" dirty="0"/>
              <a:t> drugs are inhibitors) </a:t>
            </a:r>
          </a:p>
          <a:p>
            <a:endParaRPr lang="en-US" sz="2400" b="1" dirty="0"/>
          </a:p>
          <a:p>
            <a:r>
              <a:rPr lang="en-US" sz="2400" dirty="0"/>
              <a:t>The coupling of two DIT molecules to form T4 —or of an MIT and DIT to form T3 —occurs within the </a:t>
            </a:r>
            <a:r>
              <a:rPr lang="en-US" sz="2400" dirty="0" err="1"/>
              <a:t>thyroglobulin</a:t>
            </a:r>
            <a:r>
              <a:rPr lang="en-US" sz="2400" dirty="0"/>
              <a:t> molecule.</a:t>
            </a:r>
            <a:endParaRPr lang="ar-JO" sz="2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1928802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 </a:t>
            </a:r>
            <a:r>
              <a:rPr lang="en-US" sz="2400" dirty="0" err="1"/>
              <a:t>deiodinase</a:t>
            </a:r>
            <a:r>
              <a:rPr lang="en-US" sz="2400" dirty="0"/>
              <a:t> removes I– from the inactive mono and </a:t>
            </a:r>
            <a:r>
              <a:rPr lang="en-US" sz="2400" dirty="0" err="1"/>
              <a:t>diiodothyronine</a:t>
            </a:r>
            <a:r>
              <a:rPr lang="en-US" sz="2400" dirty="0"/>
              <a:t> molecules in the thyroid.</a:t>
            </a:r>
          </a:p>
          <a:p>
            <a:endParaRPr lang="en-US" sz="2400" dirty="0"/>
          </a:p>
          <a:p>
            <a:r>
              <a:rPr lang="en-US" sz="2400" dirty="0"/>
              <a:t>A peripheral </a:t>
            </a:r>
            <a:r>
              <a:rPr lang="en-US" sz="2400" dirty="0" err="1"/>
              <a:t>deiodinase</a:t>
            </a:r>
            <a:r>
              <a:rPr lang="en-US" sz="2400" dirty="0"/>
              <a:t> in target tissues such as pituitary, kidney, and liver selectively removes I– from the 5' position of T4 to make T3</a:t>
            </a:r>
            <a:endParaRPr lang="ar-JO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5786" y="2428868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Several Hormones Are Made from Larger Peptide Precursors</a:t>
            </a:r>
            <a:endParaRPr lang="ar-JO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285728"/>
            <a:ext cx="7858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Insulin Is Synthesized as a </a:t>
            </a:r>
            <a:r>
              <a:rPr lang="en-US" sz="2800" b="1" dirty="0" err="1"/>
              <a:t>Preprohormone</a:t>
            </a:r>
            <a:r>
              <a:rPr lang="en-US" sz="2800" b="1" dirty="0"/>
              <a:t> &amp; Modified Within the Beta Cell</a:t>
            </a:r>
            <a:endParaRPr lang="ar-JO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-32" y="1297718"/>
            <a:ext cx="33575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Insulin has an AB </a:t>
            </a:r>
            <a:r>
              <a:rPr lang="en-US" sz="2000" dirty="0" err="1"/>
              <a:t>heterodimeric</a:t>
            </a:r>
            <a:r>
              <a:rPr lang="en-US" sz="2000" dirty="0"/>
              <a:t> structure with one </a:t>
            </a:r>
            <a:r>
              <a:rPr lang="en-US" sz="2000" dirty="0" err="1"/>
              <a:t>intrachain</a:t>
            </a:r>
            <a:r>
              <a:rPr lang="en-US" sz="2000" dirty="0"/>
              <a:t> (A6–A11) and two </a:t>
            </a:r>
            <a:r>
              <a:rPr lang="en-US" sz="2000" dirty="0" err="1"/>
              <a:t>interchain</a:t>
            </a:r>
            <a:r>
              <a:rPr lang="en-US" sz="2000" dirty="0"/>
              <a:t> disulfide bridges (A7–B7</a:t>
            </a:r>
          </a:p>
          <a:p>
            <a:r>
              <a:rPr lang="en-US" sz="2000" dirty="0"/>
              <a:t>and A20–B19)</a:t>
            </a:r>
            <a:endParaRPr lang="ar-JO" sz="2000" dirty="0"/>
          </a:p>
        </p:txBody>
      </p:sp>
      <p:sp>
        <p:nvSpPr>
          <p:cNvPr id="7" name="Rectangle 6"/>
          <p:cNvSpPr/>
          <p:nvPr/>
        </p:nvSpPr>
        <p:spPr>
          <a:xfrm>
            <a:off x="142844" y="3143248"/>
            <a:ext cx="1785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trypsin</a:t>
            </a:r>
            <a:r>
              <a:rPr lang="en-US" dirty="0"/>
              <a:t>-like enzyme</a:t>
            </a:r>
            <a:endParaRPr lang="ar-JO" dirty="0"/>
          </a:p>
        </p:txBody>
      </p:sp>
      <p:sp>
        <p:nvSpPr>
          <p:cNvPr id="8" name="Rectangle 7"/>
          <p:cNvSpPr/>
          <p:nvPr/>
        </p:nvSpPr>
        <p:spPr>
          <a:xfrm>
            <a:off x="2571736" y="3429000"/>
            <a:ext cx="1928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carboxypeptidase</a:t>
            </a:r>
            <a:r>
              <a:rPr lang="en-US" dirty="0"/>
              <a:t>-like enzyme</a:t>
            </a:r>
            <a:endParaRPr lang="ar-JO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48" y="285728"/>
            <a:ext cx="7858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Parathyroid Hormone (PTH) Is Secreted as an 84-Amino-Acid Peptide</a:t>
            </a:r>
            <a:endParaRPr lang="ar-JO" sz="2800" dirty="0"/>
          </a:p>
        </p:txBody>
      </p:sp>
      <p:sp>
        <p:nvSpPr>
          <p:cNvPr id="3" name="Rectangle 2"/>
          <p:cNvSpPr/>
          <p:nvPr/>
        </p:nvSpPr>
        <p:spPr>
          <a:xfrm>
            <a:off x="285720" y="2000240"/>
            <a:ext cx="85011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immediate precursor of PTH is </a:t>
            </a:r>
            <a:r>
              <a:rPr lang="en-US" sz="2400" b="1" dirty="0" err="1"/>
              <a:t>proPTH</a:t>
            </a:r>
            <a:r>
              <a:rPr lang="en-US" sz="2400" b="1" dirty="0"/>
              <a:t>: </a:t>
            </a:r>
            <a:r>
              <a:rPr lang="en-US" sz="2400" dirty="0"/>
              <a:t>highly basic </a:t>
            </a:r>
            <a:r>
              <a:rPr lang="en-US" sz="2400" dirty="0" err="1"/>
              <a:t>hexapeptide</a:t>
            </a:r>
            <a:r>
              <a:rPr lang="en-US" sz="2400" dirty="0"/>
              <a:t> amino terminal extension.</a:t>
            </a:r>
          </a:p>
          <a:p>
            <a:endParaRPr lang="en-US" sz="2400" dirty="0"/>
          </a:p>
          <a:p>
            <a:r>
              <a:rPr lang="en-US" sz="2400" dirty="0"/>
              <a:t>The immediate precursor for </a:t>
            </a:r>
            <a:r>
              <a:rPr lang="en-US" sz="2400" dirty="0" err="1"/>
              <a:t>proPTH</a:t>
            </a:r>
            <a:r>
              <a:rPr lang="en-US" sz="2400" dirty="0"/>
              <a:t> is the 115-amino-acid </a:t>
            </a:r>
            <a:r>
              <a:rPr lang="en-US" sz="2400" b="1" dirty="0" err="1"/>
              <a:t>preproPTH</a:t>
            </a:r>
            <a:r>
              <a:rPr lang="en-US" sz="2400" b="1" dirty="0"/>
              <a:t> (</a:t>
            </a:r>
            <a:r>
              <a:rPr lang="en-US" sz="2400" dirty="0"/>
              <a:t>having an additional hydrophobic 25-amino-acid amino terminal extension</a:t>
            </a:r>
            <a:r>
              <a:rPr lang="en-US" sz="2400" b="1" dirty="0"/>
              <a:t>)</a:t>
            </a:r>
          </a:p>
          <a:p>
            <a:endParaRPr lang="en-US" sz="2400" b="1" dirty="0"/>
          </a:p>
          <a:p>
            <a:r>
              <a:rPr lang="en-US" sz="2400" dirty="0"/>
              <a:t>PTH1–34 has full biologic activity, and the region 25–34 is primarily responsible for receptor binding</a:t>
            </a:r>
            <a:endParaRPr lang="ar-JO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52400"/>
            <a:ext cx="807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/>
              <a:t>Catecholamines</a:t>
            </a:r>
            <a:r>
              <a:rPr lang="en-US" sz="2800" b="1" dirty="0"/>
              <a:t> Are Synthesized in Final Form &amp; Stored in Secretion Granules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04800" y="1905000"/>
            <a:ext cx="8610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/>
            <a:r>
              <a:rPr lang="en-US" sz="2800" b="1" dirty="0"/>
              <a:t>All synthesized from Tyrosine.</a:t>
            </a:r>
          </a:p>
          <a:p>
            <a:pPr marL="571500" indent="-571500"/>
            <a:endParaRPr lang="en-US" sz="2800" dirty="0"/>
          </a:p>
          <a:p>
            <a:pPr marL="571500" indent="-571500">
              <a:buFont typeface="+mj-lt"/>
              <a:buAutoNum type="romanUcPeriod"/>
            </a:pPr>
            <a:r>
              <a:rPr lang="en-US" sz="2800" dirty="0"/>
              <a:t>Dopamine - synthesized in the brain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err="1"/>
              <a:t>Norepinephrine</a:t>
            </a:r>
            <a:r>
              <a:rPr lang="en-US" sz="2800" dirty="0"/>
              <a:t> -methylated epinephrine- synthesized in the brain and adrenal medulla- </a:t>
            </a:r>
            <a:r>
              <a:rPr lang="en-US" sz="2800" dirty="0" err="1">
                <a:solidFill>
                  <a:srgbClr val="FF0000"/>
                </a:solidFill>
              </a:rPr>
              <a:t>chromaffin</a:t>
            </a:r>
            <a:r>
              <a:rPr lang="en-US" sz="2800" dirty="0">
                <a:solidFill>
                  <a:srgbClr val="FF0000"/>
                </a:solidFill>
              </a:rPr>
              <a:t> cells</a:t>
            </a:r>
          </a:p>
          <a:p>
            <a:pPr marL="571500" indent="-571500">
              <a:buFont typeface="+mj-lt"/>
              <a:buAutoNum type="romanUcPeriod"/>
            </a:pPr>
            <a:endParaRPr lang="en-US" sz="2800" dirty="0"/>
          </a:p>
          <a:p>
            <a:pPr marL="571500" indent="-571500">
              <a:buFont typeface="+mj-lt"/>
              <a:buAutoNum type="romanUcPeriod"/>
            </a:pPr>
            <a:r>
              <a:rPr lang="en-US" sz="2800" dirty="0"/>
              <a:t>Epinephrine-80% of the </a:t>
            </a:r>
            <a:r>
              <a:rPr lang="en-US" sz="2800" dirty="0" err="1"/>
              <a:t>catecholamines</a:t>
            </a:r>
            <a:r>
              <a:rPr lang="en-US" sz="2800" dirty="0"/>
              <a:t> in the medulla-it is not made in </a:t>
            </a:r>
            <a:r>
              <a:rPr lang="en-US" sz="2800" dirty="0" err="1"/>
              <a:t>extramedullary</a:t>
            </a:r>
            <a:r>
              <a:rPr lang="en-US" sz="2800" dirty="0"/>
              <a:t> tissue- </a:t>
            </a:r>
            <a:r>
              <a:rPr lang="en-US" sz="2800" dirty="0" err="1">
                <a:solidFill>
                  <a:srgbClr val="FF0000"/>
                </a:solidFill>
              </a:rPr>
              <a:t>chromaffin</a:t>
            </a:r>
            <a:r>
              <a:rPr lang="en-US" sz="2800" dirty="0">
                <a:solidFill>
                  <a:srgbClr val="FF0000"/>
                </a:solidFill>
              </a:rPr>
              <a:t> cells</a:t>
            </a:r>
          </a:p>
          <a:p>
            <a:pPr marL="571500" indent="-571500">
              <a:buFont typeface="+mj-lt"/>
              <a:buAutoNum type="romanUcPeriod"/>
            </a:pPr>
            <a:endParaRPr lang="en-US" sz="2800" dirty="0"/>
          </a:p>
          <a:p>
            <a:pPr marL="571500" indent="-571500">
              <a:buFont typeface="+mj-lt"/>
              <a:buAutoNum type="romanUcPeriod"/>
            </a:pP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38100"/>
            <a:ext cx="86487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854350" y="3244334"/>
            <a:ext cx="3435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bovine </a:t>
            </a:r>
            <a:r>
              <a:rPr lang="en-US" dirty="0" err="1"/>
              <a:t>preproparathyroid</a:t>
            </a:r>
            <a:r>
              <a:rPr lang="en-US" dirty="0"/>
              <a:t> hormone</a:t>
            </a:r>
            <a:endParaRPr lang="ar-JO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1785926"/>
            <a:ext cx="87154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biosynthesis of PTH and its subsequent secretion are regulated by the plasma ionized calcium (Ca2+ )</a:t>
            </a:r>
          </a:p>
          <a:p>
            <a:endParaRPr lang="en-US" sz="2400" dirty="0"/>
          </a:p>
          <a:p>
            <a:r>
              <a:rPr lang="en-US" sz="2400" dirty="0"/>
              <a:t>An acute decrease of Ca2+ results in a marked increase of PTH mRNA, and this is followed by an increased rate of PTH synthesis and secretion.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302359"/>
            <a:ext cx="835824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 number of </a:t>
            </a:r>
            <a:r>
              <a:rPr lang="en-US" sz="2800" dirty="0" err="1"/>
              <a:t>proteolytic</a:t>
            </a:r>
            <a:r>
              <a:rPr lang="en-US" sz="2800" dirty="0"/>
              <a:t> enzymes, including </a:t>
            </a:r>
            <a:r>
              <a:rPr lang="en-US" sz="2800" dirty="0" err="1"/>
              <a:t>cathepsins</a:t>
            </a:r>
            <a:r>
              <a:rPr lang="en-US" sz="2800" dirty="0"/>
              <a:t> B and D, have been identified in parathyroid tissue. </a:t>
            </a:r>
          </a:p>
          <a:p>
            <a:endParaRPr lang="en-US" sz="2800" dirty="0"/>
          </a:p>
          <a:p>
            <a:r>
              <a:rPr lang="en-US" sz="2800" dirty="0" err="1"/>
              <a:t>Cathepsin</a:t>
            </a:r>
            <a:r>
              <a:rPr lang="en-US" sz="2800" dirty="0"/>
              <a:t> B cleaves PTH into two fragments: PTH 1–36 and PTH37–84 . </a:t>
            </a:r>
          </a:p>
          <a:p>
            <a:endParaRPr lang="en-US" sz="2800" dirty="0"/>
          </a:p>
          <a:p>
            <a:r>
              <a:rPr lang="en-US" sz="2800" dirty="0"/>
              <a:t>PTH37–84 is not further degraded; </a:t>
            </a:r>
          </a:p>
          <a:p>
            <a:r>
              <a:rPr lang="en-US" sz="2800" dirty="0"/>
              <a:t>PTH1–36 is rapidly cleaved into </a:t>
            </a:r>
            <a:r>
              <a:rPr lang="en-US" sz="2800" dirty="0" err="1"/>
              <a:t>di</a:t>
            </a:r>
            <a:r>
              <a:rPr lang="en-US" sz="2800" dirty="0"/>
              <a:t>- and </a:t>
            </a:r>
            <a:r>
              <a:rPr lang="en-US" sz="2800" dirty="0" err="1"/>
              <a:t>tripeptides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/>
              <a:t>Most of the proteolysis of PTH occurs within the gland</a:t>
            </a:r>
          </a:p>
          <a:p>
            <a:endParaRPr lang="en-US" sz="2800" dirty="0"/>
          </a:p>
          <a:p>
            <a:r>
              <a:rPr lang="en-US" sz="2800" dirty="0"/>
              <a:t>Some studies suggested PTH, once secreted, is </a:t>
            </a:r>
            <a:r>
              <a:rPr lang="en-US" sz="2800" dirty="0" err="1"/>
              <a:t>proteolytically</a:t>
            </a:r>
            <a:r>
              <a:rPr lang="en-US" sz="2800" dirty="0"/>
              <a:t> degraded in other tissues, especially the liver, by similar mechanisms.</a:t>
            </a:r>
            <a:endParaRPr lang="ar-JO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48" y="214290"/>
            <a:ext cx="67151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/>
              <a:t>Angiotensin</a:t>
            </a:r>
            <a:r>
              <a:rPr lang="en-US" sz="2800" b="1" dirty="0"/>
              <a:t> II Is Also Synthesized from a Large Precursor</a:t>
            </a:r>
            <a:endParaRPr lang="ar-JO" sz="2800" dirty="0"/>
          </a:p>
        </p:txBody>
      </p:sp>
      <p:sp>
        <p:nvSpPr>
          <p:cNvPr id="3" name="Rectangle 2"/>
          <p:cNvSpPr/>
          <p:nvPr/>
        </p:nvSpPr>
        <p:spPr>
          <a:xfrm>
            <a:off x="285720" y="1928802"/>
            <a:ext cx="87154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</a:t>
            </a:r>
            <a:r>
              <a:rPr lang="en-US" sz="2800" dirty="0" err="1"/>
              <a:t>renin-angiotensin</a:t>
            </a:r>
            <a:r>
              <a:rPr lang="en-US" sz="2800" dirty="0"/>
              <a:t> system is involved in the regulation of blood pressure and electrolyte metabolism (through</a:t>
            </a:r>
          </a:p>
          <a:p>
            <a:r>
              <a:rPr lang="en-US" sz="2800" dirty="0"/>
              <a:t>production of </a:t>
            </a:r>
            <a:r>
              <a:rPr lang="en-US" sz="2800" dirty="0" err="1"/>
              <a:t>aldosterone</a:t>
            </a:r>
            <a:r>
              <a:rPr lang="en-US" sz="2800" dirty="0"/>
              <a:t>).</a:t>
            </a:r>
          </a:p>
          <a:p>
            <a:endParaRPr lang="en-US" sz="2800" dirty="0"/>
          </a:p>
          <a:p>
            <a:r>
              <a:rPr lang="en-US" sz="2800" dirty="0" err="1"/>
              <a:t>Angiotensin</a:t>
            </a:r>
            <a:r>
              <a:rPr lang="en-US" sz="2800" dirty="0"/>
              <a:t> II, an </a:t>
            </a:r>
            <a:r>
              <a:rPr lang="en-US" sz="2800" dirty="0" err="1"/>
              <a:t>octapeptide</a:t>
            </a:r>
            <a:r>
              <a:rPr lang="en-US" sz="2800" dirty="0"/>
              <a:t> made from </a:t>
            </a:r>
            <a:r>
              <a:rPr lang="en-US" sz="2800" dirty="0" err="1"/>
              <a:t>angiotensinogen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 err="1"/>
              <a:t>Angiotensinogen</a:t>
            </a:r>
            <a:r>
              <a:rPr lang="en-US" sz="2800" dirty="0"/>
              <a:t>, a large </a:t>
            </a:r>
            <a:r>
              <a:rPr lang="el-GR" sz="2800" dirty="0">
                <a:latin typeface="Times New Roman"/>
                <a:cs typeface="Times New Roman"/>
              </a:rPr>
              <a:t>α</a:t>
            </a:r>
            <a:r>
              <a:rPr lang="en-US" sz="2800" dirty="0"/>
              <a:t>2 -globulin made in liver, is the substrate for </a:t>
            </a:r>
            <a:r>
              <a:rPr lang="en-US" sz="2800" dirty="0" err="1"/>
              <a:t>renin</a:t>
            </a:r>
            <a:r>
              <a:rPr lang="en-US" sz="2800" dirty="0"/>
              <a:t>, an enzyme produced in the </a:t>
            </a:r>
            <a:r>
              <a:rPr lang="en-US" sz="2800" dirty="0" err="1"/>
              <a:t>juxtaglomerular</a:t>
            </a:r>
            <a:r>
              <a:rPr lang="en-US" sz="2800" dirty="0"/>
              <a:t> cells of the renal afferent arteriole.</a:t>
            </a:r>
            <a:endParaRPr lang="ar-JO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610"/>
            <a:ext cx="8643998" cy="658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1785926"/>
            <a:ext cx="8286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Angiotensin</a:t>
            </a:r>
            <a:r>
              <a:rPr lang="en-US" sz="2800" dirty="0"/>
              <a:t>-converting enzyme (ACE), a glycoprotein found in lung, endothelial cells, and plasma, removes two carboxyl terminal amino acids from the </a:t>
            </a:r>
            <a:r>
              <a:rPr lang="en-US" sz="2800" dirty="0" err="1"/>
              <a:t>decapeptide</a:t>
            </a:r>
            <a:r>
              <a:rPr lang="en-US" sz="2800" dirty="0"/>
              <a:t> </a:t>
            </a:r>
            <a:r>
              <a:rPr lang="en-US" sz="2800" dirty="0" err="1"/>
              <a:t>angiotensin</a:t>
            </a:r>
            <a:r>
              <a:rPr lang="en-US" sz="2800" dirty="0"/>
              <a:t> I to form </a:t>
            </a:r>
            <a:r>
              <a:rPr lang="en-US" sz="2800" dirty="0" err="1"/>
              <a:t>angiotensin</a:t>
            </a:r>
            <a:r>
              <a:rPr lang="en-US" sz="2800" dirty="0"/>
              <a:t> II in a step that is not thought to be rate-limiting.</a:t>
            </a:r>
            <a:endParaRPr lang="ar-JO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214290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Complex Processing Generates the Pro-</a:t>
            </a:r>
            <a:r>
              <a:rPr lang="en-US" sz="2800" b="1" dirty="0" err="1"/>
              <a:t>Opiomelanocortin</a:t>
            </a:r>
            <a:r>
              <a:rPr lang="en-US" sz="2800" b="1" dirty="0"/>
              <a:t> (POMC) Peptide Family</a:t>
            </a:r>
            <a:endParaRPr lang="ar-JO" sz="2800" dirty="0"/>
          </a:p>
        </p:txBody>
      </p:sp>
      <p:sp>
        <p:nvSpPr>
          <p:cNvPr id="3" name="Rectangle 2"/>
          <p:cNvSpPr/>
          <p:nvPr/>
        </p:nvSpPr>
        <p:spPr>
          <a:xfrm>
            <a:off x="571472" y="1928802"/>
            <a:ext cx="72866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POMC family consists of peptides that act as hormones (ACTH, LPH, MSH) </a:t>
            </a:r>
          </a:p>
          <a:p>
            <a:endParaRPr lang="en-US" sz="2800" dirty="0"/>
          </a:p>
          <a:p>
            <a:r>
              <a:rPr lang="en-US" sz="2800" dirty="0" err="1"/>
              <a:t>Thers</a:t>
            </a:r>
            <a:r>
              <a:rPr lang="en-US" sz="2800" dirty="0"/>
              <a:t> that may serve as neurotransmitters or </a:t>
            </a:r>
            <a:r>
              <a:rPr lang="en-US" sz="2800" dirty="0" err="1"/>
              <a:t>neuromodulators</a:t>
            </a:r>
            <a:r>
              <a:rPr lang="en-US" sz="2800" dirty="0"/>
              <a:t> (endorphins)</a:t>
            </a:r>
          </a:p>
          <a:p>
            <a:endParaRPr lang="en-US" sz="2800" dirty="0"/>
          </a:p>
          <a:p>
            <a:r>
              <a:rPr lang="en-US" sz="2800" dirty="0"/>
              <a:t>POMC is synthesized as a precursor molecule</a:t>
            </a:r>
          </a:p>
          <a:p>
            <a:r>
              <a:rPr lang="en-US" sz="2800" dirty="0"/>
              <a:t>of 285 amino acids and is processed differently in various regions of the pituitary.</a:t>
            </a:r>
            <a:endParaRPr lang="ar-JO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5786" y="2285992"/>
            <a:ext cx="79296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Mutations of the -MSH receptor are linked to a common, early-onset form of obesity. This observation has redirected attention to the POMC peptide hormones.</a:t>
            </a:r>
            <a:endParaRPr lang="ar-JO" sz="3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260" y="214290"/>
            <a:ext cx="8747458" cy="640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828800"/>
            <a:ext cx="3762375" cy="440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The conversion of tyrosine to epinephrine requires four sequential steps: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1752600"/>
            <a:ext cx="5867400" cy="32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sz="2800" dirty="0"/>
              <a:t>ring hydroxylation; </a:t>
            </a: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sz="2800" dirty="0" err="1"/>
              <a:t>decarboxylation</a:t>
            </a:r>
            <a:r>
              <a:rPr lang="en-US" sz="2800" dirty="0"/>
              <a:t>; </a:t>
            </a: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sz="2800" dirty="0"/>
              <a:t>side-chain hydroxylation to form </a:t>
            </a:r>
            <a:r>
              <a:rPr lang="en-US" sz="2800" dirty="0" err="1"/>
              <a:t>norepinephrine</a:t>
            </a:r>
            <a:r>
              <a:rPr lang="en-US" sz="2800" dirty="0"/>
              <a:t>; </a:t>
            </a: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sz="2800" i="1" dirty="0"/>
              <a:t>N -methylation to form epinephrine.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698" t="6757"/>
          <a:stretch>
            <a:fillRect/>
          </a:stretch>
        </p:blipFill>
        <p:spPr bwMode="auto">
          <a:xfrm>
            <a:off x="685800" y="2438400"/>
            <a:ext cx="8092910" cy="254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581400" y="4800600"/>
            <a:ext cx="1643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RATE-LIMITING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81400" y="1600200"/>
            <a:ext cx="1631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catecholamines</a:t>
            </a:r>
            <a:endParaRPr lang="en-US" dirty="0"/>
          </a:p>
        </p:txBody>
      </p:sp>
      <p:pic>
        <p:nvPicPr>
          <p:cNvPr id="1028" name="Picture 4" descr="http://cleanclipart.com/wp-content/uploads/2015/10/Clip-art-stop-sign-ang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981200"/>
            <a:ext cx="457200" cy="45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133601"/>
            <a:ext cx="8305800" cy="335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029200" y="1828800"/>
            <a:ext cx="289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PRESENT IN ALL TISSUES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81400" y="1524000"/>
            <a:ext cx="533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 Methyldopa is effective in treating some kinds of hypertension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828800" y="1981200"/>
            <a:ext cx="4953000" cy="4050109"/>
            <a:chOff x="1828800" y="1600200"/>
            <a:chExt cx="4953000" cy="405010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28800" y="1600200"/>
              <a:ext cx="4953000" cy="405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/>
            <a:srcRect l="89583" t="88217" b="1592"/>
            <a:stretch>
              <a:fillRect/>
            </a:stretch>
          </p:blipFill>
          <p:spPr bwMode="auto">
            <a:xfrm>
              <a:off x="1828800" y="5334000"/>
              <a:ext cx="381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/>
            <a:srcRect l="89583" t="88217" r="-2083" b="-3504"/>
            <a:stretch>
              <a:fillRect/>
            </a:stretch>
          </p:blipFill>
          <p:spPr bwMode="auto">
            <a:xfrm>
              <a:off x="1828800" y="1752600"/>
              <a:ext cx="4572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/>
            <a:srcRect l="89583" t="88217" b="1592"/>
            <a:stretch>
              <a:fillRect/>
            </a:stretch>
          </p:blipFill>
          <p:spPr bwMode="auto">
            <a:xfrm>
              <a:off x="1828800" y="2514600"/>
              <a:ext cx="3810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81200"/>
            <a:ext cx="853751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828800"/>
            <a:ext cx="8915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451</TotalTime>
  <Words>767</Words>
  <Application>Microsoft Office PowerPoint</Application>
  <PresentationFormat>On-screen Show (4:3)</PresentationFormat>
  <Paragraphs>89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Median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</dc:creator>
  <cp:lastModifiedBy>hamzeh otoom</cp:lastModifiedBy>
  <cp:revision>95</cp:revision>
  <dcterms:created xsi:type="dcterms:W3CDTF">2015-12-15T06:05:46Z</dcterms:created>
  <dcterms:modified xsi:type="dcterms:W3CDTF">2020-11-17T09:34:33Z</dcterms:modified>
</cp:coreProperties>
</file>