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BE9915-1EC8-45B8-92AB-240C927452A3}" type="datetimeFigureOut">
              <a:rPr lang="en-US" smtClean="0"/>
              <a:pPr/>
              <a:t>27-Dec-16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54EAB7-DA82-4C73-89D1-5F0D551A7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33400" y="1524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Hormones Are Synthesized &amp; Modified for Full Activity in a Variety of Ways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Some hormones are synthesized in final form and secreted immediately.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2004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Synthesized </a:t>
            </a:r>
            <a:r>
              <a:rPr lang="en-US" sz="2400" dirty="0"/>
              <a:t>in final form and stored in </a:t>
            </a:r>
            <a:r>
              <a:rPr lang="en-US" sz="2400" dirty="0" smtClean="0"/>
              <a:t>the producing </a:t>
            </a:r>
            <a:r>
              <a:rPr lang="en-US" sz="2400" dirty="0"/>
              <a:t>cells.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191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Synthesized </a:t>
            </a:r>
            <a:r>
              <a:rPr lang="en-US" sz="2400" dirty="0"/>
              <a:t>from precursor molecules in the producing cell, then </a:t>
            </a:r>
            <a:r>
              <a:rPr lang="en-US" sz="2400" dirty="0" smtClean="0"/>
              <a:t>are processed </a:t>
            </a:r>
            <a:r>
              <a:rPr lang="en-US" sz="2400" dirty="0"/>
              <a:t>and secreted upon a physiologic cue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4864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Converted to </a:t>
            </a:r>
            <a:r>
              <a:rPr lang="en-US" sz="2400" dirty="0"/>
              <a:t>active forms from precursor molecules in the </a:t>
            </a:r>
            <a:r>
              <a:rPr lang="en-US" sz="2400" dirty="0" smtClean="0"/>
              <a:t>periphery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427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ANDROGEN SYNTHESIS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600200"/>
            <a:ext cx="266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major androgen or androgen precursor produced by the </a:t>
            </a:r>
            <a:r>
              <a:rPr lang="en-US" sz="2800" b="1" dirty="0">
                <a:solidFill>
                  <a:srgbClr val="FF0000"/>
                </a:solidFill>
              </a:rPr>
              <a:t>adrenal cortex </a:t>
            </a:r>
            <a:r>
              <a:rPr lang="en-US" sz="2800" dirty="0"/>
              <a:t>is </a:t>
            </a:r>
            <a:r>
              <a:rPr lang="en-US" sz="2800" dirty="0" err="1"/>
              <a:t>dehydroepiandrosterone</a:t>
            </a:r>
            <a:r>
              <a:rPr lang="en-US" sz="2800" dirty="0"/>
              <a:t> (DHEA).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Small amounts of testosterone are produced in the adrenal </a:t>
            </a:r>
          </a:p>
        </p:txBody>
      </p:sp>
      <p:pic>
        <p:nvPicPr>
          <p:cNvPr id="5" name="Picture 4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2" cstate="print"/>
          <a:srcRect l="61667"/>
          <a:stretch>
            <a:fillRect/>
          </a:stretch>
        </p:blipFill>
        <p:spPr bwMode="auto">
          <a:xfrm>
            <a:off x="5181600" y="0"/>
            <a:ext cx="3962400" cy="6858001"/>
          </a:xfrm>
          <a:prstGeom prst="rect">
            <a:avLst/>
          </a:prstGeom>
          <a:noFill/>
        </p:spPr>
      </p:pic>
      <p:pic>
        <p:nvPicPr>
          <p:cNvPr id="6" name="Picture 6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2" cstate="print"/>
          <a:srcRect l="35000" t="2222" r="37500" b="78889"/>
          <a:stretch>
            <a:fillRect/>
          </a:stretch>
        </p:blipFill>
        <p:spPr bwMode="auto">
          <a:xfrm>
            <a:off x="5181600" y="304800"/>
            <a:ext cx="2514600" cy="1295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971800" y="5791200"/>
            <a:ext cx="2819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5562600"/>
            <a:ext cx="105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Reduction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4015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Testicular </a:t>
            </a:r>
            <a:r>
              <a:rPr lang="en-US" sz="2800" b="1" dirty="0" err="1"/>
              <a:t>Steroidogenesis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Testicular androgens are synthesized in the interstitial tissue by the </a:t>
            </a:r>
            <a:r>
              <a:rPr lang="en-US" sz="2400" b="1" dirty="0" err="1"/>
              <a:t>Leydig</a:t>
            </a:r>
            <a:r>
              <a:rPr lang="en-US" sz="2400" b="1" dirty="0"/>
              <a:t> cells.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conversion of cholesterol </a:t>
            </a:r>
            <a:r>
              <a:rPr lang="en-US" sz="2400" dirty="0" smtClean="0"/>
              <a:t>to </a:t>
            </a:r>
            <a:r>
              <a:rPr lang="en-US" sz="2400" dirty="0" err="1" smtClean="0"/>
              <a:t>pregnenolone</a:t>
            </a:r>
            <a:r>
              <a:rPr lang="en-US" sz="2400" dirty="0" smtClean="0"/>
              <a:t> </a:t>
            </a:r>
            <a:r>
              <a:rPr lang="en-US" sz="2400" dirty="0"/>
              <a:t>is identical in </a:t>
            </a:r>
            <a:r>
              <a:rPr lang="en-US" sz="2400" dirty="0" smtClean="0"/>
              <a:t>testis, ovary (needs LH), </a:t>
            </a:r>
            <a:r>
              <a:rPr lang="en-US" sz="2400" dirty="0"/>
              <a:t>and </a:t>
            </a:r>
            <a:r>
              <a:rPr lang="en-US" sz="2400" dirty="0" smtClean="0"/>
              <a:t>adrenal (needs ACTH).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4343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conversion of </a:t>
            </a:r>
            <a:r>
              <a:rPr lang="en-US" sz="2400" dirty="0" err="1"/>
              <a:t>pregnenolone</a:t>
            </a:r>
            <a:r>
              <a:rPr lang="en-US" sz="2400" dirty="0"/>
              <a:t> to testosterone requires the action of </a:t>
            </a:r>
            <a:r>
              <a:rPr lang="en-US" sz="2400" dirty="0" smtClean="0"/>
              <a:t>5 </a:t>
            </a:r>
            <a:r>
              <a:rPr lang="en-US" sz="2400" dirty="0"/>
              <a:t>enzyme activities contained in </a:t>
            </a:r>
            <a:r>
              <a:rPr lang="en-US" sz="2400" dirty="0" smtClean="0"/>
              <a:t>3 proteins</a:t>
            </a:r>
            <a:r>
              <a:rPr lang="en-US" sz="2400" dirty="0"/>
              <a:t>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0"/>
            <a:ext cx="8382000" cy="6858000"/>
            <a:chOff x="1981200" y="0"/>
            <a:chExt cx="4762500" cy="68580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0"/>
              <a:ext cx="473392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429000"/>
              <a:ext cx="47625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4724400" y="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Progesterone pathway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1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Dehydroepiandrosterone</a:t>
            </a:r>
            <a:endParaRPr lang="en-US" b="1" dirty="0" smtClean="0"/>
          </a:p>
          <a:p>
            <a:r>
              <a:rPr lang="en-US" b="1" dirty="0" smtClean="0"/>
              <a:t>Pathway  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0999"/>
            <a:ext cx="304800" cy="2322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000"/>
            <a:ext cx="304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Dihydrotestosterone</a:t>
            </a:r>
            <a:r>
              <a:rPr lang="en-US" sz="2400" b="1" dirty="0"/>
              <a:t> Is Formed from Testosterone in Peripheral Tissues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Testosterone is metabolized by two pathways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/>
              <a:t>O</a:t>
            </a:r>
            <a:r>
              <a:rPr lang="en-US" sz="2400" dirty="0" smtClean="0"/>
              <a:t>xidation </a:t>
            </a:r>
            <a:r>
              <a:rPr lang="en-US" sz="2400" dirty="0"/>
              <a:t>at the 17 </a:t>
            </a:r>
            <a:r>
              <a:rPr lang="en-US" sz="2400" dirty="0" smtClean="0"/>
              <a:t>position: </a:t>
            </a:r>
            <a:r>
              <a:rPr lang="en-US" sz="2400" dirty="0"/>
              <a:t>many </a:t>
            </a:r>
            <a:r>
              <a:rPr lang="en-US" sz="2400" dirty="0" smtClean="0"/>
              <a:t>tissues, </a:t>
            </a:r>
            <a:r>
              <a:rPr lang="en-US" sz="2400" dirty="0"/>
              <a:t>produces </a:t>
            </a:r>
            <a:r>
              <a:rPr lang="en-US" sz="2400" dirty="0" smtClean="0"/>
              <a:t>less active17-ketosteroids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Reduction </a:t>
            </a:r>
            <a:r>
              <a:rPr lang="en-US" sz="2400" dirty="0"/>
              <a:t>of the A ring double bond and the </a:t>
            </a:r>
            <a:r>
              <a:rPr lang="en-US" sz="2400" dirty="0" smtClean="0"/>
              <a:t>3-ketone: </a:t>
            </a:r>
          </a:p>
          <a:p>
            <a:pPr marL="457200" indent="-457200"/>
            <a:r>
              <a:rPr lang="en-US" sz="2400" dirty="0"/>
              <a:t>	</a:t>
            </a:r>
            <a:r>
              <a:rPr lang="en-US" sz="2400" dirty="0" smtClean="0"/>
              <a:t>in </a:t>
            </a:r>
            <a:r>
              <a:rPr lang="en-US" sz="2400" dirty="0"/>
              <a:t>target tissues and produces </a:t>
            </a:r>
            <a:r>
              <a:rPr lang="en-US" sz="2400" dirty="0" smtClean="0"/>
              <a:t>the potent </a:t>
            </a:r>
            <a:r>
              <a:rPr lang="en-US" sz="2400" dirty="0"/>
              <a:t>metabolite </a:t>
            </a:r>
            <a:r>
              <a:rPr lang="en-US" sz="2400" dirty="0" err="1"/>
              <a:t>dihydrotestosterone</a:t>
            </a:r>
            <a:r>
              <a:rPr lang="en-US" sz="2400" dirty="0"/>
              <a:t> (DHT).</a:t>
            </a:r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724400"/>
            <a:ext cx="899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384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Ovarian </a:t>
            </a:r>
            <a:r>
              <a:rPr lang="en-US" sz="2800" b="1" dirty="0" err="1"/>
              <a:t>Steroidogenesis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estrogens are a family of hormones synthesized in a variety of tissues.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17 </a:t>
            </a:r>
            <a:r>
              <a:rPr lang="en-US" sz="2400" dirty="0" smtClean="0"/>
              <a:t>Beta-</a:t>
            </a:r>
            <a:r>
              <a:rPr lang="en-US" sz="2400" dirty="0" err="1" smtClean="0"/>
              <a:t>Estradiol</a:t>
            </a:r>
            <a:r>
              <a:rPr lang="en-US" sz="2400" dirty="0" smtClean="0"/>
              <a:t> </a:t>
            </a:r>
            <a:r>
              <a:rPr lang="en-US" sz="2400" dirty="0"/>
              <a:t>is the primary estrogen </a:t>
            </a:r>
            <a:r>
              <a:rPr lang="en-US" sz="2400" dirty="0" smtClean="0"/>
              <a:t>of ovarian </a:t>
            </a:r>
            <a:r>
              <a:rPr lang="en-US" sz="2400" dirty="0"/>
              <a:t>origin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Theca cells </a:t>
            </a:r>
            <a:r>
              <a:rPr lang="en-US" sz="2400" dirty="0"/>
              <a:t>are the source of </a:t>
            </a:r>
            <a:r>
              <a:rPr lang="en-US" sz="2400" dirty="0" err="1"/>
              <a:t>androstenedione</a:t>
            </a:r>
            <a:r>
              <a:rPr lang="en-US" sz="2400" dirty="0"/>
              <a:t> and testosterone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Granulosa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cells </a:t>
            </a:r>
            <a:r>
              <a:rPr lang="en-US" sz="2400" dirty="0"/>
              <a:t>convert </a:t>
            </a:r>
            <a:r>
              <a:rPr lang="en-US" sz="2400" dirty="0" err="1" smtClean="0"/>
              <a:t>androstenedione</a:t>
            </a:r>
            <a:r>
              <a:rPr lang="en-US" sz="2400" dirty="0" smtClean="0"/>
              <a:t> and testosterone to </a:t>
            </a:r>
            <a:r>
              <a:rPr lang="en-US" sz="2400" dirty="0" err="1"/>
              <a:t>estrone</a:t>
            </a:r>
            <a:r>
              <a:rPr lang="en-US" sz="2400" dirty="0"/>
              <a:t> and </a:t>
            </a:r>
            <a:r>
              <a:rPr lang="en-US" sz="2400" dirty="0" err="1"/>
              <a:t>estradiol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0668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aromatase</a:t>
            </a:r>
            <a:r>
              <a:rPr lang="en-US" b="1" dirty="0"/>
              <a:t> enzyme complex is thought to include a </a:t>
            </a:r>
            <a:r>
              <a:rPr lang="en-US" b="1" dirty="0" smtClean="0"/>
              <a:t>P450 </a:t>
            </a:r>
            <a:r>
              <a:rPr lang="en-US" dirty="0" err="1" smtClean="0"/>
              <a:t>monooxygenase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"/>
            <a:ext cx="3962400" cy="68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81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Biosynthesis of progesterone in the corpus </a:t>
            </a:r>
            <a:r>
              <a:rPr lang="en-US" sz="2400" b="1" dirty="0" err="1"/>
              <a:t>luteum</a:t>
            </a:r>
            <a:endParaRPr 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Significant amounts of estrogens are produced by the peripheral aromatization of androgens.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7848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In </a:t>
            </a:r>
            <a:r>
              <a:rPr lang="en-US" sz="2800" dirty="0"/>
              <a:t>males, </a:t>
            </a:r>
            <a:r>
              <a:rPr lang="en-US" sz="2800" dirty="0" smtClean="0"/>
              <a:t>the peripheral </a:t>
            </a:r>
            <a:r>
              <a:rPr lang="en-US" sz="2800" dirty="0"/>
              <a:t>aromatization of </a:t>
            </a:r>
            <a:r>
              <a:rPr lang="en-US" sz="2800" dirty="0" smtClean="0"/>
              <a:t>testosterone </a:t>
            </a:r>
            <a:r>
              <a:rPr lang="en-US" sz="2800" dirty="0"/>
              <a:t>to </a:t>
            </a:r>
            <a:r>
              <a:rPr lang="en-US" sz="2800" dirty="0" err="1"/>
              <a:t>estradiol</a:t>
            </a:r>
            <a:r>
              <a:rPr lang="en-US" sz="2800" dirty="0"/>
              <a:t> (</a:t>
            </a:r>
            <a:r>
              <a:rPr lang="en-US" sz="2800" dirty="0" smtClean="0"/>
              <a:t>E2 </a:t>
            </a:r>
            <a:r>
              <a:rPr lang="en-US" sz="2800" dirty="0"/>
              <a:t>) accounts for 80% of the production of the </a:t>
            </a:r>
            <a:r>
              <a:rPr lang="en-US" sz="2800" dirty="0" smtClean="0"/>
              <a:t>latter.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In females</a:t>
            </a:r>
            <a:r>
              <a:rPr lang="en-US" sz="2800" dirty="0"/>
              <a:t>, </a:t>
            </a:r>
            <a:r>
              <a:rPr lang="en-US" sz="2800" dirty="0" smtClean="0"/>
              <a:t>50</a:t>
            </a:r>
            <a:r>
              <a:rPr lang="en-US" sz="2800" dirty="0"/>
              <a:t>% of the </a:t>
            </a:r>
            <a:r>
              <a:rPr lang="en-US" sz="2800" dirty="0" smtClean="0"/>
              <a:t>E2  </a:t>
            </a:r>
            <a:r>
              <a:rPr lang="en-US" sz="2800" dirty="0"/>
              <a:t>produced during </a:t>
            </a:r>
            <a:r>
              <a:rPr lang="en-US" sz="2800" dirty="0" smtClean="0"/>
              <a:t>pregnancy comes </a:t>
            </a:r>
            <a:r>
              <a:rPr lang="en-US" sz="2800" dirty="0"/>
              <a:t>from the aromatization of androgens.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1,25(OH)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–D3(</a:t>
            </a:r>
            <a:r>
              <a:rPr lang="en-US" sz="2800" b="1" dirty="0" err="1" smtClean="0"/>
              <a:t>Calcitriol</a:t>
            </a:r>
            <a:r>
              <a:rPr lang="en-US" sz="2800" b="1" dirty="0"/>
              <a:t>) Is Synthesized from a Cholesterol Derivative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Produced </a:t>
            </a:r>
            <a:r>
              <a:rPr lang="en-US" sz="2400" dirty="0"/>
              <a:t>by a complex series of enzymatic reactions that involve the plasma transport </a:t>
            </a:r>
            <a:r>
              <a:rPr lang="en-US" sz="2400" dirty="0" smtClean="0"/>
              <a:t>of precursor </a:t>
            </a:r>
            <a:r>
              <a:rPr lang="en-US" sz="2400" dirty="0"/>
              <a:t>molecules to a number of different </a:t>
            </a:r>
            <a:r>
              <a:rPr lang="en-US" sz="2400" dirty="0" smtClean="0"/>
              <a:t>tissues. </a:t>
            </a:r>
          </a:p>
          <a:p>
            <a:endParaRPr lang="en-US" sz="2400" dirty="0"/>
          </a:p>
          <a:p>
            <a:r>
              <a:rPr lang="en-US" sz="2400" dirty="0" smtClean="0"/>
              <a:t>As a precursor, Vitamin D—really not </a:t>
            </a:r>
            <a:r>
              <a:rPr lang="en-US" sz="2400" dirty="0"/>
              <a:t>a </a:t>
            </a:r>
            <a:r>
              <a:rPr lang="en-US" sz="2400" dirty="0" smtClean="0"/>
              <a:t>vitamin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95400" y="304800"/>
            <a:ext cx="328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nonenzymatic</a:t>
            </a:r>
            <a:r>
              <a:rPr lang="en-US" dirty="0"/>
              <a:t> </a:t>
            </a:r>
            <a:r>
              <a:rPr lang="en-US" b="1" dirty="0"/>
              <a:t>photolysis reaction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vitamin D–binding protein binds </a:t>
            </a:r>
            <a:r>
              <a:rPr lang="en-US" b="1" dirty="0" smtClean="0"/>
              <a:t>moves </a:t>
            </a:r>
            <a:r>
              <a:rPr lang="en-US" dirty="0" smtClean="0"/>
              <a:t>vitamin D </a:t>
            </a:r>
            <a:r>
              <a:rPr lang="en-US" dirty="0"/>
              <a:t>from the skin or intestine to the liver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2743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mitochondria of the renal proximal convoluted tubule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04800" y="1524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MANY HORMONES ARE MADE FROM CHOLESTEROL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Adrenal </a:t>
            </a:r>
            <a:r>
              <a:rPr lang="en-US" sz="2800" b="1" dirty="0" err="1"/>
              <a:t>Steroidogenesis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514600"/>
            <a:ext cx="6705600" cy="373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Synthesized </a:t>
            </a:r>
            <a:r>
              <a:rPr lang="en-US" sz="2000" dirty="0"/>
              <a:t>from </a:t>
            </a:r>
            <a:r>
              <a:rPr lang="en-US" sz="2000" dirty="0" smtClean="0"/>
              <a:t>cholesterol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Upon </a:t>
            </a:r>
            <a:r>
              <a:rPr lang="en-US" sz="2000" dirty="0"/>
              <a:t>stimulation of the adrenal by ACTH, an </a:t>
            </a:r>
            <a:r>
              <a:rPr lang="en-US" sz="2000" dirty="0" smtClean="0"/>
              <a:t>esterase is activated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Mitochondrial, </a:t>
            </a:r>
            <a:r>
              <a:rPr lang="en-US" sz="2000" b="1" dirty="0" err="1" smtClean="0"/>
              <a:t>cytochrome</a:t>
            </a:r>
            <a:r>
              <a:rPr lang="en-US" sz="2000" b="1" dirty="0" smtClean="0"/>
              <a:t> P450 side </a:t>
            </a:r>
            <a:r>
              <a:rPr lang="en-US" sz="2000" b="1" dirty="0"/>
              <a:t>chain cleavage enzyme (P450scc) converts cholesterol to </a:t>
            </a:r>
            <a:r>
              <a:rPr lang="en-US" sz="2000" b="1" dirty="0" err="1" smtClean="0"/>
              <a:t>pregnenolone</a:t>
            </a:r>
            <a:r>
              <a:rPr lang="en-US" sz="2000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en-US" sz="2000" dirty="0" smtClean="0"/>
              <a:t>An ACTH-dependent </a:t>
            </a:r>
            <a:r>
              <a:rPr lang="en-US" sz="2000" b="1" dirty="0" err="1" smtClean="0"/>
              <a:t>steroidogenic</a:t>
            </a:r>
            <a:r>
              <a:rPr lang="en-US" sz="2000" b="1" dirty="0" smtClean="0"/>
              <a:t> </a:t>
            </a:r>
            <a:r>
              <a:rPr lang="en-US" sz="2000" b="1" dirty="0"/>
              <a:t>acute regulatory (</a:t>
            </a:r>
            <a:r>
              <a:rPr lang="en-US" sz="2000" b="1" dirty="0" err="1"/>
              <a:t>StAR</a:t>
            </a:r>
            <a:r>
              <a:rPr lang="en-US" sz="2000" b="1" dirty="0"/>
              <a:t>) protein is essential for the transport of </a:t>
            </a:r>
            <a:r>
              <a:rPr lang="en-US" sz="2000" b="1" dirty="0" smtClean="0"/>
              <a:t>cholesterol </a:t>
            </a:r>
            <a:r>
              <a:rPr lang="en-US" sz="2000" b="1" dirty="0"/>
              <a:t>to P450scc in </a:t>
            </a:r>
            <a:r>
              <a:rPr lang="en-US" sz="2000" b="1" dirty="0" smtClean="0"/>
              <a:t>the </a:t>
            </a:r>
            <a:r>
              <a:rPr lang="en-US" sz="2000" dirty="0" smtClean="0"/>
              <a:t>inner </a:t>
            </a:r>
            <a:r>
              <a:rPr lang="en-US" sz="2000" dirty="0"/>
              <a:t>mitochondrial membrane.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61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381000"/>
            <a:ext cx="500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Basic </a:t>
            </a:r>
            <a:r>
              <a:rPr lang="en-US" sz="2800" b="1" dirty="0"/>
              <a:t>steroid hormone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791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mammalian steroid hormones are formed from cholesterol via </a:t>
            </a:r>
            <a:r>
              <a:rPr lang="en-US" dirty="0" err="1"/>
              <a:t>pregnenolone</a:t>
            </a:r>
            <a:r>
              <a:rPr lang="en-US" dirty="0"/>
              <a:t> through a series of reactions </a:t>
            </a:r>
            <a:r>
              <a:rPr lang="en-US" dirty="0" smtClean="0"/>
              <a:t>that occur </a:t>
            </a:r>
            <a:r>
              <a:rPr lang="en-US" dirty="0"/>
              <a:t>in either the </a:t>
            </a:r>
            <a:r>
              <a:rPr lang="en-US" b="1" dirty="0">
                <a:solidFill>
                  <a:srgbClr val="FF0000"/>
                </a:solidFill>
              </a:rPr>
              <a:t>mitochondria </a:t>
            </a:r>
            <a:r>
              <a:rPr lang="en-US" dirty="0"/>
              <a:t>or</a:t>
            </a:r>
            <a:r>
              <a:rPr lang="en-US" b="1" dirty="0">
                <a:solidFill>
                  <a:srgbClr val="FF0000"/>
                </a:solidFill>
              </a:rPr>
              <a:t> endoplasmic reticulum </a:t>
            </a:r>
            <a:r>
              <a:rPr lang="en-US" dirty="0"/>
              <a:t>of the producing cell.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782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Hydroxylases</a:t>
            </a:r>
            <a:r>
              <a:rPr lang="en-US" sz="3200" dirty="0" smtClean="0"/>
              <a:t>, Oxygen, NADPH, </a:t>
            </a:r>
            <a:r>
              <a:rPr lang="en-US" sz="3200" dirty="0" err="1" smtClean="0"/>
              <a:t>Dehydrogenases</a:t>
            </a:r>
            <a:r>
              <a:rPr lang="en-US" sz="3200" dirty="0" smtClean="0"/>
              <a:t>, </a:t>
            </a:r>
            <a:r>
              <a:rPr lang="en-US" sz="3200" dirty="0" err="1" smtClean="0"/>
              <a:t>isomerase</a:t>
            </a:r>
            <a:r>
              <a:rPr lang="en-US" sz="3200" dirty="0" smtClean="0"/>
              <a:t>, </a:t>
            </a:r>
            <a:r>
              <a:rPr lang="en-US" sz="3200" dirty="0" err="1" smtClean="0"/>
              <a:t>Lyase</a:t>
            </a:r>
            <a:endParaRPr lang="en-US" sz="3200" dirty="0"/>
          </a:p>
        </p:txBody>
      </p:sp>
      <p:pic>
        <p:nvPicPr>
          <p:cNvPr id="5122" name="Picture 2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</p:spPr>
      </p:pic>
      <p:pic>
        <p:nvPicPr>
          <p:cNvPr id="4" name="Picture 4" descr="[image[21].png]"/>
          <p:cNvPicPr>
            <a:picLocks noChangeAspect="1" noChangeArrowheads="1"/>
          </p:cNvPicPr>
          <p:nvPr/>
        </p:nvPicPr>
        <p:blipFill>
          <a:blip r:embed="rId3" cstate="print"/>
          <a:srcRect l="45091" t="22976"/>
          <a:stretch>
            <a:fillRect/>
          </a:stretch>
        </p:blipFill>
        <p:spPr bwMode="auto">
          <a:xfrm>
            <a:off x="6267450" y="0"/>
            <a:ext cx="28765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096000"/>
              <a:chOff x="0" y="154100"/>
              <a:chExt cx="7543800" cy="616400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6101"/>
              <a:stretch>
                <a:fillRect/>
              </a:stretch>
            </p:blipFill>
            <p:spPr bwMode="auto">
              <a:xfrm>
                <a:off x="0" y="154100"/>
                <a:ext cx="7543800" cy="185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09" r="13675"/>
              <a:stretch>
                <a:fillRect/>
              </a:stretch>
            </p:blipFill>
            <p:spPr bwMode="auto">
              <a:xfrm>
                <a:off x="0" y="1752600"/>
                <a:ext cx="7543800" cy="4565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6096000"/>
              <a:ext cx="4362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810000" cy="528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40386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Zona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glomerulosa</a:t>
            </a:r>
            <a:r>
              <a:rPr lang="en-US" sz="2000" b="1" dirty="0" smtClean="0"/>
              <a:t> </a:t>
            </a:r>
            <a:r>
              <a:rPr lang="en-US" sz="2000" b="1" dirty="0"/>
              <a:t>cells</a:t>
            </a:r>
          </a:p>
        </p:txBody>
      </p:sp>
      <p:pic>
        <p:nvPicPr>
          <p:cNvPr id="4100" name="Picture 4" descr="[image[21].png]"/>
          <p:cNvPicPr>
            <a:picLocks noChangeAspect="1" noChangeArrowheads="1"/>
          </p:cNvPicPr>
          <p:nvPr/>
        </p:nvPicPr>
        <p:blipFill>
          <a:blip r:embed="rId3" cstate="print"/>
          <a:srcRect l="45091" t="22976"/>
          <a:stretch>
            <a:fillRect/>
          </a:stretch>
        </p:blipFill>
        <p:spPr bwMode="auto">
          <a:xfrm>
            <a:off x="0" y="0"/>
            <a:ext cx="287655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5328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MINERALOCORTICOID SYNTHESIS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Synthesis </a:t>
            </a:r>
            <a:r>
              <a:rPr lang="en-US" sz="2400" dirty="0"/>
              <a:t>of </a:t>
            </a:r>
            <a:r>
              <a:rPr lang="en-US" sz="2400" dirty="0" err="1"/>
              <a:t>aldosterone</a:t>
            </a:r>
            <a:r>
              <a:rPr lang="en-US" sz="2400" dirty="0"/>
              <a:t> follows the </a:t>
            </a:r>
            <a:r>
              <a:rPr lang="en-US" sz="2400" dirty="0" err="1"/>
              <a:t>mineralocorticoid</a:t>
            </a:r>
            <a:r>
              <a:rPr lang="en-US" sz="2400" dirty="0"/>
              <a:t> pathway and occurs in the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glomerulosa</a:t>
            </a:r>
            <a:r>
              <a:rPr lang="en-US" sz="2400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0"/>
            <a:ext cx="2438400" cy="1828800"/>
            <a:chOff x="6705600" y="76200"/>
            <a:chExt cx="2438400" cy="2514600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1866900"/>
              <a:ext cx="23145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837"/>
            <a:stretch>
              <a:fillRect/>
            </a:stretch>
          </p:blipFill>
          <p:spPr bwMode="auto">
            <a:xfrm>
              <a:off x="7086600" y="76200"/>
              <a:ext cx="20574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1828800"/>
            <a:ext cx="430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33601"/>
            <a:ext cx="2381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124200"/>
            <a:ext cx="1581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429000"/>
            <a:ext cx="260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72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419600"/>
            <a:ext cx="1885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352800" y="5638800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aldosterone</a:t>
            </a:r>
            <a:r>
              <a:rPr lang="en-US" b="1" dirty="0"/>
              <a:t> synthase)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76400"/>
            <a:ext cx="274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/>
              <a:t>Cortisol</a:t>
            </a:r>
            <a:r>
              <a:rPr lang="en-US" sz="2200" dirty="0"/>
              <a:t> synthesis requires three </a:t>
            </a:r>
            <a:r>
              <a:rPr lang="en-US" sz="2200" dirty="0" err="1"/>
              <a:t>hydroxylases</a:t>
            </a:r>
            <a:r>
              <a:rPr lang="en-US" sz="2200" dirty="0"/>
              <a:t> located in the </a:t>
            </a:r>
            <a:r>
              <a:rPr lang="en-US" sz="2200" dirty="0" err="1">
                <a:solidFill>
                  <a:srgbClr val="FF0000"/>
                </a:solidFill>
              </a:rPr>
              <a:t>fasciculata</a:t>
            </a:r>
            <a:r>
              <a:rPr lang="en-US" sz="2200" dirty="0"/>
              <a:t> and </a:t>
            </a:r>
            <a:r>
              <a:rPr lang="en-US" sz="2200" dirty="0" err="1">
                <a:solidFill>
                  <a:srgbClr val="FF0000"/>
                </a:solidFill>
              </a:rPr>
              <a:t>reticularis</a:t>
            </a:r>
            <a:r>
              <a:rPr lang="en-US" sz="2200" dirty="0"/>
              <a:t> zones of the adrenal cortex</a:t>
            </a:r>
          </a:p>
        </p:txBody>
      </p:sp>
      <p:pic>
        <p:nvPicPr>
          <p:cNvPr id="4" name="Picture 4" descr="[image[21].png]"/>
          <p:cNvPicPr>
            <a:picLocks noChangeAspect="1" noChangeArrowheads="1"/>
          </p:cNvPicPr>
          <p:nvPr/>
        </p:nvPicPr>
        <p:blipFill>
          <a:blip r:embed="rId2" cstate="print"/>
          <a:srcRect l="45091" t="22976"/>
          <a:stretch>
            <a:fillRect/>
          </a:stretch>
        </p:blipFill>
        <p:spPr bwMode="auto">
          <a:xfrm>
            <a:off x="0" y="3899256"/>
            <a:ext cx="3028950" cy="2958744"/>
          </a:xfrm>
          <a:prstGeom prst="rect">
            <a:avLst/>
          </a:prstGeom>
          <a:noFill/>
        </p:spPr>
      </p:pic>
      <p:pic>
        <p:nvPicPr>
          <p:cNvPr id="21506" name="Picture 2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3" cstate="print"/>
          <a:srcRect r="63333"/>
          <a:stretch>
            <a:fillRect/>
          </a:stretch>
        </p:blipFill>
        <p:spPr bwMode="auto">
          <a:xfrm>
            <a:off x="3048000" y="0"/>
            <a:ext cx="3352800" cy="6858001"/>
          </a:xfrm>
          <a:prstGeom prst="rect">
            <a:avLst/>
          </a:prstGeom>
          <a:noFill/>
        </p:spPr>
      </p:pic>
      <p:pic>
        <p:nvPicPr>
          <p:cNvPr id="21508" name="Picture 4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3" cstate="print"/>
          <a:srcRect l="61667"/>
          <a:stretch>
            <a:fillRect/>
          </a:stretch>
        </p:blipFill>
        <p:spPr bwMode="auto">
          <a:xfrm>
            <a:off x="6400800" y="0"/>
            <a:ext cx="2743200" cy="6858001"/>
          </a:xfrm>
          <a:prstGeom prst="rect">
            <a:avLst/>
          </a:prstGeom>
          <a:noFill/>
        </p:spPr>
      </p:pic>
      <p:pic>
        <p:nvPicPr>
          <p:cNvPr id="21510" name="Picture 6" descr="http://www.intechopen.com/source/html/39495/media/image1.png"/>
          <p:cNvPicPr>
            <a:picLocks noChangeAspect="1" noChangeArrowheads="1"/>
          </p:cNvPicPr>
          <p:nvPr/>
        </p:nvPicPr>
        <p:blipFill>
          <a:blip r:embed="rId3" cstate="print"/>
          <a:srcRect l="35000" t="2222" r="37500" b="78889"/>
          <a:stretch>
            <a:fillRect/>
          </a:stretch>
        </p:blipFill>
        <p:spPr bwMode="auto">
          <a:xfrm>
            <a:off x="4953000" y="152400"/>
            <a:ext cx="2514600" cy="129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76600" y="41910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7244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048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GLUCOCORTICOID </a:t>
            </a:r>
            <a:r>
              <a:rPr lang="en-US" sz="2800" b="1" dirty="0"/>
              <a:t>SYNTHESIS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201</TotalTime>
  <Words>532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</dc:creator>
  <cp:lastModifiedBy>yu</cp:lastModifiedBy>
  <cp:revision>39</cp:revision>
  <dcterms:created xsi:type="dcterms:W3CDTF">2015-12-15T06:05:46Z</dcterms:created>
  <dcterms:modified xsi:type="dcterms:W3CDTF">2016-12-27T13:45:42Z</dcterms:modified>
</cp:coreProperties>
</file>