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465" r:id="rId2"/>
    <p:sldId id="466" r:id="rId3"/>
    <p:sldId id="467" r:id="rId4"/>
    <p:sldId id="468" r:id="rId5"/>
    <p:sldId id="469" r:id="rId6"/>
    <p:sldId id="470" r:id="rId7"/>
    <p:sldId id="471" r:id="rId8"/>
    <p:sldId id="472" r:id="rId9"/>
    <p:sldId id="473" r:id="rId10"/>
    <p:sldId id="474" r:id="rId11"/>
    <p:sldId id="475" r:id="rId12"/>
    <p:sldId id="476" r:id="rId13"/>
    <p:sldId id="477" r:id="rId14"/>
    <p:sldId id="478" r:id="rId15"/>
    <p:sldId id="479" r:id="rId16"/>
    <p:sldId id="480" r:id="rId17"/>
    <p:sldId id="481" r:id="rId18"/>
    <p:sldId id="482" r:id="rId19"/>
    <p:sldId id="483" r:id="rId20"/>
    <p:sldId id="485" r:id="rId21"/>
    <p:sldId id="486" r:id="rId22"/>
    <p:sldId id="487" r:id="rId23"/>
    <p:sldId id="488" r:id="rId24"/>
    <p:sldId id="489" r:id="rId25"/>
    <p:sldId id="490" r:id="rId26"/>
    <p:sldId id="491" r:id="rId27"/>
    <p:sldId id="492" r:id="rId28"/>
    <p:sldId id="493" r:id="rId29"/>
    <p:sldId id="494" r:id="rId30"/>
    <p:sldId id="495" r:id="rId31"/>
    <p:sldId id="496" r:id="rId32"/>
    <p:sldId id="497" r:id="rId33"/>
    <p:sldId id="498" r:id="rId34"/>
    <p:sldId id="499" r:id="rId35"/>
    <p:sldId id="500" r:id="rId36"/>
    <p:sldId id="501" r:id="rId37"/>
    <p:sldId id="502" r:id="rId38"/>
    <p:sldId id="503" r:id="rId39"/>
    <p:sldId id="504" r:id="rId40"/>
    <p:sldId id="505" r:id="rId41"/>
    <p:sldId id="506" r:id="rId42"/>
    <p:sldId id="507" r:id="rId43"/>
    <p:sldId id="508" r:id="rId44"/>
    <p:sldId id="509" r:id="rId45"/>
    <p:sldId id="510" r:id="rId46"/>
    <p:sldId id="511" r:id="rId47"/>
    <p:sldId id="512" r:id="rId48"/>
    <p:sldId id="513" r:id="rId49"/>
    <p:sldId id="514" r:id="rId50"/>
    <p:sldId id="515" r:id="rId51"/>
    <p:sldId id="516" r:id="rId5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990033"/>
    <a:srgbClr val="9933FF"/>
    <a:srgbClr val="5F91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9509" autoAdjust="0"/>
  </p:normalViewPr>
  <p:slideViewPr>
    <p:cSldViewPr>
      <p:cViewPr varScale="1">
        <p:scale>
          <a:sx n="52" d="100"/>
          <a:sy n="52" d="100"/>
        </p:scale>
        <p:origin x="1219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102"/>
    </p:cViewPr>
  </p:sorterViewPr>
  <p:notesViewPr>
    <p:cSldViewPr>
      <p:cViewPr varScale="1">
        <p:scale>
          <a:sx n="100" d="100"/>
          <a:sy n="100" d="100"/>
        </p:scale>
        <p:origin x="-225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slide" Target="slides/slide41.xml" /><Relationship Id="rId47" Type="http://schemas.openxmlformats.org/officeDocument/2006/relationships/slide" Target="slides/slide46.xml" /><Relationship Id="rId50" Type="http://schemas.openxmlformats.org/officeDocument/2006/relationships/slide" Target="slides/slide49.xml" /><Relationship Id="rId55" Type="http://schemas.openxmlformats.org/officeDocument/2006/relationships/presProps" Target="pres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openxmlformats.org/officeDocument/2006/relationships/slide" Target="slides/slide45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slide" Target="slides/slide40.xml" /><Relationship Id="rId54" Type="http://schemas.openxmlformats.org/officeDocument/2006/relationships/handoutMaster" Target="handoutMasters/handoutMaster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slide" Target="slides/slide44.xml" /><Relationship Id="rId53" Type="http://schemas.openxmlformats.org/officeDocument/2006/relationships/notesMaster" Target="notesMasters/notesMaster1.xml" /><Relationship Id="rId58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49" Type="http://schemas.openxmlformats.org/officeDocument/2006/relationships/slide" Target="slides/slide48.xml" /><Relationship Id="rId57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slide" Target="slides/slide43.xml" /><Relationship Id="rId52" Type="http://schemas.openxmlformats.org/officeDocument/2006/relationships/slide" Target="slides/slide5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slide" Target="slides/slide42.xml" /><Relationship Id="rId48" Type="http://schemas.openxmlformats.org/officeDocument/2006/relationships/slide" Target="slides/slide47.xml" /><Relationship Id="rId56" Type="http://schemas.openxmlformats.org/officeDocument/2006/relationships/viewProps" Target="viewProps.xml" /><Relationship Id="rId8" Type="http://schemas.openxmlformats.org/officeDocument/2006/relationships/slide" Target="slides/slide7.xml" /><Relationship Id="rId51" Type="http://schemas.openxmlformats.org/officeDocument/2006/relationships/slide" Target="slides/slide50.xml" /><Relationship Id="rId3" Type="http://schemas.openxmlformats.org/officeDocument/2006/relationships/slide" Target="slides/slide2.xml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985E64D-4B89-4B12-8984-2D434C1308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0CCC40-E552-4371-AD9A-4C3E4AB6D8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6B9A06F-9E9F-424D-A0E8-EE906085501C}" type="datetimeFigureOut">
              <a:rPr lang="en-US"/>
              <a:pPr>
                <a:defRPr/>
              </a:pPr>
              <a:t>11/16/2020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E97E59-A59F-4C98-AE7C-71A6F8F1D3A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155660-8D42-4F7C-A34A-7A0AC4C2E5B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9EAECED3-19D4-42E1-A0E0-0E19E7038C1B}" type="slidenum">
              <a:rPr lang="en-US" altLang="ar-JO"/>
              <a:pPr>
                <a:defRPr/>
              </a:pPr>
              <a:t>‹#›</a:t>
            </a:fld>
            <a:endParaRPr lang="en-US" altLang="ar-JO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5DFD0D9B-D4B2-49EE-AF54-EB7F751C79B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1BCE0A8D-2F62-4C71-87C7-2BB614E21F5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8E86AA2C-013D-4F02-87E2-2E7382CE097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9B4435FF-800C-44FD-BD39-BA778A817EB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78FD3D01-116C-45EA-84FE-63FC34FD587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54D6482E-FC4B-41B7-9492-BE296AFD9E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687E4348-C42B-4BE3-A2A0-F5CC3E90CDCC}" type="slidenum">
              <a:rPr lang="en-US" altLang="ar-JO"/>
              <a:pPr>
                <a:defRPr/>
              </a:pPr>
              <a:t>‹#›</a:t>
            </a:fld>
            <a:endParaRPr lang="en-US" altLang="ar-J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C5A2D9B7-2E89-4AB2-BD68-CE1C14D194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D0E8447-ED48-4464-A9BD-BD7BA8418AF9}" type="slidenum">
              <a:rPr lang="en-US" altLang="ar-JO"/>
              <a:pPr>
                <a:spcBef>
                  <a:spcPct val="0"/>
                </a:spcBef>
              </a:pPr>
              <a:t>1</a:t>
            </a:fld>
            <a:endParaRPr lang="en-US" altLang="ar-JO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04D65636-B912-4B21-9904-96C22D3882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0383336E-2C9D-493D-BE7D-A729E38B37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ar-JO" altLang="ar-JO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7F9AB184-F036-42ED-94D6-B37F5F9151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54242290-B989-4F90-A60D-7D65261676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JO" altLang="ar-JO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8C6D6D33-94A6-4BE5-969E-9B6DEABE12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0D77A234-3CA5-4AB5-AD9D-9480CB4471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JO" altLang="ar-JO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5D32D005-82CA-431F-B69E-27E57E257D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58C953F0-5A22-4ED8-A765-E27EEE3937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JO" altLang="ar-JO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F08B81C8-DA50-49DA-A77D-BDC07FBC2F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C458C19F-B940-4F54-B873-A52736B219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JO" altLang="ar-JO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0FBBE8B0-E660-47E4-BC94-9F31ABE64F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E1A8E4C6-351A-4E6E-8248-42512C805F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JO" altLang="ar-JO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C0FC120D-3429-4760-A4BD-4F61177862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929D1737-E958-48A6-B2DC-D4667AB98C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JO" altLang="ar-JO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9B91C71A-B4D6-478B-AE02-7895030B3B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5A2608F3-7B67-48DE-882E-02EDCC1274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JO" altLang="ar-JO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336EBC13-7E54-49E7-897C-7A066C3066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3AD2B915-3A11-4E68-9A2B-C21530AAA5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JO" altLang="ar-JO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F85EE3C8-179B-4051-84A4-E18E0B3B8E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21F7FDD3-BCB2-4D15-8B10-050DB57362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JO" altLang="ar-JO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11FB18F0-1FB8-4E0B-A1ED-39F0D43DC2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7D6C0434-C4DA-459B-A787-3459F007AC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JO" altLang="ar-JO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4C899D09-C858-45E2-AFCF-A8CB7F65BD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F0531A84-E4AC-42FB-84EA-8D958DE0FF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JO" altLang="ar-JO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E77653C0-ED4D-4C74-875B-8F50961B6A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4AA5CD7D-25E8-4679-9F88-B3FEA3EA7A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JO" altLang="ar-JO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682E4BA0-3DF4-40C0-A5E0-3A514845FA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BEBB8D79-67C6-4C3B-B3D5-CD4CC259D7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JO" altLang="ar-JO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09795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7605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4493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588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6499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6256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3605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02098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7589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6340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7968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pn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0891BDE-AACE-4F45-9894-D157269B19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JO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4CDF886-4817-4C3C-A6BD-B11BFED0EE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JO"/>
              <a:t>Click to edit Master text styles</a:t>
            </a:r>
          </a:p>
          <a:p>
            <a:pPr lvl="1"/>
            <a:r>
              <a:rPr lang="en-US" altLang="ar-JO"/>
              <a:t>Second level</a:t>
            </a:r>
          </a:p>
          <a:p>
            <a:pPr lvl="2"/>
            <a:r>
              <a:rPr lang="en-US" altLang="ar-JO"/>
              <a:t>Third level</a:t>
            </a:r>
          </a:p>
          <a:p>
            <a:pPr lvl="3"/>
            <a:r>
              <a:rPr lang="en-US" altLang="ar-JO"/>
              <a:t>Fourth level</a:t>
            </a:r>
          </a:p>
          <a:p>
            <a:pPr lvl="4"/>
            <a:r>
              <a:rPr lang="en-US" altLang="ar-JO"/>
              <a:t>Fifth level</a:t>
            </a:r>
          </a:p>
        </p:txBody>
      </p:sp>
      <p:pic>
        <p:nvPicPr>
          <p:cNvPr id="1028" name="Picture 8" descr="bottom4">
            <a:extLst>
              <a:ext uri="{FF2B5EF4-FFF2-40B4-BE49-F238E27FC236}">
                <a16:creationId xmlns:a16="http://schemas.microsoft.com/office/drawing/2014/main" id="{CEA700E3-405E-4E49-9551-BCF0A932A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188" y="6559550"/>
            <a:ext cx="3351212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man Old Style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man Old Style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man Old Style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man Old Style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3.jpeg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 /><Relationship Id="rId3" Type="http://schemas.openxmlformats.org/officeDocument/2006/relationships/image" Target="../media/image14.png" /><Relationship Id="rId7" Type="http://schemas.openxmlformats.org/officeDocument/2006/relationships/image" Target="../media/image18.png" /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7.png" /><Relationship Id="rId5" Type="http://schemas.openxmlformats.org/officeDocument/2006/relationships/image" Target="../media/image16.png" /><Relationship Id="rId4" Type="http://schemas.openxmlformats.org/officeDocument/2006/relationships/image" Target="../media/image15.png" /><Relationship Id="rId9" Type="http://schemas.openxmlformats.org/officeDocument/2006/relationships/image" Target="../media/image20.png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 /><Relationship Id="rId2" Type="http://schemas.openxmlformats.org/officeDocument/2006/relationships/image" Target="../media/image21.pn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 /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7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 /><Relationship Id="rId1" Type="http://schemas.openxmlformats.org/officeDocument/2006/relationships/tags" Target="../tags/tag1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7.xml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7.xml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7.xml" 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7.xml" 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 /><Relationship Id="rId1" Type="http://schemas.openxmlformats.org/officeDocument/2006/relationships/slideLayout" Target="../slideLayouts/slideLayout6.xml" 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7.xml" 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 /><Relationship Id="rId1" Type="http://schemas.openxmlformats.org/officeDocument/2006/relationships/slideLayout" Target="../slideLayouts/slideLayout7.xml" 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 /><Relationship Id="rId1" Type="http://schemas.openxmlformats.org/officeDocument/2006/relationships/slideLayout" Target="../slideLayouts/slideLayout7.xml" 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6.xml" /><Relationship Id="rId5" Type="http://schemas.openxmlformats.org/officeDocument/2006/relationships/image" Target="../media/image35.png" /><Relationship Id="rId4" Type="http://schemas.openxmlformats.org/officeDocument/2006/relationships/image" Target="../media/image34.png" 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7.xml" 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6.xml" 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7.xml" 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 /><Relationship Id="rId1" Type="http://schemas.openxmlformats.org/officeDocument/2006/relationships/slideLayout" Target="../slideLayouts/slideLayout6.xml" 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7.xml" 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 /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7.xml" 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 /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7.xml" 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0CA73704-F55E-4DC2-96F9-8AB38720AA7F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3248025" y="930275"/>
            <a:ext cx="5257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ar-JO" sz="4400" b="1">
                <a:solidFill>
                  <a:srgbClr val="9A9058"/>
                </a:solidFill>
                <a:latin typeface="Arial" panose="020B0604020202020204" pitchFamily="34" charset="0"/>
              </a:rPr>
              <a:t>The Diversity of Endocrine System</a:t>
            </a:r>
            <a:endParaRPr lang="en-US" altLang="ar-JO" sz="3600" b="1">
              <a:solidFill>
                <a:srgbClr val="9A9058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ar-JO">
              <a:solidFill>
                <a:srgbClr val="7E8895"/>
              </a:solidFill>
              <a:latin typeface="Arial" panose="020B0604020202020204" pitchFamily="34" charset="0"/>
            </a:endParaRP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0EE05A34-07A0-405B-96EE-67A8DE6FEBB8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457200" y="4343400"/>
            <a:ext cx="8153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ar-JO" b="1">
                <a:latin typeface="Arial" panose="020B0604020202020204" pitchFamily="34" charset="0"/>
              </a:rPr>
              <a:t>Chapter 41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ar-JO" sz="2800">
                <a:latin typeface="Arial" panose="020B0604020202020204" pitchFamily="34" charset="0"/>
              </a:rPr>
              <a:t>30</a:t>
            </a:r>
            <a:r>
              <a:rPr lang="en-US" altLang="ar-JO" sz="2800" baseline="30000">
                <a:latin typeface="Arial" panose="020B0604020202020204" pitchFamily="34" charset="0"/>
              </a:rPr>
              <a:t>th</a:t>
            </a:r>
            <a:r>
              <a:rPr lang="en-US" altLang="ar-JO" sz="2800">
                <a:latin typeface="Arial" panose="020B0604020202020204" pitchFamily="34" charset="0"/>
              </a:rPr>
              <a:t> Ed</a:t>
            </a:r>
          </a:p>
        </p:txBody>
      </p:sp>
      <p:sp>
        <p:nvSpPr>
          <p:cNvPr id="15364" name="Line 6">
            <a:extLst>
              <a:ext uri="{FF2B5EF4-FFF2-40B4-BE49-F238E27FC236}">
                <a16:creationId xmlns:a16="http://schemas.microsoft.com/office/drawing/2014/main" id="{5CC45C77-DA40-4B6F-AC13-580E27232A9C}"/>
              </a:ext>
            </a:extLst>
          </p:cNvPr>
          <p:cNvSpPr>
            <a:spLocks noChangeShapeType="1"/>
          </p:cNvSpPr>
          <p:nvPr/>
        </p:nvSpPr>
        <p:spPr bwMode="auto">
          <a:xfrm>
            <a:off x="652463" y="762000"/>
            <a:ext cx="7880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Line 7">
            <a:extLst>
              <a:ext uri="{FF2B5EF4-FFF2-40B4-BE49-F238E27FC236}">
                <a16:creationId xmlns:a16="http://schemas.microsoft.com/office/drawing/2014/main" id="{1509229D-B0D8-45B3-9226-9F1EF8E62F47}"/>
              </a:ext>
            </a:extLst>
          </p:cNvPr>
          <p:cNvSpPr>
            <a:spLocks noChangeShapeType="1"/>
          </p:cNvSpPr>
          <p:nvPr/>
        </p:nvSpPr>
        <p:spPr bwMode="auto">
          <a:xfrm>
            <a:off x="652463" y="3886200"/>
            <a:ext cx="7880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366" name="Picture 2" descr="C:\Users\yu\Pictures\yuLOGO.png">
            <a:extLst>
              <a:ext uri="{FF2B5EF4-FFF2-40B4-BE49-F238E27FC236}">
                <a16:creationId xmlns:a16="http://schemas.microsoft.com/office/drawing/2014/main" id="{15BD4384-C5B9-4FC4-ACC3-CD729F510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0"/>
            <a:ext cx="914400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11" descr="http://ecx.images-amazon.com/images/I/51dQ74h4iRL._SX258_BO1,204,203,200_.jpg">
            <a:extLst>
              <a:ext uri="{FF2B5EF4-FFF2-40B4-BE49-F238E27FC236}">
                <a16:creationId xmlns:a16="http://schemas.microsoft.com/office/drawing/2014/main" id="{D78F0258-E925-4433-8801-43C32DCD1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85800"/>
            <a:ext cx="247650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Rectangle 10">
            <a:extLst>
              <a:ext uri="{FF2B5EF4-FFF2-40B4-BE49-F238E27FC236}">
                <a16:creationId xmlns:a16="http://schemas.microsoft.com/office/drawing/2014/main" id="{4BC4541E-910C-4940-A4AD-C0F6C4B8BC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867400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ar-JO" sz="1600" b="1" i="1">
                <a:solidFill>
                  <a:srgbClr val="FF0000"/>
                </a:solidFill>
                <a:latin typeface="Arial" panose="020B0604020202020204" pitchFamily="34" charset="0"/>
              </a:rPr>
              <a:t>The word "hormone" is derived from a Greek term that means </a:t>
            </a:r>
            <a:r>
              <a:rPr lang="en-US" altLang="ar-JO" sz="1800" b="1" i="1">
                <a:solidFill>
                  <a:srgbClr val="7030A0"/>
                </a:solidFill>
                <a:latin typeface="Arial" panose="020B0604020202020204" pitchFamily="34" charset="0"/>
              </a:rPr>
              <a:t>to arouse to activity</a:t>
            </a:r>
            <a:r>
              <a:rPr lang="en-US" altLang="ar-JO" sz="1600" b="1" i="1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>
            <a:extLst>
              <a:ext uri="{FF2B5EF4-FFF2-40B4-BE49-F238E27FC236}">
                <a16:creationId xmlns:a16="http://schemas.microsoft.com/office/drawing/2014/main" id="{D9C9E7DF-13D4-4F08-A4FD-9926D4009E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57200"/>
            <a:ext cx="7010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ar-JO" sz="2800" b="1">
                <a:latin typeface="Arial" panose="020B0604020202020204" pitchFamily="34" charset="0"/>
              </a:rPr>
              <a:t>Both Recognition &amp; Coupling Domains Occur on Receptors</a:t>
            </a:r>
            <a:endParaRPr lang="en-US" altLang="ar-JO" sz="2800">
              <a:latin typeface="Arial" panose="020B0604020202020204" pitchFamily="34" charset="0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E59DBEAC-BE94-44D5-A834-DB37E284D0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600200"/>
            <a:ext cx="6248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2000">
                <a:latin typeface="Arial" panose="020B0604020202020204" pitchFamily="34" charset="0"/>
              </a:rPr>
              <a:t>All receptors have at least two functional domains.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28FA4F-67D0-47D6-A90B-DF414AB4F739}"/>
              </a:ext>
            </a:extLst>
          </p:cNvPr>
          <p:cNvSpPr/>
          <p:nvPr/>
        </p:nvSpPr>
        <p:spPr>
          <a:xfrm>
            <a:off x="533400" y="2362200"/>
            <a:ext cx="7696200" cy="25542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 dirty="0">
                <a:latin typeface="Arial" charset="0"/>
                <a:cs typeface="Arial" charset="0"/>
              </a:rPr>
              <a:t>Coupling (signal transduction) occurs in two general ways:</a:t>
            </a:r>
          </a:p>
          <a:p>
            <a:pPr eaLnBrk="1" hangingPunct="1">
              <a:defRPr/>
            </a:pPr>
            <a:endParaRPr lang="en-US" sz="2000" dirty="0">
              <a:latin typeface="Arial" charset="0"/>
              <a:cs typeface="Arial" charset="0"/>
            </a:endParaRPr>
          </a:p>
          <a:p>
            <a:pPr marL="457200" indent="-457200" eaLnBrk="1" hangingPunct="1">
              <a:buFontTx/>
              <a:buAutoNum type="arabicPeriod"/>
              <a:defRPr/>
            </a:pPr>
            <a:r>
              <a:rPr lang="en-US" sz="2000" u="sng" dirty="0">
                <a:latin typeface="Arial" charset="0"/>
                <a:cs typeface="Arial" charset="0"/>
              </a:rPr>
              <a:t>Polypeptide and protein </a:t>
            </a:r>
            <a:r>
              <a:rPr lang="en-US" sz="2000" dirty="0">
                <a:latin typeface="Arial" charset="0"/>
                <a:cs typeface="Arial" charset="0"/>
              </a:rPr>
              <a:t>hormones and the </a:t>
            </a:r>
            <a:r>
              <a:rPr lang="en-US" sz="2000" u="sng" dirty="0" err="1">
                <a:latin typeface="Arial" charset="0"/>
                <a:cs typeface="Arial" charset="0"/>
              </a:rPr>
              <a:t>catecholamines</a:t>
            </a:r>
            <a:r>
              <a:rPr lang="en-US" sz="2000" u="sng" dirty="0">
                <a:latin typeface="Arial" charset="0"/>
                <a:cs typeface="Arial" charset="0"/>
              </a:rPr>
              <a:t> </a:t>
            </a:r>
            <a:r>
              <a:rPr lang="en-US" sz="2000" dirty="0">
                <a:latin typeface="Arial" charset="0"/>
                <a:cs typeface="Arial" charset="0"/>
              </a:rPr>
              <a:t>bind to receptors located in the plasma membrane.</a:t>
            </a:r>
          </a:p>
          <a:p>
            <a:pPr marL="457200" indent="-457200" eaLnBrk="1" hangingPunct="1">
              <a:buFontTx/>
              <a:buAutoNum type="arabicPeriod"/>
              <a:defRPr/>
            </a:pPr>
            <a:endParaRPr lang="en-US" sz="2000" dirty="0">
              <a:latin typeface="Arial" charset="0"/>
              <a:cs typeface="Arial" charset="0"/>
            </a:endParaRP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000" u="sng" dirty="0">
                <a:latin typeface="Arial" charset="0"/>
                <a:cs typeface="Arial" charset="0"/>
              </a:rPr>
              <a:t>Steroid,</a:t>
            </a:r>
            <a:r>
              <a:rPr lang="en-US" sz="2000" dirty="0">
                <a:latin typeface="Arial" charset="0"/>
                <a:cs typeface="Arial" charset="0"/>
              </a:rPr>
              <a:t> </a:t>
            </a:r>
            <a:r>
              <a:rPr lang="en-US" sz="2000" u="sng" dirty="0">
                <a:latin typeface="Arial" charset="0"/>
                <a:cs typeface="Arial" charset="0"/>
              </a:rPr>
              <a:t>retinoid</a:t>
            </a:r>
            <a:r>
              <a:rPr lang="en-US" sz="2000" dirty="0">
                <a:latin typeface="Arial" charset="0"/>
                <a:cs typeface="Arial" charset="0"/>
              </a:rPr>
              <a:t>, and </a:t>
            </a:r>
            <a:r>
              <a:rPr lang="en-US" sz="2000" u="sng" dirty="0">
                <a:latin typeface="Arial" charset="0"/>
                <a:cs typeface="Arial" charset="0"/>
              </a:rPr>
              <a:t>thyroid hormones </a:t>
            </a:r>
            <a:r>
              <a:rPr lang="en-US" sz="2000" dirty="0">
                <a:latin typeface="Arial" charset="0"/>
                <a:cs typeface="Arial" charset="0"/>
              </a:rPr>
              <a:t>interact with intracellular receptors.</a:t>
            </a:r>
          </a:p>
          <a:p>
            <a:pPr eaLnBrk="1" hangingPunct="1">
              <a:defRPr/>
            </a:pPr>
            <a:endParaRPr lang="en-US" sz="20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>
            <a:extLst>
              <a:ext uri="{FF2B5EF4-FFF2-40B4-BE49-F238E27FC236}">
                <a16:creationId xmlns:a16="http://schemas.microsoft.com/office/drawing/2014/main" id="{23E66CED-E49C-46DD-83D3-6DD4B1C884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381000"/>
            <a:ext cx="52974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3600" b="1">
                <a:latin typeface="Arial" panose="020B0604020202020204" pitchFamily="34" charset="0"/>
              </a:rPr>
              <a:t>Receptors Are Proteins</a:t>
            </a:r>
            <a:endParaRPr lang="en-US" altLang="ar-JO" sz="3600">
              <a:latin typeface="Arial" panose="020B0604020202020204" pitchFamily="34" charset="0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A4E6D8C5-FA8D-424E-9875-1F002918A6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219200"/>
            <a:ext cx="7391400" cy="477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</a:pPr>
            <a:r>
              <a:rPr lang="en-US" altLang="ar-JO" sz="2400">
                <a:latin typeface="Arial" panose="020B0604020202020204" pitchFamily="34" charset="0"/>
              </a:rPr>
              <a:t>Insulin receptor is a heterotetramer composed of two copies of two different protein subunits.</a:t>
            </a:r>
          </a:p>
          <a:p>
            <a:pPr algn="just" eaLnBrk="1" hangingPunct="1">
              <a:spcBef>
                <a:spcPct val="0"/>
              </a:spcBef>
            </a:pPr>
            <a:endParaRPr lang="en-US" altLang="ar-JO" sz="240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</a:pPr>
            <a:r>
              <a:rPr lang="en-US" altLang="ar-JO" sz="2400">
                <a:latin typeface="Arial" panose="020B0604020202020204" pitchFamily="34" charset="0"/>
              </a:rPr>
              <a:t>Insulin-like growth factor I (IGF-I) and epidermal growth factor (EGF) are generally similar in structure to the insulin receptor. </a:t>
            </a:r>
          </a:p>
          <a:p>
            <a:pPr algn="just" eaLnBrk="1" hangingPunct="1">
              <a:spcBef>
                <a:spcPct val="0"/>
              </a:spcBef>
            </a:pPr>
            <a:endParaRPr lang="en-US" altLang="ar-JO" sz="240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</a:pPr>
            <a:r>
              <a:rPr lang="en-US" altLang="ar-JO" sz="2400">
                <a:latin typeface="Arial" panose="020B0604020202020204" pitchFamily="34" charset="0"/>
              </a:rPr>
              <a:t>Receptors of the steroid or thyroid type are members of a large superfamily of nuclear receptors.</a:t>
            </a:r>
          </a:p>
          <a:p>
            <a:pPr algn="just" eaLnBrk="1" hangingPunct="1">
              <a:spcBef>
                <a:spcPct val="0"/>
              </a:spcBef>
            </a:pPr>
            <a:endParaRPr lang="en-US" altLang="ar-JO" sz="240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</a:pPr>
            <a:r>
              <a:rPr lang="en-US" altLang="ar-JO">
                <a:solidFill>
                  <a:srgbClr val="C00000"/>
                </a:solidFill>
                <a:latin typeface="Arial" panose="020B0604020202020204" pitchFamily="34" charset="0"/>
              </a:rPr>
              <a:t>Orphan receptors: No ligand was identified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>
            <a:extLst>
              <a:ext uri="{FF2B5EF4-FFF2-40B4-BE49-F238E27FC236}">
                <a16:creationId xmlns:a16="http://schemas.microsoft.com/office/drawing/2014/main" id="{24641BB0-69C1-4C6D-BAB3-BADB7F50CA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381000"/>
            <a:ext cx="6858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ar-JO" sz="2400" b="1">
                <a:latin typeface="Arial" panose="020B0604020202020204" pitchFamily="34" charset="0"/>
              </a:rPr>
              <a:t>HORMONES CAN BE CLASSIFIED IN SEVERAL WAYS</a:t>
            </a:r>
            <a:endParaRPr lang="en-US" altLang="ar-JO" sz="2400">
              <a:latin typeface="Arial" panose="020B0604020202020204" pitchFamily="34" charset="0"/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C9CC087C-F025-44C8-A0CE-2B0963CBF4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447800"/>
            <a:ext cx="72390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AutoNum type="arabicPeriod"/>
            </a:pPr>
            <a:r>
              <a:rPr lang="en-US" altLang="ar-JO" sz="2800">
                <a:latin typeface="Arial" panose="020B0604020202020204" pitchFamily="34" charset="0"/>
              </a:rPr>
              <a:t>Chemical composition, </a:t>
            </a:r>
          </a:p>
          <a:p>
            <a:pPr algn="just" eaLnBrk="1" hangingPunct="1">
              <a:spcBef>
                <a:spcPct val="0"/>
              </a:spcBef>
              <a:buFontTx/>
              <a:buAutoNum type="arabicPeriod"/>
            </a:pPr>
            <a:r>
              <a:rPr lang="en-US" altLang="ar-JO" sz="2800">
                <a:latin typeface="Arial" panose="020B0604020202020204" pitchFamily="34" charset="0"/>
              </a:rPr>
              <a:t>Solubility properties, </a:t>
            </a:r>
          </a:p>
          <a:p>
            <a:pPr algn="just" eaLnBrk="1" hangingPunct="1">
              <a:spcBef>
                <a:spcPct val="0"/>
              </a:spcBef>
              <a:buFontTx/>
              <a:buAutoNum type="arabicPeriod"/>
            </a:pPr>
            <a:r>
              <a:rPr lang="en-US" altLang="ar-JO" sz="2800">
                <a:latin typeface="Arial" panose="020B0604020202020204" pitchFamily="34" charset="0"/>
              </a:rPr>
              <a:t>location of receptors, </a:t>
            </a:r>
          </a:p>
          <a:p>
            <a:pPr algn="just" eaLnBrk="1" hangingPunct="1">
              <a:spcBef>
                <a:spcPct val="0"/>
              </a:spcBef>
              <a:buFontTx/>
              <a:buAutoNum type="arabicPeriod"/>
            </a:pPr>
            <a:r>
              <a:rPr lang="en-US" altLang="ar-JO" sz="2800">
                <a:latin typeface="Arial" panose="020B0604020202020204" pitchFamily="34" charset="0"/>
              </a:rPr>
              <a:t>Nature of the signal used to mediate hormonal action within the cell.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>
            <a:extLst>
              <a:ext uri="{FF2B5EF4-FFF2-40B4-BE49-F238E27FC236}">
                <a16:creationId xmlns:a16="http://schemas.microsoft.com/office/drawing/2014/main" id="{509C8F66-BBA9-4F81-8514-808456F6ED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04800"/>
            <a:ext cx="830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2000" b="1">
                <a:latin typeface="Arial" panose="020B0604020202020204" pitchFamily="34" charset="0"/>
              </a:rPr>
              <a:t>Table 41–3. Classification of Hormones by Mechanism of Action</a:t>
            </a:r>
            <a:endParaRPr lang="en-US" altLang="ar-JO" sz="2000">
              <a:latin typeface="Arial" panose="020B0604020202020204" pitchFamily="34" charset="0"/>
            </a:endParaRPr>
          </a:p>
        </p:txBody>
      </p:sp>
      <p:pic>
        <p:nvPicPr>
          <p:cNvPr id="28675" name="Picture 2">
            <a:extLst>
              <a:ext uri="{FF2B5EF4-FFF2-40B4-BE49-F238E27FC236}">
                <a16:creationId xmlns:a16="http://schemas.microsoft.com/office/drawing/2014/main" id="{D4FBD402-5725-425E-85A7-0C47AFC9B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0"/>
            <a:ext cx="671036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>
            <a:extLst>
              <a:ext uri="{FF2B5EF4-FFF2-40B4-BE49-F238E27FC236}">
                <a16:creationId xmlns:a16="http://schemas.microsoft.com/office/drawing/2014/main" id="{22842632-5BCF-4806-982E-D374F8A97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76200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5">
            <a:extLst>
              <a:ext uri="{FF2B5EF4-FFF2-40B4-BE49-F238E27FC236}">
                <a16:creationId xmlns:a16="http://schemas.microsoft.com/office/drawing/2014/main" id="{63F403F6-D7C4-44E7-AE0F-224F8F42A24A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152400"/>
            <a:ext cx="7162800" cy="6248400"/>
            <a:chOff x="381000" y="152400"/>
            <a:chExt cx="7162801" cy="6248400"/>
          </a:xfrm>
        </p:grpSpPr>
        <p:grpSp>
          <p:nvGrpSpPr>
            <p:cNvPr id="30723" name="Group 3">
              <a:extLst>
                <a:ext uri="{FF2B5EF4-FFF2-40B4-BE49-F238E27FC236}">
                  <a16:creationId xmlns:a16="http://schemas.microsoft.com/office/drawing/2014/main" id="{1C967775-7D3D-4D6D-A468-C638AFBD2C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000" y="152400"/>
              <a:ext cx="7162801" cy="6248400"/>
              <a:chOff x="894347" y="152400"/>
              <a:chExt cx="5277853" cy="6248400"/>
            </a:xfrm>
          </p:grpSpPr>
          <p:pic>
            <p:nvPicPr>
              <p:cNvPr id="30725" name="Picture 2">
                <a:extLst>
                  <a:ext uri="{FF2B5EF4-FFF2-40B4-BE49-F238E27FC236}">
                    <a16:creationId xmlns:a16="http://schemas.microsoft.com/office/drawing/2014/main" id="{E0506578-3EB2-472A-8B23-997C519165D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53"/>
              <a:stretch>
                <a:fillRect/>
              </a:stretch>
            </p:blipFill>
            <p:spPr bwMode="auto">
              <a:xfrm>
                <a:off x="894347" y="152400"/>
                <a:ext cx="5277853" cy="3657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726" name="Picture 3">
                <a:extLst>
                  <a:ext uri="{FF2B5EF4-FFF2-40B4-BE49-F238E27FC236}">
                    <a16:creationId xmlns:a16="http://schemas.microsoft.com/office/drawing/2014/main" id="{C68D3D3B-D7A3-4CF6-9A40-6A7E9B97908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4347" y="3352800"/>
                <a:ext cx="3874168" cy="304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0724" name="Rectangle 4">
              <a:extLst>
                <a:ext uri="{FF2B5EF4-FFF2-40B4-BE49-F238E27FC236}">
                  <a16:creationId xmlns:a16="http://schemas.microsoft.com/office/drawing/2014/main" id="{4DEEF28A-7D2E-4818-B4FD-A175969DAE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2600" y="3657600"/>
              <a:ext cx="1981200" cy="274320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ar-JO" altLang="ar-JO" sz="1800"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>
            <a:extLst>
              <a:ext uri="{FF2B5EF4-FFF2-40B4-BE49-F238E27FC236}">
                <a16:creationId xmlns:a16="http://schemas.microsoft.com/office/drawing/2014/main" id="{CFC62768-1614-4968-A114-34FFBBBC0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2"/>
          <a:stretch>
            <a:fillRect/>
          </a:stretch>
        </p:blipFill>
        <p:spPr bwMode="auto">
          <a:xfrm>
            <a:off x="311150" y="457200"/>
            <a:ext cx="8304213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9">
            <a:extLst>
              <a:ext uri="{FF2B5EF4-FFF2-40B4-BE49-F238E27FC236}">
                <a16:creationId xmlns:a16="http://schemas.microsoft.com/office/drawing/2014/main" id="{03A14AEC-1454-4C44-980D-210EF8433278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304800"/>
            <a:ext cx="8305800" cy="6189663"/>
            <a:chOff x="304800" y="304800"/>
            <a:chExt cx="8305800" cy="6189663"/>
          </a:xfrm>
        </p:grpSpPr>
        <p:pic>
          <p:nvPicPr>
            <p:cNvPr id="32771" name="Picture 2">
              <a:extLst>
                <a:ext uri="{FF2B5EF4-FFF2-40B4-BE49-F238E27FC236}">
                  <a16:creationId xmlns:a16="http://schemas.microsoft.com/office/drawing/2014/main" id="{A9945F74-FFC5-4C9D-AF2F-A688BA709C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304800"/>
              <a:ext cx="6048375" cy="561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2" name="Picture 3">
              <a:extLst>
                <a:ext uri="{FF2B5EF4-FFF2-40B4-BE49-F238E27FC236}">
                  <a16:creationId xmlns:a16="http://schemas.microsoft.com/office/drawing/2014/main" id="{FBD44956-BE04-491B-9E17-458DADB5AA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1219200"/>
              <a:ext cx="6488113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3" name="Picture 4">
              <a:extLst>
                <a:ext uri="{FF2B5EF4-FFF2-40B4-BE49-F238E27FC236}">
                  <a16:creationId xmlns:a16="http://schemas.microsoft.com/office/drawing/2014/main" id="{4A0ABFE6-BE46-4940-8E4A-F366983AA5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751"/>
            <a:stretch>
              <a:fillRect/>
            </a:stretch>
          </p:blipFill>
          <p:spPr bwMode="auto">
            <a:xfrm>
              <a:off x="762000" y="2667000"/>
              <a:ext cx="2667000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4" name="Picture 5">
              <a:extLst>
                <a:ext uri="{FF2B5EF4-FFF2-40B4-BE49-F238E27FC236}">
                  <a16:creationId xmlns:a16="http://schemas.microsoft.com/office/drawing/2014/main" id="{02D9083F-4B8B-443F-9021-EB986770AC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4114800"/>
              <a:ext cx="2671763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5" name="Picture 6">
              <a:extLst>
                <a:ext uri="{FF2B5EF4-FFF2-40B4-BE49-F238E27FC236}">
                  <a16:creationId xmlns:a16="http://schemas.microsoft.com/office/drawing/2014/main" id="{CC767EE0-F909-4C63-99C0-BC10510C2A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5410200"/>
              <a:ext cx="2667000" cy="1084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6" name="Picture 7">
              <a:extLst>
                <a:ext uri="{FF2B5EF4-FFF2-40B4-BE49-F238E27FC236}">
                  <a16:creationId xmlns:a16="http://schemas.microsoft.com/office/drawing/2014/main" id="{468BDE34-B80C-44DC-93A1-DF35E9A253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2667000"/>
              <a:ext cx="1676400" cy="738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7" name="Picture 8">
              <a:extLst>
                <a:ext uri="{FF2B5EF4-FFF2-40B4-BE49-F238E27FC236}">
                  <a16:creationId xmlns:a16="http://schemas.microsoft.com/office/drawing/2014/main" id="{C2A57342-F6C3-43F4-B7CC-1FA26AA6DD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3200400"/>
              <a:ext cx="1971675" cy="60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8" name="Picture 9">
              <a:extLst>
                <a:ext uri="{FF2B5EF4-FFF2-40B4-BE49-F238E27FC236}">
                  <a16:creationId xmlns:a16="http://schemas.microsoft.com/office/drawing/2014/main" id="{8BD07E87-E2E7-46D5-954E-A7CC6C51C6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4114800"/>
              <a:ext cx="449580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>
            <a:extLst>
              <a:ext uri="{FF2B5EF4-FFF2-40B4-BE49-F238E27FC236}">
                <a16:creationId xmlns:a16="http://schemas.microsoft.com/office/drawing/2014/main" id="{43E5D6E4-ECC4-4DCB-947D-416EA5FDF0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381000"/>
            <a:ext cx="62484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ar-JO" b="1">
                <a:latin typeface="Arial" panose="020B0604020202020204" pitchFamily="34" charset="0"/>
              </a:rPr>
              <a:t>DIVERSITY OF THE ENDOCRINE SYSTEM</a:t>
            </a:r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3409F88B-3B0C-4895-8C88-DC445965A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797050"/>
            <a:ext cx="8534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2000" b="1">
                <a:latin typeface="Arial" panose="020B0604020202020204" pitchFamily="34" charset="0"/>
              </a:rPr>
              <a:t>Hormones Are Synthesized in a Variety of Cellular Arrangements</a:t>
            </a:r>
            <a:endParaRPr lang="en-US" altLang="ar-JO" sz="2000">
              <a:latin typeface="Arial" panose="020B0604020202020204" pitchFamily="34" charset="0"/>
            </a:endParaRPr>
          </a:p>
        </p:txBody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ED696FC2-9EC0-4F03-BEF3-64A85A253C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2330450"/>
            <a:ext cx="72390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ar-JO" sz="2000">
                <a:latin typeface="Arial" panose="020B0604020202020204" pitchFamily="34" charset="0"/>
              </a:rPr>
              <a:t>Hormones are synthesized in discrete organs designed solely for this specific purpose, such as the thyroid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ar-JO" sz="2000">
                <a:latin typeface="Arial" panose="020B0604020202020204" pitchFamily="34" charset="0"/>
              </a:rPr>
              <a:t>(triiodothyronine), adrenal (glucocorticoids and mineralocorticoids), and the pituitary (TSH, FSH, LH, growth hormone, prolactin, ACTH).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>
            <a:extLst>
              <a:ext uri="{FF2B5EF4-FFF2-40B4-BE49-F238E27FC236}">
                <a16:creationId xmlns:a16="http://schemas.microsoft.com/office/drawing/2014/main" id="{6F811118-F2EB-4F98-B65B-3D82BD713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89916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Rectangle 2">
            <a:extLst>
              <a:ext uri="{FF2B5EF4-FFF2-40B4-BE49-F238E27FC236}">
                <a16:creationId xmlns:a16="http://schemas.microsoft.com/office/drawing/2014/main" id="{683DF0FF-2E4E-44A1-9287-392BFEDEDB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533400"/>
            <a:ext cx="5205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2400" b="1">
                <a:latin typeface="Arial" panose="020B0604020202020204" pitchFamily="34" charset="0"/>
              </a:rPr>
              <a:t>Hormones Are Chemically Diverse</a:t>
            </a:r>
            <a:endParaRPr lang="en-US" altLang="ar-JO" sz="2400">
              <a:latin typeface="Arial" panose="020B0604020202020204" pitchFamily="34" charset="0"/>
            </a:endParaRPr>
          </a:p>
        </p:txBody>
      </p:sp>
      <p:pic>
        <p:nvPicPr>
          <p:cNvPr id="34820" name="Picture 2">
            <a:extLst>
              <a:ext uri="{FF2B5EF4-FFF2-40B4-BE49-F238E27FC236}">
                <a16:creationId xmlns:a16="http://schemas.microsoft.com/office/drawing/2014/main" id="{247953E0-850F-4881-9DC8-5E82A3BAD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38600"/>
            <a:ext cx="8991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id="{2F8CF20C-5739-4F50-B357-EA93E5A9E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4114800" cy="577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>
            <a:extLst>
              <a:ext uri="{FF2B5EF4-FFF2-40B4-BE49-F238E27FC236}">
                <a16:creationId xmlns:a16="http://schemas.microsoft.com/office/drawing/2014/main" id="{3670C2DF-6070-4CD0-ABA3-F20F26F156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609600"/>
            <a:ext cx="4038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ar-JO" sz="2000">
                <a:latin typeface="Arial" panose="020B0604020202020204" pitchFamily="34" charset="0"/>
              </a:rPr>
              <a:t>The survival of multicellular organisms depends on their ability to </a:t>
            </a:r>
            <a:r>
              <a:rPr lang="en-US" altLang="ar-JO" sz="2000">
                <a:solidFill>
                  <a:srgbClr val="7030A0"/>
                </a:solidFill>
                <a:latin typeface="Arial" panose="020B0604020202020204" pitchFamily="34" charset="0"/>
              </a:rPr>
              <a:t>adapt</a:t>
            </a:r>
            <a:r>
              <a:rPr lang="en-US" altLang="ar-JO" sz="2000">
                <a:latin typeface="Arial" panose="020B0604020202020204" pitchFamily="34" charset="0"/>
              </a:rPr>
              <a:t> to a constantly changing environment.</a:t>
            </a:r>
          </a:p>
        </p:txBody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96A74762-ECCE-423E-9AE4-CDC109F1D5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2057400"/>
            <a:ext cx="3962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ar-JO" sz="2000">
                <a:solidFill>
                  <a:srgbClr val="990033"/>
                </a:solidFill>
                <a:latin typeface="Arial" panose="020B0604020202020204" pitchFamily="34" charset="0"/>
              </a:rPr>
              <a:t>Intercellular communication mechanisms are necessary requirements for this adaptation. </a:t>
            </a:r>
          </a:p>
        </p:txBody>
      </p:sp>
      <p:sp>
        <p:nvSpPr>
          <p:cNvPr id="17413" name="Rectangle 4">
            <a:extLst>
              <a:ext uri="{FF2B5EF4-FFF2-40B4-BE49-F238E27FC236}">
                <a16:creationId xmlns:a16="http://schemas.microsoft.com/office/drawing/2014/main" id="{27413BAE-946F-4E6C-ADEE-65458DBB85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3352800"/>
            <a:ext cx="41148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ar-JO" sz="2000">
                <a:solidFill>
                  <a:srgbClr val="FF0000"/>
                </a:solidFill>
                <a:latin typeface="Arial" panose="020B0604020202020204" pitchFamily="34" charset="0"/>
              </a:rPr>
              <a:t>The nervous system and the endocrine system provide this intercellular, organism-wide communication.</a:t>
            </a:r>
          </a:p>
        </p:txBody>
      </p:sp>
      <p:sp>
        <p:nvSpPr>
          <p:cNvPr id="14342" name="Rectangle 5">
            <a:extLst>
              <a:ext uri="{FF2B5EF4-FFF2-40B4-BE49-F238E27FC236}">
                <a16:creationId xmlns:a16="http://schemas.microsoft.com/office/drawing/2014/main" id="{9E6ED93F-FC8A-47EF-8F5B-E51771F478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4953000"/>
            <a:ext cx="40386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Neural regulation of the endocrine system is important in the production and secretion of some hormones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>
            <a:extLst>
              <a:ext uri="{FF2B5EF4-FFF2-40B4-BE49-F238E27FC236}">
                <a16:creationId xmlns:a16="http://schemas.microsoft.com/office/drawing/2014/main" id="{686E7041-DC8E-4F61-963C-16B9D3131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52550"/>
            <a:ext cx="8991600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f74-02">
            <a:extLst>
              <a:ext uri="{FF2B5EF4-FFF2-40B4-BE49-F238E27FC236}">
                <a16:creationId xmlns:a16="http://schemas.microsoft.com/office/drawing/2014/main" id="{A8F18053-2EED-4D7F-A897-4CB89135D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023938"/>
            <a:ext cx="3506788" cy="539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Rectangle 3">
            <a:extLst>
              <a:ext uri="{FF2B5EF4-FFF2-40B4-BE49-F238E27FC236}">
                <a16:creationId xmlns:a16="http://schemas.microsoft.com/office/drawing/2014/main" id="{654F50F8-1E03-41B9-8F2D-CD0788F88A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28600"/>
            <a:ext cx="69342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138" tIns="42862" rIns="84138" bIns="42862">
            <a:spAutoFit/>
          </a:bodyPr>
          <a:lstStyle>
            <a:lvl1pPr defTabSz="7778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defTabSz="7778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defTabSz="7778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defTabSz="7778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defTabSz="7778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7778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7778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7778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7778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Synthesis &amp; Secretion of Peptide Hormones</a:t>
            </a:r>
          </a:p>
        </p:txBody>
      </p:sp>
      <p:sp>
        <p:nvSpPr>
          <p:cNvPr id="36868" name="Text Box 4">
            <a:extLst>
              <a:ext uri="{FF2B5EF4-FFF2-40B4-BE49-F238E27FC236}">
                <a16:creationId xmlns:a16="http://schemas.microsoft.com/office/drawing/2014/main" id="{F693F2EB-CECA-4AAE-8752-3908EADDF6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5488" y="6278563"/>
            <a:ext cx="21193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1200">
                <a:latin typeface="Times" panose="02020603050405020304" pitchFamily="18" charset="0"/>
              </a:rPr>
              <a:t>Figure 75-2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1">
            <a:extLst>
              <a:ext uri="{FF2B5EF4-FFF2-40B4-BE49-F238E27FC236}">
                <a16:creationId xmlns:a16="http://schemas.microsoft.com/office/drawing/2014/main" id="{9C7EFFC9-79D3-4563-834E-C4F36869E9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8225" y="152400"/>
            <a:ext cx="5616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ar-JO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Signal Transduction Systems</a:t>
            </a:r>
          </a:p>
        </p:txBody>
      </p:sp>
      <p:sp>
        <p:nvSpPr>
          <p:cNvPr id="38915" name="TextBox 2">
            <a:extLst>
              <a:ext uri="{FF2B5EF4-FFF2-40B4-BE49-F238E27FC236}">
                <a16:creationId xmlns:a16="http://schemas.microsoft.com/office/drawing/2014/main" id="{4A128C54-BA7D-4D3D-8991-63D9E4DFF2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597025"/>
            <a:ext cx="8577263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ar-JO" sz="1800">
                <a:latin typeface="Arial" panose="020B0604020202020204" pitchFamily="34" charset="0"/>
              </a:rPr>
              <a:t>           </a:t>
            </a:r>
            <a:r>
              <a:rPr lang="en-US" altLang="ar-JO" sz="2400">
                <a:latin typeface="Arial" panose="020B0604020202020204" pitchFamily="34" charset="0"/>
              </a:rPr>
              <a:t> </a:t>
            </a:r>
            <a:r>
              <a:rPr lang="en-US" altLang="ar-JO" sz="2400" u="sng">
                <a:latin typeface="Arial" panose="020B0604020202020204" pitchFamily="34" charset="0"/>
              </a:rPr>
              <a:t>Pathway</a:t>
            </a:r>
            <a:r>
              <a:rPr lang="en-US" altLang="ar-JO" sz="2400">
                <a:latin typeface="Arial" panose="020B0604020202020204" pitchFamily="34" charset="0"/>
              </a:rPr>
              <a:t>                              </a:t>
            </a:r>
            <a:r>
              <a:rPr lang="en-US" altLang="ar-JO" sz="2400" u="sng">
                <a:latin typeface="Arial" panose="020B0604020202020204" pitchFamily="34" charset="0"/>
              </a:rPr>
              <a:t>Second Messenger</a:t>
            </a:r>
          </a:p>
          <a:p>
            <a:pPr>
              <a:spcBef>
                <a:spcPct val="50000"/>
              </a:spcBef>
            </a:pPr>
            <a:r>
              <a:rPr lang="en-US" altLang="ar-JO" sz="2000">
                <a:latin typeface="Arial" panose="020B0604020202020204" pitchFamily="34" charset="0"/>
              </a:rPr>
              <a:t>G Proteins Coupled to Adenylyl Cyclase	                  cAMP</a:t>
            </a:r>
          </a:p>
          <a:p>
            <a:pPr>
              <a:spcBef>
                <a:spcPct val="50000"/>
              </a:spcBef>
            </a:pPr>
            <a:r>
              <a:rPr lang="en-US" altLang="ar-JO" sz="2000">
                <a:latin typeface="Arial" panose="020B0604020202020204" pitchFamily="34" charset="0"/>
              </a:rPr>
              <a:t>G Proteins Coupled to Phospholipase C                IP</a:t>
            </a:r>
            <a:r>
              <a:rPr lang="en-US" altLang="ar-JO" sz="2000" baseline="-25000">
                <a:latin typeface="Arial" panose="020B0604020202020204" pitchFamily="34" charset="0"/>
              </a:rPr>
              <a:t>3</a:t>
            </a:r>
            <a:r>
              <a:rPr lang="en-US" altLang="ar-JO" sz="2000">
                <a:latin typeface="Arial" panose="020B0604020202020204" pitchFamily="34" charset="0"/>
              </a:rPr>
              <a:t> &amp; DAG</a:t>
            </a:r>
          </a:p>
          <a:p>
            <a:pPr>
              <a:spcBef>
                <a:spcPct val="50000"/>
              </a:spcBef>
            </a:pPr>
            <a:r>
              <a:rPr lang="en-US" altLang="ar-JO" sz="2000">
                <a:latin typeface="Arial" panose="020B0604020202020204" pitchFamily="34" charset="0"/>
              </a:rPr>
              <a:t>G Proteins Coupled to Phospholipase A</a:t>
            </a:r>
            <a:r>
              <a:rPr lang="en-US" altLang="ar-JO" sz="2000" baseline="-25000">
                <a:latin typeface="Arial" panose="020B0604020202020204" pitchFamily="34" charset="0"/>
              </a:rPr>
              <a:t>2</a:t>
            </a:r>
            <a:r>
              <a:rPr lang="en-US" altLang="ar-JO" sz="2000">
                <a:latin typeface="Arial" panose="020B0604020202020204" pitchFamily="34" charset="0"/>
              </a:rPr>
              <a:t>        Arachidonic acid metabolies</a:t>
            </a:r>
          </a:p>
          <a:p>
            <a:pPr>
              <a:spcBef>
                <a:spcPct val="50000"/>
              </a:spcBef>
            </a:pPr>
            <a:r>
              <a:rPr lang="en-US" altLang="ar-JO" sz="2000">
                <a:latin typeface="Arial" panose="020B0604020202020204" pitchFamily="34" charset="0"/>
              </a:rPr>
              <a:t>Receptor Tyrosine Kinases		            		      Phosphoproteins</a:t>
            </a:r>
          </a:p>
          <a:p>
            <a:pPr>
              <a:spcBef>
                <a:spcPct val="50000"/>
              </a:spcBef>
            </a:pPr>
            <a:r>
              <a:rPr lang="en-US" altLang="ar-JO" sz="2000">
                <a:latin typeface="Arial" panose="020B0604020202020204" pitchFamily="34" charset="0"/>
              </a:rPr>
              <a:t>Tyrosine Kinase-Associated Receptors	             Phosphoproteins</a:t>
            </a:r>
          </a:p>
          <a:p>
            <a:pPr>
              <a:spcBef>
                <a:spcPct val="50000"/>
              </a:spcBef>
            </a:pPr>
            <a:r>
              <a:rPr lang="en-US" altLang="ar-JO" sz="2000">
                <a:latin typeface="Arial" panose="020B0604020202020204" pitchFamily="34" charset="0"/>
              </a:rPr>
              <a:t>Guanylyl Cyclase                                                           cGMP</a:t>
            </a:r>
          </a:p>
        </p:txBody>
      </p:sp>
    </p:spTree>
    <p:custDataLst>
      <p:tags r:id="rId1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Documents and Settings\TLohmeier\Desktop\Ch75-Jpegs\f75-04-9781455770052.jpg">
            <a:extLst>
              <a:ext uri="{FF2B5EF4-FFF2-40B4-BE49-F238E27FC236}">
                <a16:creationId xmlns:a16="http://schemas.microsoft.com/office/drawing/2014/main" id="{588E23B5-FE7D-45D4-9623-51BB9648D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05000"/>
            <a:ext cx="8793163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Box 2">
            <a:extLst>
              <a:ext uri="{FF2B5EF4-FFF2-40B4-BE49-F238E27FC236}">
                <a16:creationId xmlns:a16="http://schemas.microsoft.com/office/drawing/2014/main" id="{CEE72C2E-55AD-4BE2-989E-77722A0E6E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5867400"/>
            <a:ext cx="1371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1200">
                <a:latin typeface="Times New Roman" panose="02020603050405020304" pitchFamily="18" charset="0"/>
                <a:cs typeface="Times New Roman" panose="02020603050405020304" pitchFamily="18" charset="0"/>
              </a:rPr>
              <a:t>Figure 75-4</a:t>
            </a:r>
          </a:p>
        </p:txBody>
      </p:sp>
      <p:sp>
        <p:nvSpPr>
          <p:cNvPr id="39940" name="TextBox 3">
            <a:extLst>
              <a:ext uri="{FF2B5EF4-FFF2-40B4-BE49-F238E27FC236}">
                <a16:creationId xmlns:a16="http://schemas.microsoft.com/office/drawing/2014/main" id="{4268E753-12CD-49C5-A652-870BB6AF15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0"/>
            <a:ext cx="5638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ar-JO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Mechanism of Action of G Protein-Coupled Receptors</a:t>
            </a:r>
            <a:r>
              <a:rPr lang="en-US" altLang="ar-JO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23F16F09-4372-4B64-A8B5-CAF93CD0A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3138" y="0"/>
            <a:ext cx="6824662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138" tIns="42862" rIns="84138" bIns="42862">
            <a:spAutoFit/>
          </a:bodyPr>
          <a:lstStyle>
            <a:lvl1pPr defTabSz="7778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defTabSz="7778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defTabSz="7778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defTabSz="7778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defTabSz="7778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7778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7778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7778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7778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ar-JO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Cyclic Adenosine  Monophosphate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ar-JO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(cAMP) Second Messenger Mechanism </a:t>
            </a:r>
          </a:p>
        </p:txBody>
      </p:sp>
      <p:pic>
        <p:nvPicPr>
          <p:cNvPr id="40963" name="Picture 3" descr="f74-07">
            <a:extLst>
              <a:ext uri="{FF2B5EF4-FFF2-40B4-BE49-F238E27FC236}">
                <a16:creationId xmlns:a16="http://schemas.microsoft.com/office/drawing/2014/main" id="{CB1AD4B6-5252-4AB7-9ECC-5D2EA525E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295400"/>
            <a:ext cx="3935413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Text Box 4">
            <a:extLst>
              <a:ext uri="{FF2B5EF4-FFF2-40B4-BE49-F238E27FC236}">
                <a16:creationId xmlns:a16="http://schemas.microsoft.com/office/drawing/2014/main" id="{B447EA02-D276-4BC2-8505-391C7F8EE8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6278563"/>
            <a:ext cx="21764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1200">
                <a:latin typeface="Times" panose="02020603050405020304" pitchFamily="18" charset="0"/>
              </a:rPr>
              <a:t>Figure 75-7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f74-08">
            <a:extLst>
              <a:ext uri="{FF2B5EF4-FFF2-40B4-BE49-F238E27FC236}">
                <a16:creationId xmlns:a16="http://schemas.microsoft.com/office/drawing/2014/main" id="{5E968A24-F0A2-46E2-8977-903DAB449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143000"/>
            <a:ext cx="3681413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Rectangle 3">
            <a:extLst>
              <a:ext uri="{FF2B5EF4-FFF2-40B4-BE49-F238E27FC236}">
                <a16:creationId xmlns:a16="http://schemas.microsoft.com/office/drawing/2014/main" id="{3FA2E205-AF4C-4D5F-8DFF-F6510927C5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76200"/>
            <a:ext cx="609600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138" tIns="42862" rIns="84138" bIns="42862">
            <a:spAutoFit/>
          </a:bodyPr>
          <a:lstStyle>
            <a:lvl1pPr defTabSz="7778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defTabSz="7778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defTabSz="7778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defTabSz="7778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defTabSz="7778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7778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7778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7778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7778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ar-JO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 Membrane Phospholipid 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ar-JO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 Messenger System</a:t>
            </a:r>
          </a:p>
        </p:txBody>
      </p:sp>
      <p:sp>
        <p:nvSpPr>
          <p:cNvPr id="43012" name="Text Box 5">
            <a:extLst>
              <a:ext uri="{FF2B5EF4-FFF2-40B4-BE49-F238E27FC236}">
                <a16:creationId xmlns:a16="http://schemas.microsoft.com/office/drawing/2014/main" id="{8A8497DA-5732-4839-AB0E-9B891AB193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1475" y="6202363"/>
            <a:ext cx="18986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1200">
                <a:latin typeface="Times" panose="02020603050405020304" pitchFamily="18" charset="0"/>
              </a:rPr>
              <a:t>Figure 75-8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f78-03">
            <a:extLst>
              <a:ext uri="{FF2B5EF4-FFF2-40B4-BE49-F238E27FC236}">
                <a16:creationId xmlns:a16="http://schemas.microsoft.com/office/drawing/2014/main" id="{640621FB-601E-43D7-A20A-E7665086C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152525"/>
            <a:ext cx="45466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Text Box 3">
            <a:extLst>
              <a:ext uri="{FF2B5EF4-FFF2-40B4-BE49-F238E27FC236}">
                <a16:creationId xmlns:a16="http://schemas.microsoft.com/office/drawing/2014/main" id="{EBB60834-AF82-4FC6-8986-DCAB69E0C9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28600"/>
            <a:ext cx="674211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ar-JO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Insulin Receptor &amp; Mechanisms of Insulin Action</a:t>
            </a:r>
          </a:p>
        </p:txBody>
      </p:sp>
      <p:sp>
        <p:nvSpPr>
          <p:cNvPr id="45060" name="Text Box 4">
            <a:extLst>
              <a:ext uri="{FF2B5EF4-FFF2-40B4-BE49-F238E27FC236}">
                <a16:creationId xmlns:a16="http://schemas.microsoft.com/office/drawing/2014/main" id="{5C1334C1-23B7-4573-A19E-AEAD4A45B2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1750" y="6335713"/>
            <a:ext cx="9080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1200">
                <a:latin typeface="Times" panose="02020603050405020304" pitchFamily="18" charset="0"/>
              </a:rPr>
              <a:t>Figure 79-3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5">
            <a:extLst>
              <a:ext uri="{FF2B5EF4-FFF2-40B4-BE49-F238E27FC236}">
                <a16:creationId xmlns:a16="http://schemas.microsoft.com/office/drawing/2014/main" id="{75AB3E91-99D4-4CD8-8504-EE56CF2043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6870700" cy="609600"/>
          </a:xfrm>
        </p:spPr>
        <p:txBody>
          <a:bodyPr anchor="t"/>
          <a:lstStyle/>
          <a:p>
            <a:pPr algn="l">
              <a:spcBef>
                <a:spcPct val="50000"/>
              </a:spcBef>
            </a:pPr>
            <a:r>
              <a:rPr lang="en-US" altLang="ar-JO" sz="2800" b="1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Protein Hormones - Mechanisms of Action</a:t>
            </a:r>
          </a:p>
        </p:txBody>
      </p:sp>
      <p:sp>
        <p:nvSpPr>
          <p:cNvPr id="47107" name="Rectangle 6">
            <a:extLst>
              <a:ext uri="{FF2B5EF4-FFF2-40B4-BE49-F238E27FC236}">
                <a16:creationId xmlns:a16="http://schemas.microsoft.com/office/drawing/2014/main" id="{B9A7CAD1-A22A-4619-84B8-646C650A1F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071563"/>
            <a:ext cx="2195513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2000">
                <a:solidFill>
                  <a:srgbClr val="1F497D"/>
                </a:solidFill>
                <a:latin typeface="Times New Roman" panose="02020603050405020304" pitchFamily="18" charset="0"/>
              </a:rPr>
              <a:t>Adenylyl Cyclase Mechanism</a:t>
            </a:r>
          </a:p>
        </p:txBody>
      </p:sp>
      <p:sp>
        <p:nvSpPr>
          <p:cNvPr id="47108" name="Rectangle 7">
            <a:extLst>
              <a:ext uri="{FF2B5EF4-FFF2-40B4-BE49-F238E27FC236}">
                <a16:creationId xmlns:a16="http://schemas.microsoft.com/office/drawing/2014/main" id="{0E44E189-E6C2-4285-91AF-9BD1372CC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0388" y="1066800"/>
            <a:ext cx="2338387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2000">
                <a:solidFill>
                  <a:srgbClr val="1F497D"/>
                </a:solidFill>
                <a:latin typeface="Times New Roman" panose="02020603050405020304" pitchFamily="18" charset="0"/>
              </a:rPr>
              <a:t>Guanylate Cyclase Mechanism</a:t>
            </a:r>
          </a:p>
        </p:txBody>
      </p:sp>
      <p:sp>
        <p:nvSpPr>
          <p:cNvPr id="47109" name="Rectangle 8">
            <a:extLst>
              <a:ext uri="{FF2B5EF4-FFF2-40B4-BE49-F238E27FC236}">
                <a16:creationId xmlns:a16="http://schemas.microsoft.com/office/drawing/2014/main" id="{D9A46012-9E33-4950-BD8E-F8E50D56B9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1613" y="914400"/>
            <a:ext cx="2287587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2000">
                <a:solidFill>
                  <a:srgbClr val="1F497D"/>
                </a:solidFill>
                <a:latin typeface="Times New Roman" panose="02020603050405020304" pitchFamily="18" charset="0"/>
              </a:rPr>
              <a:t>Tyrosine Kinase/Cytokine Receptor Mechanism</a:t>
            </a:r>
          </a:p>
        </p:txBody>
      </p:sp>
      <p:sp>
        <p:nvSpPr>
          <p:cNvPr id="47110" name="Rectangle 9">
            <a:extLst>
              <a:ext uri="{FF2B5EF4-FFF2-40B4-BE49-F238E27FC236}">
                <a16:creationId xmlns:a16="http://schemas.microsoft.com/office/drawing/2014/main" id="{CD485AAE-9B53-4BA2-8282-4F6F0D0B53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6813" y="1071563"/>
            <a:ext cx="220662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2000">
                <a:solidFill>
                  <a:srgbClr val="1F497D"/>
                </a:solidFill>
                <a:latin typeface="Times New Roman" panose="02020603050405020304" pitchFamily="18" charset="0"/>
              </a:rPr>
              <a:t>Phospholipid  Mechanism</a:t>
            </a:r>
            <a:r>
              <a:rPr lang="en-US" altLang="ar-JO" sz="1800">
                <a:solidFill>
                  <a:srgbClr val="1F497D"/>
                </a:solidFill>
                <a:latin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147486" name="Group 30">
            <a:extLst>
              <a:ext uri="{FF2B5EF4-FFF2-40B4-BE49-F238E27FC236}">
                <a16:creationId xmlns:a16="http://schemas.microsoft.com/office/drawing/2014/main" id="{3BA942D6-1968-4BAE-8247-36F4687F88A2}"/>
              </a:ext>
            </a:extLst>
          </p:cNvPr>
          <p:cNvGraphicFramePr>
            <a:graphicFrameLocks noGrp="1"/>
          </p:cNvGraphicFramePr>
          <p:nvPr/>
        </p:nvGraphicFramePr>
        <p:xfrm>
          <a:off x="488950" y="2060575"/>
          <a:ext cx="8280400" cy="4645025"/>
        </p:xfrm>
        <a:graphic>
          <a:graphicData uri="http://schemas.openxmlformats.org/drawingml/2006/table">
            <a:tbl>
              <a:tblPr/>
              <a:tblGrid>
                <a:gridCol w="207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0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0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0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45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6000C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ACTH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6000C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LH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6000C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FSH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6000C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TSH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6000C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GHRH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6000C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Somatostatin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6000C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ADH (V</a:t>
                      </a:r>
                      <a:r>
                        <a:rPr kumimoji="0" lang="en-US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2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 receptor)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6000C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HCG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6000C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MSH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6000C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CRH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6000C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Calcitonin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6000C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PTH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6000C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Glucagon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6000C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l-G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6000C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GnRH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6000C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TRH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6000C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PTH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6000C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Angiotensin II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6000C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ADH (V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1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 receptor)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6000C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Oxytocin</a:t>
                      </a:r>
                    </a:p>
                  </a:txBody>
                  <a:tcPr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6000C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ANP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6000C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-128"/>
                      </a:endParaRPr>
                    </a:p>
                  </a:txBody>
                  <a:tcPr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6000C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Insulin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6000C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IGF-1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6000C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GH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6000C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Prolactin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-128"/>
                      </a:endParaRPr>
                    </a:p>
                  </a:txBody>
                  <a:tcPr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4">
            <a:extLst>
              <a:ext uri="{FF2B5EF4-FFF2-40B4-BE49-F238E27FC236}">
                <a16:creationId xmlns:a16="http://schemas.microsoft.com/office/drawing/2014/main" id="{B6C846C1-16C5-490E-88A1-7B274E2074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 anchor="t"/>
          <a:lstStyle/>
          <a:p>
            <a:pPr algn="l" eaLnBrk="1" hangingPunct="1"/>
            <a:r>
              <a:rPr lang="en-US" altLang="ar-JO" sz="3200" b="1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Steroid Hormone Synthesis and Secretion</a:t>
            </a:r>
          </a:p>
        </p:txBody>
      </p:sp>
      <p:sp>
        <p:nvSpPr>
          <p:cNvPr id="48131" name="Rectangle 5">
            <a:extLst>
              <a:ext uri="{FF2B5EF4-FFF2-40B4-BE49-F238E27FC236}">
                <a16:creationId xmlns:a16="http://schemas.microsoft.com/office/drawing/2014/main" id="{CB03DCB4-369A-40A2-9626-F3CB92EF45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588" y="2189163"/>
            <a:ext cx="8375650" cy="430212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JO" altLang="ar-JO" sz="1800">
              <a:latin typeface="Times New Roman" panose="02020603050405020304" pitchFamily="18" charset="0"/>
            </a:endParaRPr>
          </a:p>
        </p:txBody>
      </p:sp>
      <p:sp>
        <p:nvSpPr>
          <p:cNvPr id="48132" name="Rectangle 6">
            <a:extLst>
              <a:ext uri="{FF2B5EF4-FFF2-40B4-BE49-F238E27FC236}">
                <a16:creationId xmlns:a16="http://schemas.microsoft.com/office/drawing/2014/main" id="{29F20392-8FEA-4DBB-9A17-1C5847635C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1263" y="1874838"/>
            <a:ext cx="1123950" cy="922337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JO" altLang="ar-JO" sz="1800">
              <a:latin typeface="Times New Roman" panose="02020603050405020304" pitchFamily="18" charset="0"/>
            </a:endParaRPr>
          </a:p>
        </p:txBody>
      </p:sp>
      <p:sp>
        <p:nvSpPr>
          <p:cNvPr id="48133" name="Line 7">
            <a:extLst>
              <a:ext uri="{FF2B5EF4-FFF2-40B4-BE49-F238E27FC236}">
                <a16:creationId xmlns:a16="http://schemas.microsoft.com/office/drawing/2014/main" id="{02F4B5ED-51A8-4133-B083-9C90C76A5079}"/>
              </a:ext>
            </a:extLst>
          </p:cNvPr>
          <p:cNvSpPr>
            <a:spLocks noChangeShapeType="1"/>
          </p:cNvSpPr>
          <p:nvPr/>
        </p:nvSpPr>
        <p:spPr bwMode="auto">
          <a:xfrm>
            <a:off x="6438900" y="2189163"/>
            <a:ext cx="0" cy="430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4" name="Line 8">
            <a:extLst>
              <a:ext uri="{FF2B5EF4-FFF2-40B4-BE49-F238E27FC236}">
                <a16:creationId xmlns:a16="http://schemas.microsoft.com/office/drawing/2014/main" id="{9AD18FA1-2201-418E-B781-CD6C572A4804}"/>
              </a:ext>
            </a:extLst>
          </p:cNvPr>
          <p:cNvSpPr>
            <a:spLocks noChangeShapeType="1"/>
          </p:cNvSpPr>
          <p:nvPr/>
        </p:nvSpPr>
        <p:spPr bwMode="auto">
          <a:xfrm>
            <a:off x="7350125" y="2189163"/>
            <a:ext cx="0" cy="430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5" name="Rectangle 9">
            <a:extLst>
              <a:ext uri="{FF2B5EF4-FFF2-40B4-BE49-F238E27FC236}">
                <a16:creationId xmlns:a16="http://schemas.microsoft.com/office/drawing/2014/main" id="{0978340A-9CD7-4C19-89EC-70864CE3B2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8900" y="1839913"/>
            <a:ext cx="836613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JO" altLang="ar-JO" sz="1800">
              <a:latin typeface="Times New Roman" panose="02020603050405020304" pitchFamily="18" charset="0"/>
            </a:endParaRPr>
          </a:p>
        </p:txBody>
      </p:sp>
      <p:sp>
        <p:nvSpPr>
          <p:cNvPr id="48136" name="Rectangle 10">
            <a:extLst>
              <a:ext uri="{FF2B5EF4-FFF2-40B4-BE49-F238E27FC236}">
                <a16:creationId xmlns:a16="http://schemas.microsoft.com/office/drawing/2014/main" id="{88998DC2-618F-46FF-9AC0-C54788985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8900" y="2427288"/>
            <a:ext cx="7572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200" tIns="38100" rIns="76200" bIns="38100">
            <a:spAutoFit/>
          </a:bodyPr>
          <a:lstStyle>
            <a:lvl1pPr defTabSz="628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defTabSz="628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defTabSz="628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defTabSz="628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defTabSz="628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1300">
                <a:solidFill>
                  <a:srgbClr val="FFFFFF"/>
                </a:solidFill>
                <a:latin typeface="Times New Roman" panose="02020603050405020304" pitchFamily="18" charset="0"/>
              </a:rPr>
              <a:t>Receptor</a:t>
            </a:r>
          </a:p>
        </p:txBody>
      </p:sp>
      <p:sp>
        <p:nvSpPr>
          <p:cNvPr id="149515" name="Rectangle 11">
            <a:extLst>
              <a:ext uri="{FF2B5EF4-FFF2-40B4-BE49-F238E27FC236}">
                <a16:creationId xmlns:a16="http://schemas.microsoft.com/office/drawing/2014/main" id="{E398458A-2DD7-48FE-B52D-DF95C430CD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7638" y="2254250"/>
            <a:ext cx="808037" cy="477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76200" tIns="38100" rIns="76200" bIns="38100">
            <a:spAutoFit/>
          </a:bodyPr>
          <a:lstStyle/>
          <a:p>
            <a:pPr defTabSz="628650" eaLnBrk="1" hangingPunct="1">
              <a:defRPr/>
            </a:pPr>
            <a:r>
              <a:rPr lang="en-US" sz="1300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G-protein</a:t>
            </a:r>
          </a:p>
          <a:p>
            <a:pPr defTabSz="628650" eaLnBrk="1" hangingPunct="1">
              <a:defRPr/>
            </a:pPr>
            <a:endParaRPr lang="en-US" sz="13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48138" name="Rectangle 12">
            <a:extLst>
              <a:ext uri="{FF2B5EF4-FFF2-40B4-BE49-F238E27FC236}">
                <a16:creationId xmlns:a16="http://schemas.microsoft.com/office/drawing/2014/main" id="{0CFB40A7-A70C-43DC-9191-AF2B225EFD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2400" y="2151063"/>
            <a:ext cx="78581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200" tIns="38100" rIns="76200" bIns="38100">
            <a:spAutoFit/>
          </a:bodyPr>
          <a:lstStyle>
            <a:lvl1pPr defTabSz="628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defTabSz="628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defTabSz="628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defTabSz="628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defTabSz="628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1300">
                <a:solidFill>
                  <a:srgbClr val="FFFFFF"/>
                </a:solidFill>
                <a:latin typeface="Times New Roman" panose="02020603050405020304" pitchFamily="18" charset="0"/>
              </a:rPr>
              <a:t>Adenylyl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1300">
                <a:solidFill>
                  <a:srgbClr val="FFFFFF"/>
                </a:solidFill>
                <a:latin typeface="Times New Roman" panose="02020603050405020304" pitchFamily="18" charset="0"/>
              </a:rPr>
              <a:t>cyclase</a:t>
            </a:r>
          </a:p>
        </p:txBody>
      </p:sp>
      <p:sp>
        <p:nvSpPr>
          <p:cNvPr id="48139" name="Rectangle 13">
            <a:extLst>
              <a:ext uri="{FF2B5EF4-FFF2-40B4-BE49-F238E27FC236}">
                <a16:creationId xmlns:a16="http://schemas.microsoft.com/office/drawing/2014/main" id="{5BF34696-FF78-4637-B186-DEA64B529C7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740400" y="2705100"/>
            <a:ext cx="6016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200" tIns="38100" rIns="76200" bIns="38100">
            <a:spAutoFit/>
          </a:bodyPr>
          <a:lstStyle>
            <a:lvl1pPr defTabSz="628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defTabSz="628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defTabSz="628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defTabSz="628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defTabSz="628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1300">
                <a:latin typeface="Times New Roman" panose="02020603050405020304" pitchFamily="18" charset="0"/>
              </a:rPr>
              <a:t>cAMP</a:t>
            </a:r>
          </a:p>
        </p:txBody>
      </p:sp>
      <p:sp>
        <p:nvSpPr>
          <p:cNvPr id="48140" name="Rectangle 14">
            <a:extLst>
              <a:ext uri="{FF2B5EF4-FFF2-40B4-BE49-F238E27FC236}">
                <a16:creationId xmlns:a16="http://schemas.microsoft.com/office/drawing/2014/main" id="{4EB4BD58-162D-4AA1-B711-E4142F024B2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188200" y="2725738"/>
            <a:ext cx="457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200" tIns="38100" rIns="76200" bIns="38100">
            <a:spAutoFit/>
          </a:bodyPr>
          <a:lstStyle>
            <a:lvl1pPr defTabSz="628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defTabSz="628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defTabSz="628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defTabSz="628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defTabSz="628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1300">
                <a:latin typeface="Times New Roman" panose="02020603050405020304" pitchFamily="18" charset="0"/>
              </a:rPr>
              <a:t>ATP</a:t>
            </a:r>
          </a:p>
        </p:txBody>
      </p:sp>
      <p:sp>
        <p:nvSpPr>
          <p:cNvPr id="48141" name="Rectangle 15">
            <a:extLst>
              <a:ext uri="{FF2B5EF4-FFF2-40B4-BE49-F238E27FC236}">
                <a16:creationId xmlns:a16="http://schemas.microsoft.com/office/drawing/2014/main" id="{0DE1CFE0-45D6-4678-AD84-7A0E682578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2813" y="2354263"/>
            <a:ext cx="288925" cy="109537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JO" altLang="ar-JO" sz="1800">
              <a:latin typeface="Times New Roman" panose="02020603050405020304" pitchFamily="18" charset="0"/>
            </a:endParaRPr>
          </a:p>
        </p:txBody>
      </p:sp>
      <p:sp>
        <p:nvSpPr>
          <p:cNvPr id="48142" name="Freeform 16">
            <a:extLst>
              <a:ext uri="{FF2B5EF4-FFF2-40B4-BE49-F238E27FC236}">
                <a16:creationId xmlns:a16="http://schemas.microsoft.com/office/drawing/2014/main" id="{24EFE930-E3D9-4AEC-BD4D-38917CFCB072}"/>
              </a:ext>
            </a:extLst>
          </p:cNvPr>
          <p:cNvSpPr>
            <a:spLocks/>
          </p:cNvSpPr>
          <p:nvPr/>
        </p:nvSpPr>
        <p:spPr bwMode="auto">
          <a:xfrm>
            <a:off x="4775200" y="2390775"/>
            <a:ext cx="192088" cy="44450"/>
          </a:xfrm>
          <a:custGeom>
            <a:avLst/>
            <a:gdLst>
              <a:gd name="T0" fmla="*/ 0 w 133"/>
              <a:gd name="T1" fmla="*/ 2147483646 h 27"/>
              <a:gd name="T2" fmla="*/ 2147483646 w 133"/>
              <a:gd name="T3" fmla="*/ 2147483646 h 27"/>
              <a:gd name="T4" fmla="*/ 2147483646 w 133"/>
              <a:gd name="T5" fmla="*/ 2147483646 h 27"/>
              <a:gd name="T6" fmla="*/ 2147483646 w 133"/>
              <a:gd name="T7" fmla="*/ 2147483646 h 27"/>
              <a:gd name="T8" fmla="*/ 2147483646 w 133"/>
              <a:gd name="T9" fmla="*/ 2147483646 h 27"/>
              <a:gd name="T10" fmla="*/ 2147483646 w 133"/>
              <a:gd name="T11" fmla="*/ 2147483646 h 27"/>
              <a:gd name="T12" fmla="*/ 2147483646 w 133"/>
              <a:gd name="T13" fmla="*/ 0 h 27"/>
              <a:gd name="T14" fmla="*/ 2147483646 w 133"/>
              <a:gd name="T15" fmla="*/ 0 h 27"/>
              <a:gd name="T16" fmla="*/ 2147483646 w 133"/>
              <a:gd name="T17" fmla="*/ 2147483646 h 27"/>
              <a:gd name="T18" fmla="*/ 2147483646 w 133"/>
              <a:gd name="T19" fmla="*/ 2147483646 h 27"/>
              <a:gd name="T20" fmla="*/ 2147483646 w 133"/>
              <a:gd name="T21" fmla="*/ 2147483646 h 27"/>
              <a:gd name="T22" fmla="*/ 2147483646 w 133"/>
              <a:gd name="T23" fmla="*/ 2147483646 h 27"/>
              <a:gd name="T24" fmla="*/ 2147483646 w 133"/>
              <a:gd name="T25" fmla="*/ 2147483646 h 27"/>
              <a:gd name="T26" fmla="*/ 2147483646 w 133"/>
              <a:gd name="T27" fmla="*/ 2147483646 h 27"/>
              <a:gd name="T28" fmla="*/ 2147483646 w 133"/>
              <a:gd name="T29" fmla="*/ 2147483646 h 27"/>
              <a:gd name="T30" fmla="*/ 2147483646 w 133"/>
              <a:gd name="T31" fmla="*/ 2147483646 h 27"/>
              <a:gd name="T32" fmla="*/ 2147483646 w 133"/>
              <a:gd name="T33" fmla="*/ 2147483646 h 27"/>
              <a:gd name="T34" fmla="*/ 2147483646 w 133"/>
              <a:gd name="T35" fmla="*/ 2147483646 h 27"/>
              <a:gd name="T36" fmla="*/ 2147483646 w 133"/>
              <a:gd name="T37" fmla="*/ 2147483646 h 27"/>
              <a:gd name="T38" fmla="*/ 2147483646 w 133"/>
              <a:gd name="T39" fmla="*/ 2147483646 h 27"/>
              <a:gd name="T40" fmla="*/ 2147483646 w 133"/>
              <a:gd name="T41" fmla="*/ 2147483646 h 2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33"/>
              <a:gd name="T64" fmla="*/ 0 h 27"/>
              <a:gd name="T65" fmla="*/ 133 w 133"/>
              <a:gd name="T66" fmla="*/ 27 h 27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33" h="27">
                <a:moveTo>
                  <a:pt x="0" y="26"/>
                </a:moveTo>
                <a:lnTo>
                  <a:pt x="4" y="20"/>
                </a:lnTo>
                <a:lnTo>
                  <a:pt x="11" y="16"/>
                </a:lnTo>
                <a:lnTo>
                  <a:pt x="15" y="10"/>
                </a:lnTo>
                <a:lnTo>
                  <a:pt x="22" y="7"/>
                </a:lnTo>
                <a:lnTo>
                  <a:pt x="29" y="3"/>
                </a:lnTo>
                <a:lnTo>
                  <a:pt x="37" y="0"/>
                </a:lnTo>
                <a:lnTo>
                  <a:pt x="44" y="0"/>
                </a:lnTo>
                <a:lnTo>
                  <a:pt x="51" y="3"/>
                </a:lnTo>
                <a:lnTo>
                  <a:pt x="59" y="10"/>
                </a:lnTo>
                <a:lnTo>
                  <a:pt x="66" y="16"/>
                </a:lnTo>
                <a:lnTo>
                  <a:pt x="73" y="16"/>
                </a:lnTo>
                <a:lnTo>
                  <a:pt x="81" y="20"/>
                </a:lnTo>
                <a:lnTo>
                  <a:pt x="88" y="23"/>
                </a:lnTo>
                <a:lnTo>
                  <a:pt x="95" y="23"/>
                </a:lnTo>
                <a:lnTo>
                  <a:pt x="103" y="26"/>
                </a:lnTo>
                <a:lnTo>
                  <a:pt x="110" y="23"/>
                </a:lnTo>
                <a:lnTo>
                  <a:pt x="117" y="23"/>
                </a:lnTo>
                <a:lnTo>
                  <a:pt x="125" y="16"/>
                </a:lnTo>
                <a:lnTo>
                  <a:pt x="132" y="16"/>
                </a:lnTo>
                <a:lnTo>
                  <a:pt x="132" y="10"/>
                </a:lnTo>
              </a:path>
            </a:pathLst>
          </a:custGeom>
          <a:noFill/>
          <a:ln w="25400" cap="rnd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3" name="Rectangle 17">
            <a:extLst>
              <a:ext uri="{FF2B5EF4-FFF2-40B4-BE49-F238E27FC236}">
                <a16:creationId xmlns:a16="http://schemas.microsoft.com/office/drawing/2014/main" id="{5470B50B-C0D2-4BBD-A449-3C29A2B9A4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0150" y="2354263"/>
            <a:ext cx="290513" cy="109537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JO" altLang="ar-JO" sz="1800">
              <a:latin typeface="Times New Roman" panose="02020603050405020304" pitchFamily="18" charset="0"/>
            </a:endParaRPr>
          </a:p>
        </p:txBody>
      </p:sp>
      <p:sp>
        <p:nvSpPr>
          <p:cNvPr id="48144" name="Freeform 18">
            <a:extLst>
              <a:ext uri="{FF2B5EF4-FFF2-40B4-BE49-F238E27FC236}">
                <a16:creationId xmlns:a16="http://schemas.microsoft.com/office/drawing/2014/main" id="{4713A207-135C-4EE0-BB8A-003A25664A8A}"/>
              </a:ext>
            </a:extLst>
          </p:cNvPr>
          <p:cNvSpPr>
            <a:spLocks/>
          </p:cNvSpPr>
          <p:nvPr/>
        </p:nvSpPr>
        <p:spPr bwMode="auto">
          <a:xfrm>
            <a:off x="6334125" y="2390775"/>
            <a:ext cx="192088" cy="44450"/>
          </a:xfrm>
          <a:custGeom>
            <a:avLst/>
            <a:gdLst>
              <a:gd name="T0" fmla="*/ 0 w 133"/>
              <a:gd name="T1" fmla="*/ 2147483646 h 27"/>
              <a:gd name="T2" fmla="*/ 2147483646 w 133"/>
              <a:gd name="T3" fmla="*/ 2147483646 h 27"/>
              <a:gd name="T4" fmla="*/ 2147483646 w 133"/>
              <a:gd name="T5" fmla="*/ 2147483646 h 27"/>
              <a:gd name="T6" fmla="*/ 2147483646 w 133"/>
              <a:gd name="T7" fmla="*/ 2147483646 h 27"/>
              <a:gd name="T8" fmla="*/ 2147483646 w 133"/>
              <a:gd name="T9" fmla="*/ 2147483646 h 27"/>
              <a:gd name="T10" fmla="*/ 2147483646 w 133"/>
              <a:gd name="T11" fmla="*/ 2147483646 h 27"/>
              <a:gd name="T12" fmla="*/ 2147483646 w 133"/>
              <a:gd name="T13" fmla="*/ 0 h 27"/>
              <a:gd name="T14" fmla="*/ 2147483646 w 133"/>
              <a:gd name="T15" fmla="*/ 0 h 27"/>
              <a:gd name="T16" fmla="*/ 2147483646 w 133"/>
              <a:gd name="T17" fmla="*/ 2147483646 h 27"/>
              <a:gd name="T18" fmla="*/ 2147483646 w 133"/>
              <a:gd name="T19" fmla="*/ 2147483646 h 27"/>
              <a:gd name="T20" fmla="*/ 2147483646 w 133"/>
              <a:gd name="T21" fmla="*/ 2147483646 h 27"/>
              <a:gd name="T22" fmla="*/ 2147483646 w 133"/>
              <a:gd name="T23" fmla="*/ 2147483646 h 27"/>
              <a:gd name="T24" fmla="*/ 2147483646 w 133"/>
              <a:gd name="T25" fmla="*/ 2147483646 h 27"/>
              <a:gd name="T26" fmla="*/ 2147483646 w 133"/>
              <a:gd name="T27" fmla="*/ 2147483646 h 27"/>
              <a:gd name="T28" fmla="*/ 2147483646 w 133"/>
              <a:gd name="T29" fmla="*/ 2147483646 h 27"/>
              <a:gd name="T30" fmla="*/ 2147483646 w 133"/>
              <a:gd name="T31" fmla="*/ 2147483646 h 27"/>
              <a:gd name="T32" fmla="*/ 2147483646 w 133"/>
              <a:gd name="T33" fmla="*/ 2147483646 h 27"/>
              <a:gd name="T34" fmla="*/ 2147483646 w 133"/>
              <a:gd name="T35" fmla="*/ 2147483646 h 27"/>
              <a:gd name="T36" fmla="*/ 2147483646 w 133"/>
              <a:gd name="T37" fmla="*/ 2147483646 h 27"/>
              <a:gd name="T38" fmla="*/ 2147483646 w 133"/>
              <a:gd name="T39" fmla="*/ 2147483646 h 27"/>
              <a:gd name="T40" fmla="*/ 2147483646 w 133"/>
              <a:gd name="T41" fmla="*/ 2147483646 h 2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33"/>
              <a:gd name="T64" fmla="*/ 0 h 27"/>
              <a:gd name="T65" fmla="*/ 133 w 133"/>
              <a:gd name="T66" fmla="*/ 27 h 27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33" h="27">
                <a:moveTo>
                  <a:pt x="0" y="26"/>
                </a:moveTo>
                <a:lnTo>
                  <a:pt x="4" y="20"/>
                </a:lnTo>
                <a:lnTo>
                  <a:pt x="11" y="16"/>
                </a:lnTo>
                <a:lnTo>
                  <a:pt x="15" y="10"/>
                </a:lnTo>
                <a:lnTo>
                  <a:pt x="22" y="7"/>
                </a:lnTo>
                <a:lnTo>
                  <a:pt x="29" y="3"/>
                </a:lnTo>
                <a:lnTo>
                  <a:pt x="37" y="0"/>
                </a:lnTo>
                <a:lnTo>
                  <a:pt x="44" y="0"/>
                </a:lnTo>
                <a:lnTo>
                  <a:pt x="51" y="3"/>
                </a:lnTo>
                <a:lnTo>
                  <a:pt x="59" y="10"/>
                </a:lnTo>
                <a:lnTo>
                  <a:pt x="66" y="16"/>
                </a:lnTo>
                <a:lnTo>
                  <a:pt x="73" y="16"/>
                </a:lnTo>
                <a:lnTo>
                  <a:pt x="81" y="20"/>
                </a:lnTo>
                <a:lnTo>
                  <a:pt x="88" y="23"/>
                </a:lnTo>
                <a:lnTo>
                  <a:pt x="95" y="23"/>
                </a:lnTo>
                <a:lnTo>
                  <a:pt x="103" y="26"/>
                </a:lnTo>
                <a:lnTo>
                  <a:pt x="110" y="23"/>
                </a:lnTo>
                <a:lnTo>
                  <a:pt x="117" y="23"/>
                </a:lnTo>
                <a:lnTo>
                  <a:pt x="125" y="16"/>
                </a:lnTo>
                <a:lnTo>
                  <a:pt x="132" y="16"/>
                </a:lnTo>
                <a:lnTo>
                  <a:pt x="132" y="10"/>
                </a:lnTo>
              </a:path>
            </a:pathLst>
          </a:custGeom>
          <a:noFill/>
          <a:ln w="25400" cap="rnd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9523" name="Rectangle 19">
            <a:extLst>
              <a:ext uri="{FF2B5EF4-FFF2-40B4-BE49-F238E27FC236}">
                <a16:creationId xmlns:a16="http://schemas.microsoft.com/office/drawing/2014/main" id="{4C171361-EAE9-4989-9A37-F63099F9C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7988" y="2439988"/>
            <a:ext cx="2857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76200" tIns="38100" rIns="76200" bIns="38100">
            <a:spAutoFit/>
          </a:bodyPr>
          <a:lstStyle/>
          <a:p>
            <a:pPr defTabSz="628650" eaLnBrk="1" hangingPunct="1">
              <a:defRPr/>
            </a:pPr>
            <a:r>
              <a:rPr lang="en-US" sz="21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-65" charset="-128"/>
                <a:cs typeface="Arial" charset="0"/>
              </a:rPr>
              <a:t>*</a:t>
            </a:r>
          </a:p>
        </p:txBody>
      </p:sp>
      <p:sp>
        <p:nvSpPr>
          <p:cNvPr id="48146" name="Freeform 20">
            <a:extLst>
              <a:ext uri="{FF2B5EF4-FFF2-40B4-BE49-F238E27FC236}">
                <a16:creationId xmlns:a16="http://schemas.microsoft.com/office/drawing/2014/main" id="{19941A23-BA8D-43DD-862E-8AD6F690458E}"/>
              </a:ext>
            </a:extLst>
          </p:cNvPr>
          <p:cNvSpPr>
            <a:spLocks/>
          </p:cNvSpPr>
          <p:nvPr/>
        </p:nvSpPr>
        <p:spPr bwMode="auto">
          <a:xfrm>
            <a:off x="3754438" y="1870075"/>
            <a:ext cx="1127125" cy="468313"/>
          </a:xfrm>
          <a:custGeom>
            <a:avLst/>
            <a:gdLst>
              <a:gd name="T0" fmla="*/ 0 w 781"/>
              <a:gd name="T1" fmla="*/ 2147483646 h 287"/>
              <a:gd name="T2" fmla="*/ 2147483646 w 781"/>
              <a:gd name="T3" fmla="*/ 2147483646 h 287"/>
              <a:gd name="T4" fmla="*/ 2147483646 w 781"/>
              <a:gd name="T5" fmla="*/ 0 h 287"/>
              <a:gd name="T6" fmla="*/ 0 w 781"/>
              <a:gd name="T7" fmla="*/ 2147483646 h 287"/>
              <a:gd name="T8" fmla="*/ 0 60000 65536"/>
              <a:gd name="T9" fmla="*/ 0 60000 65536"/>
              <a:gd name="T10" fmla="*/ 0 60000 65536"/>
              <a:gd name="T11" fmla="*/ 0 60000 65536"/>
              <a:gd name="T12" fmla="*/ 0 w 781"/>
              <a:gd name="T13" fmla="*/ 0 h 287"/>
              <a:gd name="T14" fmla="*/ 781 w 781"/>
              <a:gd name="T15" fmla="*/ 287 h 2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81" h="287">
                <a:moveTo>
                  <a:pt x="0" y="2"/>
                </a:moveTo>
                <a:lnTo>
                  <a:pt x="383" y="286"/>
                </a:lnTo>
                <a:lnTo>
                  <a:pt x="780" y="0"/>
                </a:lnTo>
                <a:lnTo>
                  <a:pt x="0" y="2"/>
                </a:lnTo>
              </a:path>
            </a:pathLst>
          </a:custGeom>
          <a:solidFill>
            <a:srgbClr val="99FF99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9525" name="Rectangle 21">
            <a:extLst>
              <a:ext uri="{FF2B5EF4-FFF2-40B4-BE49-F238E27FC236}">
                <a16:creationId xmlns:a16="http://schemas.microsoft.com/office/drawing/2014/main" id="{514A3FD0-8908-43AC-A881-323C60E51D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0500" y="1874838"/>
            <a:ext cx="628650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76200" tIns="38100" rIns="76200" bIns="38100">
            <a:spAutoFit/>
          </a:bodyPr>
          <a:lstStyle/>
          <a:p>
            <a:pPr defTabSz="628650" eaLnBrk="1" hangingPunct="1">
              <a:defRPr/>
            </a:pPr>
            <a:r>
              <a:rPr lang="en-US" sz="13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-65" charset="-128"/>
                <a:cs typeface="Arial" charset="0"/>
              </a:rPr>
              <a:t>ACTH</a:t>
            </a:r>
          </a:p>
        </p:txBody>
      </p:sp>
      <p:grpSp>
        <p:nvGrpSpPr>
          <p:cNvPr id="48148" name="Group 22">
            <a:extLst>
              <a:ext uri="{FF2B5EF4-FFF2-40B4-BE49-F238E27FC236}">
                <a16:creationId xmlns:a16="http://schemas.microsoft.com/office/drawing/2014/main" id="{6D4856F2-FE74-4B04-A8AF-11C922412796}"/>
              </a:ext>
            </a:extLst>
          </p:cNvPr>
          <p:cNvGrpSpPr>
            <a:grpSpLocks/>
          </p:cNvGrpSpPr>
          <p:nvPr/>
        </p:nvGrpSpPr>
        <p:grpSpPr bwMode="auto">
          <a:xfrm>
            <a:off x="6294438" y="2714625"/>
            <a:ext cx="895350" cy="120650"/>
            <a:chOff x="4361" y="1556"/>
            <a:chExt cx="621" cy="74"/>
          </a:xfrm>
        </p:grpSpPr>
        <p:sp>
          <p:nvSpPr>
            <p:cNvPr id="48223" name="Arc 23">
              <a:extLst>
                <a:ext uri="{FF2B5EF4-FFF2-40B4-BE49-F238E27FC236}">
                  <a16:creationId xmlns:a16="http://schemas.microsoft.com/office/drawing/2014/main" id="{6BE7E92C-1710-442C-82BF-62F8BD7F13E5}"/>
                </a:ext>
              </a:extLst>
            </p:cNvPr>
            <p:cNvSpPr>
              <a:spLocks/>
            </p:cNvSpPr>
            <p:nvPr/>
          </p:nvSpPr>
          <p:spPr bwMode="auto">
            <a:xfrm rot="-120000">
              <a:off x="4670" y="1556"/>
              <a:ext cx="312" cy="65"/>
            </a:xfrm>
            <a:custGeom>
              <a:avLst/>
              <a:gdLst>
                <a:gd name="T0" fmla="*/ 0 w 21666"/>
                <a:gd name="T1" fmla="*/ 0 h 21600"/>
                <a:gd name="T2" fmla="*/ 0 w 21666"/>
                <a:gd name="T3" fmla="*/ 0 h 21600"/>
                <a:gd name="T4" fmla="*/ 0 w 21666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66"/>
                <a:gd name="T10" fmla="*/ 0 h 21600"/>
                <a:gd name="T11" fmla="*/ 21666 w 2166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66" h="21600" fill="none" extrusionOk="0">
                  <a:moveTo>
                    <a:pt x="0" y="0"/>
                  </a:moveTo>
                  <a:cubicBezTo>
                    <a:pt x="23" y="0"/>
                    <a:pt x="46" y="-1"/>
                    <a:pt x="69" y="0"/>
                  </a:cubicBezTo>
                  <a:cubicBezTo>
                    <a:pt x="11867" y="0"/>
                    <a:pt x="21483" y="9467"/>
                    <a:pt x="21666" y="21264"/>
                  </a:cubicBezTo>
                </a:path>
                <a:path w="21666" h="21600" stroke="0" extrusionOk="0">
                  <a:moveTo>
                    <a:pt x="0" y="0"/>
                  </a:moveTo>
                  <a:cubicBezTo>
                    <a:pt x="23" y="0"/>
                    <a:pt x="46" y="-1"/>
                    <a:pt x="69" y="0"/>
                  </a:cubicBezTo>
                  <a:cubicBezTo>
                    <a:pt x="11867" y="0"/>
                    <a:pt x="21483" y="9467"/>
                    <a:pt x="21666" y="21264"/>
                  </a:cubicBezTo>
                  <a:lnTo>
                    <a:pt x="69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24" name="Arc 24">
              <a:extLst>
                <a:ext uri="{FF2B5EF4-FFF2-40B4-BE49-F238E27FC236}">
                  <a16:creationId xmlns:a16="http://schemas.microsoft.com/office/drawing/2014/main" id="{D5B1B7D2-B011-4845-A970-997F347F66DF}"/>
                </a:ext>
              </a:extLst>
            </p:cNvPr>
            <p:cNvSpPr>
              <a:spLocks/>
            </p:cNvSpPr>
            <p:nvPr/>
          </p:nvSpPr>
          <p:spPr bwMode="auto">
            <a:xfrm rot="-120000">
              <a:off x="4361" y="1564"/>
              <a:ext cx="311" cy="6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21600"/>
                  </a:moveTo>
                  <a:cubicBezTo>
                    <a:pt x="0" y="9697"/>
                    <a:pt x="9628" y="38"/>
                    <a:pt x="21531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697"/>
                    <a:pt x="9628" y="38"/>
                    <a:pt x="21531" y="0"/>
                  </a:cubicBez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8149" name="Rectangle 25">
            <a:extLst>
              <a:ext uri="{FF2B5EF4-FFF2-40B4-BE49-F238E27FC236}">
                <a16:creationId xmlns:a16="http://schemas.microsoft.com/office/drawing/2014/main" id="{8A141223-E65A-405E-A7D0-834BF49944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0" y="1874838"/>
            <a:ext cx="941388" cy="922337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JO" altLang="ar-JO" sz="1800">
              <a:latin typeface="Times New Roman" panose="02020603050405020304" pitchFamily="18" charset="0"/>
            </a:endParaRPr>
          </a:p>
        </p:txBody>
      </p:sp>
      <p:sp>
        <p:nvSpPr>
          <p:cNvPr id="48150" name="Rectangle 26">
            <a:extLst>
              <a:ext uri="{FF2B5EF4-FFF2-40B4-BE49-F238E27FC236}">
                <a16:creationId xmlns:a16="http://schemas.microsoft.com/office/drawing/2014/main" id="{848E38D1-D165-4C3F-A0E5-AA64479E9C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1025" y="4033838"/>
            <a:ext cx="14351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200" tIns="38100" rIns="76200" bIns="38100">
            <a:spAutoFit/>
          </a:bodyPr>
          <a:lstStyle>
            <a:lvl1pPr defTabSz="628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defTabSz="628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defTabSz="628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defTabSz="628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defTabSz="628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1400">
                <a:latin typeface="Times New Roman" panose="02020603050405020304" pitchFamily="18" charset="0"/>
              </a:rPr>
              <a:t>Cholesterol esters</a:t>
            </a:r>
          </a:p>
        </p:txBody>
      </p:sp>
      <p:sp>
        <p:nvSpPr>
          <p:cNvPr id="48151" name="Rectangle 27">
            <a:extLst>
              <a:ext uri="{FF2B5EF4-FFF2-40B4-BE49-F238E27FC236}">
                <a16:creationId xmlns:a16="http://schemas.microsoft.com/office/drawing/2014/main" id="{EADA6F33-2B5A-47B1-9C46-F06FA1E4B4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3113" y="4506913"/>
            <a:ext cx="98107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200" tIns="38100" rIns="76200" bIns="38100">
            <a:spAutoFit/>
          </a:bodyPr>
          <a:lstStyle>
            <a:lvl1pPr defTabSz="628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defTabSz="628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defTabSz="628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defTabSz="628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defTabSz="628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1400">
                <a:latin typeface="Times New Roman" panose="02020603050405020304" pitchFamily="18" charset="0"/>
              </a:rPr>
              <a:t>Cholesterol</a:t>
            </a:r>
          </a:p>
        </p:txBody>
      </p:sp>
      <p:sp>
        <p:nvSpPr>
          <p:cNvPr id="48152" name="Rectangle 28">
            <a:extLst>
              <a:ext uri="{FF2B5EF4-FFF2-40B4-BE49-F238E27FC236}">
                <a16:creationId xmlns:a16="http://schemas.microsoft.com/office/drawing/2014/main" id="{CF28927A-BA7D-43D4-AF04-02D3243714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1025" y="4979988"/>
            <a:ext cx="14351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200" tIns="38100" rIns="76200" bIns="38100">
            <a:spAutoFit/>
          </a:bodyPr>
          <a:lstStyle>
            <a:lvl1pPr defTabSz="628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defTabSz="628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defTabSz="628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defTabSz="628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defTabSz="628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1400">
                <a:latin typeface="Times New Roman" panose="02020603050405020304" pitchFamily="18" charset="0"/>
              </a:rPr>
              <a:t>Cholesterol esters</a:t>
            </a:r>
          </a:p>
        </p:txBody>
      </p:sp>
      <p:sp>
        <p:nvSpPr>
          <p:cNvPr id="48153" name="Oval 29">
            <a:extLst>
              <a:ext uri="{FF2B5EF4-FFF2-40B4-BE49-F238E27FC236}">
                <a16:creationId xmlns:a16="http://schemas.microsoft.com/office/drawing/2014/main" id="{8598C840-CDA5-4E1F-AAE7-369DAA90D9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9575" y="5494338"/>
            <a:ext cx="1662113" cy="979487"/>
          </a:xfrm>
          <a:prstGeom prst="ellipse">
            <a:avLst/>
          </a:prstGeom>
          <a:solidFill>
            <a:srgbClr val="EAEC5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JO" altLang="ar-JO" sz="1800">
              <a:latin typeface="Times New Roman" panose="02020603050405020304" pitchFamily="18" charset="0"/>
            </a:endParaRPr>
          </a:p>
        </p:txBody>
      </p:sp>
      <p:sp>
        <p:nvSpPr>
          <p:cNvPr id="48154" name="Rectangle 30">
            <a:extLst>
              <a:ext uri="{FF2B5EF4-FFF2-40B4-BE49-F238E27FC236}">
                <a16:creationId xmlns:a16="http://schemas.microsoft.com/office/drawing/2014/main" id="{50834176-FCDB-45F7-A930-9D0FADD7F2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6575" y="5694363"/>
            <a:ext cx="134620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200" tIns="38100" rIns="76200" bIns="38100">
            <a:spAutoFit/>
          </a:bodyPr>
          <a:lstStyle>
            <a:lvl1pPr defTabSz="628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defTabSz="628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defTabSz="628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defTabSz="628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defTabSz="628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1300">
                <a:latin typeface="Times New Roman" panose="02020603050405020304" pitchFamily="18" charset="0"/>
              </a:rPr>
              <a:t>Cholesterol esters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ar-JO" sz="1300">
              <a:latin typeface="Times New Roman" panose="02020603050405020304" pitchFamily="18" charset="0"/>
            </a:endParaRPr>
          </a:p>
        </p:txBody>
      </p:sp>
      <p:sp>
        <p:nvSpPr>
          <p:cNvPr id="48155" name="Line 31">
            <a:extLst>
              <a:ext uri="{FF2B5EF4-FFF2-40B4-BE49-F238E27FC236}">
                <a16:creationId xmlns:a16="http://schemas.microsoft.com/office/drawing/2014/main" id="{ABD806A4-E317-455B-93F5-2913FF62A03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22538" y="2813050"/>
            <a:ext cx="15875" cy="241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56" name="Line 32">
            <a:extLst>
              <a:ext uri="{FF2B5EF4-FFF2-40B4-BE49-F238E27FC236}">
                <a16:creationId xmlns:a16="http://schemas.microsoft.com/office/drawing/2014/main" id="{2DAEA409-3C3C-4810-9231-65A19F5F77A0}"/>
              </a:ext>
            </a:extLst>
          </p:cNvPr>
          <p:cNvSpPr>
            <a:spLocks noChangeShapeType="1"/>
          </p:cNvSpPr>
          <p:nvPr/>
        </p:nvSpPr>
        <p:spPr bwMode="auto">
          <a:xfrm>
            <a:off x="2533650" y="3870325"/>
            <a:ext cx="3175" cy="257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57" name="Line 33">
            <a:extLst>
              <a:ext uri="{FF2B5EF4-FFF2-40B4-BE49-F238E27FC236}">
                <a16:creationId xmlns:a16="http://schemas.microsoft.com/office/drawing/2014/main" id="{22D87327-0ED2-4B8E-913E-E8B78B8CD631}"/>
              </a:ext>
            </a:extLst>
          </p:cNvPr>
          <p:cNvSpPr>
            <a:spLocks noChangeShapeType="1"/>
          </p:cNvSpPr>
          <p:nvPr/>
        </p:nvSpPr>
        <p:spPr bwMode="auto">
          <a:xfrm>
            <a:off x="2536825" y="4262438"/>
            <a:ext cx="0" cy="3127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8158" name="Group 34">
            <a:extLst>
              <a:ext uri="{FF2B5EF4-FFF2-40B4-BE49-F238E27FC236}">
                <a16:creationId xmlns:a16="http://schemas.microsoft.com/office/drawing/2014/main" id="{E4F2A98C-4E01-4FBD-B17E-6DA64E86C259}"/>
              </a:ext>
            </a:extLst>
          </p:cNvPr>
          <p:cNvGrpSpPr>
            <a:grpSpLocks/>
          </p:cNvGrpSpPr>
          <p:nvPr/>
        </p:nvGrpSpPr>
        <p:grpSpPr bwMode="auto">
          <a:xfrm>
            <a:off x="2473325" y="4732338"/>
            <a:ext cx="127000" cy="347662"/>
            <a:chOff x="1714" y="2794"/>
            <a:chExt cx="88" cy="213"/>
          </a:xfrm>
        </p:grpSpPr>
        <p:sp>
          <p:nvSpPr>
            <p:cNvPr id="48221" name="Line 35">
              <a:extLst>
                <a:ext uri="{FF2B5EF4-FFF2-40B4-BE49-F238E27FC236}">
                  <a16:creationId xmlns:a16="http://schemas.microsoft.com/office/drawing/2014/main" id="{23980790-3AE5-44DB-B376-C015D523A1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14" y="2798"/>
              <a:ext cx="0" cy="19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22" name="Line 36">
              <a:extLst>
                <a:ext uri="{FF2B5EF4-FFF2-40B4-BE49-F238E27FC236}">
                  <a16:creationId xmlns:a16="http://schemas.microsoft.com/office/drawing/2014/main" id="{7C662E4C-8762-4C73-9844-9AD57E622F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02" y="2794"/>
              <a:ext cx="0" cy="2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8159" name="Group 37">
            <a:extLst>
              <a:ext uri="{FF2B5EF4-FFF2-40B4-BE49-F238E27FC236}">
                <a16:creationId xmlns:a16="http://schemas.microsoft.com/office/drawing/2014/main" id="{E5B6F679-31D0-490A-99AB-6B7A9E7E6648}"/>
              </a:ext>
            </a:extLst>
          </p:cNvPr>
          <p:cNvGrpSpPr>
            <a:grpSpLocks/>
          </p:cNvGrpSpPr>
          <p:nvPr/>
        </p:nvGrpSpPr>
        <p:grpSpPr bwMode="auto">
          <a:xfrm>
            <a:off x="2468563" y="5187950"/>
            <a:ext cx="127000" cy="303213"/>
            <a:chOff x="1710" y="3073"/>
            <a:chExt cx="89" cy="186"/>
          </a:xfrm>
        </p:grpSpPr>
        <p:sp>
          <p:nvSpPr>
            <p:cNvPr id="48219" name="Line 38">
              <a:extLst>
                <a:ext uri="{FF2B5EF4-FFF2-40B4-BE49-F238E27FC236}">
                  <a16:creationId xmlns:a16="http://schemas.microsoft.com/office/drawing/2014/main" id="{71AC7C50-EF7F-4039-81C6-C7AAFE5379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10" y="3077"/>
              <a:ext cx="0" cy="1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20" name="Line 39">
              <a:extLst>
                <a:ext uri="{FF2B5EF4-FFF2-40B4-BE49-F238E27FC236}">
                  <a16:creationId xmlns:a16="http://schemas.microsoft.com/office/drawing/2014/main" id="{7BC6B832-1A76-4E93-946C-BD9BA93F86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99" y="3073"/>
              <a:ext cx="0" cy="18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8160" name="Rectangle 40">
            <a:extLst>
              <a:ext uri="{FF2B5EF4-FFF2-40B4-BE49-F238E27FC236}">
                <a16:creationId xmlns:a16="http://schemas.microsoft.com/office/drawing/2014/main" id="{82C25A8C-3420-405C-B129-842E962CB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463" y="5975350"/>
            <a:ext cx="13684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200" tIns="38100" rIns="76200" bIns="38100">
            <a:spAutoFit/>
          </a:bodyPr>
          <a:lstStyle>
            <a:lvl1pPr defTabSz="628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defTabSz="628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defTabSz="628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defTabSz="628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defTabSz="628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1300">
                <a:latin typeface="Times New Roman" panose="02020603050405020304" pitchFamily="18" charset="0"/>
              </a:rPr>
              <a:t>LIPID DROPLET</a:t>
            </a:r>
          </a:p>
        </p:txBody>
      </p:sp>
      <p:sp>
        <p:nvSpPr>
          <p:cNvPr id="48161" name="Rectangle 41">
            <a:extLst>
              <a:ext uri="{FF2B5EF4-FFF2-40B4-BE49-F238E27FC236}">
                <a16:creationId xmlns:a16="http://schemas.microsoft.com/office/drawing/2014/main" id="{15E456CA-4C62-44C7-8D9D-01157CF45C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7850" y="3352800"/>
            <a:ext cx="744538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200" tIns="38100" rIns="76200" bIns="38100">
            <a:spAutoFit/>
          </a:bodyPr>
          <a:lstStyle>
            <a:lvl1pPr defTabSz="628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defTabSz="628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defTabSz="628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defTabSz="628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defTabSz="628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1300">
                <a:latin typeface="Times New Roman" panose="02020603050405020304" pitchFamily="18" charset="0"/>
              </a:rPr>
              <a:t>Protein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1300">
                <a:latin typeface="Times New Roman" panose="02020603050405020304" pitchFamily="18" charset="0"/>
              </a:rPr>
              <a:t>kinase A</a:t>
            </a:r>
          </a:p>
        </p:txBody>
      </p:sp>
      <p:sp>
        <p:nvSpPr>
          <p:cNvPr id="48162" name="Oval 42">
            <a:extLst>
              <a:ext uri="{FF2B5EF4-FFF2-40B4-BE49-F238E27FC236}">
                <a16:creationId xmlns:a16="http://schemas.microsoft.com/office/drawing/2014/main" id="{97C7E390-065F-4E0B-A931-FCD24F7312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1900" y="4175125"/>
            <a:ext cx="4140200" cy="1058863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JO" altLang="ar-JO" sz="1800">
              <a:latin typeface="Times New Roman" panose="02020603050405020304" pitchFamily="18" charset="0"/>
            </a:endParaRPr>
          </a:p>
        </p:txBody>
      </p:sp>
      <p:sp>
        <p:nvSpPr>
          <p:cNvPr id="48163" name="Rectangle 43">
            <a:extLst>
              <a:ext uri="{FF2B5EF4-FFF2-40B4-BE49-F238E27FC236}">
                <a16:creationId xmlns:a16="http://schemas.microsoft.com/office/drawing/2014/main" id="{027E625C-5B60-485E-AE28-83D083E899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2063" y="5373688"/>
            <a:ext cx="4189412" cy="106045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JO" altLang="ar-JO" sz="1800">
              <a:latin typeface="Times New Roman" panose="02020603050405020304" pitchFamily="18" charset="0"/>
            </a:endParaRPr>
          </a:p>
        </p:txBody>
      </p:sp>
      <p:sp>
        <p:nvSpPr>
          <p:cNvPr id="48164" name="Rectangle 44">
            <a:extLst>
              <a:ext uri="{FF2B5EF4-FFF2-40B4-BE49-F238E27FC236}">
                <a16:creationId xmlns:a16="http://schemas.microsoft.com/office/drawing/2014/main" id="{65464554-1966-4F1F-81F9-EAEBFFC054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5613" y="4344988"/>
            <a:ext cx="98107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200" tIns="38100" rIns="76200" bIns="38100">
            <a:spAutoFit/>
          </a:bodyPr>
          <a:lstStyle>
            <a:lvl1pPr defTabSz="628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defTabSz="628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defTabSz="628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defTabSz="628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defTabSz="628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1400">
                <a:solidFill>
                  <a:srgbClr val="FFFFFF"/>
                </a:solidFill>
                <a:latin typeface="Times New Roman" panose="02020603050405020304" pitchFamily="18" charset="0"/>
              </a:rPr>
              <a:t>Cholesterol</a:t>
            </a:r>
          </a:p>
        </p:txBody>
      </p:sp>
      <p:sp>
        <p:nvSpPr>
          <p:cNvPr id="48165" name="Rectangle 45">
            <a:extLst>
              <a:ext uri="{FF2B5EF4-FFF2-40B4-BE49-F238E27FC236}">
                <a16:creationId xmlns:a16="http://schemas.microsoft.com/office/drawing/2014/main" id="{238D8F2A-539A-4C0F-90A9-70DF3B44D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8938" y="4746625"/>
            <a:ext cx="1141412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200" tIns="38100" rIns="76200" bIns="38100">
            <a:spAutoFit/>
          </a:bodyPr>
          <a:lstStyle>
            <a:lvl1pPr defTabSz="628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defTabSz="628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defTabSz="628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defTabSz="628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defTabSz="628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1400">
                <a:solidFill>
                  <a:srgbClr val="FFFFFF"/>
                </a:solidFill>
                <a:latin typeface="Times New Roman" panose="02020603050405020304" pitchFamily="18" charset="0"/>
              </a:rPr>
              <a:t>Pregnenolone</a:t>
            </a:r>
          </a:p>
        </p:txBody>
      </p:sp>
      <p:sp>
        <p:nvSpPr>
          <p:cNvPr id="48166" name="Rectangle 46">
            <a:extLst>
              <a:ext uri="{FF2B5EF4-FFF2-40B4-BE49-F238E27FC236}">
                <a16:creationId xmlns:a16="http://schemas.microsoft.com/office/drawing/2014/main" id="{BE67004E-FF84-4FE4-A742-5601702897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497513"/>
            <a:ext cx="114141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200" tIns="38100" rIns="76200" bIns="38100">
            <a:spAutoFit/>
          </a:bodyPr>
          <a:lstStyle>
            <a:lvl1pPr defTabSz="628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defTabSz="628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defTabSz="628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defTabSz="628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defTabSz="628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1400">
                <a:solidFill>
                  <a:srgbClr val="FFFFFF"/>
                </a:solidFill>
                <a:latin typeface="Times New Roman" panose="02020603050405020304" pitchFamily="18" charset="0"/>
              </a:rPr>
              <a:t>Pregnenolone</a:t>
            </a:r>
          </a:p>
        </p:txBody>
      </p:sp>
      <p:sp>
        <p:nvSpPr>
          <p:cNvPr id="48167" name="Rectangle 47">
            <a:extLst>
              <a:ext uri="{FF2B5EF4-FFF2-40B4-BE49-F238E27FC236}">
                <a16:creationId xmlns:a16="http://schemas.microsoft.com/office/drawing/2014/main" id="{EEF8D318-4939-4757-AC22-D0B5FBB59A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6035675"/>
            <a:ext cx="109061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200" tIns="38100" rIns="76200" bIns="38100">
            <a:spAutoFit/>
          </a:bodyPr>
          <a:lstStyle>
            <a:lvl1pPr defTabSz="628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defTabSz="628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defTabSz="628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defTabSz="628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defTabSz="628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1400">
                <a:solidFill>
                  <a:srgbClr val="FFFFFF"/>
                </a:solidFill>
                <a:latin typeface="Times New Roman" panose="02020603050405020304" pitchFamily="18" charset="0"/>
              </a:rPr>
              <a:t>Progesterone</a:t>
            </a:r>
          </a:p>
        </p:txBody>
      </p:sp>
      <p:sp>
        <p:nvSpPr>
          <p:cNvPr id="48168" name="Rectangle 48">
            <a:extLst>
              <a:ext uri="{FF2B5EF4-FFF2-40B4-BE49-F238E27FC236}">
                <a16:creationId xmlns:a16="http://schemas.microsoft.com/office/drawing/2014/main" id="{BC1218DB-9CE1-403E-B6AA-F9065C16A6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3375" y="4360863"/>
            <a:ext cx="731838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200" tIns="38100" rIns="76200" bIns="38100">
            <a:spAutoFit/>
          </a:bodyPr>
          <a:lstStyle>
            <a:lvl1pPr defTabSz="628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defTabSz="628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defTabSz="628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defTabSz="628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defTabSz="628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1400">
                <a:solidFill>
                  <a:srgbClr val="FFFFFF"/>
                </a:solidFill>
                <a:latin typeface="Times New Roman" panose="02020603050405020304" pitchFamily="18" charset="0"/>
              </a:rPr>
              <a:t>Cortisol</a:t>
            </a:r>
          </a:p>
        </p:txBody>
      </p:sp>
      <p:sp>
        <p:nvSpPr>
          <p:cNvPr id="48169" name="Rectangle 49">
            <a:extLst>
              <a:ext uri="{FF2B5EF4-FFF2-40B4-BE49-F238E27FC236}">
                <a16:creationId xmlns:a16="http://schemas.microsoft.com/office/drawing/2014/main" id="{49265358-5DF2-4303-ABA6-24F4136542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6525" y="4749800"/>
            <a:ext cx="14033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200" tIns="38100" rIns="76200" bIns="38100">
            <a:spAutoFit/>
          </a:bodyPr>
          <a:lstStyle>
            <a:lvl1pPr defTabSz="628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defTabSz="628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defTabSz="628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defTabSz="628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defTabSz="628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1400">
                <a:solidFill>
                  <a:srgbClr val="FFFFFF"/>
                </a:solidFill>
                <a:latin typeface="Times New Roman" panose="02020603050405020304" pitchFamily="18" charset="0"/>
              </a:rPr>
              <a:t>11-Deoxycortisol</a:t>
            </a:r>
          </a:p>
        </p:txBody>
      </p:sp>
      <p:sp>
        <p:nvSpPr>
          <p:cNvPr id="48170" name="Rectangle 50">
            <a:extLst>
              <a:ext uri="{FF2B5EF4-FFF2-40B4-BE49-F238E27FC236}">
                <a16:creationId xmlns:a16="http://schemas.microsoft.com/office/drawing/2014/main" id="{FAE9BE8D-1A36-45E4-8053-1A47151FF3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6525" y="6035675"/>
            <a:ext cx="14033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200" tIns="38100" rIns="76200" bIns="38100">
            <a:spAutoFit/>
          </a:bodyPr>
          <a:lstStyle>
            <a:lvl1pPr defTabSz="628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defTabSz="628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defTabSz="628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defTabSz="628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defTabSz="628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1400">
                <a:solidFill>
                  <a:srgbClr val="FFFFFF"/>
                </a:solidFill>
                <a:latin typeface="Times New Roman" panose="02020603050405020304" pitchFamily="18" charset="0"/>
              </a:rPr>
              <a:t>11-Deoxycortisol</a:t>
            </a:r>
          </a:p>
        </p:txBody>
      </p:sp>
      <p:sp>
        <p:nvSpPr>
          <p:cNvPr id="48171" name="Rectangle 51">
            <a:extLst>
              <a:ext uri="{FF2B5EF4-FFF2-40B4-BE49-F238E27FC236}">
                <a16:creationId xmlns:a16="http://schemas.microsoft.com/office/drawing/2014/main" id="{E29F50D9-19CF-48B1-9BCE-EE4838E684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3513" y="5989638"/>
            <a:ext cx="1090612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200" tIns="38100" rIns="76200" bIns="38100">
            <a:spAutoFit/>
          </a:bodyPr>
          <a:lstStyle>
            <a:lvl1pPr defTabSz="628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defTabSz="628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defTabSz="628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defTabSz="628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defTabSz="628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ar-JO" sz="1400">
                <a:solidFill>
                  <a:srgbClr val="FFFFFF"/>
                </a:solidFill>
                <a:latin typeface="Times New Roman" panose="02020603050405020304" pitchFamily="18" charset="0"/>
              </a:rPr>
              <a:t>17-OH-</a:t>
            </a:r>
          </a:p>
          <a:p>
            <a:pPr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ar-JO" sz="1400">
                <a:solidFill>
                  <a:srgbClr val="FFFFFF"/>
                </a:solidFill>
                <a:latin typeface="Times New Roman" panose="02020603050405020304" pitchFamily="18" charset="0"/>
              </a:rPr>
              <a:t>Progesterone</a:t>
            </a:r>
          </a:p>
        </p:txBody>
      </p:sp>
      <p:sp>
        <p:nvSpPr>
          <p:cNvPr id="48172" name="Rectangle 52">
            <a:extLst>
              <a:ext uri="{FF2B5EF4-FFF2-40B4-BE49-F238E27FC236}">
                <a16:creationId xmlns:a16="http://schemas.microsoft.com/office/drawing/2014/main" id="{4BAF0BFE-3176-4954-9696-42C6555A5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8125" y="4506913"/>
            <a:ext cx="12700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200" tIns="38100" rIns="76200" bIns="38100">
            <a:spAutoFit/>
          </a:bodyPr>
          <a:lstStyle>
            <a:lvl1pPr defTabSz="628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defTabSz="628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defTabSz="628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defTabSz="628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defTabSz="628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1600">
                <a:solidFill>
                  <a:srgbClr val="FFFFFF"/>
                </a:solidFill>
                <a:latin typeface="Times New Roman" panose="02020603050405020304" pitchFamily="18" charset="0"/>
              </a:rPr>
              <a:t>Mitochondria</a:t>
            </a:r>
          </a:p>
        </p:txBody>
      </p:sp>
      <p:sp>
        <p:nvSpPr>
          <p:cNvPr id="48173" name="Rectangle 53">
            <a:extLst>
              <a:ext uri="{FF2B5EF4-FFF2-40B4-BE49-F238E27FC236}">
                <a16:creationId xmlns:a16="http://schemas.microsoft.com/office/drawing/2014/main" id="{D110DC30-9240-456B-AA02-3F677061DE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8113" y="5399088"/>
            <a:ext cx="1225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200" tIns="38100" rIns="76200" bIns="38100">
            <a:spAutoFit/>
          </a:bodyPr>
          <a:lstStyle>
            <a:lvl1pPr defTabSz="628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defTabSz="628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defTabSz="628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defTabSz="628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defTabSz="628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ar-JO" sz="1600">
                <a:solidFill>
                  <a:srgbClr val="FFFFFF"/>
                </a:solidFill>
                <a:latin typeface="Times New Roman" panose="02020603050405020304" pitchFamily="18" charset="0"/>
              </a:rPr>
              <a:t>Smooth</a:t>
            </a:r>
          </a:p>
          <a:p>
            <a:pPr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ar-JO" sz="1600">
                <a:solidFill>
                  <a:srgbClr val="FFFFFF"/>
                </a:solidFill>
                <a:latin typeface="Times New Roman" panose="02020603050405020304" pitchFamily="18" charset="0"/>
              </a:rPr>
              <a:t>Endoplasmic</a:t>
            </a:r>
          </a:p>
          <a:p>
            <a:pPr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ar-JO" sz="1600">
                <a:solidFill>
                  <a:srgbClr val="FFFFFF"/>
                </a:solidFill>
                <a:latin typeface="Times New Roman" panose="02020603050405020304" pitchFamily="18" charset="0"/>
              </a:rPr>
              <a:t>Reticulum</a:t>
            </a:r>
          </a:p>
        </p:txBody>
      </p:sp>
      <p:sp>
        <p:nvSpPr>
          <p:cNvPr id="48174" name="Line 54">
            <a:extLst>
              <a:ext uri="{FF2B5EF4-FFF2-40B4-BE49-F238E27FC236}">
                <a16:creationId xmlns:a16="http://schemas.microsoft.com/office/drawing/2014/main" id="{09ED100A-642F-47EE-9D8E-EC162C5AA1F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95613" y="4494213"/>
            <a:ext cx="1250950" cy="1539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75" name="Rectangle 55">
            <a:extLst>
              <a:ext uri="{FF2B5EF4-FFF2-40B4-BE49-F238E27FC236}">
                <a16:creationId xmlns:a16="http://schemas.microsoft.com/office/drawing/2014/main" id="{726BBC4F-D8F2-4E3B-B4E0-5D81BEB6BE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2238" y="4251325"/>
            <a:ext cx="56356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200" tIns="38100" rIns="76200" bIns="38100">
            <a:spAutoFit/>
          </a:bodyPr>
          <a:lstStyle>
            <a:lvl1pPr defTabSz="628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defTabSz="628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defTabSz="628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defTabSz="628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defTabSz="628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1600">
                <a:latin typeface="Times New Roman" panose="02020603050405020304" pitchFamily="18" charset="0"/>
              </a:rPr>
              <a:t>CEH</a:t>
            </a:r>
          </a:p>
        </p:txBody>
      </p:sp>
      <p:sp>
        <p:nvSpPr>
          <p:cNvPr id="48176" name="Rectangle 56">
            <a:extLst>
              <a:ext uri="{FF2B5EF4-FFF2-40B4-BE49-F238E27FC236}">
                <a16:creationId xmlns:a16="http://schemas.microsoft.com/office/drawing/2014/main" id="{5DC13990-9A1E-4A0C-BF9D-595CFFD2F9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2238" y="4743450"/>
            <a:ext cx="56356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200" tIns="38100" rIns="76200" bIns="38100">
            <a:spAutoFit/>
          </a:bodyPr>
          <a:lstStyle>
            <a:lvl1pPr defTabSz="628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defTabSz="628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defTabSz="628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defTabSz="628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defTabSz="628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1600">
                <a:latin typeface="Times New Roman" panose="02020603050405020304" pitchFamily="18" charset="0"/>
              </a:rPr>
              <a:t>CEH</a:t>
            </a:r>
          </a:p>
        </p:txBody>
      </p:sp>
      <p:sp>
        <p:nvSpPr>
          <p:cNvPr id="48177" name="Rectangle 57">
            <a:extLst>
              <a:ext uri="{FF2B5EF4-FFF2-40B4-BE49-F238E27FC236}">
                <a16:creationId xmlns:a16="http://schemas.microsoft.com/office/drawing/2014/main" id="{992A88BB-9C66-4D83-A18A-3683B78B83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463" y="4489450"/>
            <a:ext cx="102552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200" tIns="38100" rIns="76200" bIns="38100">
            <a:spAutoFit/>
          </a:bodyPr>
          <a:lstStyle>
            <a:lvl1pPr defTabSz="628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defTabSz="628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defTabSz="628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defTabSz="628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defTabSz="628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1400">
                <a:latin typeface="Times New Roman" panose="02020603050405020304" pitchFamily="18" charset="0"/>
              </a:rPr>
              <a:t>Acetyl CoA</a:t>
            </a:r>
          </a:p>
        </p:txBody>
      </p:sp>
      <p:sp>
        <p:nvSpPr>
          <p:cNvPr id="48178" name="Line 58">
            <a:extLst>
              <a:ext uri="{FF2B5EF4-FFF2-40B4-BE49-F238E27FC236}">
                <a16:creationId xmlns:a16="http://schemas.microsoft.com/office/drawing/2014/main" id="{834E924F-6253-4290-B201-DCEFACA6D99B}"/>
              </a:ext>
            </a:extLst>
          </p:cNvPr>
          <p:cNvSpPr>
            <a:spLocks noChangeShapeType="1"/>
          </p:cNvSpPr>
          <p:nvPr/>
        </p:nvSpPr>
        <p:spPr bwMode="auto">
          <a:xfrm>
            <a:off x="1698625" y="4627563"/>
            <a:ext cx="3698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79" name="Line 59">
            <a:extLst>
              <a:ext uri="{FF2B5EF4-FFF2-40B4-BE49-F238E27FC236}">
                <a16:creationId xmlns:a16="http://schemas.microsoft.com/office/drawing/2014/main" id="{BC968AB4-2C5C-42CF-BF6D-EF3E8688533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06975" y="2925763"/>
            <a:ext cx="800100" cy="461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80" name="Freeform 60">
            <a:extLst>
              <a:ext uri="{FF2B5EF4-FFF2-40B4-BE49-F238E27FC236}">
                <a16:creationId xmlns:a16="http://schemas.microsoft.com/office/drawing/2014/main" id="{B6784875-D6EA-4749-8DE5-C8E03A8BFC67}"/>
              </a:ext>
            </a:extLst>
          </p:cNvPr>
          <p:cNvSpPr>
            <a:spLocks/>
          </p:cNvSpPr>
          <p:nvPr/>
        </p:nvSpPr>
        <p:spPr bwMode="auto">
          <a:xfrm>
            <a:off x="3132138" y="3740150"/>
            <a:ext cx="1233487" cy="635000"/>
          </a:xfrm>
          <a:custGeom>
            <a:avLst/>
            <a:gdLst>
              <a:gd name="T0" fmla="*/ 2147483646 w 855"/>
              <a:gd name="T1" fmla="*/ 0 h 390"/>
              <a:gd name="T2" fmla="*/ 2147483646 w 855"/>
              <a:gd name="T3" fmla="*/ 2147483646 h 390"/>
              <a:gd name="T4" fmla="*/ 0 w 855"/>
              <a:gd name="T5" fmla="*/ 2147483646 h 390"/>
              <a:gd name="T6" fmla="*/ 0 60000 65536"/>
              <a:gd name="T7" fmla="*/ 0 60000 65536"/>
              <a:gd name="T8" fmla="*/ 0 60000 65536"/>
              <a:gd name="T9" fmla="*/ 0 w 855"/>
              <a:gd name="T10" fmla="*/ 0 h 390"/>
              <a:gd name="T11" fmla="*/ 855 w 855"/>
              <a:gd name="T12" fmla="*/ 390 h 3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55" h="390">
                <a:moveTo>
                  <a:pt x="854" y="0"/>
                </a:moveTo>
                <a:lnTo>
                  <a:pt x="372" y="379"/>
                </a:lnTo>
                <a:lnTo>
                  <a:pt x="0" y="389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 useBgFill="1">
        <p:nvSpPr>
          <p:cNvPr id="48181" name="Freeform 61">
            <a:extLst>
              <a:ext uri="{FF2B5EF4-FFF2-40B4-BE49-F238E27FC236}">
                <a16:creationId xmlns:a16="http://schemas.microsoft.com/office/drawing/2014/main" id="{08BEBB62-DD4A-4B93-83AC-29D0405494C6}"/>
              </a:ext>
            </a:extLst>
          </p:cNvPr>
          <p:cNvSpPr>
            <a:spLocks/>
          </p:cNvSpPr>
          <p:nvPr/>
        </p:nvSpPr>
        <p:spPr bwMode="white">
          <a:xfrm>
            <a:off x="1903413" y="1822450"/>
            <a:ext cx="1147762" cy="217488"/>
          </a:xfrm>
          <a:custGeom>
            <a:avLst/>
            <a:gdLst>
              <a:gd name="T0" fmla="*/ 2147483646 w 795"/>
              <a:gd name="T1" fmla="*/ 2147483646 h 134"/>
              <a:gd name="T2" fmla="*/ 2147483646 w 795"/>
              <a:gd name="T3" fmla="*/ 2147483646 h 134"/>
              <a:gd name="T4" fmla="*/ 0 w 795"/>
              <a:gd name="T5" fmla="*/ 2147483646 h 134"/>
              <a:gd name="T6" fmla="*/ 2147483646 w 795"/>
              <a:gd name="T7" fmla="*/ 0 h 134"/>
              <a:gd name="T8" fmla="*/ 2147483646 w 795"/>
              <a:gd name="T9" fmla="*/ 2147483646 h 134"/>
              <a:gd name="T10" fmla="*/ 2147483646 w 795"/>
              <a:gd name="T11" fmla="*/ 2147483646 h 134"/>
              <a:gd name="T12" fmla="*/ 2147483646 w 795"/>
              <a:gd name="T13" fmla="*/ 2147483646 h 134"/>
              <a:gd name="T14" fmla="*/ 2147483646 w 795"/>
              <a:gd name="T15" fmla="*/ 2147483646 h 134"/>
              <a:gd name="T16" fmla="*/ 2147483646 w 795"/>
              <a:gd name="T17" fmla="*/ 2147483646 h 134"/>
              <a:gd name="T18" fmla="*/ 2147483646 w 795"/>
              <a:gd name="T19" fmla="*/ 2147483646 h 13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95"/>
              <a:gd name="T31" fmla="*/ 0 h 134"/>
              <a:gd name="T32" fmla="*/ 795 w 795"/>
              <a:gd name="T33" fmla="*/ 134 h 13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95" h="134">
                <a:moveTo>
                  <a:pt x="101" y="63"/>
                </a:moveTo>
                <a:lnTo>
                  <a:pt x="101" y="133"/>
                </a:lnTo>
                <a:lnTo>
                  <a:pt x="0" y="120"/>
                </a:lnTo>
                <a:lnTo>
                  <a:pt x="32" y="0"/>
                </a:lnTo>
                <a:lnTo>
                  <a:pt x="794" y="3"/>
                </a:lnTo>
                <a:lnTo>
                  <a:pt x="790" y="126"/>
                </a:lnTo>
                <a:lnTo>
                  <a:pt x="749" y="73"/>
                </a:lnTo>
                <a:lnTo>
                  <a:pt x="733" y="47"/>
                </a:lnTo>
                <a:lnTo>
                  <a:pt x="101" y="27"/>
                </a:lnTo>
                <a:lnTo>
                  <a:pt x="101" y="63"/>
                </a:lnTo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82" name="Freeform 62">
            <a:extLst>
              <a:ext uri="{FF2B5EF4-FFF2-40B4-BE49-F238E27FC236}">
                <a16:creationId xmlns:a16="http://schemas.microsoft.com/office/drawing/2014/main" id="{970D46C4-447A-4CB8-AE9B-993D567432CE}"/>
              </a:ext>
            </a:extLst>
          </p:cNvPr>
          <p:cNvSpPr>
            <a:spLocks/>
          </p:cNvSpPr>
          <p:nvPr/>
        </p:nvSpPr>
        <p:spPr bwMode="auto">
          <a:xfrm>
            <a:off x="3179763" y="4357688"/>
            <a:ext cx="506412" cy="474662"/>
          </a:xfrm>
          <a:custGeom>
            <a:avLst/>
            <a:gdLst>
              <a:gd name="T0" fmla="*/ 2147483646 w 351"/>
              <a:gd name="T1" fmla="*/ 0 h 291"/>
              <a:gd name="T2" fmla="*/ 2147483646 w 351"/>
              <a:gd name="T3" fmla="*/ 2147483646 h 291"/>
              <a:gd name="T4" fmla="*/ 2147483646 w 351"/>
              <a:gd name="T5" fmla="*/ 2147483646 h 291"/>
              <a:gd name="T6" fmla="*/ 2147483646 w 351"/>
              <a:gd name="T7" fmla="*/ 2147483646 h 291"/>
              <a:gd name="T8" fmla="*/ 2147483646 w 351"/>
              <a:gd name="T9" fmla="*/ 2147483646 h 291"/>
              <a:gd name="T10" fmla="*/ 2147483646 w 351"/>
              <a:gd name="T11" fmla="*/ 2147483646 h 291"/>
              <a:gd name="T12" fmla="*/ 2147483646 w 351"/>
              <a:gd name="T13" fmla="*/ 2147483646 h 291"/>
              <a:gd name="T14" fmla="*/ 2147483646 w 351"/>
              <a:gd name="T15" fmla="*/ 2147483646 h 291"/>
              <a:gd name="T16" fmla="*/ 2147483646 w 351"/>
              <a:gd name="T17" fmla="*/ 2147483646 h 291"/>
              <a:gd name="T18" fmla="*/ 2147483646 w 351"/>
              <a:gd name="T19" fmla="*/ 2147483646 h 291"/>
              <a:gd name="T20" fmla="*/ 2147483646 w 351"/>
              <a:gd name="T21" fmla="*/ 2147483646 h 291"/>
              <a:gd name="T22" fmla="*/ 0 w 351"/>
              <a:gd name="T23" fmla="*/ 2147483646 h 29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51"/>
              <a:gd name="T37" fmla="*/ 0 h 291"/>
              <a:gd name="T38" fmla="*/ 351 w 351"/>
              <a:gd name="T39" fmla="*/ 291 h 29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51" h="291">
                <a:moveTo>
                  <a:pt x="350" y="0"/>
                </a:moveTo>
                <a:lnTo>
                  <a:pt x="219" y="97"/>
                </a:lnTo>
                <a:lnTo>
                  <a:pt x="241" y="97"/>
                </a:lnTo>
                <a:lnTo>
                  <a:pt x="252" y="116"/>
                </a:lnTo>
                <a:lnTo>
                  <a:pt x="263" y="135"/>
                </a:lnTo>
                <a:lnTo>
                  <a:pt x="263" y="155"/>
                </a:lnTo>
                <a:lnTo>
                  <a:pt x="252" y="174"/>
                </a:lnTo>
                <a:lnTo>
                  <a:pt x="241" y="193"/>
                </a:lnTo>
                <a:lnTo>
                  <a:pt x="219" y="193"/>
                </a:lnTo>
                <a:lnTo>
                  <a:pt x="197" y="203"/>
                </a:lnTo>
                <a:lnTo>
                  <a:pt x="175" y="203"/>
                </a:lnTo>
                <a:lnTo>
                  <a:pt x="0" y="290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83" name="Line 63">
            <a:extLst>
              <a:ext uri="{FF2B5EF4-FFF2-40B4-BE49-F238E27FC236}">
                <a16:creationId xmlns:a16="http://schemas.microsoft.com/office/drawing/2014/main" id="{F660D0E3-8217-446A-BE9E-35E80EE1D5D5}"/>
              </a:ext>
            </a:extLst>
          </p:cNvPr>
          <p:cNvSpPr>
            <a:spLocks noChangeShapeType="1"/>
          </p:cNvSpPr>
          <p:nvPr/>
        </p:nvSpPr>
        <p:spPr bwMode="auto">
          <a:xfrm>
            <a:off x="4681538" y="4570413"/>
            <a:ext cx="0" cy="2397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84" name="Line 64">
            <a:extLst>
              <a:ext uri="{FF2B5EF4-FFF2-40B4-BE49-F238E27FC236}">
                <a16:creationId xmlns:a16="http://schemas.microsoft.com/office/drawing/2014/main" id="{5BC4C1C2-200C-4E51-A016-58318FAC5D7D}"/>
              </a:ext>
            </a:extLst>
          </p:cNvPr>
          <p:cNvSpPr>
            <a:spLocks noChangeShapeType="1"/>
          </p:cNvSpPr>
          <p:nvPr/>
        </p:nvSpPr>
        <p:spPr bwMode="auto">
          <a:xfrm>
            <a:off x="4697413" y="4995863"/>
            <a:ext cx="0" cy="5699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85" name="Line 65">
            <a:extLst>
              <a:ext uri="{FF2B5EF4-FFF2-40B4-BE49-F238E27FC236}">
                <a16:creationId xmlns:a16="http://schemas.microsoft.com/office/drawing/2014/main" id="{D12D7CEF-D80F-4B51-BEC2-E86E98E55839}"/>
              </a:ext>
            </a:extLst>
          </p:cNvPr>
          <p:cNvSpPr>
            <a:spLocks noChangeShapeType="1"/>
          </p:cNvSpPr>
          <p:nvPr/>
        </p:nvSpPr>
        <p:spPr bwMode="auto">
          <a:xfrm>
            <a:off x="4711700" y="5754688"/>
            <a:ext cx="0" cy="333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86" name="Line 66">
            <a:extLst>
              <a:ext uri="{FF2B5EF4-FFF2-40B4-BE49-F238E27FC236}">
                <a16:creationId xmlns:a16="http://schemas.microsoft.com/office/drawing/2014/main" id="{26F6EB4D-96C8-4B75-9DEC-C1D72A6A260F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0" y="6175375"/>
            <a:ext cx="2254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87" name="Line 67">
            <a:extLst>
              <a:ext uri="{FF2B5EF4-FFF2-40B4-BE49-F238E27FC236}">
                <a16:creationId xmlns:a16="http://schemas.microsoft.com/office/drawing/2014/main" id="{5D432D8F-3306-48EE-A2E0-0A9B51197883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6175375"/>
            <a:ext cx="2730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88" name="Line 68">
            <a:extLst>
              <a:ext uri="{FF2B5EF4-FFF2-40B4-BE49-F238E27FC236}">
                <a16:creationId xmlns:a16="http://schemas.microsoft.com/office/drawing/2014/main" id="{58B78382-AF44-4F62-89AB-B2AFF60D1258}"/>
              </a:ext>
            </a:extLst>
          </p:cNvPr>
          <p:cNvSpPr>
            <a:spLocks noChangeShapeType="1"/>
          </p:cNvSpPr>
          <p:nvPr/>
        </p:nvSpPr>
        <p:spPr bwMode="auto">
          <a:xfrm>
            <a:off x="7065963" y="4981575"/>
            <a:ext cx="0" cy="1123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89" name="Line 69">
            <a:extLst>
              <a:ext uri="{FF2B5EF4-FFF2-40B4-BE49-F238E27FC236}">
                <a16:creationId xmlns:a16="http://schemas.microsoft.com/office/drawing/2014/main" id="{FB6E909C-3544-4C14-BF03-08E3A91AE09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96125" y="4556125"/>
            <a:ext cx="0" cy="2809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90" name="Freeform 70">
            <a:extLst>
              <a:ext uri="{FF2B5EF4-FFF2-40B4-BE49-F238E27FC236}">
                <a16:creationId xmlns:a16="http://schemas.microsoft.com/office/drawing/2014/main" id="{54C32888-C2CD-4E9E-A542-504F2EBA3B9F}"/>
              </a:ext>
            </a:extLst>
          </p:cNvPr>
          <p:cNvSpPr>
            <a:spLocks/>
          </p:cNvSpPr>
          <p:nvPr/>
        </p:nvSpPr>
        <p:spPr bwMode="auto">
          <a:xfrm>
            <a:off x="7112000" y="1924050"/>
            <a:ext cx="695325" cy="2465388"/>
          </a:xfrm>
          <a:custGeom>
            <a:avLst/>
            <a:gdLst>
              <a:gd name="T0" fmla="*/ 2147483646 w 482"/>
              <a:gd name="T1" fmla="*/ 2147483646 h 1511"/>
              <a:gd name="T2" fmla="*/ 2147483646 w 482"/>
              <a:gd name="T3" fmla="*/ 2147483646 h 1511"/>
              <a:gd name="T4" fmla="*/ 2147483646 w 482"/>
              <a:gd name="T5" fmla="*/ 2147483646 h 1511"/>
              <a:gd name="T6" fmla="*/ 2147483646 w 482"/>
              <a:gd name="T7" fmla="*/ 2147483646 h 1511"/>
              <a:gd name="T8" fmla="*/ 2147483646 w 482"/>
              <a:gd name="T9" fmla="*/ 2147483646 h 1511"/>
              <a:gd name="T10" fmla="*/ 2147483646 w 482"/>
              <a:gd name="T11" fmla="*/ 2147483646 h 1511"/>
              <a:gd name="T12" fmla="*/ 2147483646 w 482"/>
              <a:gd name="T13" fmla="*/ 2147483646 h 1511"/>
              <a:gd name="T14" fmla="*/ 2147483646 w 482"/>
              <a:gd name="T15" fmla="*/ 2147483646 h 1511"/>
              <a:gd name="T16" fmla="*/ 2147483646 w 482"/>
              <a:gd name="T17" fmla="*/ 2147483646 h 1511"/>
              <a:gd name="T18" fmla="*/ 2147483646 w 482"/>
              <a:gd name="T19" fmla="*/ 2147483646 h 1511"/>
              <a:gd name="T20" fmla="*/ 2147483646 w 482"/>
              <a:gd name="T21" fmla="*/ 2147483646 h 1511"/>
              <a:gd name="T22" fmla="*/ 2147483646 w 482"/>
              <a:gd name="T23" fmla="*/ 2147483646 h 1511"/>
              <a:gd name="T24" fmla="*/ 2147483646 w 482"/>
              <a:gd name="T25" fmla="*/ 2147483646 h 1511"/>
              <a:gd name="T26" fmla="*/ 2147483646 w 482"/>
              <a:gd name="T27" fmla="*/ 2147483646 h 1511"/>
              <a:gd name="T28" fmla="*/ 2147483646 w 482"/>
              <a:gd name="T29" fmla="*/ 2147483646 h 1511"/>
              <a:gd name="T30" fmla="*/ 2147483646 w 482"/>
              <a:gd name="T31" fmla="*/ 2147483646 h 1511"/>
              <a:gd name="T32" fmla="*/ 2147483646 w 482"/>
              <a:gd name="T33" fmla="*/ 2147483646 h 1511"/>
              <a:gd name="T34" fmla="*/ 2147483646 w 482"/>
              <a:gd name="T35" fmla="*/ 2147483646 h 1511"/>
              <a:gd name="T36" fmla="*/ 2147483646 w 482"/>
              <a:gd name="T37" fmla="*/ 2147483646 h 1511"/>
              <a:gd name="T38" fmla="*/ 2147483646 w 482"/>
              <a:gd name="T39" fmla="*/ 2147483646 h 1511"/>
              <a:gd name="T40" fmla="*/ 2147483646 w 482"/>
              <a:gd name="T41" fmla="*/ 2147483646 h 1511"/>
              <a:gd name="T42" fmla="*/ 2147483646 w 482"/>
              <a:gd name="T43" fmla="*/ 2147483646 h 1511"/>
              <a:gd name="T44" fmla="*/ 2147483646 w 482"/>
              <a:gd name="T45" fmla="*/ 2147483646 h 1511"/>
              <a:gd name="T46" fmla="*/ 2147483646 w 482"/>
              <a:gd name="T47" fmla="*/ 2147483646 h 1511"/>
              <a:gd name="T48" fmla="*/ 2147483646 w 482"/>
              <a:gd name="T49" fmla="*/ 2147483646 h 1511"/>
              <a:gd name="T50" fmla="*/ 2147483646 w 482"/>
              <a:gd name="T51" fmla="*/ 2147483646 h 1511"/>
              <a:gd name="T52" fmla="*/ 2147483646 w 482"/>
              <a:gd name="T53" fmla="*/ 2147483646 h 1511"/>
              <a:gd name="T54" fmla="*/ 2147483646 w 482"/>
              <a:gd name="T55" fmla="*/ 2147483646 h 1511"/>
              <a:gd name="T56" fmla="*/ 2147483646 w 482"/>
              <a:gd name="T57" fmla="*/ 2147483646 h 1511"/>
              <a:gd name="T58" fmla="*/ 2147483646 w 482"/>
              <a:gd name="T59" fmla="*/ 2147483646 h 1511"/>
              <a:gd name="T60" fmla="*/ 2147483646 w 482"/>
              <a:gd name="T61" fmla="*/ 2147483646 h 1511"/>
              <a:gd name="T62" fmla="*/ 2147483646 w 482"/>
              <a:gd name="T63" fmla="*/ 2147483646 h 1511"/>
              <a:gd name="T64" fmla="*/ 2147483646 w 482"/>
              <a:gd name="T65" fmla="*/ 2147483646 h 1511"/>
              <a:gd name="T66" fmla="*/ 2147483646 w 482"/>
              <a:gd name="T67" fmla="*/ 2147483646 h 1511"/>
              <a:gd name="T68" fmla="*/ 2147483646 w 482"/>
              <a:gd name="T69" fmla="*/ 2147483646 h 1511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482"/>
              <a:gd name="T106" fmla="*/ 0 h 1511"/>
              <a:gd name="T107" fmla="*/ 482 w 482"/>
              <a:gd name="T108" fmla="*/ 1511 h 1511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482" h="1511">
                <a:moveTo>
                  <a:pt x="448" y="0"/>
                </a:moveTo>
                <a:lnTo>
                  <a:pt x="448" y="19"/>
                </a:lnTo>
                <a:lnTo>
                  <a:pt x="459" y="48"/>
                </a:lnTo>
                <a:lnTo>
                  <a:pt x="470" y="68"/>
                </a:lnTo>
                <a:lnTo>
                  <a:pt x="470" y="87"/>
                </a:lnTo>
                <a:lnTo>
                  <a:pt x="470" y="106"/>
                </a:lnTo>
                <a:lnTo>
                  <a:pt x="470" y="126"/>
                </a:lnTo>
                <a:lnTo>
                  <a:pt x="481" y="145"/>
                </a:lnTo>
                <a:lnTo>
                  <a:pt x="481" y="165"/>
                </a:lnTo>
                <a:lnTo>
                  <a:pt x="481" y="184"/>
                </a:lnTo>
                <a:lnTo>
                  <a:pt x="481" y="203"/>
                </a:lnTo>
                <a:lnTo>
                  <a:pt x="481" y="223"/>
                </a:lnTo>
                <a:lnTo>
                  <a:pt x="481" y="242"/>
                </a:lnTo>
                <a:lnTo>
                  <a:pt x="481" y="261"/>
                </a:lnTo>
                <a:lnTo>
                  <a:pt x="481" y="281"/>
                </a:lnTo>
                <a:lnTo>
                  <a:pt x="481" y="300"/>
                </a:lnTo>
                <a:lnTo>
                  <a:pt x="481" y="319"/>
                </a:lnTo>
                <a:lnTo>
                  <a:pt x="481" y="339"/>
                </a:lnTo>
                <a:lnTo>
                  <a:pt x="481" y="358"/>
                </a:lnTo>
                <a:lnTo>
                  <a:pt x="481" y="378"/>
                </a:lnTo>
                <a:lnTo>
                  <a:pt x="481" y="397"/>
                </a:lnTo>
                <a:lnTo>
                  <a:pt x="481" y="416"/>
                </a:lnTo>
                <a:lnTo>
                  <a:pt x="481" y="445"/>
                </a:lnTo>
                <a:lnTo>
                  <a:pt x="481" y="465"/>
                </a:lnTo>
                <a:lnTo>
                  <a:pt x="481" y="484"/>
                </a:lnTo>
                <a:lnTo>
                  <a:pt x="481" y="513"/>
                </a:lnTo>
                <a:lnTo>
                  <a:pt x="481" y="542"/>
                </a:lnTo>
                <a:lnTo>
                  <a:pt x="481" y="561"/>
                </a:lnTo>
                <a:lnTo>
                  <a:pt x="481" y="581"/>
                </a:lnTo>
                <a:lnTo>
                  <a:pt x="481" y="600"/>
                </a:lnTo>
                <a:lnTo>
                  <a:pt x="481" y="619"/>
                </a:lnTo>
                <a:lnTo>
                  <a:pt x="481" y="639"/>
                </a:lnTo>
                <a:lnTo>
                  <a:pt x="481" y="668"/>
                </a:lnTo>
                <a:lnTo>
                  <a:pt x="470" y="697"/>
                </a:lnTo>
                <a:lnTo>
                  <a:pt x="470" y="716"/>
                </a:lnTo>
                <a:lnTo>
                  <a:pt x="459" y="745"/>
                </a:lnTo>
                <a:lnTo>
                  <a:pt x="448" y="784"/>
                </a:lnTo>
                <a:lnTo>
                  <a:pt x="437" y="813"/>
                </a:lnTo>
                <a:lnTo>
                  <a:pt x="426" y="861"/>
                </a:lnTo>
                <a:lnTo>
                  <a:pt x="404" y="900"/>
                </a:lnTo>
                <a:lnTo>
                  <a:pt x="394" y="920"/>
                </a:lnTo>
                <a:lnTo>
                  <a:pt x="383" y="939"/>
                </a:lnTo>
                <a:lnTo>
                  <a:pt x="383" y="958"/>
                </a:lnTo>
                <a:lnTo>
                  <a:pt x="372" y="978"/>
                </a:lnTo>
                <a:lnTo>
                  <a:pt x="361" y="997"/>
                </a:lnTo>
                <a:lnTo>
                  <a:pt x="350" y="1026"/>
                </a:lnTo>
                <a:lnTo>
                  <a:pt x="328" y="1045"/>
                </a:lnTo>
                <a:lnTo>
                  <a:pt x="317" y="1074"/>
                </a:lnTo>
                <a:lnTo>
                  <a:pt x="306" y="1094"/>
                </a:lnTo>
                <a:lnTo>
                  <a:pt x="295" y="1113"/>
                </a:lnTo>
                <a:lnTo>
                  <a:pt x="284" y="1133"/>
                </a:lnTo>
                <a:lnTo>
                  <a:pt x="273" y="1152"/>
                </a:lnTo>
                <a:lnTo>
                  <a:pt x="251" y="1162"/>
                </a:lnTo>
                <a:lnTo>
                  <a:pt x="241" y="1191"/>
                </a:lnTo>
                <a:lnTo>
                  <a:pt x="230" y="1210"/>
                </a:lnTo>
                <a:lnTo>
                  <a:pt x="208" y="1229"/>
                </a:lnTo>
                <a:lnTo>
                  <a:pt x="197" y="1258"/>
                </a:lnTo>
                <a:lnTo>
                  <a:pt x="175" y="1278"/>
                </a:lnTo>
                <a:lnTo>
                  <a:pt x="164" y="1297"/>
                </a:lnTo>
                <a:lnTo>
                  <a:pt x="153" y="1316"/>
                </a:lnTo>
                <a:lnTo>
                  <a:pt x="131" y="1336"/>
                </a:lnTo>
                <a:lnTo>
                  <a:pt x="120" y="1355"/>
                </a:lnTo>
                <a:lnTo>
                  <a:pt x="98" y="1365"/>
                </a:lnTo>
                <a:lnTo>
                  <a:pt x="98" y="1384"/>
                </a:lnTo>
                <a:lnTo>
                  <a:pt x="77" y="1394"/>
                </a:lnTo>
                <a:lnTo>
                  <a:pt x="66" y="1413"/>
                </a:lnTo>
                <a:lnTo>
                  <a:pt x="66" y="1433"/>
                </a:lnTo>
                <a:lnTo>
                  <a:pt x="44" y="1452"/>
                </a:lnTo>
                <a:lnTo>
                  <a:pt x="33" y="1471"/>
                </a:lnTo>
                <a:lnTo>
                  <a:pt x="22" y="1491"/>
                </a:lnTo>
                <a:lnTo>
                  <a:pt x="0" y="1510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 useBgFill="1">
        <p:nvSpPr>
          <p:cNvPr id="48191" name="Freeform 71">
            <a:extLst>
              <a:ext uri="{FF2B5EF4-FFF2-40B4-BE49-F238E27FC236}">
                <a16:creationId xmlns:a16="http://schemas.microsoft.com/office/drawing/2014/main" id="{1F22A6C2-9070-4B2E-A857-8F5ACAF3B29B}"/>
              </a:ext>
            </a:extLst>
          </p:cNvPr>
          <p:cNvSpPr>
            <a:spLocks/>
          </p:cNvSpPr>
          <p:nvPr/>
        </p:nvSpPr>
        <p:spPr bwMode="white">
          <a:xfrm>
            <a:off x="2187575" y="1916113"/>
            <a:ext cx="703263" cy="223837"/>
          </a:xfrm>
          <a:custGeom>
            <a:avLst/>
            <a:gdLst>
              <a:gd name="T0" fmla="*/ 0 w 487"/>
              <a:gd name="T1" fmla="*/ 2147483646 h 137"/>
              <a:gd name="T2" fmla="*/ 0 w 487"/>
              <a:gd name="T3" fmla="*/ 2147483646 h 137"/>
              <a:gd name="T4" fmla="*/ 0 w 487"/>
              <a:gd name="T5" fmla="*/ 2147483646 h 137"/>
              <a:gd name="T6" fmla="*/ 2147483646 w 487"/>
              <a:gd name="T7" fmla="*/ 2147483646 h 137"/>
              <a:gd name="T8" fmla="*/ 2147483646 w 487"/>
              <a:gd name="T9" fmla="*/ 2147483646 h 137"/>
              <a:gd name="T10" fmla="*/ 2147483646 w 487"/>
              <a:gd name="T11" fmla="*/ 2147483646 h 137"/>
              <a:gd name="T12" fmla="*/ 2147483646 w 487"/>
              <a:gd name="T13" fmla="*/ 2147483646 h 137"/>
              <a:gd name="T14" fmla="*/ 2147483646 w 487"/>
              <a:gd name="T15" fmla="*/ 2147483646 h 137"/>
              <a:gd name="T16" fmla="*/ 2147483646 w 487"/>
              <a:gd name="T17" fmla="*/ 2147483646 h 137"/>
              <a:gd name="T18" fmla="*/ 2147483646 w 487"/>
              <a:gd name="T19" fmla="*/ 2147483646 h 137"/>
              <a:gd name="T20" fmla="*/ 2147483646 w 487"/>
              <a:gd name="T21" fmla="*/ 2147483646 h 137"/>
              <a:gd name="T22" fmla="*/ 2147483646 w 487"/>
              <a:gd name="T23" fmla="*/ 2147483646 h 137"/>
              <a:gd name="T24" fmla="*/ 2147483646 w 487"/>
              <a:gd name="T25" fmla="*/ 2147483646 h 137"/>
              <a:gd name="T26" fmla="*/ 2147483646 w 487"/>
              <a:gd name="T27" fmla="*/ 2147483646 h 137"/>
              <a:gd name="T28" fmla="*/ 2147483646 w 487"/>
              <a:gd name="T29" fmla="*/ 2147483646 h 137"/>
              <a:gd name="T30" fmla="*/ 2147483646 w 487"/>
              <a:gd name="T31" fmla="*/ 2147483646 h 137"/>
              <a:gd name="T32" fmla="*/ 2147483646 w 487"/>
              <a:gd name="T33" fmla="*/ 2147483646 h 137"/>
              <a:gd name="T34" fmla="*/ 2147483646 w 487"/>
              <a:gd name="T35" fmla="*/ 2147483646 h 137"/>
              <a:gd name="T36" fmla="*/ 2147483646 w 487"/>
              <a:gd name="T37" fmla="*/ 2147483646 h 137"/>
              <a:gd name="T38" fmla="*/ 2147483646 w 487"/>
              <a:gd name="T39" fmla="*/ 2147483646 h 137"/>
              <a:gd name="T40" fmla="*/ 2147483646 w 487"/>
              <a:gd name="T41" fmla="*/ 2147483646 h 137"/>
              <a:gd name="T42" fmla="*/ 2147483646 w 487"/>
              <a:gd name="T43" fmla="*/ 2147483646 h 137"/>
              <a:gd name="T44" fmla="*/ 2147483646 w 487"/>
              <a:gd name="T45" fmla="*/ 2147483646 h 137"/>
              <a:gd name="T46" fmla="*/ 2147483646 w 487"/>
              <a:gd name="T47" fmla="*/ 2147483646 h 137"/>
              <a:gd name="T48" fmla="*/ 2147483646 w 487"/>
              <a:gd name="T49" fmla="*/ 2147483646 h 137"/>
              <a:gd name="T50" fmla="*/ 2147483646 w 487"/>
              <a:gd name="T51" fmla="*/ 2147483646 h 137"/>
              <a:gd name="T52" fmla="*/ 2147483646 w 487"/>
              <a:gd name="T53" fmla="*/ 2147483646 h 137"/>
              <a:gd name="T54" fmla="*/ 2147483646 w 487"/>
              <a:gd name="T55" fmla="*/ 2147483646 h 137"/>
              <a:gd name="T56" fmla="*/ 2147483646 w 487"/>
              <a:gd name="T57" fmla="*/ 2147483646 h 137"/>
              <a:gd name="T58" fmla="*/ 2147483646 w 487"/>
              <a:gd name="T59" fmla="*/ 2147483646 h 137"/>
              <a:gd name="T60" fmla="*/ 2147483646 w 487"/>
              <a:gd name="T61" fmla="*/ 2147483646 h 137"/>
              <a:gd name="T62" fmla="*/ 2147483646 w 487"/>
              <a:gd name="T63" fmla="*/ 2147483646 h 137"/>
              <a:gd name="T64" fmla="*/ 2147483646 w 487"/>
              <a:gd name="T65" fmla="*/ 2147483646 h 137"/>
              <a:gd name="T66" fmla="*/ 2147483646 w 487"/>
              <a:gd name="T67" fmla="*/ 2147483646 h 137"/>
              <a:gd name="T68" fmla="*/ 2147483646 w 487"/>
              <a:gd name="T69" fmla="*/ 2147483646 h 137"/>
              <a:gd name="T70" fmla="*/ 2147483646 w 487"/>
              <a:gd name="T71" fmla="*/ 2147483646 h 137"/>
              <a:gd name="T72" fmla="*/ 2147483646 w 487"/>
              <a:gd name="T73" fmla="*/ 2147483646 h 137"/>
              <a:gd name="T74" fmla="*/ 2147483646 w 487"/>
              <a:gd name="T75" fmla="*/ 2147483646 h 137"/>
              <a:gd name="T76" fmla="*/ 2147483646 w 487"/>
              <a:gd name="T77" fmla="*/ 2147483646 h 137"/>
              <a:gd name="T78" fmla="*/ 2147483646 w 487"/>
              <a:gd name="T79" fmla="*/ 2147483646 h 137"/>
              <a:gd name="T80" fmla="*/ 2147483646 w 487"/>
              <a:gd name="T81" fmla="*/ 2147483646 h 137"/>
              <a:gd name="T82" fmla="*/ 2147483646 w 487"/>
              <a:gd name="T83" fmla="*/ 2147483646 h 137"/>
              <a:gd name="T84" fmla="*/ 2147483646 w 487"/>
              <a:gd name="T85" fmla="*/ 2147483646 h 13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487"/>
              <a:gd name="T130" fmla="*/ 0 h 137"/>
              <a:gd name="T131" fmla="*/ 487 w 487"/>
              <a:gd name="T132" fmla="*/ 137 h 137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487" h="137">
                <a:moveTo>
                  <a:pt x="4" y="0"/>
                </a:moveTo>
                <a:lnTo>
                  <a:pt x="0" y="7"/>
                </a:lnTo>
                <a:lnTo>
                  <a:pt x="0" y="14"/>
                </a:lnTo>
                <a:lnTo>
                  <a:pt x="0" y="21"/>
                </a:lnTo>
                <a:lnTo>
                  <a:pt x="0" y="29"/>
                </a:lnTo>
                <a:lnTo>
                  <a:pt x="0" y="36"/>
                </a:lnTo>
                <a:lnTo>
                  <a:pt x="4" y="43"/>
                </a:lnTo>
                <a:lnTo>
                  <a:pt x="8" y="50"/>
                </a:lnTo>
                <a:lnTo>
                  <a:pt x="12" y="57"/>
                </a:lnTo>
                <a:lnTo>
                  <a:pt x="16" y="64"/>
                </a:lnTo>
                <a:lnTo>
                  <a:pt x="20" y="72"/>
                </a:lnTo>
                <a:lnTo>
                  <a:pt x="27" y="75"/>
                </a:lnTo>
                <a:lnTo>
                  <a:pt x="27" y="82"/>
                </a:lnTo>
                <a:lnTo>
                  <a:pt x="35" y="86"/>
                </a:lnTo>
                <a:lnTo>
                  <a:pt x="43" y="93"/>
                </a:lnTo>
                <a:lnTo>
                  <a:pt x="51" y="97"/>
                </a:lnTo>
                <a:lnTo>
                  <a:pt x="59" y="100"/>
                </a:lnTo>
                <a:lnTo>
                  <a:pt x="67" y="100"/>
                </a:lnTo>
                <a:lnTo>
                  <a:pt x="74" y="97"/>
                </a:lnTo>
                <a:lnTo>
                  <a:pt x="82" y="93"/>
                </a:lnTo>
                <a:lnTo>
                  <a:pt x="90" y="93"/>
                </a:lnTo>
                <a:lnTo>
                  <a:pt x="98" y="89"/>
                </a:lnTo>
                <a:lnTo>
                  <a:pt x="106" y="86"/>
                </a:lnTo>
                <a:lnTo>
                  <a:pt x="110" y="79"/>
                </a:lnTo>
                <a:lnTo>
                  <a:pt x="118" y="75"/>
                </a:lnTo>
                <a:lnTo>
                  <a:pt x="122" y="68"/>
                </a:lnTo>
                <a:lnTo>
                  <a:pt x="129" y="64"/>
                </a:lnTo>
                <a:lnTo>
                  <a:pt x="137" y="64"/>
                </a:lnTo>
                <a:lnTo>
                  <a:pt x="145" y="64"/>
                </a:lnTo>
                <a:lnTo>
                  <a:pt x="149" y="72"/>
                </a:lnTo>
                <a:lnTo>
                  <a:pt x="153" y="79"/>
                </a:lnTo>
                <a:lnTo>
                  <a:pt x="157" y="86"/>
                </a:lnTo>
                <a:lnTo>
                  <a:pt x="161" y="93"/>
                </a:lnTo>
                <a:lnTo>
                  <a:pt x="165" y="100"/>
                </a:lnTo>
                <a:lnTo>
                  <a:pt x="172" y="104"/>
                </a:lnTo>
                <a:lnTo>
                  <a:pt x="176" y="111"/>
                </a:lnTo>
                <a:lnTo>
                  <a:pt x="180" y="118"/>
                </a:lnTo>
                <a:lnTo>
                  <a:pt x="188" y="122"/>
                </a:lnTo>
                <a:lnTo>
                  <a:pt x="196" y="125"/>
                </a:lnTo>
                <a:lnTo>
                  <a:pt x="200" y="132"/>
                </a:lnTo>
                <a:lnTo>
                  <a:pt x="208" y="132"/>
                </a:lnTo>
                <a:lnTo>
                  <a:pt x="216" y="132"/>
                </a:lnTo>
                <a:lnTo>
                  <a:pt x="223" y="136"/>
                </a:lnTo>
                <a:lnTo>
                  <a:pt x="231" y="136"/>
                </a:lnTo>
                <a:lnTo>
                  <a:pt x="239" y="136"/>
                </a:lnTo>
                <a:lnTo>
                  <a:pt x="247" y="136"/>
                </a:lnTo>
                <a:lnTo>
                  <a:pt x="255" y="136"/>
                </a:lnTo>
                <a:lnTo>
                  <a:pt x="263" y="136"/>
                </a:lnTo>
                <a:lnTo>
                  <a:pt x="270" y="136"/>
                </a:lnTo>
                <a:lnTo>
                  <a:pt x="278" y="132"/>
                </a:lnTo>
                <a:lnTo>
                  <a:pt x="290" y="129"/>
                </a:lnTo>
                <a:lnTo>
                  <a:pt x="298" y="125"/>
                </a:lnTo>
                <a:lnTo>
                  <a:pt x="306" y="122"/>
                </a:lnTo>
                <a:lnTo>
                  <a:pt x="314" y="118"/>
                </a:lnTo>
                <a:lnTo>
                  <a:pt x="317" y="111"/>
                </a:lnTo>
                <a:lnTo>
                  <a:pt x="321" y="104"/>
                </a:lnTo>
                <a:lnTo>
                  <a:pt x="325" y="97"/>
                </a:lnTo>
                <a:lnTo>
                  <a:pt x="333" y="89"/>
                </a:lnTo>
                <a:lnTo>
                  <a:pt x="337" y="82"/>
                </a:lnTo>
                <a:lnTo>
                  <a:pt x="341" y="75"/>
                </a:lnTo>
                <a:lnTo>
                  <a:pt x="349" y="72"/>
                </a:lnTo>
                <a:lnTo>
                  <a:pt x="357" y="68"/>
                </a:lnTo>
                <a:lnTo>
                  <a:pt x="365" y="75"/>
                </a:lnTo>
                <a:lnTo>
                  <a:pt x="372" y="75"/>
                </a:lnTo>
                <a:lnTo>
                  <a:pt x="380" y="82"/>
                </a:lnTo>
                <a:lnTo>
                  <a:pt x="388" y="86"/>
                </a:lnTo>
                <a:lnTo>
                  <a:pt x="396" y="89"/>
                </a:lnTo>
                <a:lnTo>
                  <a:pt x="404" y="93"/>
                </a:lnTo>
                <a:lnTo>
                  <a:pt x="412" y="97"/>
                </a:lnTo>
                <a:lnTo>
                  <a:pt x="419" y="97"/>
                </a:lnTo>
                <a:lnTo>
                  <a:pt x="427" y="97"/>
                </a:lnTo>
                <a:lnTo>
                  <a:pt x="435" y="93"/>
                </a:lnTo>
                <a:lnTo>
                  <a:pt x="443" y="89"/>
                </a:lnTo>
                <a:lnTo>
                  <a:pt x="451" y="89"/>
                </a:lnTo>
                <a:lnTo>
                  <a:pt x="455" y="82"/>
                </a:lnTo>
                <a:lnTo>
                  <a:pt x="462" y="79"/>
                </a:lnTo>
                <a:lnTo>
                  <a:pt x="470" y="75"/>
                </a:lnTo>
                <a:lnTo>
                  <a:pt x="474" y="68"/>
                </a:lnTo>
                <a:lnTo>
                  <a:pt x="478" y="61"/>
                </a:lnTo>
                <a:lnTo>
                  <a:pt x="482" y="54"/>
                </a:lnTo>
                <a:lnTo>
                  <a:pt x="482" y="47"/>
                </a:lnTo>
                <a:lnTo>
                  <a:pt x="486" y="39"/>
                </a:lnTo>
                <a:lnTo>
                  <a:pt x="486" y="32"/>
                </a:lnTo>
                <a:lnTo>
                  <a:pt x="486" y="25"/>
                </a:lnTo>
                <a:lnTo>
                  <a:pt x="486" y="18"/>
                </a:lnTo>
                <a:lnTo>
                  <a:pt x="486" y="11"/>
                </a:lnTo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 useBgFill="1">
        <p:nvSpPr>
          <p:cNvPr id="48192" name="Freeform 72">
            <a:extLst>
              <a:ext uri="{FF2B5EF4-FFF2-40B4-BE49-F238E27FC236}">
                <a16:creationId xmlns:a16="http://schemas.microsoft.com/office/drawing/2014/main" id="{E9ABC86F-FE47-4A33-A613-741FD35B7DF9}"/>
              </a:ext>
            </a:extLst>
          </p:cNvPr>
          <p:cNvSpPr>
            <a:spLocks/>
          </p:cNvSpPr>
          <p:nvPr/>
        </p:nvSpPr>
        <p:spPr bwMode="white">
          <a:xfrm>
            <a:off x="1957388" y="1822450"/>
            <a:ext cx="1052512" cy="188913"/>
          </a:xfrm>
          <a:custGeom>
            <a:avLst/>
            <a:gdLst>
              <a:gd name="T0" fmla="*/ 2147483646 w 730"/>
              <a:gd name="T1" fmla="*/ 2147483646 h 116"/>
              <a:gd name="T2" fmla="*/ 2147483646 w 730"/>
              <a:gd name="T3" fmla="*/ 2147483646 h 116"/>
              <a:gd name="T4" fmla="*/ 2147483646 w 730"/>
              <a:gd name="T5" fmla="*/ 2147483646 h 116"/>
              <a:gd name="T6" fmla="*/ 2147483646 w 730"/>
              <a:gd name="T7" fmla="*/ 2147483646 h 116"/>
              <a:gd name="T8" fmla="*/ 2147483646 w 730"/>
              <a:gd name="T9" fmla="*/ 2147483646 h 116"/>
              <a:gd name="T10" fmla="*/ 2147483646 w 730"/>
              <a:gd name="T11" fmla="*/ 2147483646 h 116"/>
              <a:gd name="T12" fmla="*/ 2147483646 w 730"/>
              <a:gd name="T13" fmla="*/ 2147483646 h 116"/>
              <a:gd name="T14" fmla="*/ 2147483646 w 730"/>
              <a:gd name="T15" fmla="*/ 2147483646 h 116"/>
              <a:gd name="T16" fmla="*/ 2147483646 w 730"/>
              <a:gd name="T17" fmla="*/ 2147483646 h 116"/>
              <a:gd name="T18" fmla="*/ 2147483646 w 730"/>
              <a:gd name="T19" fmla="*/ 2147483646 h 116"/>
              <a:gd name="T20" fmla="*/ 2147483646 w 730"/>
              <a:gd name="T21" fmla="*/ 2147483646 h 116"/>
              <a:gd name="T22" fmla="*/ 2147483646 w 730"/>
              <a:gd name="T23" fmla="*/ 2147483646 h 116"/>
              <a:gd name="T24" fmla="*/ 2147483646 w 730"/>
              <a:gd name="T25" fmla="*/ 2147483646 h 116"/>
              <a:gd name="T26" fmla="*/ 2147483646 w 730"/>
              <a:gd name="T27" fmla="*/ 2147483646 h 116"/>
              <a:gd name="T28" fmla="*/ 2147483646 w 730"/>
              <a:gd name="T29" fmla="*/ 2147483646 h 116"/>
              <a:gd name="T30" fmla="*/ 2147483646 w 730"/>
              <a:gd name="T31" fmla="*/ 2147483646 h 116"/>
              <a:gd name="T32" fmla="*/ 2147483646 w 730"/>
              <a:gd name="T33" fmla="*/ 2147483646 h 116"/>
              <a:gd name="T34" fmla="*/ 2147483646 w 730"/>
              <a:gd name="T35" fmla="*/ 2147483646 h 116"/>
              <a:gd name="T36" fmla="*/ 2147483646 w 730"/>
              <a:gd name="T37" fmla="*/ 2147483646 h 116"/>
              <a:gd name="T38" fmla="*/ 0 w 730"/>
              <a:gd name="T39" fmla="*/ 2147483646 h 116"/>
              <a:gd name="T40" fmla="*/ 2147483646 w 730"/>
              <a:gd name="T41" fmla="*/ 0 h 116"/>
              <a:gd name="T42" fmla="*/ 2147483646 w 730"/>
              <a:gd name="T43" fmla="*/ 2147483646 h 116"/>
              <a:gd name="T44" fmla="*/ 2147483646 w 730"/>
              <a:gd name="T45" fmla="*/ 2147483646 h 116"/>
              <a:gd name="T46" fmla="*/ 2147483646 w 730"/>
              <a:gd name="T47" fmla="*/ 2147483646 h 116"/>
              <a:gd name="T48" fmla="*/ 2147483646 w 730"/>
              <a:gd name="T49" fmla="*/ 2147483646 h 116"/>
              <a:gd name="T50" fmla="*/ 2147483646 w 730"/>
              <a:gd name="T51" fmla="*/ 2147483646 h 116"/>
              <a:gd name="T52" fmla="*/ 2147483646 w 730"/>
              <a:gd name="T53" fmla="*/ 2147483646 h 116"/>
              <a:gd name="T54" fmla="*/ 2147483646 w 730"/>
              <a:gd name="T55" fmla="*/ 2147483646 h 116"/>
              <a:gd name="T56" fmla="*/ 2147483646 w 730"/>
              <a:gd name="T57" fmla="*/ 2147483646 h 116"/>
              <a:gd name="T58" fmla="*/ 2147483646 w 730"/>
              <a:gd name="T59" fmla="*/ 2147483646 h 116"/>
              <a:gd name="T60" fmla="*/ 2147483646 w 730"/>
              <a:gd name="T61" fmla="*/ 2147483646 h 116"/>
              <a:gd name="T62" fmla="*/ 2147483646 w 730"/>
              <a:gd name="T63" fmla="*/ 2147483646 h 116"/>
              <a:gd name="T64" fmla="*/ 2147483646 w 730"/>
              <a:gd name="T65" fmla="*/ 2147483646 h 116"/>
              <a:gd name="T66" fmla="*/ 2147483646 w 730"/>
              <a:gd name="T67" fmla="*/ 2147483646 h 116"/>
              <a:gd name="T68" fmla="*/ 2147483646 w 730"/>
              <a:gd name="T69" fmla="*/ 2147483646 h 116"/>
              <a:gd name="T70" fmla="*/ 2147483646 w 730"/>
              <a:gd name="T71" fmla="*/ 2147483646 h 116"/>
              <a:gd name="T72" fmla="*/ 2147483646 w 730"/>
              <a:gd name="T73" fmla="*/ 2147483646 h 11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730"/>
              <a:gd name="T112" fmla="*/ 0 h 116"/>
              <a:gd name="T113" fmla="*/ 730 w 730"/>
              <a:gd name="T114" fmla="*/ 116 h 11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730" h="116">
                <a:moveTo>
                  <a:pt x="157" y="68"/>
                </a:moveTo>
                <a:lnTo>
                  <a:pt x="157" y="61"/>
                </a:lnTo>
                <a:lnTo>
                  <a:pt x="157" y="54"/>
                </a:lnTo>
                <a:lnTo>
                  <a:pt x="161" y="47"/>
                </a:lnTo>
                <a:lnTo>
                  <a:pt x="153" y="43"/>
                </a:lnTo>
                <a:lnTo>
                  <a:pt x="141" y="40"/>
                </a:lnTo>
                <a:lnTo>
                  <a:pt x="133" y="43"/>
                </a:lnTo>
                <a:lnTo>
                  <a:pt x="125" y="43"/>
                </a:lnTo>
                <a:lnTo>
                  <a:pt x="122" y="50"/>
                </a:lnTo>
                <a:lnTo>
                  <a:pt x="114" y="54"/>
                </a:lnTo>
                <a:lnTo>
                  <a:pt x="110" y="61"/>
                </a:lnTo>
                <a:lnTo>
                  <a:pt x="102" y="65"/>
                </a:lnTo>
                <a:lnTo>
                  <a:pt x="102" y="72"/>
                </a:lnTo>
                <a:lnTo>
                  <a:pt x="98" y="79"/>
                </a:lnTo>
                <a:lnTo>
                  <a:pt x="94" y="86"/>
                </a:lnTo>
                <a:lnTo>
                  <a:pt x="90" y="93"/>
                </a:lnTo>
                <a:lnTo>
                  <a:pt x="86" y="101"/>
                </a:lnTo>
                <a:lnTo>
                  <a:pt x="82" y="108"/>
                </a:lnTo>
                <a:lnTo>
                  <a:pt x="78" y="115"/>
                </a:lnTo>
                <a:lnTo>
                  <a:pt x="0" y="101"/>
                </a:lnTo>
                <a:lnTo>
                  <a:pt x="31" y="0"/>
                </a:lnTo>
                <a:lnTo>
                  <a:pt x="729" y="7"/>
                </a:lnTo>
                <a:lnTo>
                  <a:pt x="713" y="108"/>
                </a:lnTo>
                <a:lnTo>
                  <a:pt x="709" y="101"/>
                </a:lnTo>
                <a:lnTo>
                  <a:pt x="705" y="93"/>
                </a:lnTo>
                <a:lnTo>
                  <a:pt x="702" y="86"/>
                </a:lnTo>
                <a:lnTo>
                  <a:pt x="698" y="79"/>
                </a:lnTo>
                <a:lnTo>
                  <a:pt x="694" y="72"/>
                </a:lnTo>
                <a:lnTo>
                  <a:pt x="686" y="68"/>
                </a:lnTo>
                <a:lnTo>
                  <a:pt x="682" y="61"/>
                </a:lnTo>
                <a:lnTo>
                  <a:pt x="674" y="58"/>
                </a:lnTo>
                <a:lnTo>
                  <a:pt x="666" y="54"/>
                </a:lnTo>
                <a:lnTo>
                  <a:pt x="658" y="58"/>
                </a:lnTo>
                <a:lnTo>
                  <a:pt x="651" y="58"/>
                </a:lnTo>
                <a:lnTo>
                  <a:pt x="647" y="65"/>
                </a:lnTo>
                <a:lnTo>
                  <a:pt x="643" y="72"/>
                </a:lnTo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93" name="Rectangle 73">
            <a:extLst>
              <a:ext uri="{FF2B5EF4-FFF2-40B4-BE49-F238E27FC236}">
                <a16:creationId xmlns:a16="http://schemas.microsoft.com/office/drawing/2014/main" id="{A31AF277-4578-4D4F-9BDC-1629E07428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7250" y="2257425"/>
            <a:ext cx="776288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5725" tIns="41275" rIns="85725" bIns="41275">
            <a:spAutoFit/>
          </a:bodyPr>
          <a:lstStyle>
            <a:lvl1pPr defTabSz="7762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defTabSz="77628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defTabSz="77628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defTabSz="77628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defTabSz="776288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7762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7762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7762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7762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1300">
                <a:solidFill>
                  <a:schemeClr val="bg1"/>
                </a:solidFill>
                <a:latin typeface="Times New Roman" panose="02020603050405020304" pitchFamily="18" charset="0"/>
              </a:rPr>
              <a:t>LDL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1300">
                <a:solidFill>
                  <a:schemeClr val="bg1"/>
                </a:solidFill>
                <a:latin typeface="Times New Roman" panose="02020603050405020304" pitchFamily="18" charset="0"/>
              </a:rPr>
              <a:t>Receptor</a:t>
            </a:r>
          </a:p>
        </p:txBody>
      </p:sp>
      <p:grpSp>
        <p:nvGrpSpPr>
          <p:cNvPr id="48194" name="Group 74">
            <a:extLst>
              <a:ext uri="{FF2B5EF4-FFF2-40B4-BE49-F238E27FC236}">
                <a16:creationId xmlns:a16="http://schemas.microsoft.com/office/drawing/2014/main" id="{9AED374D-F0D0-4797-BB96-E64056A188CE}"/>
              </a:ext>
            </a:extLst>
          </p:cNvPr>
          <p:cNvGrpSpPr>
            <a:grpSpLocks/>
          </p:cNvGrpSpPr>
          <p:nvPr/>
        </p:nvGrpSpPr>
        <p:grpSpPr bwMode="auto">
          <a:xfrm>
            <a:off x="2112963" y="1066800"/>
            <a:ext cx="889000" cy="825500"/>
            <a:chOff x="1464" y="546"/>
            <a:chExt cx="616" cy="506"/>
          </a:xfrm>
        </p:grpSpPr>
        <p:sp>
          <p:nvSpPr>
            <p:cNvPr id="48210" name="Oval 75">
              <a:extLst>
                <a:ext uri="{FF2B5EF4-FFF2-40B4-BE49-F238E27FC236}">
                  <a16:creationId xmlns:a16="http://schemas.microsoft.com/office/drawing/2014/main" id="{82E4D98E-D1DC-4298-BC0E-0169012DD9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4" y="726"/>
              <a:ext cx="162" cy="143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JO" altLang="ar-JO" sz="1800">
                <a:latin typeface="Times New Roman" panose="02020603050405020304" pitchFamily="18" charset="0"/>
              </a:endParaRPr>
            </a:p>
          </p:txBody>
        </p:sp>
        <p:sp>
          <p:nvSpPr>
            <p:cNvPr id="48211" name="Oval 76" descr="Outlined diamond">
              <a:extLst>
                <a:ext uri="{FF2B5EF4-FFF2-40B4-BE49-F238E27FC236}">
                  <a16:creationId xmlns:a16="http://schemas.microsoft.com/office/drawing/2014/main" id="{B7A1C057-2492-410A-850A-E063728401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0" y="683"/>
              <a:ext cx="307" cy="225"/>
            </a:xfrm>
            <a:prstGeom prst="ellips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JO" altLang="ar-JO" sz="1800">
                <a:latin typeface="Times New Roman" panose="02020603050405020304" pitchFamily="18" charset="0"/>
              </a:endParaRPr>
            </a:p>
          </p:txBody>
        </p:sp>
        <p:sp>
          <p:nvSpPr>
            <p:cNvPr id="48212" name="Oval 77">
              <a:extLst>
                <a:ext uri="{FF2B5EF4-FFF2-40B4-BE49-F238E27FC236}">
                  <a16:creationId xmlns:a16="http://schemas.microsoft.com/office/drawing/2014/main" id="{D326B321-CEFE-43E6-AE58-7A0B35CDE9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7" y="585"/>
              <a:ext cx="162" cy="14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JO" altLang="ar-JO" sz="1800">
                <a:latin typeface="Times New Roman" panose="02020603050405020304" pitchFamily="18" charset="0"/>
              </a:endParaRPr>
            </a:p>
          </p:txBody>
        </p:sp>
        <p:sp>
          <p:nvSpPr>
            <p:cNvPr id="48213" name="Oval 78">
              <a:extLst>
                <a:ext uri="{FF2B5EF4-FFF2-40B4-BE49-F238E27FC236}">
                  <a16:creationId xmlns:a16="http://schemas.microsoft.com/office/drawing/2014/main" id="{4A8F26DA-AA25-4761-8284-4B3087D0DC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7" y="860"/>
              <a:ext cx="162" cy="14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JO" altLang="ar-JO" sz="1800">
                <a:latin typeface="Times New Roman" panose="02020603050405020304" pitchFamily="18" charset="0"/>
              </a:endParaRPr>
            </a:p>
          </p:txBody>
        </p:sp>
        <p:sp>
          <p:nvSpPr>
            <p:cNvPr id="48214" name="Oval 79">
              <a:extLst>
                <a:ext uri="{FF2B5EF4-FFF2-40B4-BE49-F238E27FC236}">
                  <a16:creationId xmlns:a16="http://schemas.microsoft.com/office/drawing/2014/main" id="{61D52164-2754-46A0-A283-DFFBCB04B1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546"/>
              <a:ext cx="161" cy="143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JO" altLang="ar-JO" sz="1800">
                <a:latin typeface="Times New Roman" panose="02020603050405020304" pitchFamily="18" charset="0"/>
              </a:endParaRPr>
            </a:p>
          </p:txBody>
        </p:sp>
        <p:sp>
          <p:nvSpPr>
            <p:cNvPr id="48215" name="Oval 80">
              <a:extLst>
                <a:ext uri="{FF2B5EF4-FFF2-40B4-BE49-F238E27FC236}">
                  <a16:creationId xmlns:a16="http://schemas.microsoft.com/office/drawing/2014/main" id="{EC2694B6-92ED-49E8-9CE7-08E688803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1" y="592"/>
              <a:ext cx="162" cy="143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JO" altLang="ar-JO" sz="1800">
                <a:latin typeface="Times New Roman" panose="02020603050405020304" pitchFamily="18" charset="0"/>
              </a:endParaRPr>
            </a:p>
          </p:txBody>
        </p:sp>
        <p:sp>
          <p:nvSpPr>
            <p:cNvPr id="48216" name="Oval 81">
              <a:extLst>
                <a:ext uri="{FF2B5EF4-FFF2-40B4-BE49-F238E27FC236}">
                  <a16:creationId xmlns:a16="http://schemas.microsoft.com/office/drawing/2014/main" id="{F595F272-FE8C-42D4-BCD9-16415773D6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7" y="729"/>
              <a:ext cx="163" cy="143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JO" altLang="ar-JO" sz="1800">
                <a:latin typeface="Times New Roman" panose="02020603050405020304" pitchFamily="18" charset="0"/>
              </a:endParaRPr>
            </a:p>
          </p:txBody>
        </p:sp>
        <p:sp>
          <p:nvSpPr>
            <p:cNvPr id="48217" name="Oval 82">
              <a:extLst>
                <a:ext uri="{FF2B5EF4-FFF2-40B4-BE49-F238E27FC236}">
                  <a16:creationId xmlns:a16="http://schemas.microsoft.com/office/drawing/2014/main" id="{8742E681-2B95-4926-8D1C-51D71FBB81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9" y="866"/>
              <a:ext cx="161" cy="14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JO" altLang="ar-JO" sz="1800">
                <a:latin typeface="Times New Roman" panose="02020603050405020304" pitchFamily="18" charset="0"/>
              </a:endParaRPr>
            </a:p>
          </p:txBody>
        </p:sp>
        <p:sp>
          <p:nvSpPr>
            <p:cNvPr id="48218" name="Oval 83">
              <a:extLst>
                <a:ext uri="{FF2B5EF4-FFF2-40B4-BE49-F238E27FC236}">
                  <a16:creationId xmlns:a16="http://schemas.microsoft.com/office/drawing/2014/main" id="{F10ABC16-DFD6-451B-A540-306AC4D3A6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6" y="909"/>
              <a:ext cx="162" cy="143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JO" altLang="ar-JO" sz="1800">
                <a:latin typeface="Times New Roman" panose="02020603050405020304" pitchFamily="18" charset="0"/>
              </a:endParaRPr>
            </a:p>
          </p:txBody>
        </p:sp>
      </p:grpSp>
      <p:sp>
        <p:nvSpPr>
          <p:cNvPr id="149588" name="Rectangle 84">
            <a:extLst>
              <a:ext uri="{FF2B5EF4-FFF2-40B4-BE49-F238E27FC236}">
                <a16:creationId xmlns:a16="http://schemas.microsoft.com/office/drawing/2014/main" id="{16E5F0E8-8F89-4AC9-98DE-E4E75C2F03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8575" y="2798763"/>
            <a:ext cx="1165225" cy="327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5725" tIns="41275" rIns="85725" bIns="41275">
            <a:spAutoFit/>
          </a:bodyPr>
          <a:lstStyle/>
          <a:p>
            <a:pPr defTabSz="776288" eaLnBrk="1" hangingPunct="1">
              <a:defRPr/>
            </a:pPr>
            <a:r>
              <a:rPr lang="en-US" sz="1600">
                <a:latin typeface="Times New Roman" pitchFamily="18" charset="0"/>
                <a:ea typeface="ＭＳ Ｐゴシック" pitchFamily="-65" charset="-128"/>
                <a:cs typeface="Arial" charset="0"/>
              </a:rPr>
              <a:t>endocytosi</a:t>
            </a:r>
            <a:r>
              <a:rPr lang="en-US" sz="1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-65" charset="-128"/>
                <a:cs typeface="Arial" charset="0"/>
              </a:rPr>
              <a:t>s</a:t>
            </a:r>
          </a:p>
        </p:txBody>
      </p:sp>
      <p:sp>
        <p:nvSpPr>
          <p:cNvPr id="48196" name="Rectangle 85">
            <a:extLst>
              <a:ext uri="{FF2B5EF4-FFF2-40B4-BE49-F238E27FC236}">
                <a16:creationId xmlns:a16="http://schemas.microsoft.com/office/drawing/2014/main" id="{0339495A-C141-41A6-B704-453C9CDBCF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516438"/>
            <a:ext cx="5588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200" tIns="38100" rIns="76200" bIns="38100">
            <a:spAutoFit/>
          </a:bodyPr>
          <a:lstStyle>
            <a:lvl1pPr defTabSz="628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defTabSz="628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defTabSz="628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defTabSz="628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defTabSz="628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1600">
                <a:solidFill>
                  <a:srgbClr val="FFFFFF"/>
                </a:solidFill>
                <a:latin typeface="Times New Roman" panose="02020603050405020304" pitchFamily="18" charset="0"/>
              </a:rPr>
              <a:t>SCC</a:t>
            </a:r>
          </a:p>
        </p:txBody>
      </p:sp>
      <p:sp>
        <p:nvSpPr>
          <p:cNvPr id="149590" name="Rectangle 86">
            <a:extLst>
              <a:ext uri="{FF2B5EF4-FFF2-40B4-BE49-F238E27FC236}">
                <a16:creationId xmlns:a16="http://schemas.microsoft.com/office/drawing/2014/main" id="{1AD0E556-6F69-46F6-BF69-F9C7F8A69F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2750" y="1327150"/>
            <a:ext cx="490538" cy="284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5725" tIns="41275" rIns="85725" bIns="41275">
            <a:spAutoFit/>
          </a:bodyPr>
          <a:lstStyle/>
          <a:p>
            <a:pPr defTabSz="776288" eaLnBrk="1" hangingPunct="1">
              <a:defRPr/>
            </a:pPr>
            <a:r>
              <a:rPr lang="en-US" sz="13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-65" charset="-128"/>
                <a:cs typeface="Arial" charset="0"/>
              </a:rPr>
              <a:t>LDL</a:t>
            </a:r>
          </a:p>
        </p:txBody>
      </p:sp>
      <p:sp>
        <p:nvSpPr>
          <p:cNvPr id="48198" name="Rectangle 87">
            <a:extLst>
              <a:ext uri="{FF2B5EF4-FFF2-40B4-BE49-F238E27FC236}">
                <a16:creationId xmlns:a16="http://schemas.microsoft.com/office/drawing/2014/main" id="{7498E8DD-EEB0-4355-BE53-4522D55F0D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3838" y="2789238"/>
            <a:ext cx="89535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5725" tIns="41275" rIns="85725" bIns="41275">
            <a:spAutoFit/>
          </a:bodyPr>
          <a:lstStyle>
            <a:lvl1pPr defTabSz="7762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defTabSz="77628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defTabSz="77628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defTabSz="77628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defTabSz="776288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7762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7762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7762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7762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1300">
                <a:latin typeface="Times New Roman" panose="02020603050405020304" pitchFamily="18" charset="0"/>
              </a:rPr>
              <a:t>Cytoplasm</a:t>
            </a:r>
          </a:p>
        </p:txBody>
      </p:sp>
      <p:grpSp>
        <p:nvGrpSpPr>
          <p:cNvPr id="48199" name="Group 88">
            <a:extLst>
              <a:ext uri="{FF2B5EF4-FFF2-40B4-BE49-F238E27FC236}">
                <a16:creationId xmlns:a16="http://schemas.microsoft.com/office/drawing/2014/main" id="{CF322691-6B95-4583-9127-F06C6BF57F10}"/>
              </a:ext>
            </a:extLst>
          </p:cNvPr>
          <p:cNvGrpSpPr>
            <a:grpSpLocks/>
          </p:cNvGrpSpPr>
          <p:nvPr/>
        </p:nvGrpSpPr>
        <p:grpSpPr bwMode="auto">
          <a:xfrm>
            <a:off x="2084388" y="3074988"/>
            <a:ext cx="887412" cy="823912"/>
            <a:chOff x="1444" y="1777"/>
            <a:chExt cx="615" cy="506"/>
          </a:xfrm>
        </p:grpSpPr>
        <p:sp>
          <p:nvSpPr>
            <p:cNvPr id="48201" name="Oval 89">
              <a:extLst>
                <a:ext uri="{FF2B5EF4-FFF2-40B4-BE49-F238E27FC236}">
                  <a16:creationId xmlns:a16="http://schemas.microsoft.com/office/drawing/2014/main" id="{05F196CF-4118-4E14-8794-E1DC01857B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4" y="1956"/>
              <a:ext cx="161" cy="143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JO" altLang="ar-JO" sz="1800">
                <a:latin typeface="Times New Roman" panose="02020603050405020304" pitchFamily="18" charset="0"/>
              </a:endParaRPr>
            </a:p>
          </p:txBody>
        </p:sp>
        <p:sp>
          <p:nvSpPr>
            <p:cNvPr id="48202" name="Oval 90" descr="Outlined diamond">
              <a:extLst>
                <a:ext uri="{FF2B5EF4-FFF2-40B4-BE49-F238E27FC236}">
                  <a16:creationId xmlns:a16="http://schemas.microsoft.com/office/drawing/2014/main" id="{038C8BB8-8F93-4BA4-933F-D58ED95A87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9" y="1913"/>
              <a:ext cx="307" cy="225"/>
            </a:xfrm>
            <a:prstGeom prst="ellips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JO" altLang="ar-JO" sz="1800">
                <a:latin typeface="Times New Roman" panose="02020603050405020304" pitchFamily="18" charset="0"/>
              </a:endParaRPr>
            </a:p>
          </p:txBody>
        </p:sp>
        <p:sp>
          <p:nvSpPr>
            <p:cNvPr id="48203" name="Oval 91">
              <a:extLst>
                <a:ext uri="{FF2B5EF4-FFF2-40B4-BE49-F238E27FC236}">
                  <a16:creationId xmlns:a16="http://schemas.microsoft.com/office/drawing/2014/main" id="{C1E93006-7E27-4192-8B54-44FEEA2D2E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7" y="1816"/>
              <a:ext cx="162" cy="143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JO" altLang="ar-JO" sz="1800">
                <a:latin typeface="Times New Roman" panose="02020603050405020304" pitchFamily="18" charset="0"/>
              </a:endParaRPr>
            </a:p>
          </p:txBody>
        </p:sp>
        <p:sp>
          <p:nvSpPr>
            <p:cNvPr id="48204" name="Oval 92">
              <a:extLst>
                <a:ext uri="{FF2B5EF4-FFF2-40B4-BE49-F238E27FC236}">
                  <a16:creationId xmlns:a16="http://schemas.microsoft.com/office/drawing/2014/main" id="{1DB54F78-C5E4-46FF-A56C-43EC740FE9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6" y="2091"/>
              <a:ext cx="163" cy="14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JO" altLang="ar-JO" sz="1800">
                <a:latin typeface="Times New Roman" panose="02020603050405020304" pitchFamily="18" charset="0"/>
              </a:endParaRPr>
            </a:p>
          </p:txBody>
        </p:sp>
        <p:sp>
          <p:nvSpPr>
            <p:cNvPr id="48205" name="Oval 93">
              <a:extLst>
                <a:ext uri="{FF2B5EF4-FFF2-40B4-BE49-F238E27FC236}">
                  <a16:creationId xmlns:a16="http://schemas.microsoft.com/office/drawing/2014/main" id="{20C8698A-023D-48BA-86DA-E0D44EDC2F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1" y="1777"/>
              <a:ext cx="162" cy="14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JO" altLang="ar-JO" sz="1800">
                <a:latin typeface="Times New Roman" panose="02020603050405020304" pitchFamily="18" charset="0"/>
              </a:endParaRPr>
            </a:p>
          </p:txBody>
        </p:sp>
        <p:sp>
          <p:nvSpPr>
            <p:cNvPr id="48206" name="Oval 94">
              <a:extLst>
                <a:ext uri="{FF2B5EF4-FFF2-40B4-BE49-F238E27FC236}">
                  <a16:creationId xmlns:a16="http://schemas.microsoft.com/office/drawing/2014/main" id="{D57722C6-D51B-46FF-A2BA-BFED1DC099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0" y="1823"/>
              <a:ext cx="163" cy="14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JO" altLang="ar-JO" sz="1800">
                <a:latin typeface="Times New Roman" panose="02020603050405020304" pitchFamily="18" charset="0"/>
              </a:endParaRPr>
            </a:p>
          </p:txBody>
        </p:sp>
        <p:sp>
          <p:nvSpPr>
            <p:cNvPr id="48207" name="Oval 95">
              <a:extLst>
                <a:ext uri="{FF2B5EF4-FFF2-40B4-BE49-F238E27FC236}">
                  <a16:creationId xmlns:a16="http://schemas.microsoft.com/office/drawing/2014/main" id="{3B693431-7B73-4C54-A836-C06F5F944F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8" y="1959"/>
              <a:ext cx="161" cy="143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JO" altLang="ar-JO" sz="1800">
                <a:latin typeface="Times New Roman" panose="02020603050405020304" pitchFamily="18" charset="0"/>
              </a:endParaRPr>
            </a:p>
          </p:txBody>
        </p:sp>
        <p:sp>
          <p:nvSpPr>
            <p:cNvPr id="48208" name="Oval 96">
              <a:extLst>
                <a:ext uri="{FF2B5EF4-FFF2-40B4-BE49-F238E27FC236}">
                  <a16:creationId xmlns:a16="http://schemas.microsoft.com/office/drawing/2014/main" id="{2A6720ED-92D8-4855-9798-ED849E9B48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9" y="2097"/>
              <a:ext cx="160" cy="14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JO" altLang="ar-JO" sz="1800">
                <a:latin typeface="Times New Roman" panose="02020603050405020304" pitchFamily="18" charset="0"/>
              </a:endParaRPr>
            </a:p>
          </p:txBody>
        </p:sp>
        <p:sp>
          <p:nvSpPr>
            <p:cNvPr id="48209" name="Oval 97">
              <a:extLst>
                <a:ext uri="{FF2B5EF4-FFF2-40B4-BE49-F238E27FC236}">
                  <a16:creationId xmlns:a16="http://schemas.microsoft.com/office/drawing/2014/main" id="{7EDFF694-FDC5-43EA-AC18-0D89EE5F16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5" y="2139"/>
              <a:ext cx="163" cy="14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JO" altLang="ar-JO" sz="1800">
                <a:latin typeface="Times New Roman" panose="02020603050405020304" pitchFamily="18" charset="0"/>
              </a:endParaRPr>
            </a:p>
          </p:txBody>
        </p:sp>
      </p:grpSp>
      <p:sp>
        <p:nvSpPr>
          <p:cNvPr id="48200" name="Freeform 98">
            <a:extLst>
              <a:ext uri="{FF2B5EF4-FFF2-40B4-BE49-F238E27FC236}">
                <a16:creationId xmlns:a16="http://schemas.microsoft.com/office/drawing/2014/main" id="{63060426-44CF-45F2-B038-12B24A04F8A3}"/>
              </a:ext>
            </a:extLst>
          </p:cNvPr>
          <p:cNvSpPr>
            <a:spLocks/>
          </p:cNvSpPr>
          <p:nvPr/>
        </p:nvSpPr>
        <p:spPr bwMode="auto">
          <a:xfrm>
            <a:off x="3751263" y="1866900"/>
            <a:ext cx="1117600" cy="471488"/>
          </a:xfrm>
          <a:custGeom>
            <a:avLst/>
            <a:gdLst>
              <a:gd name="T0" fmla="*/ 0 w 775"/>
              <a:gd name="T1" fmla="*/ 2147483646 h 289"/>
              <a:gd name="T2" fmla="*/ 2147483646 w 775"/>
              <a:gd name="T3" fmla="*/ 2147483646 h 289"/>
              <a:gd name="T4" fmla="*/ 2147483646 w 775"/>
              <a:gd name="T5" fmla="*/ 0 h 289"/>
              <a:gd name="T6" fmla="*/ 0 60000 65536"/>
              <a:gd name="T7" fmla="*/ 0 60000 65536"/>
              <a:gd name="T8" fmla="*/ 0 60000 65536"/>
              <a:gd name="T9" fmla="*/ 0 w 775"/>
              <a:gd name="T10" fmla="*/ 0 h 289"/>
              <a:gd name="T11" fmla="*/ 775 w 775"/>
              <a:gd name="T12" fmla="*/ 289 h 2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75" h="289">
                <a:moveTo>
                  <a:pt x="0" y="7"/>
                </a:moveTo>
                <a:lnTo>
                  <a:pt x="383" y="288"/>
                </a:lnTo>
                <a:lnTo>
                  <a:pt x="774" y="0"/>
                </a:lnTo>
              </a:path>
            </a:pathLst>
          </a:custGeom>
          <a:noFill/>
          <a:ln w="254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11277201-DE94-4FD9-BB41-0D219E99E7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228600"/>
            <a:ext cx="6477000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138" tIns="42862" rIns="84138" bIns="42862">
            <a:spAutoFit/>
          </a:bodyPr>
          <a:lstStyle>
            <a:lvl1pPr defTabSz="7778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defTabSz="7778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defTabSz="7778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defTabSz="7778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defTabSz="7778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7778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7778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7778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7778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ar-JO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Steroid &amp; Thyroid Hormones - Mechanism of Action</a:t>
            </a:r>
          </a:p>
        </p:txBody>
      </p:sp>
      <p:pic>
        <p:nvPicPr>
          <p:cNvPr id="49155" name="Picture 3" descr="f74-06">
            <a:extLst>
              <a:ext uri="{FF2B5EF4-FFF2-40B4-BE49-F238E27FC236}">
                <a16:creationId xmlns:a16="http://schemas.microsoft.com/office/drawing/2014/main" id="{B737D965-38C9-4B9E-B13F-112BC3D70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17638"/>
            <a:ext cx="6729413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Text Box 99">
            <a:extLst>
              <a:ext uri="{FF2B5EF4-FFF2-40B4-BE49-F238E27FC236}">
                <a16:creationId xmlns:a16="http://schemas.microsoft.com/office/drawing/2014/main" id="{6E1DF000-F6C2-44F6-AEC3-51D012D6D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153150"/>
            <a:ext cx="2200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1200">
                <a:latin typeface="Times" panose="02020603050405020304" pitchFamily="18" charset="0"/>
              </a:rPr>
              <a:t>Figure 75-6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>
            <a:extLst>
              <a:ext uri="{FF2B5EF4-FFF2-40B4-BE49-F238E27FC236}">
                <a16:creationId xmlns:a16="http://schemas.microsoft.com/office/drawing/2014/main" id="{60B3E1DB-65DA-4627-9BF3-DC331A6706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609600"/>
            <a:ext cx="7467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ar-JO" sz="2400" b="1">
                <a:solidFill>
                  <a:srgbClr val="FF0000"/>
                </a:solidFill>
                <a:latin typeface="Arial" panose="020B0604020202020204" pitchFamily="34" charset="0"/>
              </a:rPr>
              <a:t>A hormone </a:t>
            </a:r>
            <a:r>
              <a:rPr lang="en-US" altLang="ar-JO" sz="2400">
                <a:latin typeface="Arial" panose="020B0604020202020204" pitchFamily="34" charset="0"/>
              </a:rPr>
              <a:t>is a substance that is synthesized in one organ and transported by the circulatory system to act on another tissue.</a:t>
            </a: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D41BBB0A-F892-49C1-8809-1108908CF9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286000"/>
            <a:ext cx="7467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ar-JO" sz="2400" b="1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ar-JO" sz="2400" b="1">
                <a:latin typeface="Arial" panose="020B0604020202020204" pitchFamily="34" charset="0"/>
              </a:rPr>
              <a:t>Autocrine</a:t>
            </a:r>
            <a:r>
              <a:rPr lang="en-US" altLang="ar-JO" sz="2400">
                <a:latin typeface="Arial" panose="020B0604020202020204" pitchFamily="34" charset="0"/>
              </a:rPr>
              <a:t> and </a:t>
            </a:r>
            <a:r>
              <a:rPr lang="en-US" altLang="ar-JO" sz="2400" b="1">
                <a:latin typeface="Arial" panose="020B0604020202020204" pitchFamily="34" charset="0"/>
              </a:rPr>
              <a:t>paracrine</a:t>
            </a:r>
            <a:r>
              <a:rPr lang="en-US" altLang="ar-JO" sz="2400">
                <a:latin typeface="Arial" panose="020B0604020202020204" pitchFamily="34" charset="0"/>
              </a:rPr>
              <a:t> are also included </a:t>
            </a:r>
          </a:p>
        </p:txBody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34667B2B-9FC5-46C2-9D30-B31F047EBA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886200"/>
            <a:ext cx="8001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ar-JO" sz="2400" b="1">
                <a:latin typeface="Arial" panose="020B0604020202020204" pitchFamily="34" charset="0"/>
              </a:rPr>
              <a:t>Diverse hormones: </a:t>
            </a:r>
            <a:r>
              <a:rPr lang="en-US" altLang="ar-JO" sz="2400">
                <a:latin typeface="Arial" panose="020B0604020202020204" pitchFamily="34" charset="0"/>
              </a:rPr>
              <a:t>each with distinctive mechanisms of </a:t>
            </a:r>
            <a:r>
              <a:rPr lang="en-US" altLang="ar-JO" sz="2400" u="sng">
                <a:latin typeface="Arial" panose="020B0604020202020204" pitchFamily="34" charset="0"/>
              </a:rPr>
              <a:t>action</a:t>
            </a:r>
            <a:r>
              <a:rPr lang="en-US" altLang="ar-JO" sz="2400">
                <a:latin typeface="Arial" panose="020B0604020202020204" pitchFamily="34" charset="0"/>
              </a:rPr>
              <a:t> and properties of </a:t>
            </a:r>
            <a:r>
              <a:rPr lang="en-US" altLang="ar-JO" sz="2400" u="sng">
                <a:latin typeface="Arial" panose="020B0604020202020204" pitchFamily="34" charset="0"/>
              </a:rPr>
              <a:t>biosynthesis</a:t>
            </a:r>
            <a:r>
              <a:rPr lang="en-US" altLang="ar-JO" sz="2400">
                <a:latin typeface="Arial" panose="020B0604020202020204" pitchFamily="34" charset="0"/>
              </a:rPr>
              <a:t>, </a:t>
            </a:r>
            <a:r>
              <a:rPr lang="en-US" altLang="ar-JO" sz="2400" u="sng">
                <a:latin typeface="Arial" panose="020B0604020202020204" pitchFamily="34" charset="0"/>
              </a:rPr>
              <a:t>storage</a:t>
            </a:r>
            <a:r>
              <a:rPr lang="en-US" altLang="ar-JO" sz="2400">
                <a:latin typeface="Arial" panose="020B0604020202020204" pitchFamily="34" charset="0"/>
              </a:rPr>
              <a:t>, </a:t>
            </a:r>
            <a:r>
              <a:rPr lang="en-US" altLang="ar-JO" sz="2400" u="sng">
                <a:latin typeface="Arial" panose="020B0604020202020204" pitchFamily="34" charset="0"/>
              </a:rPr>
              <a:t>secretion</a:t>
            </a:r>
            <a:r>
              <a:rPr lang="en-US" altLang="ar-JO" sz="2400">
                <a:latin typeface="Arial" panose="020B0604020202020204" pitchFamily="34" charset="0"/>
              </a:rPr>
              <a:t>, </a:t>
            </a:r>
            <a:r>
              <a:rPr lang="en-US" altLang="ar-JO" sz="2400" u="sng">
                <a:latin typeface="Arial" panose="020B0604020202020204" pitchFamily="34" charset="0"/>
              </a:rPr>
              <a:t>transpor</a:t>
            </a:r>
            <a:r>
              <a:rPr lang="en-US" altLang="ar-JO" sz="2400">
                <a:latin typeface="Arial" panose="020B0604020202020204" pitchFamily="34" charset="0"/>
              </a:rPr>
              <a:t>t, and </a:t>
            </a:r>
            <a:r>
              <a:rPr lang="en-US" altLang="ar-JO" sz="2400" u="sng">
                <a:latin typeface="Arial" panose="020B0604020202020204" pitchFamily="34" charset="0"/>
              </a:rPr>
              <a:t>metabolism</a:t>
            </a:r>
            <a:r>
              <a:rPr lang="en-US" altLang="ar-JO" sz="2400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5">
            <a:extLst>
              <a:ext uri="{FF2B5EF4-FFF2-40B4-BE49-F238E27FC236}">
                <a16:creationId xmlns:a16="http://schemas.microsoft.com/office/drawing/2014/main" id="{717E6157-7953-45C4-85E8-CE6ECEE67F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52400"/>
            <a:ext cx="5943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Synthesis of Amine Hormones</a:t>
            </a:r>
          </a:p>
        </p:txBody>
      </p:sp>
      <p:sp>
        <p:nvSpPr>
          <p:cNvPr id="51203" name="Rectangle 6">
            <a:extLst>
              <a:ext uri="{FF2B5EF4-FFF2-40B4-BE49-F238E27FC236}">
                <a16:creationId xmlns:a16="http://schemas.microsoft.com/office/drawing/2014/main" id="{43D00DA7-D352-45E2-A0DF-83CE1374C1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0025" y="1066800"/>
            <a:ext cx="144145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2400" b="1">
                <a:latin typeface="Times" panose="02020603050405020304" pitchFamily="18" charset="0"/>
              </a:rPr>
              <a:t>Tyrosine</a:t>
            </a:r>
          </a:p>
        </p:txBody>
      </p:sp>
      <p:sp>
        <p:nvSpPr>
          <p:cNvPr id="51204" name="Rectangle 7">
            <a:extLst>
              <a:ext uri="{FF2B5EF4-FFF2-40B4-BE49-F238E27FC236}">
                <a16:creationId xmlns:a16="http://schemas.microsoft.com/office/drawing/2014/main" id="{A57482A6-425B-47E8-98D2-827F9677FA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1903413"/>
            <a:ext cx="1828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2400" b="1">
                <a:latin typeface="Times" panose="02020603050405020304" pitchFamily="18" charset="0"/>
              </a:rPr>
              <a:t>L-Dopa</a:t>
            </a:r>
          </a:p>
        </p:txBody>
      </p:sp>
      <p:sp>
        <p:nvSpPr>
          <p:cNvPr id="51205" name="Line 8">
            <a:extLst>
              <a:ext uri="{FF2B5EF4-FFF2-40B4-BE49-F238E27FC236}">
                <a16:creationId xmlns:a16="http://schemas.microsoft.com/office/drawing/2014/main" id="{4403ABAC-09B2-4892-A45F-B8AE72674C7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60875" y="1570038"/>
            <a:ext cx="127000" cy="4397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6" name="Rectangle 9">
            <a:extLst>
              <a:ext uri="{FF2B5EF4-FFF2-40B4-BE49-F238E27FC236}">
                <a16:creationId xmlns:a16="http://schemas.microsoft.com/office/drawing/2014/main" id="{D95CBF37-E2CC-4022-9BE7-FAC176A579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4825" y="2855913"/>
            <a:ext cx="1746250" cy="490537"/>
          </a:xfrm>
          <a:prstGeom prst="rect">
            <a:avLst/>
          </a:prstGeom>
          <a:solidFill>
            <a:srgbClr val="EAEC5E"/>
          </a:solidFill>
          <a:ln w="25400">
            <a:solidFill>
              <a:srgbClr val="B50069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ar-JO" sz="2600" b="1">
                <a:latin typeface="Times" panose="02020603050405020304" pitchFamily="18" charset="0"/>
              </a:rPr>
              <a:t>Dopamine</a:t>
            </a:r>
          </a:p>
        </p:txBody>
      </p:sp>
      <p:sp>
        <p:nvSpPr>
          <p:cNvPr id="51207" name="Line 10">
            <a:extLst>
              <a:ext uri="{FF2B5EF4-FFF2-40B4-BE49-F238E27FC236}">
                <a16:creationId xmlns:a16="http://schemas.microsoft.com/office/drawing/2014/main" id="{57EF03C6-9C49-45E5-BECD-3A76E952D3D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02113" y="2355850"/>
            <a:ext cx="139700" cy="469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8" name="Rectangle 11">
            <a:extLst>
              <a:ext uri="{FF2B5EF4-FFF2-40B4-BE49-F238E27FC236}">
                <a16:creationId xmlns:a16="http://schemas.microsoft.com/office/drawing/2014/main" id="{56F07138-DB0D-42EE-BA65-2C959F1298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0038" y="1295400"/>
            <a:ext cx="1884362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1800" i="1">
                <a:latin typeface="Times" panose="02020603050405020304" pitchFamily="18" charset="0"/>
              </a:rPr>
              <a:t>tyrosine hydroxylase</a:t>
            </a:r>
          </a:p>
        </p:txBody>
      </p:sp>
      <p:sp>
        <p:nvSpPr>
          <p:cNvPr id="51209" name="Rectangle 12">
            <a:extLst>
              <a:ext uri="{FF2B5EF4-FFF2-40B4-BE49-F238E27FC236}">
                <a16:creationId xmlns:a16="http://schemas.microsoft.com/office/drawing/2014/main" id="{ED15EB8F-E511-4E45-94C3-CF96A2DC7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3163" y="4430713"/>
            <a:ext cx="2638425" cy="541337"/>
          </a:xfrm>
          <a:prstGeom prst="rect">
            <a:avLst/>
          </a:prstGeom>
          <a:solidFill>
            <a:srgbClr val="EAEC5E"/>
          </a:solidFill>
          <a:ln w="25400">
            <a:solidFill>
              <a:srgbClr val="B50069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2800" b="1">
                <a:latin typeface="Times" panose="02020603050405020304" pitchFamily="18" charset="0"/>
              </a:rPr>
              <a:t>Norepinephrine</a:t>
            </a:r>
          </a:p>
        </p:txBody>
      </p:sp>
      <p:sp>
        <p:nvSpPr>
          <p:cNvPr id="51210" name="Rectangle 13">
            <a:extLst>
              <a:ext uri="{FF2B5EF4-FFF2-40B4-BE49-F238E27FC236}">
                <a16:creationId xmlns:a16="http://schemas.microsoft.com/office/drawing/2014/main" id="{423BAB5E-7560-426C-962B-9B6E76CC09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2286000"/>
            <a:ext cx="24384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1800" i="1">
                <a:latin typeface="Times" panose="02020603050405020304" pitchFamily="18" charset="0"/>
              </a:rPr>
              <a:t>dopa decarboxylase</a:t>
            </a:r>
          </a:p>
        </p:txBody>
      </p:sp>
      <p:sp>
        <p:nvSpPr>
          <p:cNvPr id="51211" name="Rectangle 14">
            <a:extLst>
              <a:ext uri="{FF2B5EF4-FFF2-40B4-BE49-F238E27FC236}">
                <a16:creationId xmlns:a16="http://schemas.microsoft.com/office/drawing/2014/main" id="{758C7391-A914-42C5-A3C3-2285794600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5338" y="3505200"/>
            <a:ext cx="2201862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1800" i="1">
                <a:latin typeface="Times" panose="02020603050405020304" pitchFamily="18" charset="0"/>
              </a:rPr>
              <a:t>dopamine </a:t>
            </a:r>
            <a:r>
              <a:rPr lang="el-GR" altLang="ar-JO" sz="1800" i="1">
                <a:latin typeface="Times" panose="02020603050405020304" pitchFamily="18" charset="0"/>
              </a:rPr>
              <a:t>β</a:t>
            </a:r>
            <a:r>
              <a:rPr lang="en-US" altLang="ar-JO" sz="1800" i="1">
                <a:latin typeface="Times" panose="02020603050405020304" pitchFamily="18" charset="0"/>
              </a:rPr>
              <a:t> -hydroxylase</a:t>
            </a:r>
          </a:p>
        </p:txBody>
      </p:sp>
      <p:sp>
        <p:nvSpPr>
          <p:cNvPr id="51212" name="Line 15">
            <a:extLst>
              <a:ext uri="{FF2B5EF4-FFF2-40B4-BE49-F238E27FC236}">
                <a16:creationId xmlns:a16="http://schemas.microsoft.com/office/drawing/2014/main" id="{5152B5E2-9263-4CCF-BA61-7DD7B74AE7E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76663" y="3497263"/>
            <a:ext cx="252412" cy="8493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3" name="Rectangle 16">
            <a:extLst>
              <a:ext uri="{FF2B5EF4-FFF2-40B4-BE49-F238E27FC236}">
                <a16:creationId xmlns:a16="http://schemas.microsoft.com/office/drawing/2014/main" id="{695E7FCE-AEB3-4B87-AE0A-75A98F2685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3788" y="2743200"/>
            <a:ext cx="1954212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1800" b="1">
                <a:latin typeface="Times" panose="02020603050405020304" pitchFamily="18" charset="0"/>
              </a:rPr>
              <a:t>Dopaminergic Neurons</a:t>
            </a:r>
          </a:p>
        </p:txBody>
      </p:sp>
      <p:sp>
        <p:nvSpPr>
          <p:cNvPr id="51214" name="Rectangle 17">
            <a:extLst>
              <a:ext uri="{FF2B5EF4-FFF2-40B4-BE49-F238E27FC236}">
                <a16:creationId xmlns:a16="http://schemas.microsoft.com/office/drawing/2014/main" id="{1C25E702-89F1-484B-84CE-AAEAD4CF7D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5410200"/>
            <a:ext cx="3344863" cy="541338"/>
          </a:xfrm>
          <a:prstGeom prst="rect">
            <a:avLst/>
          </a:prstGeom>
          <a:solidFill>
            <a:srgbClr val="EAEC5E"/>
          </a:solidFill>
          <a:ln w="25400">
            <a:solidFill>
              <a:srgbClr val="B50069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2800" b="1">
                <a:latin typeface="Times" panose="02020603050405020304" pitchFamily="18" charset="0"/>
              </a:rPr>
              <a:t>Thyroid Hormones</a:t>
            </a:r>
          </a:p>
        </p:txBody>
      </p:sp>
      <p:sp>
        <p:nvSpPr>
          <p:cNvPr id="51215" name="Rectangle 18">
            <a:extLst>
              <a:ext uri="{FF2B5EF4-FFF2-40B4-BE49-F238E27FC236}">
                <a16:creationId xmlns:a16="http://schemas.microsoft.com/office/drawing/2014/main" id="{CB8891C1-EA3E-4665-955C-B2423FDE7B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988" y="4343400"/>
            <a:ext cx="1954212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1800" b="1">
                <a:latin typeface="Times" panose="02020603050405020304" pitchFamily="18" charset="0"/>
              </a:rPr>
              <a:t>Adrenergic Neurons</a:t>
            </a:r>
          </a:p>
        </p:txBody>
      </p:sp>
      <p:sp>
        <p:nvSpPr>
          <p:cNvPr id="51216" name="Line 19">
            <a:extLst>
              <a:ext uri="{FF2B5EF4-FFF2-40B4-BE49-F238E27FC236}">
                <a16:creationId xmlns:a16="http://schemas.microsoft.com/office/drawing/2014/main" id="{0DA61CE0-6722-423B-95A0-5F3FFFEA987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29000" y="5057775"/>
            <a:ext cx="158750" cy="581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7" name="Rectangle 20">
            <a:extLst>
              <a:ext uri="{FF2B5EF4-FFF2-40B4-BE49-F238E27FC236}">
                <a16:creationId xmlns:a16="http://schemas.microsoft.com/office/drawing/2014/main" id="{E86B0F1D-CB9B-4468-84B6-18A744285F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7563" y="5715000"/>
            <a:ext cx="2636837" cy="541338"/>
          </a:xfrm>
          <a:prstGeom prst="rect">
            <a:avLst/>
          </a:prstGeom>
          <a:solidFill>
            <a:srgbClr val="EAEC5E"/>
          </a:solidFill>
          <a:ln w="25400">
            <a:solidFill>
              <a:srgbClr val="B50069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ar-JO" sz="2800" b="1">
                <a:latin typeface="Times" panose="02020603050405020304" pitchFamily="18" charset="0"/>
              </a:rPr>
              <a:t>Epinephrine</a:t>
            </a:r>
          </a:p>
        </p:txBody>
      </p:sp>
      <p:sp>
        <p:nvSpPr>
          <p:cNvPr id="51218" name="Rectangle 21">
            <a:extLst>
              <a:ext uri="{FF2B5EF4-FFF2-40B4-BE49-F238E27FC236}">
                <a16:creationId xmlns:a16="http://schemas.microsoft.com/office/drawing/2014/main" id="{D3CE6A07-6DE9-497F-BB40-17D7332FD1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4953000"/>
            <a:ext cx="24384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1800" i="1">
                <a:latin typeface="Times" panose="02020603050405020304" pitchFamily="18" charset="0"/>
              </a:rPr>
              <a:t>phenylethanolamine-N-methyltransferase</a:t>
            </a:r>
          </a:p>
        </p:txBody>
      </p:sp>
      <p:sp>
        <p:nvSpPr>
          <p:cNvPr id="51219" name="Rectangle 22">
            <a:extLst>
              <a:ext uri="{FF2B5EF4-FFF2-40B4-BE49-F238E27FC236}">
                <a16:creationId xmlns:a16="http://schemas.microsoft.com/office/drawing/2014/main" id="{B2167A2F-78FB-4846-9D65-7F30568596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6172200"/>
            <a:ext cx="1954213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1800" b="1">
                <a:latin typeface="Times" panose="02020603050405020304" pitchFamily="18" charset="0"/>
              </a:rPr>
              <a:t>Thyroid Gland</a:t>
            </a:r>
          </a:p>
        </p:txBody>
      </p:sp>
      <p:sp>
        <p:nvSpPr>
          <p:cNvPr id="51220" name="Line 23">
            <a:extLst>
              <a:ext uri="{FF2B5EF4-FFF2-40B4-BE49-F238E27FC236}">
                <a16:creationId xmlns:a16="http://schemas.microsoft.com/office/drawing/2014/main" id="{D3EE1009-2197-493A-A9C5-112372897B0D}"/>
              </a:ext>
            </a:extLst>
          </p:cNvPr>
          <p:cNvSpPr>
            <a:spLocks noChangeShapeType="1"/>
          </p:cNvSpPr>
          <p:nvPr/>
        </p:nvSpPr>
        <p:spPr bwMode="auto">
          <a:xfrm>
            <a:off x="5135563" y="1581150"/>
            <a:ext cx="1493837" cy="3752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1" name="Rectangle 24">
            <a:extLst>
              <a:ext uri="{FF2B5EF4-FFF2-40B4-BE49-F238E27FC236}">
                <a16:creationId xmlns:a16="http://schemas.microsoft.com/office/drawing/2014/main" id="{BB5625A9-B768-46F5-8B53-1771828ECF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6338888"/>
            <a:ext cx="1755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1800" b="1">
                <a:latin typeface="Times" panose="02020603050405020304" pitchFamily="18" charset="0"/>
              </a:rPr>
              <a:t>Adrenal Glands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8517DA8E-AFC7-4EC4-8D34-2E77C14CFB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228600"/>
            <a:ext cx="6477000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138" tIns="42862" rIns="84138" bIns="42862">
            <a:spAutoFit/>
          </a:bodyPr>
          <a:lstStyle>
            <a:lvl1pPr defTabSz="7778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defTabSz="7778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defTabSz="7778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defTabSz="7778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defTabSz="7778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7778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7778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7778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7778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ar-JO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Steroid &amp; Thyroid Hormones - Mechanism of Action</a:t>
            </a:r>
          </a:p>
        </p:txBody>
      </p:sp>
      <p:pic>
        <p:nvPicPr>
          <p:cNvPr id="52227" name="Picture 3" descr="f74-06">
            <a:extLst>
              <a:ext uri="{FF2B5EF4-FFF2-40B4-BE49-F238E27FC236}">
                <a16:creationId xmlns:a16="http://schemas.microsoft.com/office/drawing/2014/main" id="{3F4A4D28-0D14-4223-84D7-92E437E28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47800"/>
            <a:ext cx="6729413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Text Box 4">
            <a:extLst>
              <a:ext uri="{FF2B5EF4-FFF2-40B4-BE49-F238E27FC236}">
                <a16:creationId xmlns:a16="http://schemas.microsoft.com/office/drawing/2014/main" id="{ADE1669A-EF8B-47A6-86B6-739744BB81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125" y="6183313"/>
            <a:ext cx="22002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1200">
                <a:latin typeface="Times" panose="02020603050405020304" pitchFamily="18" charset="0"/>
              </a:rPr>
              <a:t>Figure 75-6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C:\Documents and Settings\TLohmeier\Desktop\Ch75-Jpegs\f75-09-9781455770052.jpg">
            <a:extLst>
              <a:ext uri="{FF2B5EF4-FFF2-40B4-BE49-F238E27FC236}">
                <a16:creationId xmlns:a16="http://schemas.microsoft.com/office/drawing/2014/main" id="{81EE2771-1E82-4B55-9EDB-B82CB36E5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25" y="1524000"/>
            <a:ext cx="419417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TextBox 2">
            <a:extLst>
              <a:ext uri="{FF2B5EF4-FFF2-40B4-BE49-F238E27FC236}">
                <a16:creationId xmlns:a16="http://schemas.microsoft.com/office/drawing/2014/main" id="{9E40B9B3-702C-40A3-A670-E5CABB7AA8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6248400"/>
            <a:ext cx="1295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1200">
                <a:latin typeface="Times New Roman" panose="02020603050405020304" pitchFamily="18" charset="0"/>
                <a:cs typeface="Times New Roman" panose="02020603050405020304" pitchFamily="18" charset="0"/>
              </a:rPr>
              <a:t>Figure 75-9</a:t>
            </a:r>
          </a:p>
        </p:txBody>
      </p:sp>
      <p:sp>
        <p:nvSpPr>
          <p:cNvPr id="54276" name="TextBox 3">
            <a:extLst>
              <a:ext uri="{FF2B5EF4-FFF2-40B4-BE49-F238E27FC236}">
                <a16:creationId xmlns:a16="http://schemas.microsoft.com/office/drawing/2014/main" id="{55DEF6B4-9C27-4772-B95C-1C6E043B36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81000"/>
            <a:ext cx="6019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Principles of Radioimmunoassay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:\Documents and Settings\TLohmeier\Desktop\Ch75-Jpegs\f75-10-9781455770052.jpg">
            <a:extLst>
              <a:ext uri="{FF2B5EF4-FFF2-40B4-BE49-F238E27FC236}">
                <a16:creationId xmlns:a16="http://schemas.microsoft.com/office/drawing/2014/main" id="{C23ABC5D-ACBD-475B-8845-48DD61ACB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95400"/>
            <a:ext cx="5665788" cy="494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TextBox 2">
            <a:extLst>
              <a:ext uri="{FF2B5EF4-FFF2-40B4-BE49-F238E27FC236}">
                <a16:creationId xmlns:a16="http://schemas.microsoft.com/office/drawing/2014/main" id="{CDCBC92B-7254-4A7D-9156-FD6C62795C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6353175"/>
            <a:ext cx="1295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1200">
                <a:latin typeface="Times New Roman" panose="02020603050405020304" pitchFamily="18" charset="0"/>
                <a:cs typeface="Times New Roman" panose="02020603050405020304" pitchFamily="18" charset="0"/>
              </a:rPr>
              <a:t>Figure 75-10</a:t>
            </a:r>
          </a:p>
        </p:txBody>
      </p:sp>
      <p:sp>
        <p:nvSpPr>
          <p:cNvPr id="55300" name="TextBox 3">
            <a:extLst>
              <a:ext uri="{FF2B5EF4-FFF2-40B4-BE49-F238E27FC236}">
                <a16:creationId xmlns:a16="http://schemas.microsoft.com/office/drawing/2014/main" id="{B6DE56B4-9C04-4D5B-B8F4-FDEE08E496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381000"/>
            <a:ext cx="5029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Principles of the ELISA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5C958F8D-72F6-4C6A-8251-A35E3428F2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47800" y="304800"/>
            <a:ext cx="6248400" cy="609600"/>
          </a:xfrm>
        </p:spPr>
        <p:txBody>
          <a:bodyPr anchor="t"/>
          <a:lstStyle/>
          <a:p>
            <a:pPr eaLnBrk="1" hangingPunct="1"/>
            <a:r>
              <a:rPr lang="en-US" altLang="ar-JO" sz="2800" b="1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Processing of Preproopiomelanocortin</a:t>
            </a:r>
          </a:p>
        </p:txBody>
      </p:sp>
      <p:sp>
        <p:nvSpPr>
          <p:cNvPr id="56323" name="Rectangle 54">
            <a:extLst>
              <a:ext uri="{FF2B5EF4-FFF2-40B4-BE49-F238E27FC236}">
                <a16:creationId xmlns:a16="http://schemas.microsoft.com/office/drawing/2014/main" id="{A3166DDC-141E-492D-B802-085B60649E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338" y="1863725"/>
            <a:ext cx="7259637" cy="2698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JO" altLang="ar-JO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324" name="Rectangle 55">
            <a:extLst>
              <a:ext uri="{FF2B5EF4-FFF2-40B4-BE49-F238E27FC236}">
                <a16:creationId xmlns:a16="http://schemas.microsoft.com/office/drawing/2014/main" id="{97077F77-7A4A-498D-B54B-2AEE928694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663" y="2760663"/>
            <a:ext cx="3787775" cy="2682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JO" altLang="ar-JO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325" name="Rectangle 56">
            <a:extLst>
              <a:ext uri="{FF2B5EF4-FFF2-40B4-BE49-F238E27FC236}">
                <a16:creationId xmlns:a16="http://schemas.microsoft.com/office/drawing/2014/main" id="{AE9799D1-3050-4A5E-B843-FD00AE34B7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5625" y="2760663"/>
            <a:ext cx="2359025" cy="2682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JO" altLang="ar-JO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326" name="Rectangle 58">
            <a:extLst>
              <a:ext uri="{FF2B5EF4-FFF2-40B4-BE49-F238E27FC236}">
                <a16:creationId xmlns:a16="http://schemas.microsoft.com/office/drawing/2014/main" id="{6CE19BAE-27EB-4548-8521-ED03E3EA84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4788" y="3962400"/>
            <a:ext cx="1336675" cy="2698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JO" altLang="ar-JO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327" name="Rectangle 59">
            <a:extLst>
              <a:ext uri="{FF2B5EF4-FFF2-40B4-BE49-F238E27FC236}">
                <a16:creationId xmlns:a16="http://schemas.microsoft.com/office/drawing/2014/main" id="{361E91DB-B655-4E41-91D6-52C5D27911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1250" y="3962400"/>
            <a:ext cx="657225" cy="2698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JO" altLang="ar-JO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328" name="Rectangle 60">
            <a:extLst>
              <a:ext uri="{FF2B5EF4-FFF2-40B4-BE49-F238E27FC236}">
                <a16:creationId xmlns:a16="http://schemas.microsoft.com/office/drawing/2014/main" id="{86593996-2C80-47B8-B058-925662E62C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9838" y="5106988"/>
            <a:ext cx="315912" cy="269875"/>
          </a:xfrm>
          <a:prstGeom prst="rect">
            <a:avLst/>
          </a:prstGeom>
          <a:solidFill>
            <a:srgbClr val="FF66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JO" altLang="ar-JO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329" name="Rectangle 61" descr="Wide upward diagonal">
            <a:extLst>
              <a:ext uri="{FF2B5EF4-FFF2-40B4-BE49-F238E27FC236}">
                <a16:creationId xmlns:a16="http://schemas.microsoft.com/office/drawing/2014/main" id="{EF5AF150-2C21-4E21-AC54-9F434802C8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5775" y="5106988"/>
            <a:ext cx="492125" cy="26987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JO" altLang="ar-JO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330" name="Rectangle 62">
            <a:extLst>
              <a:ext uri="{FF2B5EF4-FFF2-40B4-BE49-F238E27FC236}">
                <a16:creationId xmlns:a16="http://schemas.microsoft.com/office/drawing/2014/main" id="{9936BBB0-28C7-4963-A064-B3E3B8626D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7975" y="3962400"/>
            <a:ext cx="317500" cy="2698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JO" altLang="ar-JO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331" name="Rectangle 63">
            <a:extLst>
              <a:ext uri="{FF2B5EF4-FFF2-40B4-BE49-F238E27FC236}">
                <a16:creationId xmlns:a16="http://schemas.microsoft.com/office/drawing/2014/main" id="{277727FA-A0DC-4BBB-B897-F5BEF3E13E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563" y="3948113"/>
            <a:ext cx="1814512" cy="2698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JO" altLang="ar-JO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332" name="Rectangle 64">
            <a:extLst>
              <a:ext uri="{FF2B5EF4-FFF2-40B4-BE49-F238E27FC236}">
                <a16:creationId xmlns:a16="http://schemas.microsoft.com/office/drawing/2014/main" id="{E1E4A0BE-BB8E-469E-8E43-6AC497A63E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0413" y="5106988"/>
            <a:ext cx="317500" cy="269875"/>
          </a:xfrm>
          <a:prstGeom prst="rect">
            <a:avLst/>
          </a:prstGeom>
          <a:solidFill>
            <a:srgbClr val="FF66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JO" altLang="ar-JO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333" name="Line 65">
            <a:extLst>
              <a:ext uri="{FF2B5EF4-FFF2-40B4-BE49-F238E27FC236}">
                <a16:creationId xmlns:a16="http://schemas.microsoft.com/office/drawing/2014/main" id="{5012DC19-25BD-49EE-8B20-E6E6642F1A53}"/>
              </a:ext>
            </a:extLst>
          </p:cNvPr>
          <p:cNvSpPr>
            <a:spLocks noChangeShapeType="1"/>
          </p:cNvSpPr>
          <p:nvPr/>
        </p:nvSpPr>
        <p:spPr bwMode="auto">
          <a:xfrm>
            <a:off x="5043488" y="2211388"/>
            <a:ext cx="1587" cy="279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34" name="Line 66">
            <a:extLst>
              <a:ext uri="{FF2B5EF4-FFF2-40B4-BE49-F238E27FC236}">
                <a16:creationId xmlns:a16="http://schemas.microsoft.com/office/drawing/2014/main" id="{67571BAA-F9B4-4AD6-A45F-93972DEEABA3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7150" y="3203575"/>
            <a:ext cx="1588" cy="28098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35" name="Line 67">
            <a:extLst>
              <a:ext uri="{FF2B5EF4-FFF2-40B4-BE49-F238E27FC236}">
                <a16:creationId xmlns:a16="http://schemas.microsoft.com/office/drawing/2014/main" id="{CA5BD38A-EF29-48E2-89D7-E362BF6D06D8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6625" y="4495800"/>
            <a:ext cx="1588" cy="279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36" name="Line 68">
            <a:extLst>
              <a:ext uri="{FF2B5EF4-FFF2-40B4-BE49-F238E27FC236}">
                <a16:creationId xmlns:a16="http://schemas.microsoft.com/office/drawing/2014/main" id="{AB6668F9-01A3-4E80-AF2B-DCEBCDDCDFB1}"/>
              </a:ext>
            </a:extLst>
          </p:cNvPr>
          <p:cNvSpPr>
            <a:spLocks noChangeShapeType="1"/>
          </p:cNvSpPr>
          <p:nvPr/>
        </p:nvSpPr>
        <p:spPr bwMode="auto">
          <a:xfrm>
            <a:off x="3983038" y="4495800"/>
            <a:ext cx="1587" cy="279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37" name="Line 69">
            <a:extLst>
              <a:ext uri="{FF2B5EF4-FFF2-40B4-BE49-F238E27FC236}">
                <a16:creationId xmlns:a16="http://schemas.microsoft.com/office/drawing/2014/main" id="{F7F48A99-9D2A-4025-82C1-DED325AED4E0}"/>
              </a:ext>
            </a:extLst>
          </p:cNvPr>
          <p:cNvSpPr>
            <a:spLocks noChangeShapeType="1"/>
          </p:cNvSpPr>
          <p:nvPr/>
        </p:nvSpPr>
        <p:spPr bwMode="auto">
          <a:xfrm>
            <a:off x="6465888" y="4495800"/>
            <a:ext cx="1587" cy="28257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38" name="Line 70">
            <a:extLst>
              <a:ext uri="{FF2B5EF4-FFF2-40B4-BE49-F238E27FC236}">
                <a16:creationId xmlns:a16="http://schemas.microsoft.com/office/drawing/2014/main" id="{A70B0232-3505-4C3D-AC03-FD6E93CBA25F}"/>
              </a:ext>
            </a:extLst>
          </p:cNvPr>
          <p:cNvSpPr>
            <a:spLocks noChangeShapeType="1"/>
          </p:cNvSpPr>
          <p:nvPr/>
        </p:nvSpPr>
        <p:spPr bwMode="auto">
          <a:xfrm>
            <a:off x="6607175" y="3200400"/>
            <a:ext cx="1588" cy="28257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39" name="Rectangle 71">
            <a:extLst>
              <a:ext uri="{FF2B5EF4-FFF2-40B4-BE49-F238E27FC236}">
                <a16:creationId xmlns:a16="http://schemas.microsoft.com/office/drawing/2014/main" id="{2F0FADAB-BD84-4855-AC6D-41884C2A94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1488" y="1517650"/>
            <a:ext cx="32480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550" tIns="41275" rIns="82550" bIns="41275">
            <a:spAutoFit/>
          </a:bodyPr>
          <a:lstStyle>
            <a:lvl1pPr defTabSz="7302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defTabSz="7302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defTabSz="7302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defTabSz="7302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defTabSz="7302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7302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7302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7302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7302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2000">
                <a:latin typeface="Times New Roman" panose="02020603050405020304" pitchFamily="18" charset="0"/>
                <a:cs typeface="Times New Roman" panose="02020603050405020304" pitchFamily="18" charset="0"/>
              </a:rPr>
              <a:t>Preproopiomelanocortin</a:t>
            </a:r>
            <a:r>
              <a:rPr lang="en-US" altLang="ar-JO" sz="1900">
                <a:latin typeface="Times New Roman" panose="02020603050405020304" pitchFamily="18" charset="0"/>
                <a:cs typeface="Times New Roman" panose="02020603050405020304" pitchFamily="18" charset="0"/>
              </a:rPr>
              <a:t> (265)</a:t>
            </a:r>
          </a:p>
        </p:txBody>
      </p:sp>
      <p:sp>
        <p:nvSpPr>
          <p:cNvPr id="56340" name="Rectangle 72">
            <a:extLst>
              <a:ext uri="{FF2B5EF4-FFF2-40B4-BE49-F238E27FC236}">
                <a16:creationId xmlns:a16="http://schemas.microsoft.com/office/drawing/2014/main" id="{A77DDDE3-73D2-4DA4-B26D-6D214EE82E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938" y="1517650"/>
            <a:ext cx="132715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550" tIns="41275" rIns="82550" bIns="41275">
            <a:spAutoFit/>
          </a:bodyPr>
          <a:lstStyle>
            <a:lvl1pPr defTabSz="7302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defTabSz="7302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defTabSz="7302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defTabSz="7302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defTabSz="7302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7302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7302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7302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7302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2000">
                <a:latin typeface="Times New Roman" panose="02020603050405020304" pitchFamily="18" charset="0"/>
                <a:cs typeface="Times New Roman" panose="02020603050405020304" pitchFamily="18" charset="0"/>
              </a:rPr>
              <a:t>Signal (26)</a:t>
            </a:r>
            <a:endParaRPr lang="en-US" altLang="ar-JO" sz="19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341" name="Rectangle 73">
            <a:extLst>
              <a:ext uri="{FF2B5EF4-FFF2-40B4-BE49-F238E27FC236}">
                <a16:creationId xmlns:a16="http://schemas.microsoft.com/office/drawing/2014/main" id="{D7537547-0CD0-44A3-A887-0CD3C48824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2286000"/>
            <a:ext cx="26892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550" tIns="41275" rIns="82550" bIns="41275">
            <a:spAutoFit/>
          </a:bodyPr>
          <a:lstStyle>
            <a:lvl1pPr defTabSz="7302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defTabSz="7302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defTabSz="7302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defTabSz="7302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defTabSz="7302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7302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7302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7302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7302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2800">
                <a:solidFill>
                  <a:srgbClr val="9F00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ß-Lipotropin (91)</a:t>
            </a:r>
          </a:p>
        </p:txBody>
      </p:sp>
      <p:sp>
        <p:nvSpPr>
          <p:cNvPr id="56342" name="Rectangle 74">
            <a:extLst>
              <a:ext uri="{FF2B5EF4-FFF2-40B4-BE49-F238E27FC236}">
                <a16:creationId xmlns:a16="http://schemas.microsoft.com/office/drawing/2014/main" id="{B32059D1-6612-4472-9B4C-D10D27C80C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5488" y="3452813"/>
            <a:ext cx="1839912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550" tIns="41275" rIns="82550" bIns="41275">
            <a:spAutoFit/>
          </a:bodyPr>
          <a:lstStyle>
            <a:lvl1pPr defTabSz="7302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defTabSz="7302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defTabSz="7302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defTabSz="7302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defTabSz="7302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7302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7302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7302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7302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2800">
                <a:solidFill>
                  <a:srgbClr val="9F00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ACTH (39</a:t>
            </a:r>
            <a:r>
              <a:rPr lang="en-US" altLang="ar-JO" sz="2000">
                <a:solidFill>
                  <a:srgbClr val="9F00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6343" name="Rectangle 75">
            <a:extLst>
              <a:ext uri="{FF2B5EF4-FFF2-40B4-BE49-F238E27FC236}">
                <a16:creationId xmlns:a16="http://schemas.microsoft.com/office/drawing/2014/main" id="{EA989E6B-7472-41FD-81ED-86D56080FD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0550" y="3605213"/>
            <a:ext cx="195421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550" tIns="41275" rIns="82550" bIns="41275">
            <a:spAutoFit/>
          </a:bodyPr>
          <a:lstStyle>
            <a:lvl1pPr defTabSz="7302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defTabSz="7302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defTabSz="7302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defTabSz="7302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defTabSz="7302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7302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7302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7302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7302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2000">
                <a:latin typeface="Times New Roman" panose="02020603050405020304" pitchFamily="18" charset="0"/>
                <a:cs typeface="Times New Roman" panose="02020603050405020304" pitchFamily="18" charset="0"/>
              </a:rPr>
              <a:t>ß-Endorphin (31)</a:t>
            </a:r>
          </a:p>
        </p:txBody>
      </p:sp>
      <p:sp>
        <p:nvSpPr>
          <p:cNvPr id="56344" name="Rectangle 76">
            <a:extLst>
              <a:ext uri="{FF2B5EF4-FFF2-40B4-BE49-F238E27FC236}">
                <a16:creationId xmlns:a16="http://schemas.microsoft.com/office/drawing/2014/main" id="{E0706018-F342-4406-9EFD-0C1CB7C461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5075" y="3592513"/>
            <a:ext cx="192405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550" tIns="41275" rIns="82550" bIns="41275">
            <a:spAutoFit/>
          </a:bodyPr>
          <a:lstStyle>
            <a:lvl1pPr defTabSz="7302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defTabSz="7302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defTabSz="7302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defTabSz="7302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defTabSz="7302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7302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7302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7302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7302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2000">
                <a:latin typeface="Symbol" panose="05050102010706020507" pitchFamily="18" charset="2"/>
                <a:cs typeface="Times New Roman" panose="02020603050405020304" pitchFamily="18" charset="0"/>
              </a:rPr>
              <a:t></a:t>
            </a:r>
            <a:r>
              <a:rPr lang="en-US" altLang="ar-JO" sz="2000">
                <a:latin typeface="Times New Roman" panose="02020603050405020304" pitchFamily="18" charset="0"/>
                <a:cs typeface="Times New Roman" panose="02020603050405020304" pitchFamily="18" charset="0"/>
              </a:rPr>
              <a:t>-Lipotropin (58)</a:t>
            </a:r>
          </a:p>
        </p:txBody>
      </p:sp>
      <p:sp>
        <p:nvSpPr>
          <p:cNvPr id="56345" name="Rectangle 77">
            <a:extLst>
              <a:ext uri="{FF2B5EF4-FFF2-40B4-BE49-F238E27FC236}">
                <a16:creationId xmlns:a16="http://schemas.microsoft.com/office/drawing/2014/main" id="{C743147F-3AB2-42B5-8603-BA5EE3CB8C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4225" y="5414963"/>
            <a:ext cx="290513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550" tIns="41275" rIns="82550" bIns="41275">
            <a:spAutoFit/>
          </a:bodyPr>
          <a:lstStyle>
            <a:lvl1pPr defTabSz="7302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defTabSz="7302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defTabSz="7302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defTabSz="7302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defTabSz="7302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7302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7302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7302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7302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2400">
                <a:latin typeface="Symbol" panose="05050102010706020507" pitchFamily="18" charset="2"/>
                <a:cs typeface="Times New Roman" panose="02020603050405020304" pitchFamily="18" charset="0"/>
              </a:rPr>
              <a:t></a:t>
            </a:r>
          </a:p>
        </p:txBody>
      </p:sp>
      <p:sp>
        <p:nvSpPr>
          <p:cNvPr id="56346" name="Rectangle 78">
            <a:extLst>
              <a:ext uri="{FF2B5EF4-FFF2-40B4-BE49-F238E27FC236}">
                <a16:creationId xmlns:a16="http://schemas.microsoft.com/office/drawing/2014/main" id="{E63A7EA1-2A11-4124-B7F3-9623225180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000" y="5413375"/>
            <a:ext cx="320675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550" tIns="41275" rIns="82550" bIns="41275">
            <a:spAutoFit/>
          </a:bodyPr>
          <a:lstStyle>
            <a:lvl1pPr defTabSz="7302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defTabSz="7302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defTabSz="7302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defTabSz="7302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defTabSz="7302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7302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7302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7302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7302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ß</a:t>
            </a:r>
          </a:p>
        </p:txBody>
      </p:sp>
      <p:sp>
        <p:nvSpPr>
          <p:cNvPr id="56347" name="Rectangle 79">
            <a:extLst>
              <a:ext uri="{FF2B5EF4-FFF2-40B4-BE49-F238E27FC236}">
                <a16:creationId xmlns:a16="http://schemas.microsoft.com/office/drawing/2014/main" id="{5E1D06CD-3AD8-452B-8B5F-23900A2B1F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8938" y="4745038"/>
            <a:ext cx="722312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550" tIns="41275" rIns="82550" bIns="41275">
            <a:spAutoFit/>
          </a:bodyPr>
          <a:lstStyle>
            <a:lvl1pPr defTabSz="7302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defTabSz="7302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defTabSz="7302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defTabSz="7302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defTabSz="7302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7302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7302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7302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7302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2000">
                <a:latin typeface="Times New Roman" panose="02020603050405020304" pitchFamily="18" charset="0"/>
                <a:cs typeface="Times New Roman" panose="02020603050405020304" pitchFamily="18" charset="0"/>
              </a:rPr>
              <a:t>CLIP</a:t>
            </a:r>
          </a:p>
        </p:txBody>
      </p:sp>
      <p:sp>
        <p:nvSpPr>
          <p:cNvPr id="56348" name="Rectangle 80">
            <a:extLst>
              <a:ext uri="{FF2B5EF4-FFF2-40B4-BE49-F238E27FC236}">
                <a16:creationId xmlns:a16="http://schemas.microsoft.com/office/drawing/2014/main" id="{F1768815-6002-4861-A038-A9D6072594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1688" y="4697413"/>
            <a:ext cx="463550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JO" altLang="ar-JO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349" name="Rectangle 81">
            <a:extLst>
              <a:ext uri="{FF2B5EF4-FFF2-40B4-BE49-F238E27FC236}">
                <a16:creationId xmlns:a16="http://schemas.microsoft.com/office/drawing/2014/main" id="{1DBD2F86-A60D-4A53-8063-D4D0E88E82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5063" y="6315075"/>
            <a:ext cx="2062162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4612" tIns="38100" rIns="74612" bIns="38100">
            <a:spAutoFit/>
          </a:bodyPr>
          <a:lstStyle>
            <a:lvl1pPr defTabSz="5905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defTabSz="5905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defTabSz="5905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defTabSz="5905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defTabSz="5905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590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590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590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590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2000">
                <a:latin typeface="Times New Roman" panose="02020603050405020304" pitchFamily="18" charset="0"/>
                <a:cs typeface="Times New Roman" panose="02020603050405020304" pitchFamily="18" charset="0"/>
              </a:rPr>
              <a:t>MSH</a:t>
            </a:r>
            <a:r>
              <a:rPr lang="en-US" altLang="ar-JO" sz="20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ar-JO" sz="2000">
                <a:latin typeface="Times New Roman" panose="02020603050405020304" pitchFamily="18" charset="0"/>
                <a:cs typeface="Times New Roman" panose="02020603050405020304" pitchFamily="18" charset="0"/>
              </a:rPr>
              <a:t>Sequences</a:t>
            </a:r>
            <a:r>
              <a:rPr lang="en-US" altLang="ar-JO" sz="13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56350" name="Rectangle 82">
            <a:extLst>
              <a:ext uri="{FF2B5EF4-FFF2-40B4-BE49-F238E27FC236}">
                <a16:creationId xmlns:a16="http://schemas.microsoft.com/office/drawing/2014/main" id="{E5A40FB9-5738-49B1-8A5B-FDF2AA5524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8938" y="5870575"/>
            <a:ext cx="282575" cy="241300"/>
          </a:xfrm>
          <a:prstGeom prst="rect">
            <a:avLst/>
          </a:prstGeom>
          <a:solidFill>
            <a:srgbClr val="FF66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JO" altLang="ar-JO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351" name="Rectangle 83">
            <a:extLst>
              <a:ext uri="{FF2B5EF4-FFF2-40B4-BE49-F238E27FC236}">
                <a16:creationId xmlns:a16="http://schemas.microsoft.com/office/drawing/2014/main" id="{63FCAD58-CB06-4786-8964-2D0B069F61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0888" y="5956300"/>
            <a:ext cx="303212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JO" altLang="ar-JO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352" name="Rectangle 84" descr="Wide upward diagonal">
            <a:extLst>
              <a:ext uri="{FF2B5EF4-FFF2-40B4-BE49-F238E27FC236}">
                <a16:creationId xmlns:a16="http://schemas.microsoft.com/office/drawing/2014/main" id="{158C59F3-3A44-4D19-A803-5A1C7D521C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1700" y="1863725"/>
            <a:ext cx="573088" cy="269875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JO" altLang="ar-JO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353" name="Rectangle 85">
            <a:extLst>
              <a:ext uri="{FF2B5EF4-FFF2-40B4-BE49-F238E27FC236}">
                <a16:creationId xmlns:a16="http://schemas.microsoft.com/office/drawing/2014/main" id="{D92F4E80-5FB4-4830-A0B8-8BDE604323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4525" y="1863725"/>
            <a:ext cx="246063" cy="269875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JO" altLang="ar-JO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354" name="Rectangle 86">
            <a:extLst>
              <a:ext uri="{FF2B5EF4-FFF2-40B4-BE49-F238E27FC236}">
                <a16:creationId xmlns:a16="http://schemas.microsoft.com/office/drawing/2014/main" id="{EED3D818-2EBC-442B-90E9-E550AE1117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2013" y="5410200"/>
            <a:ext cx="35718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550" tIns="41275" rIns="82550" bIns="41275">
            <a:spAutoFit/>
          </a:bodyPr>
          <a:lstStyle>
            <a:lvl1pPr defTabSz="7302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defTabSz="7302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defTabSz="7302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defTabSz="7302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defTabSz="7302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7302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7302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7302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7302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2400">
                <a:latin typeface="Symbol" panose="05050102010706020507" pitchFamily="18" charset="2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56355" name="Rectangle 87">
            <a:extLst>
              <a:ext uri="{FF2B5EF4-FFF2-40B4-BE49-F238E27FC236}">
                <a16:creationId xmlns:a16="http://schemas.microsoft.com/office/drawing/2014/main" id="{57DA5FD7-C7BB-42FB-AAEB-6EE60F869F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5188" y="5106988"/>
            <a:ext cx="271462" cy="269875"/>
          </a:xfrm>
          <a:prstGeom prst="rect">
            <a:avLst/>
          </a:prstGeom>
          <a:solidFill>
            <a:srgbClr val="FF66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JO" altLang="ar-JO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356" name="Rectangle 88">
            <a:extLst>
              <a:ext uri="{FF2B5EF4-FFF2-40B4-BE49-F238E27FC236}">
                <a16:creationId xmlns:a16="http://schemas.microsoft.com/office/drawing/2014/main" id="{A89AB916-3EF7-41FF-8AE7-1AE25F4067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5" y="3960813"/>
            <a:ext cx="311150" cy="255587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JO" altLang="ar-JO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357" name="Rectangle 89">
            <a:extLst>
              <a:ext uri="{FF2B5EF4-FFF2-40B4-BE49-F238E27FC236}">
                <a16:creationId xmlns:a16="http://schemas.microsoft.com/office/drawing/2014/main" id="{C8183E46-9485-4E92-8AF1-4A5E60EC1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5075" y="1876425"/>
            <a:ext cx="317500" cy="257175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JO" altLang="ar-JO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358" name="Rectangle 90">
            <a:extLst>
              <a:ext uri="{FF2B5EF4-FFF2-40B4-BE49-F238E27FC236}">
                <a16:creationId xmlns:a16="http://schemas.microsoft.com/office/drawing/2014/main" id="{5D0EDBDF-4EAE-4DAF-9499-0283D30D2C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3875" y="1876425"/>
            <a:ext cx="315913" cy="257175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JO" altLang="ar-JO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359" name="Rectangle 91" descr="Wide upward diagonal">
            <a:extLst>
              <a:ext uri="{FF2B5EF4-FFF2-40B4-BE49-F238E27FC236}">
                <a16:creationId xmlns:a16="http://schemas.microsoft.com/office/drawing/2014/main" id="{C729D62F-1B88-42DA-8334-3F1872C92C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8888" y="2765425"/>
            <a:ext cx="573087" cy="265113"/>
          </a:xfrm>
          <a:prstGeom prst="rect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JO" altLang="ar-JO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360" name="Rectangle 92">
            <a:extLst>
              <a:ext uri="{FF2B5EF4-FFF2-40B4-BE49-F238E27FC236}">
                <a16:creationId xmlns:a16="http://schemas.microsoft.com/office/drawing/2014/main" id="{2B5EB0A8-9CA2-4208-BF18-64ED37F331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1713" y="2765425"/>
            <a:ext cx="247650" cy="265113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JO" altLang="ar-JO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361" name="Rectangle 93">
            <a:extLst>
              <a:ext uri="{FF2B5EF4-FFF2-40B4-BE49-F238E27FC236}">
                <a16:creationId xmlns:a16="http://schemas.microsoft.com/office/drawing/2014/main" id="{624BE172-0D2D-4D01-91A9-255438AAE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7975" y="2773363"/>
            <a:ext cx="333375" cy="255587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JO" altLang="ar-JO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362" name="Rectangle 94">
            <a:extLst>
              <a:ext uri="{FF2B5EF4-FFF2-40B4-BE49-F238E27FC236}">
                <a16:creationId xmlns:a16="http://schemas.microsoft.com/office/drawing/2014/main" id="{285AB961-AE63-4AE7-B6F5-7230999FE7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9125" y="2773363"/>
            <a:ext cx="327025" cy="255587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JO" altLang="ar-JO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363" name="Rectangle 95" descr="Wide upward diagonal">
            <a:extLst>
              <a:ext uri="{FF2B5EF4-FFF2-40B4-BE49-F238E27FC236}">
                <a16:creationId xmlns:a16="http://schemas.microsoft.com/office/drawing/2014/main" id="{8CC08FDC-FB8B-454A-99DB-E0B6EED36F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8575" y="3959225"/>
            <a:ext cx="573088" cy="26987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JO" altLang="ar-JO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364" name="Rectangle 96">
            <a:extLst>
              <a:ext uri="{FF2B5EF4-FFF2-40B4-BE49-F238E27FC236}">
                <a16:creationId xmlns:a16="http://schemas.microsoft.com/office/drawing/2014/main" id="{19EC63F7-1852-4FB4-8820-A2984B94CE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3959225"/>
            <a:ext cx="246063" cy="269875"/>
          </a:xfrm>
          <a:prstGeom prst="rect">
            <a:avLst/>
          </a:prstGeom>
          <a:solidFill>
            <a:srgbClr val="FF66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JO" altLang="ar-JO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365" name="Rectangle 97">
            <a:extLst>
              <a:ext uri="{FF2B5EF4-FFF2-40B4-BE49-F238E27FC236}">
                <a16:creationId xmlns:a16="http://schemas.microsoft.com/office/drawing/2014/main" id="{9C90275F-5008-4E38-B481-10D51B7705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0788" y="3973513"/>
            <a:ext cx="311150" cy="257175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JO" altLang="ar-JO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366" name="Rectangle 98">
            <a:extLst>
              <a:ext uri="{FF2B5EF4-FFF2-40B4-BE49-F238E27FC236}">
                <a16:creationId xmlns:a16="http://schemas.microsoft.com/office/drawing/2014/main" id="{54D9D2F6-065C-4B94-8AAD-60426D8D24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750" y="2386013"/>
            <a:ext cx="30384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550" tIns="41275" rIns="82550" bIns="41275">
            <a:spAutoFit/>
          </a:bodyPr>
          <a:lstStyle>
            <a:lvl1pPr defTabSz="7302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defTabSz="7302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defTabSz="7302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defTabSz="7302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defTabSz="7302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7302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7302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7302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7302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2000">
                <a:latin typeface="Times New Roman" panose="02020603050405020304" pitchFamily="18" charset="0"/>
                <a:cs typeface="Times New Roman" panose="02020603050405020304" pitchFamily="18" charset="0"/>
              </a:rPr>
              <a:t>N-Terminal</a:t>
            </a:r>
            <a:r>
              <a:rPr lang="en-US" altLang="ar-JO" sz="20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ar-JO" sz="2000">
                <a:latin typeface="Times New Roman" panose="02020603050405020304" pitchFamily="18" charset="0"/>
                <a:cs typeface="Times New Roman" panose="02020603050405020304" pitchFamily="18" charset="0"/>
              </a:rPr>
              <a:t>Fragment</a:t>
            </a:r>
            <a:r>
              <a:rPr lang="en-US" altLang="ar-JO" sz="20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ar-JO" sz="2000">
                <a:latin typeface="Times New Roman" panose="02020603050405020304" pitchFamily="18" charset="0"/>
                <a:cs typeface="Times New Roman" panose="02020603050405020304" pitchFamily="18" charset="0"/>
              </a:rPr>
              <a:t>(146)</a:t>
            </a:r>
            <a:endParaRPr lang="en-US" altLang="ar-JO" sz="2000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367" name="Rectangle 99">
            <a:extLst>
              <a:ext uri="{FF2B5EF4-FFF2-40B4-BE49-F238E27FC236}">
                <a16:creationId xmlns:a16="http://schemas.microsoft.com/office/drawing/2014/main" id="{1259D030-1E25-4195-AD9B-836B122F16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592513"/>
            <a:ext cx="5937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550" tIns="41275" rIns="82550" bIns="41275">
            <a:spAutoFit/>
          </a:bodyPr>
          <a:lstStyle>
            <a:lvl1pPr defTabSz="7302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defTabSz="7302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defTabSz="7302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defTabSz="7302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defTabSz="7302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7302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7302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7302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7302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2000">
                <a:latin typeface="Times New Roman" panose="02020603050405020304" pitchFamily="18" charset="0"/>
                <a:cs typeface="Times New Roman" panose="02020603050405020304" pitchFamily="18" charset="0"/>
              </a:rPr>
              <a:t>(76)</a:t>
            </a:r>
          </a:p>
        </p:txBody>
      </p:sp>
      <p:sp>
        <p:nvSpPr>
          <p:cNvPr id="56368" name="Rectangle 100">
            <a:extLst>
              <a:ext uri="{FF2B5EF4-FFF2-40B4-BE49-F238E27FC236}">
                <a16:creationId xmlns:a16="http://schemas.microsoft.com/office/drawing/2014/main" id="{755B821A-1F43-4F94-8596-ABD486E8CD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9775" y="4741863"/>
            <a:ext cx="5937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550" tIns="41275" rIns="82550" bIns="41275">
            <a:spAutoFit/>
          </a:bodyPr>
          <a:lstStyle>
            <a:lvl1pPr defTabSz="7302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defTabSz="7302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defTabSz="7302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defTabSz="7302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defTabSz="7302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7302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7302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7302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7302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2000">
                <a:latin typeface="Times New Roman" panose="02020603050405020304" pitchFamily="18" charset="0"/>
                <a:cs typeface="Times New Roman" panose="02020603050405020304" pitchFamily="18" charset="0"/>
              </a:rPr>
              <a:t>(13)</a:t>
            </a:r>
          </a:p>
        </p:txBody>
      </p:sp>
      <p:sp>
        <p:nvSpPr>
          <p:cNvPr id="56369" name="Rectangle 101">
            <a:extLst>
              <a:ext uri="{FF2B5EF4-FFF2-40B4-BE49-F238E27FC236}">
                <a16:creationId xmlns:a16="http://schemas.microsoft.com/office/drawing/2014/main" id="{4BEF75FE-E50E-4E21-A037-921E766205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7800" y="4714875"/>
            <a:ext cx="5937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550" tIns="41275" rIns="82550" bIns="41275">
            <a:spAutoFit/>
          </a:bodyPr>
          <a:lstStyle>
            <a:lvl1pPr defTabSz="7302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defTabSz="7302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defTabSz="7302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defTabSz="7302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defTabSz="7302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7302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7302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7302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7302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2000">
                <a:latin typeface="Times New Roman" panose="02020603050405020304" pitchFamily="18" charset="0"/>
                <a:cs typeface="Times New Roman" panose="02020603050405020304" pitchFamily="18" charset="0"/>
              </a:rPr>
              <a:t>(27)</a:t>
            </a:r>
          </a:p>
        </p:txBody>
      </p:sp>
      <p:sp>
        <p:nvSpPr>
          <p:cNvPr id="56370" name="Rectangle 102">
            <a:extLst>
              <a:ext uri="{FF2B5EF4-FFF2-40B4-BE49-F238E27FC236}">
                <a16:creationId xmlns:a16="http://schemas.microsoft.com/office/drawing/2014/main" id="{B045287D-29D3-412E-BDDA-74FE88BA01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2825" y="4727575"/>
            <a:ext cx="5937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550" tIns="41275" rIns="82550" bIns="41275">
            <a:spAutoFit/>
          </a:bodyPr>
          <a:lstStyle>
            <a:lvl1pPr defTabSz="7302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defTabSz="7302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defTabSz="7302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defTabSz="7302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defTabSz="7302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7302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7302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7302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7302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2000">
                <a:latin typeface="Times New Roman" panose="02020603050405020304" pitchFamily="18" charset="0"/>
                <a:cs typeface="Times New Roman" panose="02020603050405020304" pitchFamily="18" charset="0"/>
              </a:rPr>
              <a:t>(21)</a:t>
            </a:r>
          </a:p>
        </p:txBody>
      </p:sp>
      <p:sp>
        <p:nvSpPr>
          <p:cNvPr id="56371" name="Rectangle 104">
            <a:extLst>
              <a:ext uri="{FF2B5EF4-FFF2-40B4-BE49-F238E27FC236}">
                <a16:creationId xmlns:a16="http://schemas.microsoft.com/office/drawing/2014/main" id="{79B3D7CE-F0B6-45EE-8421-752F7796BC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113" y="1868488"/>
            <a:ext cx="573087" cy="26511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JO" altLang="ar-JO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B005D350-19C9-4936-A3B0-C9AD7DFFB9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81000"/>
            <a:ext cx="6019800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312" tIns="42862" rIns="87312" bIns="42862">
            <a:spAutoFit/>
          </a:bodyPr>
          <a:lstStyle>
            <a:lvl1pPr defTabSz="8080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defTabSz="80803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defTabSz="80803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defTabSz="80803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defTabSz="808038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ar-JO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Processing of Prepro-oxyphysin &amp; Prepropressophysin</a:t>
            </a:r>
          </a:p>
        </p:txBody>
      </p:sp>
      <p:sp>
        <p:nvSpPr>
          <p:cNvPr id="58371" name="Rectangle 4">
            <a:extLst>
              <a:ext uri="{FF2B5EF4-FFF2-40B4-BE49-F238E27FC236}">
                <a16:creationId xmlns:a16="http://schemas.microsoft.com/office/drawing/2014/main" id="{03D59D76-9425-428B-8690-039CB4DC7E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9063" y="4327525"/>
            <a:ext cx="3600450" cy="5270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JO" altLang="ar-JO" sz="1800">
              <a:latin typeface="Times New Roman" panose="02020603050405020304" pitchFamily="18" charset="0"/>
            </a:endParaRPr>
          </a:p>
        </p:txBody>
      </p:sp>
      <p:sp>
        <p:nvSpPr>
          <p:cNvPr id="58372" name="Rectangle 5">
            <a:extLst>
              <a:ext uri="{FF2B5EF4-FFF2-40B4-BE49-F238E27FC236}">
                <a16:creationId xmlns:a16="http://schemas.microsoft.com/office/drawing/2014/main" id="{AE8978C1-7796-4713-8B63-B9FBCE93FC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3950" y="3929063"/>
            <a:ext cx="16573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250" tIns="47625" rIns="95250" bIns="47625">
            <a:spAutoFit/>
          </a:bodyPr>
          <a:lstStyle>
            <a:lvl1pPr defTabSz="977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defTabSz="977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defTabSz="977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defTabSz="977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defTabSz="977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977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977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977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977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2100">
                <a:latin typeface="Times New Roman" panose="02020603050405020304" pitchFamily="18" charset="0"/>
              </a:rPr>
              <a:t>Neurophysin</a:t>
            </a:r>
          </a:p>
        </p:txBody>
      </p:sp>
      <p:sp>
        <p:nvSpPr>
          <p:cNvPr id="58373" name="Rectangle 6" descr="Wide upward diagonal">
            <a:extLst>
              <a:ext uri="{FF2B5EF4-FFF2-40B4-BE49-F238E27FC236}">
                <a16:creationId xmlns:a16="http://schemas.microsoft.com/office/drawing/2014/main" id="{3D7AF5B9-1868-4C4C-8927-BCEBA1324F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" y="4321175"/>
            <a:ext cx="1152525" cy="52705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JO" altLang="ar-JO" sz="1800">
              <a:latin typeface="Times New Roman" panose="02020603050405020304" pitchFamily="18" charset="0"/>
            </a:endParaRPr>
          </a:p>
        </p:txBody>
      </p:sp>
      <p:sp>
        <p:nvSpPr>
          <p:cNvPr id="58374" name="Rectangle 7">
            <a:extLst>
              <a:ext uri="{FF2B5EF4-FFF2-40B4-BE49-F238E27FC236}">
                <a16:creationId xmlns:a16="http://schemas.microsoft.com/office/drawing/2014/main" id="{AA89A3C8-8382-4118-93B3-EB8EC3D7C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1175" y="4327525"/>
            <a:ext cx="1787525" cy="5270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JO" altLang="ar-JO" sz="1800">
              <a:latin typeface="Times New Roman" panose="02020603050405020304" pitchFamily="18" charset="0"/>
            </a:endParaRPr>
          </a:p>
        </p:txBody>
      </p:sp>
      <p:sp>
        <p:nvSpPr>
          <p:cNvPr id="58375" name="Line 8">
            <a:extLst>
              <a:ext uri="{FF2B5EF4-FFF2-40B4-BE49-F238E27FC236}">
                <a16:creationId xmlns:a16="http://schemas.microsoft.com/office/drawing/2014/main" id="{6BEF3CE1-F385-4A91-A09F-50F16FF63B67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0200" y="1906588"/>
            <a:ext cx="0" cy="52705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6" name="Line 9">
            <a:extLst>
              <a:ext uri="{FF2B5EF4-FFF2-40B4-BE49-F238E27FC236}">
                <a16:creationId xmlns:a16="http://schemas.microsoft.com/office/drawing/2014/main" id="{867E2EC7-9FEA-4228-AC9C-E8F4D206BC65}"/>
              </a:ext>
            </a:extLst>
          </p:cNvPr>
          <p:cNvSpPr>
            <a:spLocks noChangeShapeType="1"/>
          </p:cNvSpPr>
          <p:nvPr/>
        </p:nvSpPr>
        <p:spPr bwMode="auto">
          <a:xfrm>
            <a:off x="2784475" y="1906588"/>
            <a:ext cx="0" cy="52705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7" name="Rectangle 10">
            <a:extLst>
              <a:ext uri="{FF2B5EF4-FFF2-40B4-BE49-F238E27FC236}">
                <a16:creationId xmlns:a16="http://schemas.microsoft.com/office/drawing/2014/main" id="{9336FB71-F7AE-43FC-AE30-3B2E0CE15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488" y="1906588"/>
            <a:ext cx="7461250" cy="5270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JO" altLang="ar-JO" sz="1800">
              <a:latin typeface="Times New Roman" panose="02020603050405020304" pitchFamily="18" charset="0"/>
            </a:endParaRPr>
          </a:p>
        </p:txBody>
      </p:sp>
      <p:sp>
        <p:nvSpPr>
          <p:cNvPr id="58378" name="Line 11">
            <a:extLst>
              <a:ext uri="{FF2B5EF4-FFF2-40B4-BE49-F238E27FC236}">
                <a16:creationId xmlns:a16="http://schemas.microsoft.com/office/drawing/2014/main" id="{0663B0BF-4871-4E3C-9E21-30161F5A8EBB}"/>
              </a:ext>
            </a:extLst>
          </p:cNvPr>
          <p:cNvSpPr>
            <a:spLocks noChangeShapeType="1"/>
          </p:cNvSpPr>
          <p:nvPr/>
        </p:nvSpPr>
        <p:spPr bwMode="auto">
          <a:xfrm>
            <a:off x="6388100" y="1906588"/>
            <a:ext cx="0" cy="527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9" name="Rectangle 12">
            <a:extLst>
              <a:ext uri="{FF2B5EF4-FFF2-40B4-BE49-F238E27FC236}">
                <a16:creationId xmlns:a16="http://schemas.microsoft.com/office/drawing/2014/main" id="{9D4D003C-DAFE-479A-8DAC-23363A8957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500" y="1955800"/>
            <a:ext cx="9017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250" tIns="47625" rIns="95250" bIns="47625">
            <a:spAutoFit/>
          </a:bodyPr>
          <a:lstStyle>
            <a:lvl1pPr defTabSz="977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defTabSz="977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defTabSz="977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defTabSz="977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defTabSz="977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977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977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977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977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2100">
                <a:latin typeface="Times New Roman" panose="02020603050405020304" pitchFamily="18" charset="0"/>
              </a:rPr>
              <a:t>Signal</a:t>
            </a:r>
          </a:p>
        </p:txBody>
      </p:sp>
      <p:sp>
        <p:nvSpPr>
          <p:cNvPr id="58380" name="Line 13">
            <a:extLst>
              <a:ext uri="{FF2B5EF4-FFF2-40B4-BE49-F238E27FC236}">
                <a16:creationId xmlns:a16="http://schemas.microsoft.com/office/drawing/2014/main" id="{7EECBF65-1AFA-40A8-8A18-21A88FF9A685}"/>
              </a:ext>
            </a:extLst>
          </p:cNvPr>
          <p:cNvSpPr>
            <a:spLocks noChangeShapeType="1"/>
          </p:cNvSpPr>
          <p:nvPr/>
        </p:nvSpPr>
        <p:spPr bwMode="auto">
          <a:xfrm>
            <a:off x="4470400" y="2573338"/>
            <a:ext cx="0" cy="1284287"/>
          </a:xfrm>
          <a:prstGeom prst="line">
            <a:avLst/>
          </a:prstGeom>
          <a:noFill/>
          <a:ln w="50800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81" name="Rectangle 14">
            <a:extLst>
              <a:ext uri="{FF2B5EF4-FFF2-40B4-BE49-F238E27FC236}">
                <a16:creationId xmlns:a16="http://schemas.microsoft.com/office/drawing/2014/main" id="{8221B146-B0C1-4390-BA39-54F976E37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213" y="4911725"/>
            <a:ext cx="1387475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312" tIns="42862" rIns="87312" bIns="42862">
            <a:spAutoFit/>
          </a:bodyPr>
          <a:lstStyle>
            <a:lvl1pPr defTabSz="8080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defTabSz="80803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defTabSz="80803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defTabSz="80803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defTabSz="808038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1900" u="sng">
                <a:latin typeface="Times New Roman" panose="02020603050405020304" pitchFamily="18" charset="0"/>
              </a:rPr>
              <a:t>oxytocin (9)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1900" u="sng">
                <a:latin typeface="Times New Roman" panose="02020603050405020304" pitchFamily="18" charset="0"/>
              </a:rPr>
              <a:t>AVP (9)</a:t>
            </a:r>
          </a:p>
        </p:txBody>
      </p:sp>
      <p:sp>
        <p:nvSpPr>
          <p:cNvPr id="58382" name="Rectangle 15">
            <a:extLst>
              <a:ext uri="{FF2B5EF4-FFF2-40B4-BE49-F238E27FC236}">
                <a16:creationId xmlns:a16="http://schemas.microsoft.com/office/drawing/2014/main" id="{57E95704-6ED6-4BC9-9B1F-E278C13A29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4575" y="4908550"/>
            <a:ext cx="1603375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312" tIns="42862" rIns="87312" bIns="42862">
            <a:spAutoFit/>
          </a:bodyPr>
          <a:lstStyle>
            <a:lvl1pPr defTabSz="8080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defTabSz="80803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defTabSz="80803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defTabSz="80803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defTabSz="808038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1900" u="sng">
                <a:latin typeface="Times New Roman" panose="02020603050405020304" pitchFamily="18" charset="0"/>
              </a:rPr>
              <a:t>neurophysin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1900" u="sng">
                <a:latin typeface="Times New Roman" panose="02020603050405020304" pitchFamily="18" charset="0"/>
              </a:rPr>
              <a:t>neurophysin II</a:t>
            </a:r>
          </a:p>
        </p:txBody>
      </p:sp>
      <p:sp>
        <p:nvSpPr>
          <p:cNvPr id="58383" name="Rectangle 16">
            <a:extLst>
              <a:ext uri="{FF2B5EF4-FFF2-40B4-BE49-F238E27FC236}">
                <a16:creationId xmlns:a16="http://schemas.microsoft.com/office/drawing/2014/main" id="{E689BDB4-66FB-4B8F-84F3-479100EC91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063" y="3983038"/>
            <a:ext cx="1009650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312" tIns="42862" rIns="87312" bIns="42862">
            <a:spAutoFit/>
          </a:bodyPr>
          <a:lstStyle>
            <a:lvl1pPr defTabSz="8080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defTabSz="80803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defTabSz="80803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defTabSz="80803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defTabSz="808038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1700">
                <a:latin typeface="Times New Roman" panose="02020603050405020304" pitchFamily="18" charset="0"/>
              </a:rPr>
              <a:t>Hormone</a:t>
            </a:r>
          </a:p>
        </p:txBody>
      </p:sp>
      <p:sp>
        <p:nvSpPr>
          <p:cNvPr id="58384" name="Rectangle 17" descr="Wide upward diagonal">
            <a:extLst>
              <a:ext uri="{FF2B5EF4-FFF2-40B4-BE49-F238E27FC236}">
                <a16:creationId xmlns:a16="http://schemas.microsoft.com/office/drawing/2014/main" id="{1BDA22AD-FAA9-4404-A38B-C1D9212195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7025" y="1901825"/>
            <a:ext cx="1189038" cy="53657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JO" altLang="ar-JO" sz="1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0" name="Rectangle 4">
            <a:extLst>
              <a:ext uri="{FF2B5EF4-FFF2-40B4-BE49-F238E27FC236}">
                <a16:creationId xmlns:a16="http://schemas.microsoft.com/office/drawing/2014/main" id="{CAB28290-813E-4870-9B1E-9EC6D6D270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00200" y="228600"/>
            <a:ext cx="6284913" cy="609600"/>
          </a:xfrm>
        </p:spPr>
        <p:txBody>
          <a:bodyPr anchor="t"/>
          <a:lstStyle/>
          <a:p>
            <a:pPr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-111" charset="0"/>
                <a:ea typeface="ＭＳ Ｐゴシック" pitchFamily="-111" charset="-128"/>
                <a:cs typeface="Times New Roman" pitchFamily="-111" charset="0"/>
              </a:rPr>
              <a:t>Structure-Activity Relationships for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-111" charset="0"/>
                <a:ea typeface="ＭＳ Ｐゴシック" pitchFamily="-111" charset="-128"/>
                <a:cs typeface="Times New Roman" pitchFamily="-111" charset="0"/>
              </a:rPr>
              <a:t>Neurohypophyseal</a:t>
            </a:r>
            <a:r>
              <a:rPr lang="en-US" sz="2800" b="1" dirty="0">
                <a:solidFill>
                  <a:srgbClr val="FF0000"/>
                </a:solidFill>
                <a:latin typeface="Times New Roman" pitchFamily="-111" charset="0"/>
                <a:ea typeface="ＭＳ Ｐゴシック" pitchFamily="-111" charset="-128"/>
                <a:cs typeface="Times New Roman" pitchFamily="-111" charset="0"/>
              </a:rPr>
              <a:t> Hormones</a:t>
            </a:r>
            <a:br>
              <a:rPr lang="en-US" sz="3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-111" charset="0"/>
                <a:ea typeface="ＭＳ Ｐゴシック" pitchFamily="-111" charset="-128"/>
                <a:cs typeface="Times New Roman" pitchFamily="-111" charset="0"/>
              </a:rPr>
            </a:br>
            <a:endParaRPr lang="en-US" sz="30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-111" charset="0"/>
              <a:ea typeface="ＭＳ Ｐゴシック" pitchFamily="-111" charset="-128"/>
              <a:cs typeface="Times New Roman" pitchFamily="-111" charset="0"/>
            </a:endParaRPr>
          </a:p>
        </p:txBody>
      </p:sp>
      <p:grpSp>
        <p:nvGrpSpPr>
          <p:cNvPr id="60419" name="Group 37">
            <a:extLst>
              <a:ext uri="{FF2B5EF4-FFF2-40B4-BE49-F238E27FC236}">
                <a16:creationId xmlns:a16="http://schemas.microsoft.com/office/drawing/2014/main" id="{8A2FDE83-D253-4382-98EA-0E0050091488}"/>
              </a:ext>
            </a:extLst>
          </p:cNvPr>
          <p:cNvGrpSpPr>
            <a:grpSpLocks/>
          </p:cNvGrpSpPr>
          <p:nvPr/>
        </p:nvGrpSpPr>
        <p:grpSpPr bwMode="auto">
          <a:xfrm>
            <a:off x="333375" y="533400"/>
            <a:ext cx="8810625" cy="5930900"/>
            <a:chOff x="162" y="256"/>
            <a:chExt cx="6104" cy="3773"/>
          </a:xfrm>
        </p:grpSpPr>
        <p:sp>
          <p:nvSpPr>
            <p:cNvPr id="60420" name="Line 38">
              <a:extLst>
                <a:ext uri="{FF2B5EF4-FFF2-40B4-BE49-F238E27FC236}">
                  <a16:creationId xmlns:a16="http://schemas.microsoft.com/office/drawing/2014/main" id="{0087CB7E-34D5-4C4F-BC5E-9EF7BC9F29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9" y="657"/>
              <a:ext cx="5882" cy="0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21" name="Line 39">
              <a:extLst>
                <a:ext uri="{FF2B5EF4-FFF2-40B4-BE49-F238E27FC236}">
                  <a16:creationId xmlns:a16="http://schemas.microsoft.com/office/drawing/2014/main" id="{909D5CDF-393A-4DB4-974C-895D26667A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5" y="1075"/>
              <a:ext cx="5870" cy="0"/>
            </a:xfrm>
            <a:prstGeom prst="line">
              <a:avLst/>
            </a:prstGeom>
            <a:noFill/>
            <a:ln w="57150" cmpd="thinThick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22" name="Line 40">
              <a:extLst>
                <a:ext uri="{FF2B5EF4-FFF2-40B4-BE49-F238E27FC236}">
                  <a16:creationId xmlns:a16="http://schemas.microsoft.com/office/drawing/2014/main" id="{BF595B2E-EE8E-45EC-A7EE-F99EDFB0BD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1" y="2546"/>
              <a:ext cx="5858" cy="0"/>
            </a:xfrm>
            <a:prstGeom prst="line">
              <a:avLst/>
            </a:prstGeom>
            <a:noFill/>
            <a:ln w="76200" cmpd="tri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23" name="Rectangle 41">
              <a:extLst>
                <a:ext uri="{FF2B5EF4-FFF2-40B4-BE49-F238E27FC236}">
                  <a16:creationId xmlns:a16="http://schemas.microsoft.com/office/drawing/2014/main" id="{E232E1B3-9C0B-4A92-A181-059B8B0F08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" y="815"/>
              <a:ext cx="49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7312" tIns="42862" rIns="87312" bIns="42862">
              <a:spAutoFit/>
            </a:bodyPr>
            <a:lstStyle>
              <a:lvl1pPr defTabSz="808038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 defTabSz="808038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 defTabSz="808038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 defTabSz="808038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 defTabSz="808038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1400">
                  <a:solidFill>
                    <a:srgbClr val="1F497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Peptide</a:t>
              </a:r>
            </a:p>
          </p:txBody>
        </p:sp>
        <p:sp>
          <p:nvSpPr>
            <p:cNvPr id="60424" name="Rectangle 42">
              <a:extLst>
                <a:ext uri="{FF2B5EF4-FFF2-40B4-BE49-F238E27FC236}">
                  <a16:creationId xmlns:a16="http://schemas.microsoft.com/office/drawing/2014/main" id="{FAC549C7-C2FB-4FAC-A5C6-F0D3B2E5E1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5" y="684"/>
              <a:ext cx="579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7312" tIns="42862" rIns="87312" bIns="42862">
              <a:spAutoFit/>
            </a:bodyPr>
            <a:lstStyle>
              <a:lvl1pPr defTabSz="808038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 defTabSz="808038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 defTabSz="808038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 defTabSz="808038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 defTabSz="808038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1400">
                  <a:solidFill>
                    <a:srgbClr val="1F497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Oxytocic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1400">
                  <a:solidFill>
                    <a:srgbClr val="1F497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(O)</a:t>
              </a:r>
            </a:p>
          </p:txBody>
        </p:sp>
        <p:sp>
          <p:nvSpPr>
            <p:cNvPr id="60425" name="Rectangle 43">
              <a:extLst>
                <a:ext uri="{FF2B5EF4-FFF2-40B4-BE49-F238E27FC236}">
                  <a16:creationId xmlns:a16="http://schemas.microsoft.com/office/drawing/2014/main" id="{6CE47B5C-CCC2-4414-845F-E54E8F6D4C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1" y="684"/>
              <a:ext cx="810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7312" tIns="42862" rIns="87312" bIns="42862">
              <a:spAutoFit/>
            </a:bodyPr>
            <a:lstStyle>
              <a:lvl1pPr defTabSz="808038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 defTabSz="808038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 defTabSz="808038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 defTabSz="808038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 defTabSz="808038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1400">
                  <a:solidFill>
                    <a:srgbClr val="1F497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Milk Ejection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1400">
                  <a:solidFill>
                    <a:srgbClr val="1F497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(ME)</a:t>
              </a:r>
            </a:p>
          </p:txBody>
        </p:sp>
        <p:sp>
          <p:nvSpPr>
            <p:cNvPr id="60426" name="Rectangle 44">
              <a:extLst>
                <a:ext uri="{FF2B5EF4-FFF2-40B4-BE49-F238E27FC236}">
                  <a16:creationId xmlns:a16="http://schemas.microsoft.com/office/drawing/2014/main" id="{F6EF6EEA-516B-44CC-B9AF-9FBC4DB354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1" y="684"/>
              <a:ext cx="691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7312" tIns="42862" rIns="87312" bIns="42862">
              <a:spAutoFit/>
            </a:bodyPr>
            <a:lstStyle>
              <a:lvl1pPr defTabSz="808038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 defTabSz="808038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 defTabSz="808038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 defTabSz="808038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 defTabSz="808038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1400">
                  <a:solidFill>
                    <a:srgbClr val="1F497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Vasopessor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1400">
                  <a:solidFill>
                    <a:srgbClr val="1F497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(P)</a:t>
              </a:r>
            </a:p>
          </p:txBody>
        </p:sp>
        <p:sp>
          <p:nvSpPr>
            <p:cNvPr id="60427" name="Rectangle 45">
              <a:extLst>
                <a:ext uri="{FF2B5EF4-FFF2-40B4-BE49-F238E27FC236}">
                  <a16:creationId xmlns:a16="http://schemas.microsoft.com/office/drawing/2014/main" id="{61F0CE78-45BD-4F35-8EDE-E3CF1D960D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6" y="684"/>
              <a:ext cx="732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7312" tIns="42862" rIns="87312" bIns="42862">
              <a:spAutoFit/>
            </a:bodyPr>
            <a:lstStyle>
              <a:lvl1pPr defTabSz="808038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 defTabSz="808038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 defTabSz="808038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 defTabSz="808038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 defTabSz="808038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1400">
                  <a:solidFill>
                    <a:srgbClr val="1F497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Antidiuretic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1400">
                  <a:solidFill>
                    <a:srgbClr val="1F497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(A)</a:t>
              </a:r>
            </a:p>
          </p:txBody>
        </p:sp>
        <p:sp>
          <p:nvSpPr>
            <p:cNvPr id="60428" name="Rectangle 46">
              <a:extLst>
                <a:ext uri="{FF2B5EF4-FFF2-40B4-BE49-F238E27FC236}">
                  <a16:creationId xmlns:a16="http://schemas.microsoft.com/office/drawing/2014/main" id="{261626D8-5FFB-4665-A915-E1B19C51A8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2" y="684"/>
              <a:ext cx="953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7312" tIns="42862" rIns="87312" bIns="42862">
              <a:spAutoFit/>
            </a:bodyPr>
            <a:lstStyle>
              <a:lvl1pPr defTabSz="808038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 defTabSz="808038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 defTabSz="808038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 defTabSz="808038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 defTabSz="808038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1400" u="sng">
                  <a:solidFill>
                    <a:srgbClr val="1F497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Activity Ratios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1400">
                  <a:solidFill>
                    <a:srgbClr val="1F497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O/A    O/P    A/P</a:t>
              </a:r>
            </a:p>
          </p:txBody>
        </p:sp>
        <p:sp>
          <p:nvSpPr>
            <p:cNvPr id="60429" name="Rectangle 47">
              <a:extLst>
                <a:ext uri="{FF2B5EF4-FFF2-40B4-BE49-F238E27FC236}">
                  <a16:creationId xmlns:a16="http://schemas.microsoft.com/office/drawing/2014/main" id="{4DED0DB4-4EC7-40AA-90B3-3249B0AF77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" y="1156"/>
              <a:ext cx="828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7312" tIns="42862" rIns="87312" bIns="42862">
              <a:spAutoFit/>
            </a:bodyPr>
            <a:lstStyle>
              <a:lvl1pPr defTabSz="808038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 defTabSz="808038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 defTabSz="808038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 defTabSz="808038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 defTabSz="808038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Oxytocin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ar-JO" sz="1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Arginine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Vasopressin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(AVP)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ar-JO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Desmopressin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(dDAVP)</a:t>
              </a:r>
            </a:p>
          </p:txBody>
        </p:sp>
        <p:sp>
          <p:nvSpPr>
            <p:cNvPr id="60430" name="Rectangle 48">
              <a:extLst>
                <a:ext uri="{FF2B5EF4-FFF2-40B4-BE49-F238E27FC236}">
                  <a16:creationId xmlns:a16="http://schemas.microsoft.com/office/drawing/2014/main" id="{50ADF50B-921B-4F4A-BBC0-1A032D7651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4" y="1156"/>
              <a:ext cx="309" cy="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7312" tIns="42862" rIns="87312" bIns="42862">
              <a:spAutoFit/>
            </a:bodyPr>
            <a:lstStyle>
              <a:lvl1pPr defTabSz="808038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 defTabSz="808038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 defTabSz="808038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 defTabSz="808038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 defTabSz="808038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520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ar-JO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ar-JO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ar-JO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14</a:t>
              </a:r>
            </a:p>
          </p:txBody>
        </p:sp>
        <p:sp>
          <p:nvSpPr>
            <p:cNvPr id="60431" name="Rectangle 49">
              <a:extLst>
                <a:ext uri="{FF2B5EF4-FFF2-40B4-BE49-F238E27FC236}">
                  <a16:creationId xmlns:a16="http://schemas.microsoft.com/office/drawing/2014/main" id="{D435AD4A-5FA6-4C95-A39C-92B809EF9D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8" y="1156"/>
              <a:ext cx="309" cy="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7312" tIns="42862" rIns="87312" bIns="42862">
              <a:spAutoFit/>
            </a:bodyPr>
            <a:lstStyle>
              <a:lvl1pPr defTabSz="808038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 defTabSz="808038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 defTabSz="808038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 defTabSz="808038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 defTabSz="808038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475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ar-JO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ar-JO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ar-JO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70</a:t>
              </a:r>
            </a:p>
          </p:txBody>
        </p:sp>
        <p:sp>
          <p:nvSpPr>
            <p:cNvPr id="60432" name="Rectangle 50">
              <a:extLst>
                <a:ext uri="{FF2B5EF4-FFF2-40B4-BE49-F238E27FC236}">
                  <a16:creationId xmlns:a16="http://schemas.microsoft.com/office/drawing/2014/main" id="{5ECDCA80-9D69-4F13-A0DB-8BFE238669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2" y="1156"/>
              <a:ext cx="309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7312" tIns="42862" rIns="87312" bIns="42862">
              <a:spAutoFit/>
            </a:bodyPr>
            <a:lstStyle>
              <a:lvl1pPr defTabSz="808038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 defTabSz="808038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 defTabSz="808038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 defTabSz="808038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 defTabSz="808038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ar-JO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ar-JO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ar-JO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370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ar-JO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ar-JO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0.5</a:t>
              </a:r>
            </a:p>
          </p:txBody>
        </p:sp>
        <p:sp>
          <p:nvSpPr>
            <p:cNvPr id="60433" name="Rectangle 51">
              <a:extLst>
                <a:ext uri="{FF2B5EF4-FFF2-40B4-BE49-F238E27FC236}">
                  <a16:creationId xmlns:a16="http://schemas.microsoft.com/office/drawing/2014/main" id="{E3160378-4AB2-46EB-81CE-E1E1C87816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4" y="1156"/>
              <a:ext cx="309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7312" tIns="42862" rIns="87312" bIns="42862">
              <a:spAutoFit/>
            </a:bodyPr>
            <a:lstStyle>
              <a:lvl1pPr defTabSz="808038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 defTabSz="808038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 defTabSz="808038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 defTabSz="808038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 defTabSz="808038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ar-JO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ar-JO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ar-JO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320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ar-JO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ar-JO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955</a:t>
              </a:r>
            </a:p>
          </p:txBody>
        </p:sp>
        <p:sp>
          <p:nvSpPr>
            <p:cNvPr id="60434" name="Rectangle 52">
              <a:extLst>
                <a:ext uri="{FF2B5EF4-FFF2-40B4-BE49-F238E27FC236}">
                  <a16:creationId xmlns:a16="http://schemas.microsoft.com/office/drawing/2014/main" id="{298BBCCF-E115-41BB-8217-3884395972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0" y="1156"/>
              <a:ext cx="309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7312" tIns="42862" rIns="87312" bIns="42862">
              <a:spAutoFit/>
            </a:bodyPr>
            <a:lstStyle>
              <a:lvl1pPr defTabSz="808038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 defTabSz="808038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 defTabSz="808038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 defTabSz="808038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 defTabSz="808038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130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ar-JO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ar-JO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ar-JO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----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ar-JO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ar-JO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----</a:t>
              </a:r>
            </a:p>
          </p:txBody>
        </p:sp>
        <p:sp>
          <p:nvSpPr>
            <p:cNvPr id="60435" name="Rectangle 53">
              <a:extLst>
                <a:ext uri="{FF2B5EF4-FFF2-40B4-BE49-F238E27FC236}">
                  <a16:creationId xmlns:a16="http://schemas.microsoft.com/office/drawing/2014/main" id="{A886724D-6220-4C3B-890A-CC89F789F1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6" y="1156"/>
              <a:ext cx="309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7312" tIns="42862" rIns="87312" bIns="42862">
              <a:spAutoFit/>
            </a:bodyPr>
            <a:lstStyle>
              <a:lvl1pPr defTabSz="808038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 defTabSz="808038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 defTabSz="808038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 defTabSz="808038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 defTabSz="808038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130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ar-JO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ar-JO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ar-JO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----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ar-JO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ar-JO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----</a:t>
              </a:r>
            </a:p>
          </p:txBody>
        </p:sp>
        <p:sp>
          <p:nvSpPr>
            <p:cNvPr id="60436" name="Rectangle 54">
              <a:extLst>
                <a:ext uri="{FF2B5EF4-FFF2-40B4-BE49-F238E27FC236}">
                  <a16:creationId xmlns:a16="http://schemas.microsoft.com/office/drawing/2014/main" id="{85FC0FB4-FCBB-443F-AB21-2D37EC0418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5" y="1156"/>
              <a:ext cx="371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7312" tIns="42862" rIns="87312" bIns="42862">
              <a:spAutoFit/>
            </a:bodyPr>
            <a:lstStyle>
              <a:lvl1pPr defTabSz="808038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 defTabSz="808038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 defTabSz="808038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 defTabSz="808038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 defTabSz="808038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----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ar-JO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ar-JO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ar-JO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ar-JO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ar-JO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2000</a:t>
              </a:r>
            </a:p>
          </p:txBody>
        </p:sp>
        <p:sp>
          <p:nvSpPr>
            <p:cNvPr id="157751" name="Rectangle 55">
              <a:extLst>
                <a:ext uri="{FF2B5EF4-FFF2-40B4-BE49-F238E27FC236}">
                  <a16:creationId xmlns:a16="http://schemas.microsoft.com/office/drawing/2014/main" id="{6DEA5C37-0F5F-4552-94D5-220F3CE10A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" y="2759"/>
              <a:ext cx="585" cy="10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87312" tIns="42862" rIns="87312" bIns="42862">
              <a:spAutoFit/>
            </a:bodyPr>
            <a:lstStyle/>
            <a:p>
              <a:pPr defTabSz="808038" eaLnBrk="1" hangingPunct="1">
                <a:defRPr/>
              </a:pPr>
              <a:r>
                <a:rPr lang="en-US" sz="1400">
                  <a:latin typeface="Times New Roman" pitchFamily="-111" charset="0"/>
                  <a:ea typeface="ＭＳ Ｐゴシック" pitchFamily="-111" charset="-128"/>
                  <a:cs typeface="Times New Roman" pitchFamily="-111" charset="0"/>
                </a:rPr>
                <a:t>Oxytocin</a:t>
              </a:r>
            </a:p>
            <a:p>
              <a:pPr defTabSz="808038" eaLnBrk="1" hangingPunct="1">
                <a:defRPr/>
              </a:pPr>
              <a:endParaRPr lang="en-US" sz="1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-111" charset="0"/>
                <a:ea typeface="ＭＳ Ｐゴシック" pitchFamily="-111" charset="-128"/>
                <a:cs typeface="Times New Roman" pitchFamily="-111" charset="0"/>
              </a:endParaRPr>
            </a:p>
            <a:p>
              <a:pPr defTabSz="808038" eaLnBrk="1" hangingPunct="1">
                <a:defRPr/>
              </a:pPr>
              <a:endParaRPr lang="en-US" sz="1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-111" charset="0"/>
                <a:ea typeface="ＭＳ Ｐゴシック" pitchFamily="-111" charset="-128"/>
                <a:cs typeface="Times New Roman" pitchFamily="-111" charset="0"/>
              </a:endParaRPr>
            </a:p>
            <a:p>
              <a:pPr defTabSz="808038" eaLnBrk="1" hangingPunct="1">
                <a:defRPr/>
              </a:pPr>
              <a:r>
                <a:rPr lang="en-US" sz="1400">
                  <a:latin typeface="Times New Roman" pitchFamily="-111" charset="0"/>
                  <a:ea typeface="ＭＳ Ｐゴシック" pitchFamily="-111" charset="-128"/>
                  <a:cs typeface="Times New Roman" pitchFamily="-111" charset="0"/>
                </a:rPr>
                <a:t>AVP</a:t>
              </a:r>
            </a:p>
            <a:p>
              <a:pPr defTabSz="808038" eaLnBrk="1" hangingPunct="1">
                <a:defRPr/>
              </a:pPr>
              <a:endParaRPr lang="en-US" sz="1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-111" charset="0"/>
                <a:ea typeface="ＭＳ Ｐゴシック" pitchFamily="-111" charset="-128"/>
                <a:cs typeface="Times New Roman" pitchFamily="-111" charset="0"/>
              </a:endParaRPr>
            </a:p>
            <a:p>
              <a:pPr defTabSz="808038" eaLnBrk="1" hangingPunct="1">
                <a:defRPr/>
              </a:pPr>
              <a:endParaRPr lang="en-US" sz="1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-111" charset="0"/>
                <a:ea typeface="ＭＳ Ｐゴシック" pitchFamily="-111" charset="-128"/>
                <a:cs typeface="Times New Roman" pitchFamily="-111" charset="0"/>
              </a:endParaRPr>
            </a:p>
            <a:p>
              <a:pPr defTabSz="808038" eaLnBrk="1" hangingPunct="1">
                <a:defRPr/>
              </a:pPr>
              <a:r>
                <a:rPr lang="en-US" sz="1400">
                  <a:latin typeface="Times New Roman" pitchFamily="-111" charset="0"/>
                  <a:ea typeface="ＭＳ Ｐゴシック" pitchFamily="-111" charset="-128"/>
                  <a:cs typeface="Times New Roman" pitchFamily="-111" charset="0"/>
                </a:rPr>
                <a:t>dDAVP</a:t>
              </a:r>
            </a:p>
          </p:txBody>
        </p:sp>
        <p:sp>
          <p:nvSpPr>
            <p:cNvPr id="60438" name="Rectangle 56">
              <a:extLst>
                <a:ext uri="{FF2B5EF4-FFF2-40B4-BE49-F238E27FC236}">
                  <a16:creationId xmlns:a16="http://schemas.microsoft.com/office/drawing/2014/main" id="{5DEB3439-0163-4633-91D7-ACBC01D904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0" y="2619"/>
              <a:ext cx="2666" cy="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7312" tIns="42862" rIns="87312" bIns="42862">
              <a:spAutoFit/>
            </a:bodyPr>
            <a:lstStyle>
              <a:lvl1pPr defTabSz="808038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 defTabSz="808038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 defTabSz="808038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 defTabSz="808038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 defTabSz="808038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140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ar-JO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1     2      3      4      5      6     7      8      9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Cy-Tyr-</a:t>
              </a:r>
              <a:r>
                <a:rPr lang="en-US" altLang="ar-JO" sz="1400">
                  <a:solidFill>
                    <a:srgbClr val="9F003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Ile</a:t>
              </a:r>
              <a:r>
                <a:rPr lang="en-US" altLang="ar-JO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-Gln-Asn-Cy-Pro-</a:t>
              </a:r>
              <a:r>
                <a:rPr lang="en-US" altLang="ar-JO" sz="1400">
                  <a:solidFill>
                    <a:srgbClr val="9F003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Leu</a:t>
              </a:r>
              <a:r>
                <a:rPr lang="en-US" altLang="ar-JO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-Gly-NH</a:t>
              </a:r>
              <a:r>
                <a:rPr lang="en-US" altLang="ar-JO" sz="1400" baseline="-2500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S                                      S</a:t>
              </a:r>
            </a:p>
          </p:txBody>
        </p:sp>
        <p:sp>
          <p:nvSpPr>
            <p:cNvPr id="60439" name="Rectangle 57">
              <a:extLst>
                <a:ext uri="{FF2B5EF4-FFF2-40B4-BE49-F238E27FC236}">
                  <a16:creationId xmlns:a16="http://schemas.microsoft.com/office/drawing/2014/main" id="{475635EE-055B-4A8F-ADC7-4BECF6F141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4" y="3099"/>
              <a:ext cx="2412" cy="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7312" tIns="42862" rIns="87312" bIns="42862">
              <a:spAutoFit/>
            </a:bodyPr>
            <a:lstStyle>
              <a:lvl1pPr defTabSz="808038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 defTabSz="808038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 defTabSz="808038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 defTabSz="808038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 defTabSz="808038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140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ar-JO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1     2      3        4     5       6     7          8       9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Cy-Tyr-</a:t>
              </a:r>
              <a:r>
                <a:rPr lang="en-US" altLang="ar-JO" sz="1400">
                  <a:solidFill>
                    <a:srgbClr val="9F003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Phe</a:t>
              </a:r>
              <a:r>
                <a:rPr lang="en-US" altLang="ar-JO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-Gln-Asn-Cy-Pro-</a:t>
              </a:r>
              <a:r>
                <a:rPr lang="en-US" altLang="ar-JO" sz="1400">
                  <a:solidFill>
                    <a:srgbClr val="9F003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L-Arg</a:t>
              </a:r>
              <a:r>
                <a:rPr lang="en-US" altLang="ar-JO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-Gly-NH</a:t>
              </a:r>
              <a:r>
                <a:rPr lang="en-US" altLang="ar-JO" sz="1400" baseline="-2500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altLang="ar-JO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S                                         S</a:t>
              </a:r>
            </a:p>
          </p:txBody>
        </p:sp>
        <p:sp>
          <p:nvSpPr>
            <p:cNvPr id="60440" name="Rectangle 58">
              <a:extLst>
                <a:ext uri="{FF2B5EF4-FFF2-40B4-BE49-F238E27FC236}">
                  <a16:creationId xmlns:a16="http://schemas.microsoft.com/office/drawing/2014/main" id="{2A26DE60-775A-45F7-9ADD-EAE90ECE16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9" y="3563"/>
              <a:ext cx="2890" cy="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7312" tIns="42862" rIns="87312" bIns="42862">
              <a:spAutoFit/>
            </a:bodyPr>
            <a:lstStyle>
              <a:lvl1pPr defTabSz="808038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 defTabSz="808038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 defTabSz="808038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 defTabSz="808038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 defTabSz="808038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140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</a:t>
              </a:r>
              <a:r>
                <a:rPr lang="en-US" altLang="ar-JO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1       2    3        4      5      6     7          8        9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1400">
                  <a:solidFill>
                    <a:srgbClr val="9F003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(CH</a:t>
              </a:r>
              <a:r>
                <a:rPr lang="en-US" altLang="ar-JO" sz="1400" baseline="-25000">
                  <a:solidFill>
                    <a:srgbClr val="9F003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ar-JO" sz="1400">
                  <a:solidFill>
                    <a:srgbClr val="9F003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r>
                <a:rPr lang="en-US" altLang="ar-JO" sz="1400" baseline="-25000">
                  <a:solidFill>
                    <a:srgbClr val="9F003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ar-JO" sz="1400">
                  <a:solidFill>
                    <a:srgbClr val="9F003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-CO</a:t>
              </a:r>
              <a:r>
                <a:rPr lang="en-US" altLang="ar-JO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-Tyr-Phe-Gln-Asn-Cy-Pro-</a:t>
              </a:r>
              <a:r>
                <a:rPr lang="en-US" altLang="ar-JO" sz="1400">
                  <a:solidFill>
                    <a:srgbClr val="9F003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D-Arg</a:t>
              </a:r>
              <a:r>
                <a:rPr lang="en-US" altLang="ar-JO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-Gly-NH</a:t>
              </a:r>
              <a:r>
                <a:rPr lang="en-US" altLang="ar-JO" sz="1400" baseline="-2500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altLang="ar-JO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S                                               S</a:t>
              </a:r>
            </a:p>
          </p:txBody>
        </p:sp>
        <p:sp>
          <p:nvSpPr>
            <p:cNvPr id="60441" name="Line 59">
              <a:extLst>
                <a:ext uri="{FF2B5EF4-FFF2-40B4-BE49-F238E27FC236}">
                  <a16:creationId xmlns:a16="http://schemas.microsoft.com/office/drawing/2014/main" id="{6AFB250E-9612-4DA8-99A8-A476748AA4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9" y="3021"/>
              <a:ext cx="114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42" name="Line 60">
              <a:extLst>
                <a:ext uri="{FF2B5EF4-FFF2-40B4-BE49-F238E27FC236}">
                  <a16:creationId xmlns:a16="http://schemas.microsoft.com/office/drawing/2014/main" id="{D25F8AA7-EC3E-4EFA-89FA-B0D22FB82C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9" y="3503"/>
              <a:ext cx="12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43" name="Line 61">
              <a:extLst>
                <a:ext uri="{FF2B5EF4-FFF2-40B4-BE49-F238E27FC236}">
                  <a16:creationId xmlns:a16="http://schemas.microsoft.com/office/drawing/2014/main" id="{B6C836E5-8E4A-4DB0-B7E3-6EE2A96685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0" y="3966"/>
              <a:ext cx="126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44" name="Line 62">
              <a:extLst>
                <a:ext uri="{FF2B5EF4-FFF2-40B4-BE49-F238E27FC236}">
                  <a16:creationId xmlns:a16="http://schemas.microsoft.com/office/drawing/2014/main" id="{469FBC2F-319A-4E55-93EB-A654D375FF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4" y="2923"/>
              <a:ext cx="0" cy="28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45" name="Line 63">
              <a:extLst>
                <a:ext uri="{FF2B5EF4-FFF2-40B4-BE49-F238E27FC236}">
                  <a16:creationId xmlns:a16="http://schemas.microsoft.com/office/drawing/2014/main" id="{240A959A-5997-485A-83EC-7EFAE832C4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26" y="3406"/>
              <a:ext cx="0" cy="29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46" name="Line 64">
              <a:extLst>
                <a:ext uri="{FF2B5EF4-FFF2-40B4-BE49-F238E27FC236}">
                  <a16:creationId xmlns:a16="http://schemas.microsoft.com/office/drawing/2014/main" id="{A67B46DA-741B-4531-91DC-83DEC61DF6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74" y="3406"/>
              <a:ext cx="0" cy="29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47" name="Line 65">
              <a:extLst>
                <a:ext uri="{FF2B5EF4-FFF2-40B4-BE49-F238E27FC236}">
                  <a16:creationId xmlns:a16="http://schemas.microsoft.com/office/drawing/2014/main" id="{4C4DB583-CB48-4B35-A4C3-F7F5DB564D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98" y="3867"/>
              <a:ext cx="0" cy="29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48" name="Line 66">
              <a:extLst>
                <a:ext uri="{FF2B5EF4-FFF2-40B4-BE49-F238E27FC236}">
                  <a16:creationId xmlns:a16="http://schemas.microsoft.com/office/drawing/2014/main" id="{D5186A5D-66E9-45C3-A6E0-2E326F8419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71" y="3867"/>
              <a:ext cx="0" cy="29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49" name="Line 67">
              <a:extLst>
                <a:ext uri="{FF2B5EF4-FFF2-40B4-BE49-F238E27FC236}">
                  <a16:creationId xmlns:a16="http://schemas.microsoft.com/office/drawing/2014/main" id="{62B48AAC-2295-4B91-AE81-484CB72F8E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26" y="2923"/>
              <a:ext cx="0" cy="28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764" name="Rectangle 68">
              <a:extLst>
                <a:ext uri="{FF2B5EF4-FFF2-40B4-BE49-F238E27FC236}">
                  <a16:creationId xmlns:a16="http://schemas.microsoft.com/office/drawing/2014/main" id="{5C472D88-B340-4EDB-817A-353A886F87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" y="256"/>
              <a:ext cx="6104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87312" tIns="42862" rIns="87312" bIns="42862">
              <a:spAutoFit/>
            </a:bodyPr>
            <a:lstStyle/>
            <a:p>
              <a:pPr defTabSz="808038" eaLnBrk="1" hangingPunct="1">
                <a:defRPr/>
              </a:pPr>
              <a:endParaRPr lang="en-US" sz="1400">
                <a:solidFill>
                  <a:srgbClr val="FAFD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-111" charset="0"/>
                <a:ea typeface="ＭＳ Ｐゴシック" pitchFamily="-111" charset="-128"/>
                <a:cs typeface="Times New Roman" pitchFamily="-111" charset="0"/>
              </a:endParaRPr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4">
            <a:extLst>
              <a:ext uri="{FF2B5EF4-FFF2-40B4-BE49-F238E27FC236}">
                <a16:creationId xmlns:a16="http://schemas.microsoft.com/office/drawing/2014/main" id="{DDF53152-2295-49D2-ADCA-BC5A49831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04800"/>
            <a:ext cx="7162800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ar-JO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Thyroid Hormone Synthesis &amp; Secretion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ar-JO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467" name="Rectangle 6">
            <a:extLst>
              <a:ext uri="{FF2B5EF4-FFF2-40B4-BE49-F238E27FC236}">
                <a16:creationId xmlns:a16="http://schemas.microsoft.com/office/drawing/2014/main" id="{F2A0D0D9-5C93-416E-9480-21E05E7BC8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5550" y="6096000"/>
            <a:ext cx="9080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1200">
                <a:latin typeface="Times New Roman" panose="02020603050405020304" pitchFamily="18" charset="0"/>
                <a:cs typeface="Times New Roman" panose="02020603050405020304" pitchFamily="18" charset="0"/>
              </a:rPr>
              <a:t>Figure 77-2</a:t>
            </a:r>
          </a:p>
        </p:txBody>
      </p:sp>
      <p:sp>
        <p:nvSpPr>
          <p:cNvPr id="62468" name="Text Box 7">
            <a:extLst>
              <a:ext uri="{FF2B5EF4-FFF2-40B4-BE49-F238E27FC236}">
                <a16:creationId xmlns:a16="http://schemas.microsoft.com/office/drawing/2014/main" id="{981221C9-7974-4B29-8F46-D94268970E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1600" y="2065338"/>
            <a:ext cx="682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ar-JO" altLang="ar-JO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2469" name="Picture 8" descr="f76-02 [Converted].jpg">
            <a:extLst>
              <a:ext uri="{FF2B5EF4-FFF2-40B4-BE49-F238E27FC236}">
                <a16:creationId xmlns:a16="http://schemas.microsoft.com/office/drawing/2014/main" id="{F1475504-F437-426E-AD20-0AAF457721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038" y="1524000"/>
            <a:ext cx="6621462" cy="459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4514" name="Rectangle 2">
            <a:extLst>
              <a:ext uri="{FF2B5EF4-FFF2-40B4-BE49-F238E27FC236}">
                <a16:creationId xmlns:a16="http://schemas.microsoft.com/office/drawing/2014/main" id="{53A917FB-C17E-4E9B-9F75-37B3A15945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363" y="1087438"/>
            <a:ext cx="8712200" cy="5338762"/>
          </a:xfrm>
          <a:prstGeom prst="rect">
            <a:avLst/>
          </a:prstGeom>
          <a:ln w="57150" cmpd="thinThick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JO" altLang="ar-JO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FA96F4DD-B0CC-4DF6-989D-F5046A3A48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1698625"/>
            <a:ext cx="8670925" cy="4870450"/>
          </a:xfrm>
          <a:prstGeom prst="rect">
            <a:avLst/>
          </a:prstGeom>
          <a:solidFill>
            <a:srgbClr val="DBFFB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JO" altLang="ar-JO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516" name="Rectangle 4">
            <a:extLst>
              <a:ext uri="{FF2B5EF4-FFF2-40B4-BE49-F238E27FC236}">
                <a16:creationId xmlns:a16="http://schemas.microsoft.com/office/drawing/2014/main" id="{2874DE98-3BF0-4D31-9EC4-E4ED30A1A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463" y="1101725"/>
            <a:ext cx="8636000" cy="430213"/>
          </a:xfrm>
          <a:prstGeom prst="rect">
            <a:avLst/>
          </a:prstGeom>
          <a:solidFill>
            <a:srgbClr val="CECECE"/>
          </a:solidFill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JO" altLang="ar-JO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517" name="Line 5">
            <a:extLst>
              <a:ext uri="{FF2B5EF4-FFF2-40B4-BE49-F238E27FC236}">
                <a16:creationId xmlns:a16="http://schemas.microsoft.com/office/drawing/2014/main" id="{5F040BAB-C7A1-428B-85BC-947A323BB14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51450" y="1066800"/>
            <a:ext cx="0" cy="5345113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18" name="Line 6">
            <a:extLst>
              <a:ext uri="{FF2B5EF4-FFF2-40B4-BE49-F238E27FC236}">
                <a16:creationId xmlns:a16="http://schemas.microsoft.com/office/drawing/2014/main" id="{4C63E793-B403-451A-B597-939926E9AB8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92913" y="1077913"/>
            <a:ext cx="0" cy="53340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19" name="Line 7">
            <a:extLst>
              <a:ext uri="{FF2B5EF4-FFF2-40B4-BE49-F238E27FC236}">
                <a16:creationId xmlns:a16="http://schemas.microsoft.com/office/drawing/2014/main" id="{634EE503-A66B-4194-AFA0-DE2DD8B5D5D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95650" y="1150938"/>
            <a:ext cx="0" cy="5307012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0" name="Rectangle 8">
            <a:extLst>
              <a:ext uri="{FF2B5EF4-FFF2-40B4-BE49-F238E27FC236}">
                <a16:creationId xmlns:a16="http://schemas.microsoft.com/office/drawing/2014/main" id="{20294A53-8F10-4B7C-BC89-02E6BFA684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050" y="1116013"/>
            <a:ext cx="2970213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ar-JO" sz="2400" b="1">
                <a:solidFill>
                  <a:srgbClr val="8901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EVENT</a:t>
            </a:r>
          </a:p>
        </p:txBody>
      </p:sp>
      <p:sp>
        <p:nvSpPr>
          <p:cNvPr id="64521" name="Rectangle 9">
            <a:extLst>
              <a:ext uri="{FF2B5EF4-FFF2-40B4-BE49-F238E27FC236}">
                <a16:creationId xmlns:a16="http://schemas.microsoft.com/office/drawing/2014/main" id="{10961648-486F-436D-9333-26AE1409DE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4313" y="1116013"/>
            <a:ext cx="2970212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ar-JO" sz="2400" b="1">
                <a:solidFill>
                  <a:srgbClr val="8901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SITE</a:t>
            </a:r>
          </a:p>
        </p:txBody>
      </p:sp>
      <p:sp>
        <p:nvSpPr>
          <p:cNvPr id="64522" name="Rectangle 10">
            <a:extLst>
              <a:ext uri="{FF2B5EF4-FFF2-40B4-BE49-F238E27FC236}">
                <a16:creationId xmlns:a16="http://schemas.microsoft.com/office/drawing/2014/main" id="{F6FB4458-4E7E-4B1E-8782-755671C866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9613" y="1116013"/>
            <a:ext cx="2970212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ar-JO" sz="2400" b="1">
                <a:solidFill>
                  <a:srgbClr val="8901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ENZYME</a:t>
            </a:r>
          </a:p>
        </p:txBody>
      </p:sp>
      <p:sp>
        <p:nvSpPr>
          <p:cNvPr id="64523" name="Rectangle 11">
            <a:extLst>
              <a:ext uri="{FF2B5EF4-FFF2-40B4-BE49-F238E27FC236}">
                <a16:creationId xmlns:a16="http://schemas.microsoft.com/office/drawing/2014/main" id="{F308A0C8-7A24-4749-98FC-885023F8F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1150" y="1116013"/>
            <a:ext cx="245745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ar-JO" sz="2400" b="1">
                <a:solidFill>
                  <a:srgbClr val="8901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INHIBITOR</a:t>
            </a:r>
          </a:p>
        </p:txBody>
      </p:sp>
      <p:grpSp>
        <p:nvGrpSpPr>
          <p:cNvPr id="64524" name="Group 12">
            <a:extLst>
              <a:ext uri="{FF2B5EF4-FFF2-40B4-BE49-F238E27FC236}">
                <a16:creationId xmlns:a16="http://schemas.microsoft.com/office/drawing/2014/main" id="{58D66574-FA89-4CF4-8045-B84D9AFC3D56}"/>
              </a:ext>
            </a:extLst>
          </p:cNvPr>
          <p:cNvGrpSpPr>
            <a:grpSpLocks/>
          </p:cNvGrpSpPr>
          <p:nvPr/>
        </p:nvGrpSpPr>
        <p:grpSpPr bwMode="auto">
          <a:xfrm>
            <a:off x="287338" y="1739900"/>
            <a:ext cx="342900" cy="365125"/>
            <a:chOff x="189" y="644"/>
            <a:chExt cx="238" cy="222"/>
          </a:xfrm>
        </p:grpSpPr>
        <p:sp>
          <p:nvSpPr>
            <p:cNvPr id="64557" name="Oval 13">
              <a:extLst>
                <a:ext uri="{FF2B5EF4-FFF2-40B4-BE49-F238E27FC236}">
                  <a16:creationId xmlns:a16="http://schemas.microsoft.com/office/drawing/2014/main" id="{7D22C510-4B6F-4AE0-9325-C68D4CAA0AEF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204" y="660"/>
              <a:ext cx="208" cy="20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JO" altLang="ar-JO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558" name="Rectangle 14">
              <a:extLst>
                <a:ext uri="{FF2B5EF4-FFF2-40B4-BE49-F238E27FC236}">
                  <a16:creationId xmlns:a16="http://schemas.microsoft.com/office/drawing/2014/main" id="{FF172274-4986-4043-B0D2-C0CFFA809837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189" y="644"/>
              <a:ext cx="238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ar-JO" sz="180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64525" name="Group 15">
            <a:extLst>
              <a:ext uri="{FF2B5EF4-FFF2-40B4-BE49-F238E27FC236}">
                <a16:creationId xmlns:a16="http://schemas.microsoft.com/office/drawing/2014/main" id="{8C19D37F-0653-434A-94ED-EF30A8E56985}"/>
              </a:ext>
            </a:extLst>
          </p:cNvPr>
          <p:cNvGrpSpPr>
            <a:grpSpLocks/>
          </p:cNvGrpSpPr>
          <p:nvPr/>
        </p:nvGrpSpPr>
        <p:grpSpPr bwMode="auto">
          <a:xfrm>
            <a:off x="276225" y="5135563"/>
            <a:ext cx="342900" cy="366712"/>
            <a:chOff x="201" y="3000"/>
            <a:chExt cx="238" cy="224"/>
          </a:xfrm>
        </p:grpSpPr>
        <p:sp>
          <p:nvSpPr>
            <p:cNvPr id="64555" name="Oval 16">
              <a:extLst>
                <a:ext uri="{FF2B5EF4-FFF2-40B4-BE49-F238E27FC236}">
                  <a16:creationId xmlns:a16="http://schemas.microsoft.com/office/drawing/2014/main" id="{91C3B1C1-B919-4196-8FFE-4868A41EF505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216" y="3016"/>
              <a:ext cx="208" cy="20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JO" altLang="ar-JO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556" name="Rectangle 17">
              <a:extLst>
                <a:ext uri="{FF2B5EF4-FFF2-40B4-BE49-F238E27FC236}">
                  <a16:creationId xmlns:a16="http://schemas.microsoft.com/office/drawing/2014/main" id="{DA52BCBE-7960-44FA-8206-6BD43AEB5B61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201" y="3000"/>
              <a:ext cx="238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ar-JO" sz="180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</p:grpSp>
      <p:grpSp>
        <p:nvGrpSpPr>
          <p:cNvPr id="64526" name="Group 18">
            <a:extLst>
              <a:ext uri="{FF2B5EF4-FFF2-40B4-BE49-F238E27FC236}">
                <a16:creationId xmlns:a16="http://schemas.microsoft.com/office/drawing/2014/main" id="{E31210FE-6BE1-4D73-BF3C-EB9B318B9ED4}"/>
              </a:ext>
            </a:extLst>
          </p:cNvPr>
          <p:cNvGrpSpPr>
            <a:grpSpLocks/>
          </p:cNvGrpSpPr>
          <p:nvPr/>
        </p:nvGrpSpPr>
        <p:grpSpPr bwMode="auto">
          <a:xfrm>
            <a:off x="276225" y="4530725"/>
            <a:ext cx="342900" cy="363538"/>
            <a:chOff x="201" y="2592"/>
            <a:chExt cx="238" cy="221"/>
          </a:xfrm>
        </p:grpSpPr>
        <p:sp>
          <p:nvSpPr>
            <p:cNvPr id="64553" name="Oval 19">
              <a:extLst>
                <a:ext uri="{FF2B5EF4-FFF2-40B4-BE49-F238E27FC236}">
                  <a16:creationId xmlns:a16="http://schemas.microsoft.com/office/drawing/2014/main" id="{350A29EB-08C5-46FF-B815-84E97FBD0198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216" y="2608"/>
              <a:ext cx="208" cy="20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JO" altLang="ar-JO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554" name="Rectangle 20">
              <a:extLst>
                <a:ext uri="{FF2B5EF4-FFF2-40B4-BE49-F238E27FC236}">
                  <a16:creationId xmlns:a16="http://schemas.microsoft.com/office/drawing/2014/main" id="{4EE8B553-B8D6-4C6A-93DA-934D8451B359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201" y="2592"/>
              <a:ext cx="238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ar-JO" sz="180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</p:grpSp>
      <p:grpSp>
        <p:nvGrpSpPr>
          <p:cNvPr id="64527" name="Group 21">
            <a:extLst>
              <a:ext uri="{FF2B5EF4-FFF2-40B4-BE49-F238E27FC236}">
                <a16:creationId xmlns:a16="http://schemas.microsoft.com/office/drawing/2014/main" id="{BCEB3982-BBA2-4982-A850-69CA97959E39}"/>
              </a:ext>
            </a:extLst>
          </p:cNvPr>
          <p:cNvGrpSpPr>
            <a:grpSpLocks/>
          </p:cNvGrpSpPr>
          <p:nvPr/>
        </p:nvGrpSpPr>
        <p:grpSpPr bwMode="auto">
          <a:xfrm>
            <a:off x="280988" y="3976688"/>
            <a:ext cx="344487" cy="363537"/>
            <a:chOff x="177" y="2651"/>
            <a:chExt cx="217" cy="229"/>
          </a:xfrm>
        </p:grpSpPr>
        <p:sp>
          <p:nvSpPr>
            <p:cNvPr id="64551" name="Oval 22">
              <a:extLst>
                <a:ext uri="{FF2B5EF4-FFF2-40B4-BE49-F238E27FC236}">
                  <a16:creationId xmlns:a16="http://schemas.microsoft.com/office/drawing/2014/main" id="{7A50C534-62C7-4D47-B32C-25F06C676C95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191" y="2666"/>
              <a:ext cx="189" cy="210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JO" altLang="ar-JO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552" name="Rectangle 23">
              <a:extLst>
                <a:ext uri="{FF2B5EF4-FFF2-40B4-BE49-F238E27FC236}">
                  <a16:creationId xmlns:a16="http://schemas.microsoft.com/office/drawing/2014/main" id="{EC318753-2AC2-42BF-8DB3-B9AC7295B5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" y="2651"/>
              <a:ext cx="217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ar-JO" sz="180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grpSp>
        <p:nvGrpSpPr>
          <p:cNvPr id="64528" name="Group 24">
            <a:extLst>
              <a:ext uri="{FF2B5EF4-FFF2-40B4-BE49-F238E27FC236}">
                <a16:creationId xmlns:a16="http://schemas.microsoft.com/office/drawing/2014/main" id="{62321374-A152-4509-B567-013EEB75B192}"/>
              </a:ext>
            </a:extLst>
          </p:cNvPr>
          <p:cNvGrpSpPr>
            <a:grpSpLocks/>
          </p:cNvGrpSpPr>
          <p:nvPr/>
        </p:nvGrpSpPr>
        <p:grpSpPr bwMode="auto">
          <a:xfrm>
            <a:off x="298450" y="3419475"/>
            <a:ext cx="342900" cy="366713"/>
            <a:chOff x="188" y="2282"/>
            <a:chExt cx="216" cy="231"/>
          </a:xfrm>
        </p:grpSpPr>
        <p:sp>
          <p:nvSpPr>
            <p:cNvPr id="64549" name="Oval 25">
              <a:extLst>
                <a:ext uri="{FF2B5EF4-FFF2-40B4-BE49-F238E27FC236}">
                  <a16:creationId xmlns:a16="http://schemas.microsoft.com/office/drawing/2014/main" id="{70E64107-4BA4-4C5A-B619-D22245525A7F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193" y="2300"/>
              <a:ext cx="189" cy="210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JO" altLang="ar-JO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550" name="Rectangle 26">
              <a:extLst>
                <a:ext uri="{FF2B5EF4-FFF2-40B4-BE49-F238E27FC236}">
                  <a16:creationId xmlns:a16="http://schemas.microsoft.com/office/drawing/2014/main" id="{03CC28CB-3075-4397-B738-13A342EFA415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188" y="2282"/>
              <a:ext cx="2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ar-JO" sz="180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grpSp>
        <p:nvGrpSpPr>
          <p:cNvPr id="64529" name="Group 27">
            <a:extLst>
              <a:ext uri="{FF2B5EF4-FFF2-40B4-BE49-F238E27FC236}">
                <a16:creationId xmlns:a16="http://schemas.microsoft.com/office/drawing/2014/main" id="{8FEE9008-93A7-4064-87A2-60E449137B6B}"/>
              </a:ext>
            </a:extLst>
          </p:cNvPr>
          <p:cNvGrpSpPr>
            <a:grpSpLocks/>
          </p:cNvGrpSpPr>
          <p:nvPr/>
        </p:nvGrpSpPr>
        <p:grpSpPr bwMode="auto">
          <a:xfrm>
            <a:off x="292100" y="2765425"/>
            <a:ext cx="344488" cy="363538"/>
            <a:chOff x="193" y="1456"/>
            <a:chExt cx="238" cy="222"/>
          </a:xfrm>
        </p:grpSpPr>
        <p:sp>
          <p:nvSpPr>
            <p:cNvPr id="64547" name="Oval 28">
              <a:extLst>
                <a:ext uri="{FF2B5EF4-FFF2-40B4-BE49-F238E27FC236}">
                  <a16:creationId xmlns:a16="http://schemas.microsoft.com/office/drawing/2014/main" id="{500C9117-6FE0-4223-AD67-6E72EB99F9D3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208" y="1472"/>
              <a:ext cx="208" cy="20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JO" altLang="ar-JO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548" name="Rectangle 29">
              <a:extLst>
                <a:ext uri="{FF2B5EF4-FFF2-40B4-BE49-F238E27FC236}">
                  <a16:creationId xmlns:a16="http://schemas.microsoft.com/office/drawing/2014/main" id="{70D746A2-12BD-4425-98B2-63FA930AF4E9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193" y="1456"/>
              <a:ext cx="238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ar-JO" sz="180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64530" name="Group 30">
            <a:extLst>
              <a:ext uri="{FF2B5EF4-FFF2-40B4-BE49-F238E27FC236}">
                <a16:creationId xmlns:a16="http://schemas.microsoft.com/office/drawing/2014/main" id="{E9AF9C5D-010A-4D99-9A11-D43857E6270D}"/>
              </a:ext>
            </a:extLst>
          </p:cNvPr>
          <p:cNvGrpSpPr>
            <a:grpSpLocks/>
          </p:cNvGrpSpPr>
          <p:nvPr/>
        </p:nvGrpSpPr>
        <p:grpSpPr bwMode="auto">
          <a:xfrm>
            <a:off x="295275" y="2274888"/>
            <a:ext cx="344488" cy="363537"/>
            <a:chOff x="205" y="1036"/>
            <a:chExt cx="238" cy="222"/>
          </a:xfrm>
        </p:grpSpPr>
        <p:sp>
          <p:nvSpPr>
            <p:cNvPr id="64545" name="Oval 31">
              <a:extLst>
                <a:ext uri="{FF2B5EF4-FFF2-40B4-BE49-F238E27FC236}">
                  <a16:creationId xmlns:a16="http://schemas.microsoft.com/office/drawing/2014/main" id="{6CF0E243-FB1C-421F-8EC7-86C16C62EFD8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220" y="1052"/>
              <a:ext cx="208" cy="20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JO" altLang="ar-JO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546" name="Rectangle 32">
              <a:extLst>
                <a:ext uri="{FF2B5EF4-FFF2-40B4-BE49-F238E27FC236}">
                  <a16:creationId xmlns:a16="http://schemas.microsoft.com/office/drawing/2014/main" id="{9B6CF08A-47F8-4382-A282-A9402A88FEBF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205" y="1036"/>
              <a:ext cx="238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ar-JO" sz="180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64531" name="Group 33">
            <a:extLst>
              <a:ext uri="{FF2B5EF4-FFF2-40B4-BE49-F238E27FC236}">
                <a16:creationId xmlns:a16="http://schemas.microsoft.com/office/drawing/2014/main" id="{EBC5C8A7-C25B-49BC-93F4-256EC94EC7FD}"/>
              </a:ext>
            </a:extLst>
          </p:cNvPr>
          <p:cNvGrpSpPr>
            <a:grpSpLocks/>
          </p:cNvGrpSpPr>
          <p:nvPr/>
        </p:nvGrpSpPr>
        <p:grpSpPr bwMode="auto">
          <a:xfrm>
            <a:off x="276225" y="5956300"/>
            <a:ext cx="342900" cy="366713"/>
            <a:chOff x="201" y="3392"/>
            <a:chExt cx="238" cy="224"/>
          </a:xfrm>
        </p:grpSpPr>
        <p:sp>
          <p:nvSpPr>
            <p:cNvPr id="64543" name="Oval 34">
              <a:extLst>
                <a:ext uri="{FF2B5EF4-FFF2-40B4-BE49-F238E27FC236}">
                  <a16:creationId xmlns:a16="http://schemas.microsoft.com/office/drawing/2014/main" id="{58C1BAE1-B848-4F9A-B4D1-B90CDB16ACE2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216" y="3408"/>
              <a:ext cx="208" cy="20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JO" altLang="ar-JO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544" name="Rectangle 35">
              <a:extLst>
                <a:ext uri="{FF2B5EF4-FFF2-40B4-BE49-F238E27FC236}">
                  <a16:creationId xmlns:a16="http://schemas.microsoft.com/office/drawing/2014/main" id="{5A179960-AA20-47FF-B895-88BA5A54226A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201" y="3392"/>
              <a:ext cx="238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ar-JO" sz="180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</p:grpSp>
      <p:sp>
        <p:nvSpPr>
          <p:cNvPr id="64532" name="Rectangle 36">
            <a:extLst>
              <a:ext uri="{FF2B5EF4-FFF2-40B4-BE49-F238E27FC236}">
                <a16:creationId xmlns:a16="http://schemas.microsoft.com/office/drawing/2014/main" id="{488A9954-F64A-45D6-A519-D6D146FAC8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152400"/>
            <a:ext cx="67151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ar-JO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Thyroid Hormone Synthesis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ar-JO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Secretion</a:t>
            </a:r>
          </a:p>
        </p:txBody>
      </p:sp>
      <p:grpSp>
        <p:nvGrpSpPr>
          <p:cNvPr id="64533" name="Group 37">
            <a:extLst>
              <a:ext uri="{FF2B5EF4-FFF2-40B4-BE49-F238E27FC236}">
                <a16:creationId xmlns:a16="http://schemas.microsoft.com/office/drawing/2014/main" id="{0EA45D77-9FC8-4F37-B55E-B5195CB7E2F8}"/>
              </a:ext>
            </a:extLst>
          </p:cNvPr>
          <p:cNvGrpSpPr>
            <a:grpSpLocks/>
          </p:cNvGrpSpPr>
          <p:nvPr/>
        </p:nvGrpSpPr>
        <p:grpSpPr bwMode="auto">
          <a:xfrm>
            <a:off x="560388" y="1674813"/>
            <a:ext cx="8501062" cy="4656137"/>
            <a:chOff x="353" y="1237"/>
            <a:chExt cx="5355" cy="2933"/>
          </a:xfrm>
        </p:grpSpPr>
        <p:sp>
          <p:nvSpPr>
            <p:cNvPr id="64534" name="Line 38">
              <a:extLst>
                <a:ext uri="{FF2B5EF4-FFF2-40B4-BE49-F238E27FC236}">
                  <a16:creationId xmlns:a16="http://schemas.microsoft.com/office/drawing/2014/main" id="{A6703535-E86F-4C06-B7A1-7EB8390456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3" y="2054"/>
              <a:ext cx="1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35" name="Text Box 39">
              <a:extLst>
                <a:ext uri="{FF2B5EF4-FFF2-40B4-BE49-F238E27FC236}">
                  <a16:creationId xmlns:a16="http://schemas.microsoft.com/office/drawing/2014/main" id="{B8A73D83-4B9F-4021-AB03-0800467D8A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6" y="1237"/>
              <a:ext cx="4239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Synthesis of TG; extrusion into      Rough ER, Golgi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follicular lumen		          </a:t>
              </a:r>
              <a:r>
                <a:rPr lang="en-US" altLang="ar-JO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>apparatus</a:t>
              </a:r>
            </a:p>
          </p:txBody>
        </p:sp>
        <p:sp>
          <p:nvSpPr>
            <p:cNvPr id="64536" name="Text Box 40">
              <a:extLst>
                <a:ext uri="{FF2B5EF4-FFF2-40B4-BE49-F238E27FC236}">
                  <a16:creationId xmlns:a16="http://schemas.microsoft.com/office/drawing/2014/main" id="{379FB47B-9677-44DA-97A4-BC57EDC30C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" y="1633"/>
              <a:ext cx="5344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altLang="ar-JO" sz="1600" baseline="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lang="en-US" altLang="ar-JO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 pump	    		     Basal membrane	                                 Perchlorate, thiocyanate</a:t>
              </a:r>
            </a:p>
          </p:txBody>
        </p:sp>
        <p:sp>
          <p:nvSpPr>
            <p:cNvPr id="64537" name="Text Box 41">
              <a:extLst>
                <a:ext uri="{FF2B5EF4-FFF2-40B4-BE49-F238E27FC236}">
                  <a16:creationId xmlns:a16="http://schemas.microsoft.com/office/drawing/2014/main" id="{37DA90BA-7C37-431F-BD35-B4EB06022D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1" y="1942"/>
              <a:ext cx="5232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Oxidation of  I</a:t>
              </a:r>
              <a:r>
                <a:rPr lang="en-US" altLang="ar-JO" sz="1600" baseline="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lang="en-US" altLang="ar-JO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I</a:t>
              </a:r>
              <a:r>
                <a:rPr lang="en-US" altLang="ar-JO" sz="1600" baseline="-2500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ar-JO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Apical (luminal)            Peroxidase        Propylthiouracil (PTU)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membrane</a:t>
              </a:r>
            </a:p>
          </p:txBody>
        </p:sp>
        <p:sp>
          <p:nvSpPr>
            <p:cNvPr id="64538" name="Text Box 42">
              <a:extLst>
                <a:ext uri="{FF2B5EF4-FFF2-40B4-BE49-F238E27FC236}">
                  <a16:creationId xmlns:a16="http://schemas.microsoft.com/office/drawing/2014/main" id="{EB9179AC-2E30-44B1-8F61-B92AC0F20F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3" y="2288"/>
              <a:ext cx="4948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Organification of I</a:t>
              </a:r>
              <a:r>
                <a:rPr lang="en-US" altLang="ar-JO" sz="1600" baseline="-2500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ar-JO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 into 	    Apical Membrane           Peroxidase        Propylthiouracil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MIT &amp; DIT</a:t>
              </a:r>
            </a:p>
          </p:txBody>
        </p:sp>
        <p:sp>
          <p:nvSpPr>
            <p:cNvPr id="64539" name="Text Box 43">
              <a:extLst>
                <a:ext uri="{FF2B5EF4-FFF2-40B4-BE49-F238E27FC236}">
                  <a16:creationId xmlns:a16="http://schemas.microsoft.com/office/drawing/2014/main" id="{B3E3B237-5A4D-4918-A463-725CAC1AE5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" y="2636"/>
              <a:ext cx="4876" cy="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Coupling reaction of MIT &amp; 	   Apical Membrane           Peroxidase        Propylthiouracil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DIT</a:t>
              </a:r>
              <a:r>
                <a:rPr lang="en-US" altLang="ar-JO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ar-JO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into T</a:t>
              </a:r>
              <a:r>
                <a:rPr lang="en-US" altLang="ar-JO" sz="1600" baseline="-2500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altLang="ar-JO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 &amp; T</a:t>
              </a:r>
              <a:r>
                <a:rPr lang="en-US" altLang="ar-JO" sz="1600" baseline="-2500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ar-JO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540" name="Text Box 44">
              <a:extLst>
                <a:ext uri="{FF2B5EF4-FFF2-40B4-BE49-F238E27FC236}">
                  <a16:creationId xmlns:a16="http://schemas.microsoft.com/office/drawing/2014/main" id="{08FCD35C-3D2B-4E35-91D7-0437E8F438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6" y="3047"/>
              <a:ext cx="2987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Endocytosis of TG	  	    Apical Membrane</a:t>
              </a:r>
            </a:p>
          </p:txBody>
        </p:sp>
        <p:sp>
          <p:nvSpPr>
            <p:cNvPr id="64541" name="Text Box 45">
              <a:extLst>
                <a:ext uri="{FF2B5EF4-FFF2-40B4-BE49-F238E27FC236}">
                  <a16:creationId xmlns:a16="http://schemas.microsoft.com/office/drawing/2014/main" id="{60FD73AF-6104-42EC-95F5-E426B775B6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6" y="3295"/>
              <a:ext cx="3732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Hydrolysis of T</a:t>
              </a:r>
              <a:r>
                <a:rPr lang="en-US" altLang="ar-JO" sz="1600" baseline="-2500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en-US" altLang="ar-JO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,T</a:t>
              </a:r>
              <a:r>
                <a:rPr lang="en-US" altLang="ar-JO" sz="1600" baseline="-2500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altLang="ar-JO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,RT</a:t>
              </a:r>
              <a:r>
                <a:rPr lang="en-US" altLang="ar-JO" sz="1600" baseline="-2500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altLang="ar-JO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,MIT,	       Lysosomes                  Proteases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DIT; T</a:t>
              </a:r>
              <a:r>
                <a:rPr lang="en-US" altLang="ar-JO" sz="1600" baseline="-2500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en-US" altLang="ar-JO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,T</a:t>
              </a:r>
              <a:r>
                <a:rPr lang="en-US" altLang="ar-JO" sz="1600" baseline="-2500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altLang="ar-JO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, &amp; RT</a:t>
              </a:r>
              <a:r>
                <a:rPr lang="en-US" altLang="ar-JO" sz="1600" baseline="-2500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altLang="ar-JO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 enter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circulation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ar-JO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542" name="Text Box 46">
              <a:extLst>
                <a:ext uri="{FF2B5EF4-FFF2-40B4-BE49-F238E27FC236}">
                  <a16:creationId xmlns:a16="http://schemas.microsoft.com/office/drawing/2014/main" id="{6A1B17E4-2FF6-4E1E-ACA1-CCDA480CC0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2" y="3802"/>
              <a:ext cx="509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ar-JO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Deiodination of residual MIT 	      Intracellular                 Deiodinase                                                      &amp; DIT. Recycling of </a:t>
              </a:r>
              <a:r>
                <a:rPr lang="en-US" altLang="ar-JO" sz="1600" baseline="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I-</a:t>
              </a:r>
              <a:r>
                <a:rPr lang="en-US" altLang="ar-JO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 &amp; 						       Tyrosine</a:t>
              </a:r>
            </a:p>
          </p:txBody>
        </p:sp>
      </p:grp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4">
            <a:extLst>
              <a:ext uri="{FF2B5EF4-FFF2-40B4-BE49-F238E27FC236}">
                <a16:creationId xmlns:a16="http://schemas.microsoft.com/office/drawing/2014/main" id="{C071C6F8-89A4-474C-98C1-66D66D1975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6781800" cy="609600"/>
          </a:xfrm>
        </p:spPr>
        <p:txBody>
          <a:bodyPr anchor="t"/>
          <a:lstStyle/>
          <a:p>
            <a:pPr eaLnBrk="1" hangingPunct="1"/>
            <a:r>
              <a:rPr lang="en-US" altLang="ar-JO" sz="2800" b="1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Binding of THs &amp; Precursors to TG</a:t>
            </a:r>
            <a:br>
              <a:rPr lang="en-US" altLang="ar-JO" sz="2800" b="1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</a:br>
            <a:r>
              <a:rPr lang="en-US" altLang="ar-JO" sz="2800" b="1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During Hormone Synthesis</a:t>
            </a:r>
          </a:p>
        </p:txBody>
      </p:sp>
      <p:grpSp>
        <p:nvGrpSpPr>
          <p:cNvPr id="65539" name="Group 5">
            <a:extLst>
              <a:ext uri="{FF2B5EF4-FFF2-40B4-BE49-F238E27FC236}">
                <a16:creationId xmlns:a16="http://schemas.microsoft.com/office/drawing/2014/main" id="{513EC8A9-D70D-4A7F-A269-BE8D3C1D9689}"/>
              </a:ext>
            </a:extLst>
          </p:cNvPr>
          <p:cNvGrpSpPr>
            <a:grpSpLocks/>
          </p:cNvGrpSpPr>
          <p:nvPr/>
        </p:nvGrpSpPr>
        <p:grpSpPr bwMode="auto">
          <a:xfrm>
            <a:off x="1054100" y="1187450"/>
            <a:ext cx="6858000" cy="5160963"/>
            <a:chOff x="1282" y="736"/>
            <a:chExt cx="4362" cy="3164"/>
          </a:xfrm>
        </p:grpSpPr>
        <p:sp>
          <p:nvSpPr>
            <p:cNvPr id="65543" name="Line 6">
              <a:extLst>
                <a:ext uri="{FF2B5EF4-FFF2-40B4-BE49-F238E27FC236}">
                  <a16:creationId xmlns:a16="http://schemas.microsoft.com/office/drawing/2014/main" id="{55BB85D5-420B-4F32-A56D-42CFA1A019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99" y="3554"/>
              <a:ext cx="0" cy="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44" name="Line 7">
              <a:extLst>
                <a:ext uri="{FF2B5EF4-FFF2-40B4-BE49-F238E27FC236}">
                  <a16:creationId xmlns:a16="http://schemas.microsoft.com/office/drawing/2014/main" id="{B2F613CD-20E0-47C5-9788-E26FAFE93D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26" y="3666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45" name="Line 8">
              <a:extLst>
                <a:ext uri="{FF2B5EF4-FFF2-40B4-BE49-F238E27FC236}">
                  <a16:creationId xmlns:a16="http://schemas.microsoft.com/office/drawing/2014/main" id="{5EA5E636-8C61-4DBF-B25B-2EE1C9529F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99" y="3666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46" name="Line 9">
              <a:extLst>
                <a:ext uri="{FF2B5EF4-FFF2-40B4-BE49-F238E27FC236}">
                  <a16:creationId xmlns:a16="http://schemas.microsoft.com/office/drawing/2014/main" id="{65084D52-68E5-42B2-9769-D6F2AC9480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40" y="3639"/>
              <a:ext cx="4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47" name="Line 10">
              <a:extLst>
                <a:ext uri="{FF2B5EF4-FFF2-40B4-BE49-F238E27FC236}">
                  <a16:creationId xmlns:a16="http://schemas.microsoft.com/office/drawing/2014/main" id="{F927BF98-032D-4C13-8755-48AEF0EAD5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08" y="3639"/>
              <a:ext cx="4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48" name="Rectangle 11">
              <a:extLst>
                <a:ext uri="{FF2B5EF4-FFF2-40B4-BE49-F238E27FC236}">
                  <a16:creationId xmlns:a16="http://schemas.microsoft.com/office/drawing/2014/main" id="{B76D97C2-BE1A-4E53-BF8E-67E3E63841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7" y="3581"/>
              <a:ext cx="124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7150" tIns="28575" rIns="57150" bIns="28575">
              <a:spAutoFit/>
            </a:bodyPr>
            <a:lstStyle>
              <a:lvl1pPr defTabSz="3413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 defTabSz="3413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 defTabSz="3413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 defTabSz="3413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 defTabSz="3413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65549" name="Line 12">
              <a:extLst>
                <a:ext uri="{FF2B5EF4-FFF2-40B4-BE49-F238E27FC236}">
                  <a16:creationId xmlns:a16="http://schemas.microsoft.com/office/drawing/2014/main" id="{D3DC1F3E-3737-41FE-ABB1-9AB2DA3586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2" y="3639"/>
              <a:ext cx="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50" name="Rectangle 13">
              <a:extLst>
                <a:ext uri="{FF2B5EF4-FFF2-40B4-BE49-F238E27FC236}">
                  <a16:creationId xmlns:a16="http://schemas.microsoft.com/office/drawing/2014/main" id="{C8AE2AD8-1F24-4429-B768-9FA6B63EF1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1" y="3581"/>
              <a:ext cx="174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7150" tIns="28575" rIns="57150" bIns="28575">
              <a:spAutoFit/>
            </a:bodyPr>
            <a:lstStyle>
              <a:lvl1pPr defTabSz="3413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 defTabSz="3413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 defTabSz="3413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 defTabSz="3413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 defTabSz="3413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HO</a:t>
              </a:r>
            </a:p>
          </p:txBody>
        </p:sp>
        <p:sp>
          <p:nvSpPr>
            <p:cNvPr id="65551" name="Line 14">
              <a:extLst>
                <a:ext uri="{FF2B5EF4-FFF2-40B4-BE49-F238E27FC236}">
                  <a16:creationId xmlns:a16="http://schemas.microsoft.com/office/drawing/2014/main" id="{BEE7DF01-A656-4E8E-B8FD-940CE35765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68" y="3472"/>
              <a:ext cx="0" cy="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52" name="Rectangle 15">
              <a:extLst>
                <a:ext uri="{FF2B5EF4-FFF2-40B4-BE49-F238E27FC236}">
                  <a16:creationId xmlns:a16="http://schemas.microsoft.com/office/drawing/2014/main" id="{5D8C3D47-02D2-4AC4-BC83-D89E68695C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5" y="3384"/>
              <a:ext cx="98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7150" tIns="28575" rIns="57150" bIns="28575">
              <a:spAutoFit/>
            </a:bodyPr>
            <a:lstStyle>
              <a:lvl1pPr defTabSz="3413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 defTabSz="3413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 defTabSz="3413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 defTabSz="3413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 defTabSz="3413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65553" name="Line 16">
              <a:extLst>
                <a:ext uri="{FF2B5EF4-FFF2-40B4-BE49-F238E27FC236}">
                  <a16:creationId xmlns:a16="http://schemas.microsoft.com/office/drawing/2014/main" id="{829D6CC8-FF6D-46A4-A071-F5386A1EAA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67" y="3472"/>
              <a:ext cx="0" cy="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54" name="Rectangle 17">
              <a:extLst>
                <a:ext uri="{FF2B5EF4-FFF2-40B4-BE49-F238E27FC236}">
                  <a16:creationId xmlns:a16="http://schemas.microsoft.com/office/drawing/2014/main" id="{3D53A392-EA95-41F3-821F-18B87987C3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5" y="3384"/>
              <a:ext cx="98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7150" tIns="28575" rIns="57150" bIns="28575">
              <a:spAutoFit/>
            </a:bodyPr>
            <a:lstStyle>
              <a:lvl1pPr defTabSz="3413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 defTabSz="3413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 defTabSz="3413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 defTabSz="3413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 defTabSz="3413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65555" name="Rectangle 18">
              <a:extLst>
                <a:ext uri="{FF2B5EF4-FFF2-40B4-BE49-F238E27FC236}">
                  <a16:creationId xmlns:a16="http://schemas.microsoft.com/office/drawing/2014/main" id="{02963215-F82D-476B-A784-FC4EB31437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0" y="3579"/>
              <a:ext cx="120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7150" tIns="28575" rIns="57150" bIns="28575">
              <a:spAutoFit/>
            </a:bodyPr>
            <a:lstStyle>
              <a:lvl1pPr defTabSz="3413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 defTabSz="3413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 defTabSz="3413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 defTabSz="3413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 defTabSz="3413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65556" name="Line 19">
              <a:extLst>
                <a:ext uri="{FF2B5EF4-FFF2-40B4-BE49-F238E27FC236}">
                  <a16:creationId xmlns:a16="http://schemas.microsoft.com/office/drawing/2014/main" id="{B06E5ACC-5017-4BD0-8258-4791AC584A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21" y="355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57" name="Rectangle 20">
              <a:extLst>
                <a:ext uri="{FF2B5EF4-FFF2-40B4-BE49-F238E27FC236}">
                  <a16:creationId xmlns:a16="http://schemas.microsoft.com/office/drawing/2014/main" id="{43C0021C-266F-42B2-B032-DF746BADE9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6" y="3692"/>
              <a:ext cx="124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7150" tIns="28575" rIns="57150" bIns="28575">
              <a:spAutoFit/>
            </a:bodyPr>
            <a:lstStyle>
              <a:lvl1pPr defTabSz="3413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 defTabSz="3413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 defTabSz="3413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 defTabSz="3413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 defTabSz="3413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65558" name="Rectangle 21">
              <a:extLst>
                <a:ext uri="{FF2B5EF4-FFF2-40B4-BE49-F238E27FC236}">
                  <a16:creationId xmlns:a16="http://schemas.microsoft.com/office/drawing/2014/main" id="{5458CCFE-E661-4BB6-8B5B-A614160948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4" y="3692"/>
              <a:ext cx="198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7150" tIns="28575" rIns="57150" bIns="28575">
              <a:spAutoFit/>
            </a:bodyPr>
            <a:lstStyle>
              <a:lvl1pPr defTabSz="3413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 defTabSz="3413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 defTabSz="3413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 defTabSz="3413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 defTabSz="3413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</a:t>
              </a:r>
              <a:r>
                <a:rPr lang="en-US" altLang="ar-JO" sz="7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65559" name="Line 22">
              <a:extLst>
                <a:ext uri="{FF2B5EF4-FFF2-40B4-BE49-F238E27FC236}">
                  <a16:creationId xmlns:a16="http://schemas.microsoft.com/office/drawing/2014/main" id="{399632B9-DDF5-48AA-8A17-413BD185BC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61" y="3639"/>
              <a:ext cx="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60" name="Line 23">
              <a:extLst>
                <a:ext uri="{FF2B5EF4-FFF2-40B4-BE49-F238E27FC236}">
                  <a16:creationId xmlns:a16="http://schemas.microsoft.com/office/drawing/2014/main" id="{B775FE8D-5DF4-4EFD-98FB-C62A509C44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08" y="3639"/>
              <a:ext cx="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61" name="Rectangle 24">
              <a:extLst>
                <a:ext uri="{FF2B5EF4-FFF2-40B4-BE49-F238E27FC236}">
                  <a16:creationId xmlns:a16="http://schemas.microsoft.com/office/drawing/2014/main" id="{4D3FF47B-5F1F-4C69-BCDE-76FCC0F90A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9" y="3581"/>
              <a:ext cx="273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7150" tIns="28575" rIns="57150" bIns="28575">
              <a:spAutoFit/>
            </a:bodyPr>
            <a:lstStyle>
              <a:lvl1pPr defTabSz="3413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 defTabSz="3413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 defTabSz="3413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 defTabSz="3413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 defTabSz="3413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COOH</a:t>
              </a:r>
            </a:p>
          </p:txBody>
        </p:sp>
        <p:sp>
          <p:nvSpPr>
            <p:cNvPr id="65562" name="Rectangle 25">
              <a:extLst>
                <a:ext uri="{FF2B5EF4-FFF2-40B4-BE49-F238E27FC236}">
                  <a16:creationId xmlns:a16="http://schemas.microsoft.com/office/drawing/2014/main" id="{0CF3C35E-1E19-4640-A814-BEABAC9E43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1" y="3581"/>
              <a:ext cx="120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7150" tIns="28575" rIns="57150" bIns="28575">
              <a:spAutoFit/>
            </a:bodyPr>
            <a:lstStyle>
              <a:lvl1pPr defTabSz="3413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 defTabSz="3413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 defTabSz="3413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 defTabSz="3413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 defTabSz="3413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65563" name="Line 26">
              <a:extLst>
                <a:ext uri="{FF2B5EF4-FFF2-40B4-BE49-F238E27FC236}">
                  <a16:creationId xmlns:a16="http://schemas.microsoft.com/office/drawing/2014/main" id="{262FF242-5634-4FC0-91A2-618E1CC1C9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33" y="3639"/>
              <a:ext cx="4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64" name="Rectangle 27">
              <a:extLst>
                <a:ext uri="{FF2B5EF4-FFF2-40B4-BE49-F238E27FC236}">
                  <a16:creationId xmlns:a16="http://schemas.microsoft.com/office/drawing/2014/main" id="{0A6E9452-C4ED-463D-9914-1BC3C10AD5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6" y="3469"/>
              <a:ext cx="124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7150" tIns="28575" rIns="57150" bIns="28575">
              <a:spAutoFit/>
            </a:bodyPr>
            <a:lstStyle>
              <a:lvl1pPr defTabSz="3413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 defTabSz="3413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 defTabSz="3413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 defTabSz="3413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 defTabSz="3413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65565" name="Rectangle 28">
              <a:extLst>
                <a:ext uri="{FF2B5EF4-FFF2-40B4-BE49-F238E27FC236}">
                  <a16:creationId xmlns:a16="http://schemas.microsoft.com/office/drawing/2014/main" id="{883CCC18-07F0-4830-9D54-041FC96044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4" y="3469"/>
              <a:ext cx="124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7150" tIns="28575" rIns="57150" bIns="28575">
              <a:spAutoFit/>
            </a:bodyPr>
            <a:lstStyle>
              <a:lvl1pPr defTabSz="3413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 defTabSz="3413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 defTabSz="3413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 defTabSz="3413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 defTabSz="3413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65566" name="AutoShape 29">
              <a:extLst>
                <a:ext uri="{FF2B5EF4-FFF2-40B4-BE49-F238E27FC236}">
                  <a16:creationId xmlns:a16="http://schemas.microsoft.com/office/drawing/2014/main" id="{9902F23F-BC1E-4CEC-BD84-83D20E51EA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8" y="3524"/>
              <a:ext cx="311" cy="230"/>
            </a:xfrm>
            <a:prstGeom prst="hexagon">
              <a:avLst>
                <a:gd name="adj" fmla="val 33798"/>
                <a:gd name="vf" fmla="val 115470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JO" altLang="ar-JO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567" name="Line 30">
              <a:extLst>
                <a:ext uri="{FF2B5EF4-FFF2-40B4-BE49-F238E27FC236}">
                  <a16:creationId xmlns:a16="http://schemas.microsoft.com/office/drawing/2014/main" id="{5E5B1AA5-FCD9-4519-B1E1-9AD0E41B9A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83" y="3551"/>
              <a:ext cx="1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68" name="Line 31">
              <a:extLst>
                <a:ext uri="{FF2B5EF4-FFF2-40B4-BE49-F238E27FC236}">
                  <a16:creationId xmlns:a16="http://schemas.microsoft.com/office/drawing/2014/main" id="{F1CEF01F-F4CF-4EA2-A969-88BB8511B9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6" y="3645"/>
              <a:ext cx="53" cy="8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69" name="Line 32">
              <a:extLst>
                <a:ext uri="{FF2B5EF4-FFF2-40B4-BE49-F238E27FC236}">
                  <a16:creationId xmlns:a16="http://schemas.microsoft.com/office/drawing/2014/main" id="{2A9ACE19-CFB5-4009-84A6-C4CDCB48CA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01" y="3644"/>
              <a:ext cx="71" cy="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70" name="AutoShape 33">
              <a:extLst>
                <a:ext uri="{FF2B5EF4-FFF2-40B4-BE49-F238E27FC236}">
                  <a16:creationId xmlns:a16="http://schemas.microsoft.com/office/drawing/2014/main" id="{7E4416C9-C369-4C32-B135-3CBA70AD6B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0" y="3524"/>
              <a:ext cx="310" cy="230"/>
            </a:xfrm>
            <a:prstGeom prst="hexagon">
              <a:avLst>
                <a:gd name="adj" fmla="val 33689"/>
                <a:gd name="vf" fmla="val 115470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JO" altLang="ar-JO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571" name="Line 34">
              <a:extLst>
                <a:ext uri="{FF2B5EF4-FFF2-40B4-BE49-F238E27FC236}">
                  <a16:creationId xmlns:a16="http://schemas.microsoft.com/office/drawing/2014/main" id="{82EDB6E7-1024-4AA1-A399-A4F3616266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4" y="3551"/>
              <a:ext cx="1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72" name="Line 35">
              <a:extLst>
                <a:ext uri="{FF2B5EF4-FFF2-40B4-BE49-F238E27FC236}">
                  <a16:creationId xmlns:a16="http://schemas.microsoft.com/office/drawing/2014/main" id="{59E4CAB6-60B6-45BA-A0F8-FA3EC74A26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29" y="3645"/>
              <a:ext cx="53" cy="8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73" name="Line 36">
              <a:extLst>
                <a:ext uri="{FF2B5EF4-FFF2-40B4-BE49-F238E27FC236}">
                  <a16:creationId xmlns:a16="http://schemas.microsoft.com/office/drawing/2014/main" id="{52C2F445-A735-41F3-BD76-AC611AF4F4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01" y="3644"/>
              <a:ext cx="73" cy="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74" name="Line 37">
              <a:extLst>
                <a:ext uri="{FF2B5EF4-FFF2-40B4-BE49-F238E27FC236}">
                  <a16:creationId xmlns:a16="http://schemas.microsoft.com/office/drawing/2014/main" id="{DDEBBB04-9DCA-44EB-975A-D14EBE9D70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65" y="3755"/>
              <a:ext cx="0" cy="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75" name="Line 38">
              <a:extLst>
                <a:ext uri="{FF2B5EF4-FFF2-40B4-BE49-F238E27FC236}">
                  <a16:creationId xmlns:a16="http://schemas.microsoft.com/office/drawing/2014/main" id="{52DEAB79-8893-470C-89A5-3DEB609D19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68" y="3755"/>
              <a:ext cx="0" cy="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76" name="Rectangle 39">
              <a:extLst>
                <a:ext uri="{FF2B5EF4-FFF2-40B4-BE49-F238E27FC236}">
                  <a16:creationId xmlns:a16="http://schemas.microsoft.com/office/drawing/2014/main" id="{B0EE8BEF-411B-48C9-A2F3-B6BAB14FD9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5" y="3790"/>
              <a:ext cx="98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7150" tIns="28575" rIns="57150" bIns="28575">
              <a:spAutoFit/>
            </a:bodyPr>
            <a:lstStyle>
              <a:lvl1pPr defTabSz="3413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 defTabSz="3413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 defTabSz="3413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 defTabSz="3413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 defTabSz="3413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65577" name="Rectangle 40">
              <a:extLst>
                <a:ext uri="{FF2B5EF4-FFF2-40B4-BE49-F238E27FC236}">
                  <a16:creationId xmlns:a16="http://schemas.microsoft.com/office/drawing/2014/main" id="{4D6DB4AD-59F2-4DB8-AE75-141300B822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2" y="3790"/>
              <a:ext cx="98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7150" tIns="28575" rIns="57150" bIns="28575">
              <a:spAutoFit/>
            </a:bodyPr>
            <a:lstStyle>
              <a:lvl1pPr defTabSz="3413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 defTabSz="3413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 defTabSz="3413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 defTabSz="3413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 defTabSz="3413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65578" name="Rectangle 41">
              <a:extLst>
                <a:ext uri="{FF2B5EF4-FFF2-40B4-BE49-F238E27FC236}">
                  <a16:creationId xmlns:a16="http://schemas.microsoft.com/office/drawing/2014/main" id="{32843CFC-BC85-4E32-9526-716515B859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9" y="2537"/>
              <a:ext cx="124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7150" tIns="28575" rIns="57150" bIns="28575">
              <a:spAutoFit/>
            </a:bodyPr>
            <a:lstStyle>
              <a:lvl1pPr defTabSz="3413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 defTabSz="3413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 defTabSz="3413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 defTabSz="3413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 defTabSz="3413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65579" name="Line 42">
              <a:extLst>
                <a:ext uri="{FF2B5EF4-FFF2-40B4-BE49-F238E27FC236}">
                  <a16:creationId xmlns:a16="http://schemas.microsoft.com/office/drawing/2014/main" id="{9E8E4408-66F4-4EEE-8F8F-798D0EB694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8" y="2594"/>
              <a:ext cx="3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80" name="Line 43">
              <a:extLst>
                <a:ext uri="{FF2B5EF4-FFF2-40B4-BE49-F238E27FC236}">
                  <a16:creationId xmlns:a16="http://schemas.microsoft.com/office/drawing/2014/main" id="{FEC735E7-BCAD-43B9-81FC-A0CAF547A0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0" y="2594"/>
              <a:ext cx="4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81" name="Rectangle 44">
              <a:extLst>
                <a:ext uri="{FF2B5EF4-FFF2-40B4-BE49-F238E27FC236}">
                  <a16:creationId xmlns:a16="http://schemas.microsoft.com/office/drawing/2014/main" id="{51DE56C1-220B-48BD-AA3E-E57FDEBB3B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0" y="2534"/>
              <a:ext cx="174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7150" tIns="28575" rIns="57150" bIns="28575">
              <a:spAutoFit/>
            </a:bodyPr>
            <a:lstStyle>
              <a:lvl1pPr defTabSz="3413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 defTabSz="3413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 defTabSz="3413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 defTabSz="3413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 defTabSz="3413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HO</a:t>
              </a:r>
            </a:p>
          </p:txBody>
        </p:sp>
        <p:sp>
          <p:nvSpPr>
            <p:cNvPr id="65582" name="Line 45">
              <a:extLst>
                <a:ext uri="{FF2B5EF4-FFF2-40B4-BE49-F238E27FC236}">
                  <a16:creationId xmlns:a16="http://schemas.microsoft.com/office/drawing/2014/main" id="{F6CEF632-9C13-45FB-875C-711ADE4DAD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77" y="2427"/>
              <a:ext cx="0" cy="4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83" name="Rectangle 46">
              <a:extLst>
                <a:ext uri="{FF2B5EF4-FFF2-40B4-BE49-F238E27FC236}">
                  <a16:creationId xmlns:a16="http://schemas.microsoft.com/office/drawing/2014/main" id="{B79624A3-60D7-4741-8C57-F749CDBCA9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339"/>
              <a:ext cx="98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7150" tIns="28575" rIns="57150" bIns="28575">
              <a:spAutoFit/>
            </a:bodyPr>
            <a:lstStyle>
              <a:lvl1pPr defTabSz="3413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 defTabSz="3413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 defTabSz="3413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 defTabSz="3413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 defTabSz="3413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65584" name="AutoShape 47">
              <a:extLst>
                <a:ext uri="{FF2B5EF4-FFF2-40B4-BE49-F238E27FC236}">
                  <a16:creationId xmlns:a16="http://schemas.microsoft.com/office/drawing/2014/main" id="{AB543203-F309-4EBD-B163-5619D4F82A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8" y="2478"/>
              <a:ext cx="311" cy="230"/>
            </a:xfrm>
            <a:prstGeom prst="hexagon">
              <a:avLst>
                <a:gd name="adj" fmla="val 33798"/>
                <a:gd name="vf" fmla="val 115470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JO" altLang="ar-JO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585" name="Line 48">
              <a:extLst>
                <a:ext uri="{FF2B5EF4-FFF2-40B4-BE49-F238E27FC236}">
                  <a16:creationId xmlns:a16="http://schemas.microsoft.com/office/drawing/2014/main" id="{3518B233-BBBC-4F0F-8968-319F520EB5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93" y="2505"/>
              <a:ext cx="1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86" name="Line 49">
              <a:extLst>
                <a:ext uri="{FF2B5EF4-FFF2-40B4-BE49-F238E27FC236}">
                  <a16:creationId xmlns:a16="http://schemas.microsoft.com/office/drawing/2014/main" id="{C8BA4883-5D72-474C-B24D-3858F97574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37" y="2599"/>
              <a:ext cx="54" cy="8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87" name="Line 50">
              <a:extLst>
                <a:ext uri="{FF2B5EF4-FFF2-40B4-BE49-F238E27FC236}">
                  <a16:creationId xmlns:a16="http://schemas.microsoft.com/office/drawing/2014/main" id="{49FFAA79-FE32-4A50-8C7B-810CA28C42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09" y="2599"/>
              <a:ext cx="73" cy="8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88" name="Line 51">
              <a:extLst>
                <a:ext uri="{FF2B5EF4-FFF2-40B4-BE49-F238E27FC236}">
                  <a16:creationId xmlns:a16="http://schemas.microsoft.com/office/drawing/2014/main" id="{A75F6273-490D-45FA-94AD-03D33D52AE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11" y="2512"/>
              <a:ext cx="0" cy="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89" name="Line 52">
              <a:extLst>
                <a:ext uri="{FF2B5EF4-FFF2-40B4-BE49-F238E27FC236}">
                  <a16:creationId xmlns:a16="http://schemas.microsoft.com/office/drawing/2014/main" id="{F6225CAC-D59F-4450-BAE5-E83756B504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38" y="2623"/>
              <a:ext cx="0" cy="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90" name="Line 53">
              <a:extLst>
                <a:ext uri="{FF2B5EF4-FFF2-40B4-BE49-F238E27FC236}">
                  <a16:creationId xmlns:a16="http://schemas.microsoft.com/office/drawing/2014/main" id="{8F74FEE5-BA32-4A34-BFE4-CD2FE5D36C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11" y="2623"/>
              <a:ext cx="0" cy="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91" name="Line 54">
              <a:extLst>
                <a:ext uri="{FF2B5EF4-FFF2-40B4-BE49-F238E27FC236}">
                  <a16:creationId xmlns:a16="http://schemas.microsoft.com/office/drawing/2014/main" id="{95CE0254-D459-445F-A2AB-40AC2DE38A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52" y="2597"/>
              <a:ext cx="4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92" name="Line 55">
              <a:extLst>
                <a:ext uri="{FF2B5EF4-FFF2-40B4-BE49-F238E27FC236}">
                  <a16:creationId xmlns:a16="http://schemas.microsoft.com/office/drawing/2014/main" id="{11E8FA56-D6D2-4BCF-86CF-55074C0ADF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81" y="2430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93" name="Rectangle 56">
              <a:extLst>
                <a:ext uri="{FF2B5EF4-FFF2-40B4-BE49-F238E27FC236}">
                  <a16:creationId xmlns:a16="http://schemas.microsoft.com/office/drawing/2014/main" id="{6F7196E8-711D-47A5-A0C1-7A745F8BFA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6" y="2342"/>
              <a:ext cx="98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7150" tIns="28575" rIns="57150" bIns="28575">
              <a:spAutoFit/>
            </a:bodyPr>
            <a:lstStyle>
              <a:lvl1pPr defTabSz="3413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 defTabSz="3413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 defTabSz="3413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 defTabSz="3413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 defTabSz="3413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65594" name="Rectangle 57">
              <a:extLst>
                <a:ext uri="{FF2B5EF4-FFF2-40B4-BE49-F238E27FC236}">
                  <a16:creationId xmlns:a16="http://schemas.microsoft.com/office/drawing/2014/main" id="{CB42CA0C-AAD2-4718-B72A-279FE852FE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2" y="2536"/>
              <a:ext cx="120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7150" tIns="28575" rIns="57150" bIns="28575">
              <a:spAutoFit/>
            </a:bodyPr>
            <a:lstStyle>
              <a:lvl1pPr defTabSz="3413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 defTabSz="3413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 defTabSz="3413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 defTabSz="3413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 defTabSz="3413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65595" name="Line 58">
              <a:extLst>
                <a:ext uri="{FF2B5EF4-FFF2-40B4-BE49-F238E27FC236}">
                  <a16:creationId xmlns:a16="http://schemas.microsoft.com/office/drawing/2014/main" id="{75500B56-EEF8-49DD-9BA8-04A300628B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33" y="2513"/>
              <a:ext cx="0" cy="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96" name="Rectangle 59">
              <a:extLst>
                <a:ext uri="{FF2B5EF4-FFF2-40B4-BE49-F238E27FC236}">
                  <a16:creationId xmlns:a16="http://schemas.microsoft.com/office/drawing/2014/main" id="{0149938B-3656-41F1-B056-70EB2E072B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8" y="2650"/>
              <a:ext cx="124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7150" tIns="28575" rIns="57150" bIns="28575">
              <a:spAutoFit/>
            </a:bodyPr>
            <a:lstStyle>
              <a:lvl1pPr defTabSz="3413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 defTabSz="3413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 defTabSz="3413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 defTabSz="3413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 defTabSz="3413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65597" name="Rectangle 60">
              <a:extLst>
                <a:ext uri="{FF2B5EF4-FFF2-40B4-BE49-F238E27FC236}">
                  <a16:creationId xmlns:a16="http://schemas.microsoft.com/office/drawing/2014/main" id="{6F1C4FCE-770E-4D07-9E7B-D0D88DA65B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6" y="2650"/>
              <a:ext cx="200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7150" tIns="28575" rIns="57150" bIns="28575">
              <a:spAutoFit/>
            </a:bodyPr>
            <a:lstStyle>
              <a:lvl1pPr defTabSz="3413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 defTabSz="3413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 defTabSz="3413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 defTabSz="3413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 defTabSz="3413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</a:t>
              </a:r>
              <a:r>
                <a:rPr lang="en-US" altLang="ar-JO" sz="7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65598" name="Line 61">
              <a:extLst>
                <a:ext uri="{FF2B5EF4-FFF2-40B4-BE49-F238E27FC236}">
                  <a16:creationId xmlns:a16="http://schemas.microsoft.com/office/drawing/2014/main" id="{F8EE0834-6EEC-4F8A-9008-206037FB47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2" y="2597"/>
              <a:ext cx="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99" name="Line 62">
              <a:extLst>
                <a:ext uri="{FF2B5EF4-FFF2-40B4-BE49-F238E27FC236}">
                  <a16:creationId xmlns:a16="http://schemas.microsoft.com/office/drawing/2014/main" id="{72866CE6-F458-4D83-A4B6-2121B8BA36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20" y="2597"/>
              <a:ext cx="3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00" name="Rectangle 63">
              <a:extLst>
                <a:ext uri="{FF2B5EF4-FFF2-40B4-BE49-F238E27FC236}">
                  <a16:creationId xmlns:a16="http://schemas.microsoft.com/office/drawing/2014/main" id="{2E51049E-9E2F-4F40-BA50-5E2D8B2F4B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0" y="2537"/>
              <a:ext cx="273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7150" tIns="28575" rIns="57150" bIns="28575">
              <a:spAutoFit/>
            </a:bodyPr>
            <a:lstStyle>
              <a:lvl1pPr defTabSz="3413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 defTabSz="3413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 defTabSz="3413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 defTabSz="3413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 defTabSz="3413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COOH</a:t>
              </a:r>
            </a:p>
          </p:txBody>
        </p:sp>
        <p:sp>
          <p:nvSpPr>
            <p:cNvPr id="65601" name="Rectangle 64">
              <a:extLst>
                <a:ext uri="{FF2B5EF4-FFF2-40B4-BE49-F238E27FC236}">
                  <a16:creationId xmlns:a16="http://schemas.microsoft.com/office/drawing/2014/main" id="{28E16BF5-70E4-41D7-91CF-17DEEA3A54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4" y="2537"/>
              <a:ext cx="120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7150" tIns="28575" rIns="57150" bIns="28575">
              <a:spAutoFit/>
            </a:bodyPr>
            <a:lstStyle>
              <a:lvl1pPr defTabSz="3413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 defTabSz="3413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 defTabSz="3413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 defTabSz="3413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 defTabSz="3413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65602" name="Line 65">
              <a:extLst>
                <a:ext uri="{FF2B5EF4-FFF2-40B4-BE49-F238E27FC236}">
                  <a16:creationId xmlns:a16="http://schemas.microsoft.com/office/drawing/2014/main" id="{EC5191E0-EF1F-4735-B0F0-30A70DD166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46" y="2597"/>
              <a:ext cx="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03" name="Rectangle 66">
              <a:extLst>
                <a:ext uri="{FF2B5EF4-FFF2-40B4-BE49-F238E27FC236}">
                  <a16:creationId xmlns:a16="http://schemas.microsoft.com/office/drawing/2014/main" id="{71F51B89-E794-4A67-8C88-FF5EC12729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8" y="2425"/>
              <a:ext cx="124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7150" tIns="28575" rIns="57150" bIns="28575">
              <a:spAutoFit/>
            </a:bodyPr>
            <a:lstStyle>
              <a:lvl1pPr defTabSz="3413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 defTabSz="3413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 defTabSz="3413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 defTabSz="3413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 defTabSz="3413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65604" name="Rectangle 67">
              <a:extLst>
                <a:ext uri="{FF2B5EF4-FFF2-40B4-BE49-F238E27FC236}">
                  <a16:creationId xmlns:a16="http://schemas.microsoft.com/office/drawing/2014/main" id="{92B1F3FE-7BF9-4C95-BBD7-AA717FAFD1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6" y="2425"/>
              <a:ext cx="124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7150" tIns="28575" rIns="57150" bIns="28575">
              <a:spAutoFit/>
            </a:bodyPr>
            <a:lstStyle>
              <a:lvl1pPr defTabSz="3413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 defTabSz="3413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 defTabSz="3413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 defTabSz="3413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 defTabSz="3413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65605" name="AutoShape 68">
              <a:extLst>
                <a:ext uri="{FF2B5EF4-FFF2-40B4-BE49-F238E27FC236}">
                  <a16:creationId xmlns:a16="http://schemas.microsoft.com/office/drawing/2014/main" id="{64E9BC17-3385-497F-B63B-E3A9CA4AAD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0" y="2481"/>
              <a:ext cx="311" cy="230"/>
            </a:xfrm>
            <a:prstGeom prst="hexagon">
              <a:avLst>
                <a:gd name="adj" fmla="val 33798"/>
                <a:gd name="vf" fmla="val 115470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JO" altLang="ar-JO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606" name="Line 69">
              <a:extLst>
                <a:ext uri="{FF2B5EF4-FFF2-40B4-BE49-F238E27FC236}">
                  <a16:creationId xmlns:a16="http://schemas.microsoft.com/office/drawing/2014/main" id="{67E9D6B3-F2D7-4E06-A97D-32D7120FA0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96" y="2509"/>
              <a:ext cx="12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07" name="Line 70">
              <a:extLst>
                <a:ext uri="{FF2B5EF4-FFF2-40B4-BE49-F238E27FC236}">
                  <a16:creationId xmlns:a16="http://schemas.microsoft.com/office/drawing/2014/main" id="{EF3F74F1-E64A-47FD-93F6-E6B6BE7E8F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8" y="2603"/>
              <a:ext cx="54" cy="8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08" name="Line 71">
              <a:extLst>
                <a:ext uri="{FF2B5EF4-FFF2-40B4-BE49-F238E27FC236}">
                  <a16:creationId xmlns:a16="http://schemas.microsoft.com/office/drawing/2014/main" id="{D776781B-AA63-42B7-B251-722033CE92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13" y="2602"/>
              <a:ext cx="71" cy="8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09" name="Line 72">
              <a:extLst>
                <a:ext uri="{FF2B5EF4-FFF2-40B4-BE49-F238E27FC236}">
                  <a16:creationId xmlns:a16="http://schemas.microsoft.com/office/drawing/2014/main" id="{7D414211-175D-43FA-AE81-F90683F967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79" y="2712"/>
              <a:ext cx="0" cy="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10" name="Rectangle 73">
              <a:extLst>
                <a:ext uri="{FF2B5EF4-FFF2-40B4-BE49-F238E27FC236}">
                  <a16:creationId xmlns:a16="http://schemas.microsoft.com/office/drawing/2014/main" id="{6AF4CA38-8FDB-4A49-B2AE-84A4DC2DE6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9" y="2744"/>
              <a:ext cx="109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5088" tIns="34925" rIns="65088" bIns="34925">
              <a:spAutoFit/>
            </a:bodyPr>
            <a:lstStyle>
              <a:lvl1pPr defTabSz="4746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 defTabSz="4746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 defTabSz="4746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 defTabSz="4746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 defTabSz="4746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746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746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746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746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65611" name="Line 74">
              <a:extLst>
                <a:ext uri="{FF2B5EF4-FFF2-40B4-BE49-F238E27FC236}">
                  <a16:creationId xmlns:a16="http://schemas.microsoft.com/office/drawing/2014/main" id="{96B26632-71FA-4C28-A051-8AF95D779C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08" y="3021"/>
              <a:ext cx="0" cy="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12" name="Line 75">
              <a:extLst>
                <a:ext uri="{FF2B5EF4-FFF2-40B4-BE49-F238E27FC236}">
                  <a16:creationId xmlns:a16="http://schemas.microsoft.com/office/drawing/2014/main" id="{9ADDA986-8DFA-4546-AA11-1F0122C764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34" y="3133"/>
              <a:ext cx="0" cy="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13" name="Line 76">
              <a:extLst>
                <a:ext uri="{FF2B5EF4-FFF2-40B4-BE49-F238E27FC236}">
                  <a16:creationId xmlns:a16="http://schemas.microsoft.com/office/drawing/2014/main" id="{EF071387-0FEF-4C47-8950-D39C98767F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08" y="3133"/>
              <a:ext cx="0" cy="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14" name="Line 77">
              <a:extLst>
                <a:ext uri="{FF2B5EF4-FFF2-40B4-BE49-F238E27FC236}">
                  <a16:creationId xmlns:a16="http://schemas.microsoft.com/office/drawing/2014/main" id="{EA4540B9-A791-476D-B50B-3FC883A26B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47" y="3107"/>
              <a:ext cx="4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15" name="Line 78">
              <a:extLst>
                <a:ext uri="{FF2B5EF4-FFF2-40B4-BE49-F238E27FC236}">
                  <a16:creationId xmlns:a16="http://schemas.microsoft.com/office/drawing/2014/main" id="{F2991D42-0090-49F3-9755-5C7F3863B2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8" y="3107"/>
              <a:ext cx="3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16" name="Rectangle 79">
              <a:extLst>
                <a:ext uri="{FF2B5EF4-FFF2-40B4-BE49-F238E27FC236}">
                  <a16:creationId xmlns:a16="http://schemas.microsoft.com/office/drawing/2014/main" id="{F69089FB-5D97-42F5-9A01-15F6B7911C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6" y="3047"/>
              <a:ext cx="124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7150" tIns="28575" rIns="57150" bIns="28575">
              <a:spAutoFit/>
            </a:bodyPr>
            <a:lstStyle>
              <a:lvl1pPr defTabSz="3413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 defTabSz="3413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 defTabSz="3413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 defTabSz="3413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 defTabSz="3413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65617" name="Line 80">
              <a:extLst>
                <a:ext uri="{FF2B5EF4-FFF2-40B4-BE49-F238E27FC236}">
                  <a16:creationId xmlns:a16="http://schemas.microsoft.com/office/drawing/2014/main" id="{B78E5C8F-A5AE-45D9-BAED-84A40A8718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0" y="3107"/>
              <a:ext cx="4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18" name="Rectangle 81">
              <a:extLst>
                <a:ext uri="{FF2B5EF4-FFF2-40B4-BE49-F238E27FC236}">
                  <a16:creationId xmlns:a16="http://schemas.microsoft.com/office/drawing/2014/main" id="{9E096B2B-CC5E-42E1-87C0-51A67FE5CF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0" y="3047"/>
              <a:ext cx="174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7150" tIns="28575" rIns="57150" bIns="28575">
              <a:spAutoFit/>
            </a:bodyPr>
            <a:lstStyle>
              <a:lvl1pPr defTabSz="3413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 defTabSz="3413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 defTabSz="3413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 defTabSz="3413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 defTabSz="3413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HO</a:t>
              </a:r>
            </a:p>
          </p:txBody>
        </p:sp>
        <p:sp>
          <p:nvSpPr>
            <p:cNvPr id="65619" name="Line 82">
              <a:extLst>
                <a:ext uri="{FF2B5EF4-FFF2-40B4-BE49-F238E27FC236}">
                  <a16:creationId xmlns:a16="http://schemas.microsoft.com/office/drawing/2014/main" id="{8499BEF5-8EE0-419D-9756-D46BE3ACA0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77" y="2940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20" name="Rectangle 83">
              <a:extLst>
                <a:ext uri="{FF2B5EF4-FFF2-40B4-BE49-F238E27FC236}">
                  <a16:creationId xmlns:a16="http://schemas.microsoft.com/office/drawing/2014/main" id="{AA29D357-63E5-44E5-9863-33299F2665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851"/>
              <a:ext cx="98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7150" tIns="28575" rIns="57150" bIns="28575">
              <a:spAutoFit/>
            </a:bodyPr>
            <a:lstStyle>
              <a:lvl1pPr defTabSz="3413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 defTabSz="3413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 defTabSz="3413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 defTabSz="3413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 defTabSz="3413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65621" name="Line 84">
              <a:extLst>
                <a:ext uri="{FF2B5EF4-FFF2-40B4-BE49-F238E27FC236}">
                  <a16:creationId xmlns:a16="http://schemas.microsoft.com/office/drawing/2014/main" id="{7E878330-EBEA-4222-854D-B03F74F11A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76" y="2940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22" name="Rectangle 85">
              <a:extLst>
                <a:ext uri="{FF2B5EF4-FFF2-40B4-BE49-F238E27FC236}">
                  <a16:creationId xmlns:a16="http://schemas.microsoft.com/office/drawing/2014/main" id="{EE95BC5B-3C75-4E5D-BEC8-5ADDD9FB42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4" y="2851"/>
              <a:ext cx="98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7150" tIns="28575" rIns="57150" bIns="28575">
              <a:spAutoFit/>
            </a:bodyPr>
            <a:lstStyle>
              <a:lvl1pPr defTabSz="3413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 defTabSz="3413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 defTabSz="3413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 defTabSz="3413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 defTabSz="3413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65623" name="Rectangle 86">
              <a:extLst>
                <a:ext uri="{FF2B5EF4-FFF2-40B4-BE49-F238E27FC236}">
                  <a16:creationId xmlns:a16="http://schemas.microsoft.com/office/drawing/2014/main" id="{07F7988A-92E4-45E7-8C14-55311F3F8C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8" y="3045"/>
              <a:ext cx="120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7150" tIns="28575" rIns="57150" bIns="28575">
              <a:spAutoFit/>
            </a:bodyPr>
            <a:lstStyle>
              <a:lvl1pPr defTabSz="3413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 defTabSz="3413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 defTabSz="3413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 defTabSz="3413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 defTabSz="3413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65624" name="Line 87">
              <a:extLst>
                <a:ext uri="{FF2B5EF4-FFF2-40B4-BE49-F238E27FC236}">
                  <a16:creationId xmlns:a16="http://schemas.microsoft.com/office/drawing/2014/main" id="{9688ECD7-8911-442C-A31A-5ADC2C39A0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30" y="302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25" name="Rectangle 88">
              <a:extLst>
                <a:ext uri="{FF2B5EF4-FFF2-40B4-BE49-F238E27FC236}">
                  <a16:creationId xmlns:a16="http://schemas.microsoft.com/office/drawing/2014/main" id="{82E90F5A-3CF0-4D40-A7AE-D6960CE0B8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4" y="3159"/>
              <a:ext cx="124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7150" tIns="28575" rIns="57150" bIns="28575">
              <a:spAutoFit/>
            </a:bodyPr>
            <a:lstStyle>
              <a:lvl1pPr defTabSz="3413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 defTabSz="3413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 defTabSz="3413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 defTabSz="3413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 defTabSz="3413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65626" name="Rectangle 89">
              <a:extLst>
                <a:ext uri="{FF2B5EF4-FFF2-40B4-BE49-F238E27FC236}">
                  <a16:creationId xmlns:a16="http://schemas.microsoft.com/office/drawing/2014/main" id="{A36264A3-032A-46F4-AD57-3880E69BDD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3" y="3159"/>
              <a:ext cx="200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7150" tIns="28575" rIns="57150" bIns="28575">
              <a:spAutoFit/>
            </a:bodyPr>
            <a:lstStyle>
              <a:lvl1pPr defTabSz="3413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 defTabSz="3413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 defTabSz="3413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 defTabSz="3413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 defTabSz="3413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</a:t>
              </a:r>
              <a:r>
                <a:rPr lang="en-US" altLang="ar-JO" sz="7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65627" name="Line 90">
              <a:extLst>
                <a:ext uri="{FF2B5EF4-FFF2-40B4-BE49-F238E27FC236}">
                  <a16:creationId xmlns:a16="http://schemas.microsoft.com/office/drawing/2014/main" id="{51364E8C-5FE5-4F87-B093-98D3A63C5C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69" y="3107"/>
              <a:ext cx="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28" name="Line 91">
              <a:extLst>
                <a:ext uri="{FF2B5EF4-FFF2-40B4-BE49-F238E27FC236}">
                  <a16:creationId xmlns:a16="http://schemas.microsoft.com/office/drawing/2014/main" id="{79A6FF06-4B68-48B6-88CB-2CDF464456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17" y="3107"/>
              <a:ext cx="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29" name="Rectangle 92">
              <a:extLst>
                <a:ext uri="{FF2B5EF4-FFF2-40B4-BE49-F238E27FC236}">
                  <a16:creationId xmlns:a16="http://schemas.microsoft.com/office/drawing/2014/main" id="{1FCF25AB-FEC2-4484-B7EB-FAFC5DA16A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6" y="3047"/>
              <a:ext cx="273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7150" tIns="28575" rIns="57150" bIns="28575">
              <a:spAutoFit/>
            </a:bodyPr>
            <a:lstStyle>
              <a:lvl1pPr defTabSz="3413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 defTabSz="3413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 defTabSz="3413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 defTabSz="3413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 defTabSz="3413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COOH</a:t>
              </a:r>
            </a:p>
          </p:txBody>
        </p:sp>
        <p:sp>
          <p:nvSpPr>
            <p:cNvPr id="65630" name="Line 93">
              <a:extLst>
                <a:ext uri="{FF2B5EF4-FFF2-40B4-BE49-F238E27FC236}">
                  <a16:creationId xmlns:a16="http://schemas.microsoft.com/office/drawing/2014/main" id="{56462ED9-4B7F-4398-95D4-F0E19E75FD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42" y="3107"/>
              <a:ext cx="4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31" name="Rectangle 94">
              <a:extLst>
                <a:ext uri="{FF2B5EF4-FFF2-40B4-BE49-F238E27FC236}">
                  <a16:creationId xmlns:a16="http://schemas.microsoft.com/office/drawing/2014/main" id="{51F8BE4D-2E94-4EB5-A5A2-9C1D5C205F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2" y="3047"/>
              <a:ext cx="120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7150" tIns="28575" rIns="57150" bIns="28575">
              <a:spAutoFit/>
            </a:bodyPr>
            <a:lstStyle>
              <a:lvl1pPr defTabSz="3413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 defTabSz="3413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 defTabSz="3413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 defTabSz="3413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 defTabSz="3413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65632" name="Rectangle 95">
              <a:extLst>
                <a:ext uri="{FF2B5EF4-FFF2-40B4-BE49-F238E27FC236}">
                  <a16:creationId xmlns:a16="http://schemas.microsoft.com/office/drawing/2014/main" id="{AF1DF7B3-4A0F-4390-AEA0-B40FE620D1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4" y="2936"/>
              <a:ext cx="124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7150" tIns="28575" rIns="57150" bIns="28575">
              <a:spAutoFit/>
            </a:bodyPr>
            <a:lstStyle>
              <a:lvl1pPr defTabSz="3413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 defTabSz="3413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 defTabSz="3413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 defTabSz="3413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 defTabSz="3413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65633" name="Rectangle 96">
              <a:extLst>
                <a:ext uri="{FF2B5EF4-FFF2-40B4-BE49-F238E27FC236}">
                  <a16:creationId xmlns:a16="http://schemas.microsoft.com/office/drawing/2014/main" id="{4E76C9E0-D77D-4C14-9F17-4A9515783D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3" y="2936"/>
              <a:ext cx="124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7150" tIns="28575" rIns="57150" bIns="28575">
              <a:spAutoFit/>
            </a:bodyPr>
            <a:lstStyle>
              <a:lvl1pPr defTabSz="3413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 defTabSz="3413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 defTabSz="3413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 defTabSz="3413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 defTabSz="3413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</a:p>
          </p:txBody>
        </p:sp>
        <p:grpSp>
          <p:nvGrpSpPr>
            <p:cNvPr id="65634" name="Group 97">
              <a:extLst>
                <a:ext uri="{FF2B5EF4-FFF2-40B4-BE49-F238E27FC236}">
                  <a16:creationId xmlns:a16="http://schemas.microsoft.com/office/drawing/2014/main" id="{308F0240-0F0A-4D9B-95A0-1067E8BEF0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98" y="2991"/>
              <a:ext cx="311" cy="229"/>
              <a:chOff x="3798" y="2991"/>
              <a:chExt cx="311" cy="229"/>
            </a:xfrm>
          </p:grpSpPr>
          <p:sp>
            <p:nvSpPr>
              <p:cNvPr id="65716" name="AutoShape 98">
                <a:extLst>
                  <a:ext uri="{FF2B5EF4-FFF2-40B4-BE49-F238E27FC236}">
                    <a16:creationId xmlns:a16="http://schemas.microsoft.com/office/drawing/2014/main" id="{6F19409B-A795-460E-A610-3B22BAE04C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8" y="2991"/>
                <a:ext cx="311" cy="229"/>
              </a:xfrm>
              <a:prstGeom prst="hexagon">
                <a:avLst>
                  <a:gd name="adj" fmla="val 33946"/>
                  <a:gd name="vf" fmla="val 115470"/>
                </a:avLst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JO" altLang="ar-JO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717" name="Line 99">
                <a:extLst>
                  <a:ext uri="{FF2B5EF4-FFF2-40B4-BE49-F238E27FC236}">
                    <a16:creationId xmlns:a16="http://schemas.microsoft.com/office/drawing/2014/main" id="{1A08E10F-F400-418B-A445-1A34B8A888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93" y="3018"/>
                <a:ext cx="12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718" name="Line 100">
                <a:extLst>
                  <a:ext uri="{FF2B5EF4-FFF2-40B4-BE49-F238E27FC236}">
                    <a16:creationId xmlns:a16="http://schemas.microsoft.com/office/drawing/2014/main" id="{016450ED-8CDF-4F32-96B9-1A55F059D8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37" y="3113"/>
                <a:ext cx="54" cy="8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719" name="Line 101">
                <a:extLst>
                  <a:ext uri="{FF2B5EF4-FFF2-40B4-BE49-F238E27FC236}">
                    <a16:creationId xmlns:a16="http://schemas.microsoft.com/office/drawing/2014/main" id="{F6DE44F7-7B7C-432A-BEF1-07E3AC3FBA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009" y="3111"/>
                <a:ext cx="73" cy="8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5635" name="Group 102">
              <a:extLst>
                <a:ext uri="{FF2B5EF4-FFF2-40B4-BE49-F238E27FC236}">
                  <a16:creationId xmlns:a16="http://schemas.microsoft.com/office/drawing/2014/main" id="{6343E36E-876E-4DF2-9F56-C978E22CB6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96" y="2991"/>
              <a:ext cx="312" cy="229"/>
              <a:chOff x="4296" y="2991"/>
              <a:chExt cx="312" cy="229"/>
            </a:xfrm>
          </p:grpSpPr>
          <p:sp>
            <p:nvSpPr>
              <p:cNvPr id="65712" name="AutoShape 103">
                <a:extLst>
                  <a:ext uri="{FF2B5EF4-FFF2-40B4-BE49-F238E27FC236}">
                    <a16:creationId xmlns:a16="http://schemas.microsoft.com/office/drawing/2014/main" id="{378E5A7D-63C0-4AB6-8F17-50293EAE84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96" y="2991"/>
                <a:ext cx="312" cy="229"/>
              </a:xfrm>
              <a:prstGeom prst="hexagon">
                <a:avLst>
                  <a:gd name="adj" fmla="val 34055"/>
                  <a:gd name="vf" fmla="val 115470"/>
                </a:avLst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JO" altLang="ar-JO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713" name="Line 104">
                <a:extLst>
                  <a:ext uri="{FF2B5EF4-FFF2-40B4-BE49-F238E27FC236}">
                    <a16:creationId xmlns:a16="http://schemas.microsoft.com/office/drawing/2014/main" id="{166E159C-02E6-415F-89D1-F992C694D9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91" y="3018"/>
                <a:ext cx="12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714" name="Line 105">
                <a:extLst>
                  <a:ext uri="{FF2B5EF4-FFF2-40B4-BE49-F238E27FC236}">
                    <a16:creationId xmlns:a16="http://schemas.microsoft.com/office/drawing/2014/main" id="{3F08F979-6698-4751-8B8D-FC2EA47BCD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5" y="3113"/>
                <a:ext cx="54" cy="8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715" name="Line 106">
                <a:extLst>
                  <a:ext uri="{FF2B5EF4-FFF2-40B4-BE49-F238E27FC236}">
                    <a16:creationId xmlns:a16="http://schemas.microsoft.com/office/drawing/2014/main" id="{0EE7B9A7-7FF3-4787-8CD3-F31615D458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09" y="3111"/>
                <a:ext cx="72" cy="8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5636" name="Line 107">
              <a:extLst>
                <a:ext uri="{FF2B5EF4-FFF2-40B4-BE49-F238E27FC236}">
                  <a16:creationId xmlns:a16="http://schemas.microsoft.com/office/drawing/2014/main" id="{9AFE0684-C200-46B9-82F6-22094DC28A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79" y="3227"/>
              <a:ext cx="0" cy="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37" name="Rectangle 108">
              <a:extLst>
                <a:ext uri="{FF2B5EF4-FFF2-40B4-BE49-F238E27FC236}">
                  <a16:creationId xmlns:a16="http://schemas.microsoft.com/office/drawing/2014/main" id="{6FF7E9C8-2043-4137-91EF-C5A73A84CF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7" y="3259"/>
              <a:ext cx="99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7150" tIns="28575" rIns="57150" bIns="28575">
              <a:spAutoFit/>
            </a:bodyPr>
            <a:lstStyle>
              <a:lvl1pPr defTabSz="3413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 defTabSz="3413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 defTabSz="3413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 defTabSz="3413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 defTabSz="3413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65638" name="Line 109">
              <a:extLst>
                <a:ext uri="{FF2B5EF4-FFF2-40B4-BE49-F238E27FC236}">
                  <a16:creationId xmlns:a16="http://schemas.microsoft.com/office/drawing/2014/main" id="{AD297E5F-16BF-4400-889D-04FEA46281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11" y="919"/>
              <a:ext cx="0" cy="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39" name="Line 110">
              <a:extLst>
                <a:ext uri="{FF2B5EF4-FFF2-40B4-BE49-F238E27FC236}">
                  <a16:creationId xmlns:a16="http://schemas.microsoft.com/office/drawing/2014/main" id="{35045E57-3704-4867-8417-368058E110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38" y="103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40" name="Line 111">
              <a:extLst>
                <a:ext uri="{FF2B5EF4-FFF2-40B4-BE49-F238E27FC236}">
                  <a16:creationId xmlns:a16="http://schemas.microsoft.com/office/drawing/2014/main" id="{7A40C4D3-AD26-4A64-AD74-687388C6C6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11" y="103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41" name="Line 112">
              <a:extLst>
                <a:ext uri="{FF2B5EF4-FFF2-40B4-BE49-F238E27FC236}">
                  <a16:creationId xmlns:a16="http://schemas.microsoft.com/office/drawing/2014/main" id="{B11ED460-11C1-405D-A5C3-46A70445DF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52" y="1005"/>
              <a:ext cx="4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42" name="Rectangle 113">
              <a:extLst>
                <a:ext uri="{FF2B5EF4-FFF2-40B4-BE49-F238E27FC236}">
                  <a16:creationId xmlns:a16="http://schemas.microsoft.com/office/drawing/2014/main" id="{0B9BFA77-B2CF-4891-8605-AC6DA7DF05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2" y="944"/>
              <a:ext cx="120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7150" tIns="28575" rIns="57150" bIns="28575">
              <a:spAutoFit/>
            </a:bodyPr>
            <a:lstStyle>
              <a:lvl1pPr defTabSz="3413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 defTabSz="3413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 defTabSz="3413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 defTabSz="3413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 defTabSz="3413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65643" name="Line 114">
              <a:extLst>
                <a:ext uri="{FF2B5EF4-FFF2-40B4-BE49-F238E27FC236}">
                  <a16:creationId xmlns:a16="http://schemas.microsoft.com/office/drawing/2014/main" id="{3F44AD65-AEAA-42C9-A013-7DDD61089E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33" y="922"/>
              <a:ext cx="0" cy="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44" name="Rectangle 115">
              <a:extLst>
                <a:ext uri="{FF2B5EF4-FFF2-40B4-BE49-F238E27FC236}">
                  <a16:creationId xmlns:a16="http://schemas.microsoft.com/office/drawing/2014/main" id="{5EA05DA9-7032-44DA-AB78-CB84BCB03C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8" y="1057"/>
              <a:ext cx="124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7150" tIns="28575" rIns="57150" bIns="28575">
              <a:spAutoFit/>
            </a:bodyPr>
            <a:lstStyle>
              <a:lvl1pPr defTabSz="3413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 defTabSz="3413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 defTabSz="3413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 defTabSz="3413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 defTabSz="3413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65645" name="Rectangle 116">
              <a:extLst>
                <a:ext uri="{FF2B5EF4-FFF2-40B4-BE49-F238E27FC236}">
                  <a16:creationId xmlns:a16="http://schemas.microsoft.com/office/drawing/2014/main" id="{06C082D9-2897-4150-823A-91EF3E49D4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6" y="1057"/>
              <a:ext cx="200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7150" tIns="28575" rIns="57150" bIns="28575">
              <a:spAutoFit/>
            </a:bodyPr>
            <a:lstStyle>
              <a:lvl1pPr defTabSz="3413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 defTabSz="3413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 defTabSz="3413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 defTabSz="3413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 defTabSz="3413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</a:t>
              </a:r>
              <a:r>
                <a:rPr lang="en-US" altLang="ar-JO" sz="7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65646" name="Line 117">
              <a:extLst>
                <a:ext uri="{FF2B5EF4-FFF2-40B4-BE49-F238E27FC236}">
                  <a16:creationId xmlns:a16="http://schemas.microsoft.com/office/drawing/2014/main" id="{E704A955-162F-488B-AFF5-06868AC212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2" y="1005"/>
              <a:ext cx="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47" name="Line 118">
              <a:extLst>
                <a:ext uri="{FF2B5EF4-FFF2-40B4-BE49-F238E27FC236}">
                  <a16:creationId xmlns:a16="http://schemas.microsoft.com/office/drawing/2014/main" id="{36300713-86AD-4C36-BDCF-C0C3CDE088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20" y="1005"/>
              <a:ext cx="3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48" name="Rectangle 119">
              <a:extLst>
                <a:ext uri="{FF2B5EF4-FFF2-40B4-BE49-F238E27FC236}">
                  <a16:creationId xmlns:a16="http://schemas.microsoft.com/office/drawing/2014/main" id="{E0187C3F-4BB9-4CEB-89C2-7A7A4BE46F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0" y="946"/>
              <a:ext cx="273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7150" tIns="28575" rIns="57150" bIns="28575">
              <a:spAutoFit/>
            </a:bodyPr>
            <a:lstStyle>
              <a:lvl1pPr defTabSz="3413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 defTabSz="3413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 defTabSz="3413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 defTabSz="3413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 defTabSz="3413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COOH</a:t>
              </a:r>
            </a:p>
          </p:txBody>
        </p:sp>
        <p:sp>
          <p:nvSpPr>
            <p:cNvPr id="65649" name="Rectangle 120">
              <a:extLst>
                <a:ext uri="{FF2B5EF4-FFF2-40B4-BE49-F238E27FC236}">
                  <a16:creationId xmlns:a16="http://schemas.microsoft.com/office/drawing/2014/main" id="{987B04ED-AA37-4250-BC3C-E1F09AC455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4" y="946"/>
              <a:ext cx="120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7150" tIns="28575" rIns="57150" bIns="28575">
              <a:spAutoFit/>
            </a:bodyPr>
            <a:lstStyle>
              <a:lvl1pPr defTabSz="3413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 defTabSz="3413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 defTabSz="3413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 defTabSz="3413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 defTabSz="3413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65650" name="Line 121">
              <a:extLst>
                <a:ext uri="{FF2B5EF4-FFF2-40B4-BE49-F238E27FC236}">
                  <a16:creationId xmlns:a16="http://schemas.microsoft.com/office/drawing/2014/main" id="{5C482F92-E3E8-4883-AA7E-E8285B7987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46" y="1005"/>
              <a:ext cx="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51" name="Rectangle 122">
              <a:extLst>
                <a:ext uri="{FF2B5EF4-FFF2-40B4-BE49-F238E27FC236}">
                  <a16:creationId xmlns:a16="http://schemas.microsoft.com/office/drawing/2014/main" id="{7597C5CC-606A-41C4-9E40-25770A1815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8" y="834"/>
              <a:ext cx="124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7150" tIns="28575" rIns="57150" bIns="28575">
              <a:spAutoFit/>
            </a:bodyPr>
            <a:lstStyle>
              <a:lvl1pPr defTabSz="3413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 defTabSz="3413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 defTabSz="3413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 defTabSz="3413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 defTabSz="3413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65652" name="Rectangle 123">
              <a:extLst>
                <a:ext uri="{FF2B5EF4-FFF2-40B4-BE49-F238E27FC236}">
                  <a16:creationId xmlns:a16="http://schemas.microsoft.com/office/drawing/2014/main" id="{ECDC36CA-D7B8-41D5-93AD-5792CFA1FD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6" y="834"/>
              <a:ext cx="124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7150" tIns="28575" rIns="57150" bIns="28575">
              <a:spAutoFit/>
            </a:bodyPr>
            <a:lstStyle>
              <a:lvl1pPr defTabSz="3413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 defTabSz="3413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 defTabSz="3413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 defTabSz="3413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 defTabSz="3413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65653" name="AutoShape 124">
              <a:extLst>
                <a:ext uri="{FF2B5EF4-FFF2-40B4-BE49-F238E27FC236}">
                  <a16:creationId xmlns:a16="http://schemas.microsoft.com/office/drawing/2014/main" id="{02192A35-D3D6-4DC8-8B6F-9113F68766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0" y="890"/>
              <a:ext cx="311" cy="230"/>
            </a:xfrm>
            <a:prstGeom prst="hexagon">
              <a:avLst>
                <a:gd name="adj" fmla="val 33798"/>
                <a:gd name="vf" fmla="val 115470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JO" altLang="ar-JO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654" name="Line 125">
              <a:extLst>
                <a:ext uri="{FF2B5EF4-FFF2-40B4-BE49-F238E27FC236}">
                  <a16:creationId xmlns:a16="http://schemas.microsoft.com/office/drawing/2014/main" id="{96583A44-422C-4D02-8E21-E1BEEC086F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96" y="917"/>
              <a:ext cx="12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55" name="Line 126">
              <a:extLst>
                <a:ext uri="{FF2B5EF4-FFF2-40B4-BE49-F238E27FC236}">
                  <a16:creationId xmlns:a16="http://schemas.microsoft.com/office/drawing/2014/main" id="{4E704E6A-03BB-4FB5-A144-E520B2DDA9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8" y="1011"/>
              <a:ext cx="54" cy="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56" name="Line 127">
              <a:extLst>
                <a:ext uri="{FF2B5EF4-FFF2-40B4-BE49-F238E27FC236}">
                  <a16:creationId xmlns:a16="http://schemas.microsoft.com/office/drawing/2014/main" id="{BF5C5DD6-7E02-4D25-9489-FC2A266BE1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13" y="1010"/>
              <a:ext cx="71" cy="8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57" name="Rectangle 128">
              <a:extLst>
                <a:ext uri="{FF2B5EF4-FFF2-40B4-BE49-F238E27FC236}">
                  <a16:creationId xmlns:a16="http://schemas.microsoft.com/office/drawing/2014/main" id="{8E18551A-98BB-4E96-AA5D-5DE534BD0B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7" y="948"/>
              <a:ext cx="174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7150" tIns="28575" rIns="57150" bIns="28575">
              <a:spAutoFit/>
            </a:bodyPr>
            <a:lstStyle>
              <a:lvl1pPr defTabSz="3413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 defTabSz="3413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 defTabSz="3413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 defTabSz="3413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 defTabSz="3413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HO</a:t>
              </a:r>
            </a:p>
          </p:txBody>
        </p:sp>
        <p:sp>
          <p:nvSpPr>
            <p:cNvPr id="65658" name="Line 129">
              <a:extLst>
                <a:ext uri="{FF2B5EF4-FFF2-40B4-BE49-F238E27FC236}">
                  <a16:creationId xmlns:a16="http://schemas.microsoft.com/office/drawing/2014/main" id="{F2497567-1079-4102-95BB-249A102012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11" y="1450"/>
              <a:ext cx="0" cy="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59" name="Line 130">
              <a:extLst>
                <a:ext uri="{FF2B5EF4-FFF2-40B4-BE49-F238E27FC236}">
                  <a16:creationId xmlns:a16="http://schemas.microsoft.com/office/drawing/2014/main" id="{DD415EBA-E583-4196-AD47-EC6093EFE4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38" y="156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60" name="Line 131">
              <a:extLst>
                <a:ext uri="{FF2B5EF4-FFF2-40B4-BE49-F238E27FC236}">
                  <a16:creationId xmlns:a16="http://schemas.microsoft.com/office/drawing/2014/main" id="{C3F32487-D19D-4B08-BD28-7EC453A804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11" y="156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61" name="Line 132">
              <a:extLst>
                <a:ext uri="{FF2B5EF4-FFF2-40B4-BE49-F238E27FC236}">
                  <a16:creationId xmlns:a16="http://schemas.microsoft.com/office/drawing/2014/main" id="{B6208912-888C-4C2E-9E1F-EE6C664D15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52" y="1536"/>
              <a:ext cx="4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62" name="Line 133">
              <a:extLst>
                <a:ext uri="{FF2B5EF4-FFF2-40B4-BE49-F238E27FC236}">
                  <a16:creationId xmlns:a16="http://schemas.microsoft.com/office/drawing/2014/main" id="{32E9A30D-056C-41D4-89BF-FB1B37B0F4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81" y="1368"/>
              <a:ext cx="0" cy="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63" name="Rectangle 134">
              <a:extLst>
                <a:ext uri="{FF2B5EF4-FFF2-40B4-BE49-F238E27FC236}">
                  <a16:creationId xmlns:a16="http://schemas.microsoft.com/office/drawing/2014/main" id="{D9D92219-6B05-495B-900D-A5D366BD25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6" y="1280"/>
              <a:ext cx="98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7150" tIns="28575" rIns="57150" bIns="28575">
              <a:spAutoFit/>
            </a:bodyPr>
            <a:lstStyle>
              <a:lvl1pPr defTabSz="3413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 defTabSz="3413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 defTabSz="3413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 defTabSz="3413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 defTabSz="3413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65664" name="Rectangle 135">
              <a:extLst>
                <a:ext uri="{FF2B5EF4-FFF2-40B4-BE49-F238E27FC236}">
                  <a16:creationId xmlns:a16="http://schemas.microsoft.com/office/drawing/2014/main" id="{DDB59E66-83BE-4B1A-BD70-7F9DE931D2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2" y="1475"/>
              <a:ext cx="120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7150" tIns="28575" rIns="57150" bIns="28575">
              <a:spAutoFit/>
            </a:bodyPr>
            <a:lstStyle>
              <a:lvl1pPr defTabSz="3413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 defTabSz="3413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 defTabSz="3413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 defTabSz="3413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 defTabSz="3413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65665" name="Line 136">
              <a:extLst>
                <a:ext uri="{FF2B5EF4-FFF2-40B4-BE49-F238E27FC236}">
                  <a16:creationId xmlns:a16="http://schemas.microsoft.com/office/drawing/2014/main" id="{2CA38105-027E-436F-9FCB-839AEDFBFC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33" y="145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66" name="Rectangle 137">
              <a:extLst>
                <a:ext uri="{FF2B5EF4-FFF2-40B4-BE49-F238E27FC236}">
                  <a16:creationId xmlns:a16="http://schemas.microsoft.com/office/drawing/2014/main" id="{8C73B032-AE3A-4E6D-969B-42AB15B64C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8" y="1589"/>
              <a:ext cx="124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7150" tIns="28575" rIns="57150" bIns="28575">
              <a:spAutoFit/>
            </a:bodyPr>
            <a:lstStyle>
              <a:lvl1pPr defTabSz="3413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 defTabSz="3413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 defTabSz="3413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 defTabSz="3413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 defTabSz="3413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65667" name="Rectangle 138">
              <a:extLst>
                <a:ext uri="{FF2B5EF4-FFF2-40B4-BE49-F238E27FC236}">
                  <a16:creationId xmlns:a16="http://schemas.microsoft.com/office/drawing/2014/main" id="{6D9B72C2-7BEF-4279-9CD0-CFCDD8F4FE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6" y="1589"/>
              <a:ext cx="200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7150" tIns="28575" rIns="57150" bIns="28575">
              <a:spAutoFit/>
            </a:bodyPr>
            <a:lstStyle>
              <a:lvl1pPr defTabSz="3413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 defTabSz="3413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 defTabSz="3413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 defTabSz="3413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 defTabSz="3413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</a:t>
              </a:r>
              <a:r>
                <a:rPr lang="en-US" altLang="ar-JO" sz="7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65668" name="Line 139">
              <a:extLst>
                <a:ext uri="{FF2B5EF4-FFF2-40B4-BE49-F238E27FC236}">
                  <a16:creationId xmlns:a16="http://schemas.microsoft.com/office/drawing/2014/main" id="{11ED637C-CE5F-4FAB-8E5E-FBCFB8CC1C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2" y="1536"/>
              <a:ext cx="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69" name="Line 140">
              <a:extLst>
                <a:ext uri="{FF2B5EF4-FFF2-40B4-BE49-F238E27FC236}">
                  <a16:creationId xmlns:a16="http://schemas.microsoft.com/office/drawing/2014/main" id="{E63A32A5-CD25-4FF0-9BA5-F45FDB88F0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20" y="1536"/>
              <a:ext cx="3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70" name="Rectangle 141">
              <a:extLst>
                <a:ext uri="{FF2B5EF4-FFF2-40B4-BE49-F238E27FC236}">
                  <a16:creationId xmlns:a16="http://schemas.microsoft.com/office/drawing/2014/main" id="{D9B19D39-142B-4BC4-A2C8-79A3FBCEB4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0" y="1476"/>
              <a:ext cx="273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7150" tIns="28575" rIns="57150" bIns="28575">
              <a:spAutoFit/>
            </a:bodyPr>
            <a:lstStyle>
              <a:lvl1pPr defTabSz="3413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 defTabSz="3413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 defTabSz="3413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 defTabSz="3413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 defTabSz="3413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COOH</a:t>
              </a:r>
            </a:p>
          </p:txBody>
        </p:sp>
        <p:sp>
          <p:nvSpPr>
            <p:cNvPr id="65671" name="Rectangle 142">
              <a:extLst>
                <a:ext uri="{FF2B5EF4-FFF2-40B4-BE49-F238E27FC236}">
                  <a16:creationId xmlns:a16="http://schemas.microsoft.com/office/drawing/2014/main" id="{78E3FCC2-111A-499A-B05F-320235F8EE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4" y="1476"/>
              <a:ext cx="120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7150" tIns="28575" rIns="57150" bIns="28575">
              <a:spAutoFit/>
            </a:bodyPr>
            <a:lstStyle>
              <a:lvl1pPr defTabSz="3413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 defTabSz="3413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 defTabSz="3413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 defTabSz="3413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 defTabSz="3413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65672" name="Rectangle 143">
              <a:extLst>
                <a:ext uri="{FF2B5EF4-FFF2-40B4-BE49-F238E27FC236}">
                  <a16:creationId xmlns:a16="http://schemas.microsoft.com/office/drawing/2014/main" id="{74771E49-DB9C-4181-BFE6-9168DDE3AD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8" y="1364"/>
              <a:ext cx="124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7150" tIns="28575" rIns="57150" bIns="28575">
              <a:spAutoFit/>
            </a:bodyPr>
            <a:lstStyle>
              <a:lvl1pPr defTabSz="3413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 defTabSz="3413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 defTabSz="3413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 defTabSz="3413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 defTabSz="3413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65673" name="Rectangle 144">
              <a:extLst>
                <a:ext uri="{FF2B5EF4-FFF2-40B4-BE49-F238E27FC236}">
                  <a16:creationId xmlns:a16="http://schemas.microsoft.com/office/drawing/2014/main" id="{4CC9A113-4483-486C-B1A8-0469A2A096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6" y="1364"/>
              <a:ext cx="124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7150" tIns="28575" rIns="57150" bIns="28575">
              <a:spAutoFit/>
            </a:bodyPr>
            <a:lstStyle>
              <a:lvl1pPr defTabSz="3413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 defTabSz="3413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 defTabSz="3413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 defTabSz="3413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 defTabSz="3413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65674" name="AutoShape 145">
              <a:extLst>
                <a:ext uri="{FF2B5EF4-FFF2-40B4-BE49-F238E27FC236}">
                  <a16:creationId xmlns:a16="http://schemas.microsoft.com/office/drawing/2014/main" id="{1B80CB34-9D68-4AD1-A1D1-8D2FFA2F61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0" y="1420"/>
              <a:ext cx="311" cy="230"/>
            </a:xfrm>
            <a:prstGeom prst="hexagon">
              <a:avLst>
                <a:gd name="adj" fmla="val 33798"/>
                <a:gd name="vf" fmla="val 115470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JO" altLang="ar-JO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675" name="Line 146">
              <a:extLst>
                <a:ext uri="{FF2B5EF4-FFF2-40B4-BE49-F238E27FC236}">
                  <a16:creationId xmlns:a16="http://schemas.microsoft.com/office/drawing/2014/main" id="{E530F8DA-B41E-4A1C-8298-3C80ED232A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46" y="1536"/>
              <a:ext cx="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76" name="Line 147">
              <a:extLst>
                <a:ext uri="{FF2B5EF4-FFF2-40B4-BE49-F238E27FC236}">
                  <a16:creationId xmlns:a16="http://schemas.microsoft.com/office/drawing/2014/main" id="{CA2A385D-7100-4844-AC3B-0EF789A0CC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96" y="1448"/>
              <a:ext cx="12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77" name="Line 148">
              <a:extLst>
                <a:ext uri="{FF2B5EF4-FFF2-40B4-BE49-F238E27FC236}">
                  <a16:creationId xmlns:a16="http://schemas.microsoft.com/office/drawing/2014/main" id="{A985DA30-0077-4C6E-AED3-BFE5AE3912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8" y="1542"/>
              <a:ext cx="54" cy="8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78" name="Line 149">
              <a:extLst>
                <a:ext uri="{FF2B5EF4-FFF2-40B4-BE49-F238E27FC236}">
                  <a16:creationId xmlns:a16="http://schemas.microsoft.com/office/drawing/2014/main" id="{30F30740-9A62-40FA-BA25-6436A1C3D2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13" y="1541"/>
              <a:ext cx="71" cy="8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79" name="Rectangle 150">
              <a:extLst>
                <a:ext uri="{FF2B5EF4-FFF2-40B4-BE49-F238E27FC236}">
                  <a16:creationId xmlns:a16="http://schemas.microsoft.com/office/drawing/2014/main" id="{844EA76F-C3FD-4717-AFE2-33D1BA2447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7" y="1479"/>
              <a:ext cx="174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7150" tIns="28575" rIns="57150" bIns="28575">
              <a:spAutoFit/>
            </a:bodyPr>
            <a:lstStyle>
              <a:lvl1pPr defTabSz="3413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 defTabSz="3413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 defTabSz="3413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 defTabSz="3413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 defTabSz="3413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HO</a:t>
              </a:r>
            </a:p>
          </p:txBody>
        </p:sp>
        <p:sp>
          <p:nvSpPr>
            <p:cNvPr id="65680" name="Line 151">
              <a:extLst>
                <a:ext uri="{FF2B5EF4-FFF2-40B4-BE49-F238E27FC236}">
                  <a16:creationId xmlns:a16="http://schemas.microsoft.com/office/drawing/2014/main" id="{AF7D566C-99C0-4A17-A5EA-B4C8684A2A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11" y="1980"/>
              <a:ext cx="0" cy="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81" name="Line 152">
              <a:extLst>
                <a:ext uri="{FF2B5EF4-FFF2-40B4-BE49-F238E27FC236}">
                  <a16:creationId xmlns:a16="http://schemas.microsoft.com/office/drawing/2014/main" id="{A9E0E60D-9C5E-4409-8D09-921A9D6469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38" y="2092"/>
              <a:ext cx="0" cy="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82" name="Line 153">
              <a:extLst>
                <a:ext uri="{FF2B5EF4-FFF2-40B4-BE49-F238E27FC236}">
                  <a16:creationId xmlns:a16="http://schemas.microsoft.com/office/drawing/2014/main" id="{37AC99B2-08C8-434E-8BD4-A293E8F1BC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11" y="2092"/>
              <a:ext cx="0" cy="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83" name="Line 154">
              <a:extLst>
                <a:ext uri="{FF2B5EF4-FFF2-40B4-BE49-F238E27FC236}">
                  <a16:creationId xmlns:a16="http://schemas.microsoft.com/office/drawing/2014/main" id="{3F8B9FE1-5C58-45DF-8314-90181DDA55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52" y="2065"/>
              <a:ext cx="4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84" name="Line 155">
              <a:extLst>
                <a:ext uri="{FF2B5EF4-FFF2-40B4-BE49-F238E27FC236}">
                  <a16:creationId xmlns:a16="http://schemas.microsoft.com/office/drawing/2014/main" id="{E5FC67B9-F339-4C96-B9E6-FB44ABDF5B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81" y="189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85" name="Rectangle 156">
              <a:extLst>
                <a:ext uri="{FF2B5EF4-FFF2-40B4-BE49-F238E27FC236}">
                  <a16:creationId xmlns:a16="http://schemas.microsoft.com/office/drawing/2014/main" id="{F4234C37-DC3D-4303-B0CB-C12B9E03BC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6" y="1810"/>
              <a:ext cx="98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7150" tIns="28575" rIns="57150" bIns="28575">
              <a:spAutoFit/>
            </a:bodyPr>
            <a:lstStyle>
              <a:lvl1pPr defTabSz="3413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 defTabSz="3413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 defTabSz="3413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 defTabSz="3413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 defTabSz="3413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65686" name="Rectangle 157">
              <a:extLst>
                <a:ext uri="{FF2B5EF4-FFF2-40B4-BE49-F238E27FC236}">
                  <a16:creationId xmlns:a16="http://schemas.microsoft.com/office/drawing/2014/main" id="{80CBE906-F51F-4B5C-9858-905500E156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2" y="2005"/>
              <a:ext cx="120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7150" tIns="28575" rIns="57150" bIns="28575">
              <a:spAutoFit/>
            </a:bodyPr>
            <a:lstStyle>
              <a:lvl1pPr defTabSz="3413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 defTabSz="3413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 defTabSz="3413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 defTabSz="3413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 defTabSz="3413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65687" name="Line 158">
              <a:extLst>
                <a:ext uri="{FF2B5EF4-FFF2-40B4-BE49-F238E27FC236}">
                  <a16:creationId xmlns:a16="http://schemas.microsoft.com/office/drawing/2014/main" id="{5CF7C325-1EA6-4DAD-8A6E-EC1BD4A98F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33" y="1982"/>
              <a:ext cx="0" cy="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88" name="Rectangle 159">
              <a:extLst>
                <a:ext uri="{FF2B5EF4-FFF2-40B4-BE49-F238E27FC236}">
                  <a16:creationId xmlns:a16="http://schemas.microsoft.com/office/drawing/2014/main" id="{12D16E16-4C99-470A-88ED-844084D005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8" y="2118"/>
              <a:ext cx="124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7150" tIns="28575" rIns="57150" bIns="28575">
              <a:spAutoFit/>
            </a:bodyPr>
            <a:lstStyle>
              <a:lvl1pPr defTabSz="3413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 defTabSz="3413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 defTabSz="3413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 defTabSz="3413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 defTabSz="3413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65689" name="Rectangle 160">
              <a:extLst>
                <a:ext uri="{FF2B5EF4-FFF2-40B4-BE49-F238E27FC236}">
                  <a16:creationId xmlns:a16="http://schemas.microsoft.com/office/drawing/2014/main" id="{7023ED80-B784-4DEC-9C1F-3E576577DA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6" y="2118"/>
              <a:ext cx="200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7150" tIns="28575" rIns="57150" bIns="28575">
              <a:spAutoFit/>
            </a:bodyPr>
            <a:lstStyle>
              <a:lvl1pPr defTabSz="3413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 defTabSz="3413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 defTabSz="3413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 defTabSz="3413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 defTabSz="3413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</a:t>
              </a:r>
              <a:r>
                <a:rPr lang="en-US" altLang="ar-JO" sz="7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65690" name="Line 161">
              <a:extLst>
                <a:ext uri="{FF2B5EF4-FFF2-40B4-BE49-F238E27FC236}">
                  <a16:creationId xmlns:a16="http://schemas.microsoft.com/office/drawing/2014/main" id="{16C1E6C9-285D-4B8C-8CC4-56D0B4BA0C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2" y="2065"/>
              <a:ext cx="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91" name="Line 162">
              <a:extLst>
                <a:ext uri="{FF2B5EF4-FFF2-40B4-BE49-F238E27FC236}">
                  <a16:creationId xmlns:a16="http://schemas.microsoft.com/office/drawing/2014/main" id="{A5480B60-ED72-4866-93E6-8A84A32A70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20" y="2065"/>
              <a:ext cx="3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92" name="Rectangle 163">
              <a:extLst>
                <a:ext uri="{FF2B5EF4-FFF2-40B4-BE49-F238E27FC236}">
                  <a16:creationId xmlns:a16="http://schemas.microsoft.com/office/drawing/2014/main" id="{2697F926-DC16-4528-ABB4-9B2A67806E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0" y="2007"/>
              <a:ext cx="273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7150" tIns="28575" rIns="57150" bIns="28575">
              <a:spAutoFit/>
            </a:bodyPr>
            <a:lstStyle>
              <a:lvl1pPr defTabSz="3413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 defTabSz="3413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 defTabSz="3413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 defTabSz="3413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 defTabSz="3413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COOH</a:t>
              </a:r>
            </a:p>
          </p:txBody>
        </p:sp>
        <p:sp>
          <p:nvSpPr>
            <p:cNvPr id="65693" name="Rectangle 164">
              <a:extLst>
                <a:ext uri="{FF2B5EF4-FFF2-40B4-BE49-F238E27FC236}">
                  <a16:creationId xmlns:a16="http://schemas.microsoft.com/office/drawing/2014/main" id="{6C003E78-A092-4E71-B5F7-BC42A9796D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4" y="2007"/>
              <a:ext cx="120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7150" tIns="28575" rIns="57150" bIns="28575">
              <a:spAutoFit/>
            </a:bodyPr>
            <a:lstStyle>
              <a:lvl1pPr defTabSz="3413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 defTabSz="3413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 defTabSz="3413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 defTabSz="3413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 defTabSz="3413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65694" name="Line 165">
              <a:extLst>
                <a:ext uri="{FF2B5EF4-FFF2-40B4-BE49-F238E27FC236}">
                  <a16:creationId xmlns:a16="http://schemas.microsoft.com/office/drawing/2014/main" id="{48767CFA-14B3-49D8-889D-98743E07D4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46" y="2065"/>
              <a:ext cx="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95" name="Rectangle 166">
              <a:extLst>
                <a:ext uri="{FF2B5EF4-FFF2-40B4-BE49-F238E27FC236}">
                  <a16:creationId xmlns:a16="http://schemas.microsoft.com/office/drawing/2014/main" id="{498A69BD-9EFA-4FFF-8AD3-C33A647BE2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8" y="1895"/>
              <a:ext cx="124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7150" tIns="28575" rIns="57150" bIns="28575">
              <a:spAutoFit/>
            </a:bodyPr>
            <a:lstStyle>
              <a:lvl1pPr defTabSz="3413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 defTabSz="3413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 defTabSz="3413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 defTabSz="3413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 defTabSz="3413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65696" name="Rectangle 167">
              <a:extLst>
                <a:ext uri="{FF2B5EF4-FFF2-40B4-BE49-F238E27FC236}">
                  <a16:creationId xmlns:a16="http://schemas.microsoft.com/office/drawing/2014/main" id="{BA8A0BDF-0CB6-4980-92F1-36880439C1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6" y="1895"/>
              <a:ext cx="124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7150" tIns="28575" rIns="57150" bIns="28575">
              <a:spAutoFit/>
            </a:bodyPr>
            <a:lstStyle>
              <a:lvl1pPr defTabSz="3413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 defTabSz="3413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 defTabSz="3413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 defTabSz="3413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 defTabSz="3413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65697" name="AutoShape 168">
              <a:extLst>
                <a:ext uri="{FF2B5EF4-FFF2-40B4-BE49-F238E27FC236}">
                  <a16:creationId xmlns:a16="http://schemas.microsoft.com/office/drawing/2014/main" id="{F13E906D-0E7D-4376-A851-F58A8F33A5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0" y="1951"/>
              <a:ext cx="311" cy="230"/>
            </a:xfrm>
            <a:prstGeom prst="hexagon">
              <a:avLst>
                <a:gd name="adj" fmla="val 33798"/>
                <a:gd name="vf" fmla="val 115470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JO" altLang="ar-JO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698" name="Line 169">
              <a:extLst>
                <a:ext uri="{FF2B5EF4-FFF2-40B4-BE49-F238E27FC236}">
                  <a16:creationId xmlns:a16="http://schemas.microsoft.com/office/drawing/2014/main" id="{65CE1C19-1E8C-411F-B0A8-40B0324B0B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96" y="1978"/>
              <a:ext cx="12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99" name="Line 170">
              <a:extLst>
                <a:ext uri="{FF2B5EF4-FFF2-40B4-BE49-F238E27FC236}">
                  <a16:creationId xmlns:a16="http://schemas.microsoft.com/office/drawing/2014/main" id="{63A5A381-2753-42A5-A436-7FDE66961D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8" y="2071"/>
              <a:ext cx="54" cy="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700" name="Line 171">
              <a:extLst>
                <a:ext uri="{FF2B5EF4-FFF2-40B4-BE49-F238E27FC236}">
                  <a16:creationId xmlns:a16="http://schemas.microsoft.com/office/drawing/2014/main" id="{68630195-AAB7-4129-842E-7027568E3E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13" y="2070"/>
              <a:ext cx="71" cy="8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701" name="Line 172">
              <a:extLst>
                <a:ext uri="{FF2B5EF4-FFF2-40B4-BE49-F238E27FC236}">
                  <a16:creationId xmlns:a16="http://schemas.microsoft.com/office/drawing/2014/main" id="{83B2835D-E921-4D33-847D-4B610000D2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79" y="218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702" name="Rectangle 173">
              <a:extLst>
                <a:ext uri="{FF2B5EF4-FFF2-40B4-BE49-F238E27FC236}">
                  <a16:creationId xmlns:a16="http://schemas.microsoft.com/office/drawing/2014/main" id="{30D668E5-50DE-42F9-B076-C1D9854082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9" y="2210"/>
              <a:ext cx="109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5088" tIns="34925" rIns="65088" bIns="34925">
              <a:spAutoFit/>
            </a:bodyPr>
            <a:lstStyle>
              <a:lvl1pPr defTabSz="4746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 defTabSz="4746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 defTabSz="4746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 defTabSz="4746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 defTabSz="4746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746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746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746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746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65703" name="Rectangle 174">
              <a:extLst>
                <a:ext uri="{FF2B5EF4-FFF2-40B4-BE49-F238E27FC236}">
                  <a16:creationId xmlns:a16="http://schemas.microsoft.com/office/drawing/2014/main" id="{F48F8751-B5CC-4F7F-87F0-FD04A2590C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7" y="2010"/>
              <a:ext cx="174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7150" tIns="28575" rIns="57150" bIns="28575">
              <a:spAutoFit/>
            </a:bodyPr>
            <a:lstStyle>
              <a:lvl1pPr defTabSz="3413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 defTabSz="3413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 defTabSz="3413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 defTabSz="3413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 defTabSz="3413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3413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HO</a:t>
              </a:r>
            </a:p>
          </p:txBody>
        </p:sp>
        <p:sp>
          <p:nvSpPr>
            <p:cNvPr id="65704" name="Rectangle 175">
              <a:extLst>
                <a:ext uri="{FF2B5EF4-FFF2-40B4-BE49-F238E27FC236}">
                  <a16:creationId xmlns:a16="http://schemas.microsoft.com/office/drawing/2014/main" id="{11318AA9-BE35-4270-864D-CA617713FC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2" y="868"/>
              <a:ext cx="741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7788" tIns="38100" rIns="77788" bIns="38100">
              <a:spAutoFit/>
            </a:bodyPr>
            <a:lstStyle>
              <a:lvl1pPr defTabSz="6540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 defTabSz="6540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 defTabSz="6540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 defTabSz="6540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 defTabSz="6540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6540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6540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6540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6540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21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Tyrosine</a:t>
              </a:r>
            </a:p>
          </p:txBody>
        </p:sp>
        <p:sp>
          <p:nvSpPr>
            <p:cNvPr id="65705" name="Rectangle 176">
              <a:extLst>
                <a:ext uri="{FF2B5EF4-FFF2-40B4-BE49-F238E27FC236}">
                  <a16:creationId xmlns:a16="http://schemas.microsoft.com/office/drawing/2014/main" id="{FA59811F-DC8F-455D-813C-4C11562D17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8" y="1395"/>
              <a:ext cx="2055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7788" tIns="38100" rIns="77788" bIns="38100">
              <a:spAutoFit/>
            </a:bodyPr>
            <a:lstStyle>
              <a:lvl1pPr defTabSz="6540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 defTabSz="6540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 defTabSz="6540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 defTabSz="6540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 defTabSz="6540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6540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6540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6540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6540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21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3-Monoiodotyrosine (MIT)</a:t>
              </a:r>
            </a:p>
          </p:txBody>
        </p:sp>
        <p:sp>
          <p:nvSpPr>
            <p:cNvPr id="117937" name="Rectangle 177">
              <a:extLst>
                <a:ext uri="{FF2B5EF4-FFF2-40B4-BE49-F238E27FC236}">
                  <a16:creationId xmlns:a16="http://schemas.microsoft.com/office/drawing/2014/main" id="{0CB364BA-F628-41D6-9284-96B4A40783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6" y="1926"/>
              <a:ext cx="2067" cy="2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77788" tIns="38100" rIns="77788" bIns="38100">
              <a:spAutoFit/>
            </a:bodyPr>
            <a:lstStyle/>
            <a:p>
              <a:pPr defTabSz="654050" eaLnBrk="1" hangingPunct="1">
                <a:defRPr/>
              </a:pPr>
              <a:endParaRPr lang="en-US" sz="21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-111" charset="0"/>
                <a:cs typeface="Times New Roman" pitchFamily="-111" charset="0"/>
              </a:endParaRPr>
            </a:p>
          </p:txBody>
        </p:sp>
        <p:sp>
          <p:nvSpPr>
            <p:cNvPr id="117938" name="Rectangle 178">
              <a:extLst>
                <a:ext uri="{FF2B5EF4-FFF2-40B4-BE49-F238E27FC236}">
                  <a16:creationId xmlns:a16="http://schemas.microsoft.com/office/drawing/2014/main" id="{0FCD8183-9886-4282-9706-76CDBEAD14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2454"/>
              <a:ext cx="2179" cy="24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77788" tIns="38100" rIns="77788" bIns="38100">
              <a:spAutoFit/>
            </a:bodyPr>
            <a:lstStyle/>
            <a:p>
              <a:pPr defTabSz="654050" eaLnBrk="1" hangingPunct="1">
                <a:defRPr/>
              </a:pPr>
              <a:endParaRPr lang="en-US" sz="21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-111" charset="0"/>
                <a:cs typeface="Times New Roman" pitchFamily="-111" charset="0"/>
              </a:endParaRPr>
            </a:p>
          </p:txBody>
        </p:sp>
        <p:sp>
          <p:nvSpPr>
            <p:cNvPr id="117939" name="Rectangle 179">
              <a:extLst>
                <a:ext uri="{FF2B5EF4-FFF2-40B4-BE49-F238E27FC236}">
                  <a16:creationId xmlns:a16="http://schemas.microsoft.com/office/drawing/2014/main" id="{A842F0CA-3B54-4C61-99AF-A246F12DCF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2" y="2980"/>
              <a:ext cx="2461" cy="2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77788" tIns="38100" rIns="77788" bIns="38100">
              <a:spAutoFit/>
            </a:bodyPr>
            <a:lstStyle/>
            <a:p>
              <a:pPr defTabSz="654050" eaLnBrk="1" hangingPunct="1">
                <a:defRPr/>
              </a:pPr>
              <a:endParaRPr lang="en-US" sz="21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-111" charset="0"/>
                <a:cs typeface="Times New Roman" pitchFamily="-111" charset="0"/>
              </a:endParaRPr>
            </a:p>
          </p:txBody>
        </p:sp>
        <p:sp>
          <p:nvSpPr>
            <p:cNvPr id="65709" name="Rectangle 180">
              <a:extLst>
                <a:ext uri="{FF2B5EF4-FFF2-40B4-BE49-F238E27FC236}">
                  <a16:creationId xmlns:a16="http://schemas.microsoft.com/office/drawing/2014/main" id="{A8613E25-0AA6-4748-989E-30E2B28546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1" y="3499"/>
              <a:ext cx="119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7788" tIns="38100" rIns="77788" bIns="38100">
              <a:spAutoFit/>
            </a:bodyPr>
            <a:lstStyle>
              <a:lvl1pPr defTabSz="6540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 defTabSz="6540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 defTabSz="6540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 defTabSz="6540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 defTabSz="6540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6540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6540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6540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6540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21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Thyroxine (T</a:t>
              </a:r>
              <a:r>
                <a:rPr lang="en-US" altLang="ar-JO" sz="2100" b="1" baseline="-2500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en-US" altLang="ar-JO" sz="21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65710" name="Rectangle 181">
              <a:extLst>
                <a:ext uri="{FF2B5EF4-FFF2-40B4-BE49-F238E27FC236}">
                  <a16:creationId xmlns:a16="http://schemas.microsoft.com/office/drawing/2014/main" id="{FDBDBD88-40BF-4130-B8F0-CCD657BA89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1" y="736"/>
              <a:ext cx="873" cy="3160"/>
            </a:xfrm>
            <a:prstGeom prst="rect">
              <a:avLst/>
            </a:prstGeom>
            <a:noFill/>
            <a:ln w="25400">
              <a:solidFill>
                <a:srgbClr val="9F003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JO" altLang="ar-JO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711" name="Rectangle 182">
              <a:extLst>
                <a:ext uri="{FF2B5EF4-FFF2-40B4-BE49-F238E27FC236}">
                  <a16:creationId xmlns:a16="http://schemas.microsoft.com/office/drawing/2014/main" id="{27499AC7-42B3-4FF2-9E8F-B902BEDF7BD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266" y="2143"/>
              <a:ext cx="2036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7788" tIns="38100" rIns="77788" bIns="38100">
              <a:spAutoFit/>
            </a:bodyPr>
            <a:lstStyle>
              <a:lvl1pPr defTabSz="6540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 defTabSz="6540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 defTabSz="6540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 defTabSz="6540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 defTabSz="6540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6540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6540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6540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6540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2400" b="1">
                  <a:solidFill>
                    <a:srgbClr val="9F003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Thyroglobulin Molecule</a:t>
              </a:r>
            </a:p>
          </p:txBody>
        </p:sp>
      </p:grpSp>
      <p:sp>
        <p:nvSpPr>
          <p:cNvPr id="117943" name="Text Box 183">
            <a:extLst>
              <a:ext uri="{FF2B5EF4-FFF2-40B4-BE49-F238E27FC236}">
                <a16:creationId xmlns:a16="http://schemas.microsoft.com/office/drawing/2014/main" id="{B7512E92-48D7-47B0-B4BE-9832B6B038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938" y="4803775"/>
            <a:ext cx="3703637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100" b="1">
                <a:latin typeface="Times New Roman" pitchFamily="18" charset="0"/>
                <a:cs typeface="Times New Roman" pitchFamily="18" charset="0"/>
              </a:rPr>
              <a:t>3,3’,5’-Triiodothyronine (RT3</a:t>
            </a:r>
            <a:r>
              <a:rPr lang="en-US" sz="21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17946" name="Text Box 186">
            <a:extLst>
              <a:ext uri="{FF2B5EF4-FFF2-40B4-BE49-F238E27FC236}">
                <a16:creationId xmlns:a16="http://schemas.microsoft.com/office/drawing/2014/main" id="{35A4DCA8-EEFA-421A-B8AA-BE634B2A43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9500" y="3127375"/>
            <a:ext cx="3062288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100" b="1">
                <a:latin typeface="Times New Roman" pitchFamily="-111" charset="0"/>
                <a:cs typeface="Times New Roman" pitchFamily="-111" charset="0"/>
              </a:rPr>
              <a:t>3,5-Diiodotyrosine (DIT)</a:t>
            </a: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-111" charset="0"/>
                <a:cs typeface="Times New Roman" pitchFamily="-111" charset="0"/>
              </a:rPr>
              <a:t> </a:t>
            </a:r>
          </a:p>
        </p:txBody>
      </p:sp>
      <p:sp>
        <p:nvSpPr>
          <p:cNvPr id="65542" name="Text Box 189">
            <a:extLst>
              <a:ext uri="{FF2B5EF4-FFF2-40B4-BE49-F238E27FC236}">
                <a16:creationId xmlns:a16="http://schemas.microsoft.com/office/drawing/2014/main" id="{9788B2EF-8147-4E48-ADA0-5DECBFAA97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0925" y="3956050"/>
            <a:ext cx="342265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3,5,3’-Triiodothyronine (T3)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>
            <a:extLst>
              <a:ext uri="{FF2B5EF4-FFF2-40B4-BE49-F238E27FC236}">
                <a16:creationId xmlns:a16="http://schemas.microsoft.com/office/drawing/2014/main" id="{7405722D-66DA-432D-8378-C7A85A905E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381000"/>
            <a:ext cx="5337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2800" b="1">
                <a:solidFill>
                  <a:srgbClr val="FF0000"/>
                </a:solidFill>
                <a:latin typeface="Arial" panose="020B0604020202020204" pitchFamily="34" charset="0"/>
              </a:rPr>
              <a:t>THE TARGET CELL CONCEPT</a:t>
            </a:r>
            <a:endParaRPr lang="en-US" altLang="ar-JO" sz="2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3F22D07D-36B2-4BEA-A02E-304367955E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447800"/>
            <a:ext cx="84582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ar-JO" sz="2400">
                <a:latin typeface="Arial" panose="020B0604020202020204" pitchFamily="34" charset="0"/>
              </a:rPr>
              <a:t> There are about </a:t>
            </a:r>
            <a:r>
              <a:rPr lang="en-US" altLang="ar-JO" sz="2400" u="sng">
                <a:latin typeface="Arial" panose="020B0604020202020204" pitchFamily="34" charset="0"/>
              </a:rPr>
              <a:t>200 types of differentiated </a:t>
            </a:r>
            <a:r>
              <a:rPr lang="en-US" altLang="ar-JO" sz="2400">
                <a:latin typeface="Arial" panose="020B0604020202020204" pitchFamily="34" charset="0"/>
              </a:rPr>
              <a:t>cells in humans.</a:t>
            </a:r>
          </a:p>
          <a:p>
            <a:pPr eaLnBrk="1" hangingPunct="1">
              <a:spcBef>
                <a:spcPct val="0"/>
              </a:spcBef>
            </a:pPr>
            <a:endParaRPr lang="en-US" altLang="ar-JO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ar-JO" sz="2400">
                <a:latin typeface="Arial" panose="020B0604020202020204" pitchFamily="34" charset="0"/>
              </a:rPr>
              <a:t> Only a </a:t>
            </a:r>
            <a:r>
              <a:rPr lang="en-US" altLang="ar-JO" sz="2400" u="sng">
                <a:latin typeface="Arial" panose="020B0604020202020204" pitchFamily="34" charset="0"/>
              </a:rPr>
              <a:t>few</a:t>
            </a:r>
            <a:r>
              <a:rPr lang="en-US" altLang="ar-JO" sz="2400">
                <a:latin typeface="Arial" panose="020B0604020202020204" pitchFamily="34" charset="0"/>
              </a:rPr>
              <a:t> produce hormones.</a:t>
            </a:r>
          </a:p>
          <a:p>
            <a:pPr eaLnBrk="1" hangingPunct="1">
              <a:spcBef>
                <a:spcPct val="0"/>
              </a:spcBef>
            </a:pPr>
            <a:endParaRPr lang="en-US" altLang="ar-JO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ar-JO" sz="2400">
                <a:latin typeface="Arial" panose="020B0604020202020204" pitchFamily="34" charset="0"/>
              </a:rPr>
              <a:t> 75 trillion cells in a human are targets of one or more of the over </a:t>
            </a:r>
            <a:r>
              <a:rPr lang="en-US" altLang="ar-JO" sz="2400" u="sng">
                <a:latin typeface="Arial" panose="020B0604020202020204" pitchFamily="34" charset="0"/>
              </a:rPr>
              <a:t>50 known hormones</a:t>
            </a:r>
            <a:r>
              <a:rPr lang="en-US" altLang="ar-JO" sz="2400">
                <a:latin typeface="Arial" panose="020B0604020202020204" pitchFamily="34" charset="0"/>
              </a:rPr>
              <a:t>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ar-JO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ar-JO" sz="2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4">
            <a:extLst>
              <a:ext uri="{FF2B5EF4-FFF2-40B4-BE49-F238E27FC236}">
                <a16:creationId xmlns:a16="http://schemas.microsoft.com/office/drawing/2014/main" id="{DB8DCA4A-D24D-4B44-899E-E082F2AC08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7558088" cy="609600"/>
          </a:xfrm>
        </p:spPr>
        <p:txBody>
          <a:bodyPr anchor="t"/>
          <a:lstStyle/>
          <a:p>
            <a:pPr eaLnBrk="1" hangingPunct="1"/>
            <a:r>
              <a:rPr lang="en-US" altLang="ar-JO" sz="2800" b="1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Metabolism of Thyroxine by Deiodination</a:t>
            </a:r>
            <a:br>
              <a:rPr lang="en-US" altLang="ar-JO" sz="2800" b="1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</a:br>
            <a:r>
              <a:rPr lang="en-US" altLang="ar-JO" sz="2800" b="1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in Peripheral Tissues</a:t>
            </a:r>
            <a:br>
              <a:rPr lang="en-US" altLang="ar-JO" sz="320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</a:br>
            <a:endParaRPr lang="en-US" altLang="ar-JO" sz="3200">
              <a:solidFill>
                <a:srgbClr val="FF0000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grpSp>
        <p:nvGrpSpPr>
          <p:cNvPr id="66563" name="Group 117">
            <a:extLst>
              <a:ext uri="{FF2B5EF4-FFF2-40B4-BE49-F238E27FC236}">
                <a16:creationId xmlns:a16="http://schemas.microsoft.com/office/drawing/2014/main" id="{2001A357-0C9D-463D-A1C3-5FDC55E1AE5E}"/>
              </a:ext>
            </a:extLst>
          </p:cNvPr>
          <p:cNvGrpSpPr>
            <a:grpSpLocks/>
          </p:cNvGrpSpPr>
          <p:nvPr/>
        </p:nvGrpSpPr>
        <p:grpSpPr bwMode="auto">
          <a:xfrm>
            <a:off x="244475" y="1704975"/>
            <a:ext cx="8194675" cy="4294188"/>
            <a:chOff x="244475" y="1704975"/>
            <a:chExt cx="8194675" cy="4294188"/>
          </a:xfrm>
        </p:grpSpPr>
        <p:sp>
          <p:nvSpPr>
            <p:cNvPr id="66564" name="Line 5">
              <a:extLst>
                <a:ext uri="{FF2B5EF4-FFF2-40B4-BE49-F238E27FC236}">
                  <a16:creationId xmlns:a16="http://schemas.microsoft.com/office/drawing/2014/main" id="{524A3279-A46C-467F-83C9-5107E8066F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38450" y="3470275"/>
              <a:ext cx="0" cy="1349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65" name="Line 6">
              <a:extLst>
                <a:ext uri="{FF2B5EF4-FFF2-40B4-BE49-F238E27FC236}">
                  <a16:creationId xmlns:a16="http://schemas.microsoft.com/office/drawing/2014/main" id="{9D7D9040-F4F9-4393-A372-12B4016644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03563" y="3771900"/>
              <a:ext cx="0" cy="1381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66" name="Line 7">
              <a:extLst>
                <a:ext uri="{FF2B5EF4-FFF2-40B4-BE49-F238E27FC236}">
                  <a16:creationId xmlns:a16="http://schemas.microsoft.com/office/drawing/2014/main" id="{BB81F456-9020-4DB3-9469-18F130267D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38450" y="3771900"/>
              <a:ext cx="0" cy="1381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67" name="Line 8">
              <a:extLst>
                <a:ext uri="{FF2B5EF4-FFF2-40B4-BE49-F238E27FC236}">
                  <a16:creationId xmlns:a16="http://schemas.microsoft.com/office/drawing/2014/main" id="{D4A7BECD-851A-4ADF-893C-B227F716BC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31963" y="3700463"/>
              <a:ext cx="1000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68" name="Line 9">
              <a:extLst>
                <a:ext uri="{FF2B5EF4-FFF2-40B4-BE49-F238E27FC236}">
                  <a16:creationId xmlns:a16="http://schemas.microsoft.com/office/drawing/2014/main" id="{9349A993-D565-45AA-BF07-4E4564FD99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17638" y="3700463"/>
              <a:ext cx="984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69" name="Rectangle 10">
              <a:extLst>
                <a:ext uri="{FF2B5EF4-FFF2-40B4-BE49-F238E27FC236}">
                  <a16:creationId xmlns:a16="http://schemas.microsoft.com/office/drawing/2014/main" id="{6AF17D96-BF88-4179-9BAE-46E9CF7983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5263" y="3538538"/>
              <a:ext cx="214312" cy="20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1912" tIns="31750" rIns="61912" bIns="31750">
              <a:spAutoFit/>
            </a:bodyPr>
            <a:lstStyle>
              <a:lvl1pPr defTabSz="422275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 defTabSz="42227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 defTabSz="422275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 defTabSz="422275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 defTabSz="422275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222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222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222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222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9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66570" name="Line 11">
              <a:extLst>
                <a:ext uri="{FF2B5EF4-FFF2-40B4-BE49-F238E27FC236}">
                  <a16:creationId xmlns:a16="http://schemas.microsoft.com/office/drawing/2014/main" id="{90695F2A-2797-4C69-8B28-D25399A043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4988" y="3700463"/>
              <a:ext cx="1000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1" name="Rectangle 12">
              <a:extLst>
                <a:ext uri="{FF2B5EF4-FFF2-40B4-BE49-F238E27FC236}">
                  <a16:creationId xmlns:a16="http://schemas.microsoft.com/office/drawing/2014/main" id="{74A59D4B-6953-441B-9D0C-C3DC898400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475" y="3595688"/>
              <a:ext cx="304800" cy="20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1912" tIns="31750" rIns="61912" bIns="31750">
              <a:spAutoFit/>
            </a:bodyPr>
            <a:lstStyle>
              <a:lvl1pPr defTabSz="422275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 defTabSz="42227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 defTabSz="422275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 defTabSz="422275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 defTabSz="422275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222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222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222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222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9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HO</a:t>
              </a:r>
            </a:p>
          </p:txBody>
        </p:sp>
        <p:sp>
          <p:nvSpPr>
            <p:cNvPr id="66572" name="Line 13">
              <a:extLst>
                <a:ext uri="{FF2B5EF4-FFF2-40B4-BE49-F238E27FC236}">
                  <a16:creationId xmlns:a16="http://schemas.microsoft.com/office/drawing/2014/main" id="{A4731B8C-9563-47A1-AE71-FD3E5C8983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11213" y="3248025"/>
              <a:ext cx="0" cy="1317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3" name="Rectangle 14">
              <a:extLst>
                <a:ext uri="{FF2B5EF4-FFF2-40B4-BE49-F238E27FC236}">
                  <a16:creationId xmlns:a16="http://schemas.microsoft.com/office/drawing/2014/main" id="{5B67A9D4-CB23-4524-B8F3-204738F9D3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2313" y="3081338"/>
              <a:ext cx="169862" cy="20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1912" tIns="31750" rIns="61912" bIns="31750">
              <a:spAutoFit/>
            </a:bodyPr>
            <a:lstStyle>
              <a:lvl1pPr defTabSz="422275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 defTabSz="42227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 defTabSz="422275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 defTabSz="422275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 defTabSz="422275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222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222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222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222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9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66574" name="Line 15">
              <a:extLst>
                <a:ext uri="{FF2B5EF4-FFF2-40B4-BE49-F238E27FC236}">
                  <a16:creationId xmlns:a16="http://schemas.microsoft.com/office/drawing/2014/main" id="{A6D14237-CA97-4142-B600-E6C87CC23B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41525" y="3248025"/>
              <a:ext cx="0" cy="1317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5" name="Rectangle 16">
              <a:extLst>
                <a:ext uri="{FF2B5EF4-FFF2-40B4-BE49-F238E27FC236}">
                  <a16:creationId xmlns:a16="http://schemas.microsoft.com/office/drawing/2014/main" id="{A3FBA7A2-4871-48EF-8EF4-2CCE4B443E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5800" y="3081338"/>
              <a:ext cx="169863" cy="20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1912" tIns="31750" rIns="61912" bIns="31750">
              <a:spAutoFit/>
            </a:bodyPr>
            <a:lstStyle>
              <a:lvl1pPr defTabSz="422275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 defTabSz="42227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 defTabSz="422275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 defTabSz="422275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 defTabSz="422275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222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222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222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222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9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66576" name="Rectangle 17">
              <a:extLst>
                <a:ext uri="{FF2B5EF4-FFF2-40B4-BE49-F238E27FC236}">
                  <a16:creationId xmlns:a16="http://schemas.microsoft.com/office/drawing/2014/main" id="{7374F20B-F2EF-4C35-BF19-F134770053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9388" y="3590925"/>
              <a:ext cx="207962" cy="20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1912" tIns="31750" rIns="61912" bIns="31750">
              <a:spAutoFit/>
            </a:bodyPr>
            <a:lstStyle>
              <a:lvl1pPr defTabSz="422275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 defTabSz="42227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 defTabSz="422275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 defTabSz="422275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 defTabSz="422275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222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222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222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222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9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66577" name="Line 18">
              <a:extLst>
                <a:ext uri="{FF2B5EF4-FFF2-40B4-BE49-F238E27FC236}">
                  <a16:creationId xmlns:a16="http://schemas.microsoft.com/office/drawing/2014/main" id="{5C693FD0-03FF-4B35-878E-6B3E1B027E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03563" y="3475038"/>
              <a:ext cx="0" cy="1349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8" name="Rectangle 19">
              <a:extLst>
                <a:ext uri="{FF2B5EF4-FFF2-40B4-BE49-F238E27FC236}">
                  <a16:creationId xmlns:a16="http://schemas.microsoft.com/office/drawing/2014/main" id="{1E4B4156-D26F-4EEA-8486-55056BDD6F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8438" y="3879850"/>
              <a:ext cx="214312" cy="20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1912" tIns="31750" rIns="61912" bIns="31750">
              <a:spAutoFit/>
            </a:bodyPr>
            <a:lstStyle>
              <a:lvl1pPr defTabSz="422275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 defTabSz="42227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 defTabSz="422275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 defTabSz="422275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 defTabSz="422275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222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222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222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222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9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66579" name="Rectangle 20">
              <a:extLst>
                <a:ext uri="{FF2B5EF4-FFF2-40B4-BE49-F238E27FC236}">
                  <a16:creationId xmlns:a16="http://schemas.microsoft.com/office/drawing/2014/main" id="{7DC78264-83DF-4696-9A6B-CB693F322A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2750" y="3889375"/>
              <a:ext cx="349250" cy="20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1912" tIns="31750" rIns="61912" bIns="31750">
              <a:spAutoFit/>
            </a:bodyPr>
            <a:lstStyle>
              <a:lvl1pPr defTabSz="422275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 defTabSz="42227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 defTabSz="422275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 defTabSz="422275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 defTabSz="422275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222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222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222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222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9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</a:t>
              </a:r>
              <a:r>
                <a:rPr lang="en-US" altLang="ar-JO" sz="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66580" name="Line 21">
              <a:extLst>
                <a:ext uri="{FF2B5EF4-FFF2-40B4-BE49-F238E27FC236}">
                  <a16:creationId xmlns:a16="http://schemas.microsoft.com/office/drawing/2014/main" id="{81A1FCB3-7EFB-4E82-981B-230DA15A67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27388" y="3700463"/>
              <a:ext cx="9683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81" name="Line 22">
              <a:extLst>
                <a:ext uri="{FF2B5EF4-FFF2-40B4-BE49-F238E27FC236}">
                  <a16:creationId xmlns:a16="http://schemas.microsoft.com/office/drawing/2014/main" id="{67FAB0AA-B608-4364-B4AB-A05424E21A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9413" y="3700463"/>
              <a:ext cx="984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82" name="Line 23">
              <a:extLst>
                <a:ext uri="{FF2B5EF4-FFF2-40B4-BE49-F238E27FC236}">
                  <a16:creationId xmlns:a16="http://schemas.microsoft.com/office/drawing/2014/main" id="{521EB3A8-35E6-4B16-9A20-5B4819D7DA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17788" y="3700463"/>
              <a:ext cx="9683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83" name="Rectangle 24">
              <a:extLst>
                <a:ext uri="{FF2B5EF4-FFF2-40B4-BE49-F238E27FC236}">
                  <a16:creationId xmlns:a16="http://schemas.microsoft.com/office/drawing/2014/main" id="{638714E1-0679-421A-B53D-B940F70682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8350" y="3595688"/>
              <a:ext cx="477838" cy="20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1912" tIns="31750" rIns="61912" bIns="31750">
              <a:spAutoFit/>
            </a:bodyPr>
            <a:lstStyle>
              <a:lvl1pPr defTabSz="422275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 defTabSz="42227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 defTabSz="422275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 defTabSz="422275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 defTabSz="422275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222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222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222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222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9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COOH</a:t>
              </a:r>
            </a:p>
          </p:txBody>
        </p:sp>
        <p:sp>
          <p:nvSpPr>
            <p:cNvPr id="66584" name="Rectangle 25">
              <a:extLst>
                <a:ext uri="{FF2B5EF4-FFF2-40B4-BE49-F238E27FC236}">
                  <a16:creationId xmlns:a16="http://schemas.microsoft.com/office/drawing/2014/main" id="{BE665EE2-B5F2-4F3A-BEA7-3D78C0B1CE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5613" y="3595688"/>
              <a:ext cx="207962" cy="20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1912" tIns="31750" rIns="61912" bIns="31750">
              <a:spAutoFit/>
            </a:bodyPr>
            <a:lstStyle>
              <a:lvl1pPr defTabSz="422275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 defTabSz="42227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 defTabSz="422275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 defTabSz="422275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 defTabSz="422275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222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222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222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222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9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66585" name="Rectangle 26">
              <a:extLst>
                <a:ext uri="{FF2B5EF4-FFF2-40B4-BE49-F238E27FC236}">
                  <a16:creationId xmlns:a16="http://schemas.microsoft.com/office/drawing/2014/main" id="{57B12408-4834-420C-8370-7CA55E05A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8438" y="3300413"/>
              <a:ext cx="214312" cy="20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1912" tIns="31750" rIns="61912" bIns="31750">
              <a:spAutoFit/>
            </a:bodyPr>
            <a:lstStyle>
              <a:lvl1pPr defTabSz="422275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 defTabSz="42227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 defTabSz="422275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 defTabSz="422275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 defTabSz="422275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222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222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222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222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9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66586" name="Rectangle 27">
              <a:extLst>
                <a:ext uri="{FF2B5EF4-FFF2-40B4-BE49-F238E27FC236}">
                  <a16:creationId xmlns:a16="http://schemas.microsoft.com/office/drawing/2014/main" id="{2DF596E7-B6F2-4A87-9840-775A22613F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8313" y="3294063"/>
              <a:ext cx="214312" cy="20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1912" tIns="31750" rIns="61912" bIns="31750">
              <a:spAutoFit/>
            </a:bodyPr>
            <a:lstStyle>
              <a:lvl1pPr defTabSz="422275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 defTabSz="42227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 defTabSz="422275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 defTabSz="422275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 defTabSz="422275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222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222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222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222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9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66587" name="AutoShape 28">
              <a:extLst>
                <a:ext uri="{FF2B5EF4-FFF2-40B4-BE49-F238E27FC236}">
                  <a16:creationId xmlns:a16="http://schemas.microsoft.com/office/drawing/2014/main" id="{3D12BA38-D9BA-481D-A82F-26DF8A47C4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9438" y="3384550"/>
              <a:ext cx="749300" cy="625475"/>
            </a:xfrm>
            <a:prstGeom prst="hexagon">
              <a:avLst>
                <a:gd name="adj" fmla="val 29944"/>
                <a:gd name="vf" fmla="val 115470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JO" altLang="ar-JO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588" name="Line 29">
              <a:extLst>
                <a:ext uri="{FF2B5EF4-FFF2-40B4-BE49-F238E27FC236}">
                  <a16:creationId xmlns:a16="http://schemas.microsoft.com/office/drawing/2014/main" id="{17921E62-3EB2-411C-BCD2-FE6FD460A1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6450" y="3460750"/>
              <a:ext cx="30321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89" name="Line 30">
              <a:extLst>
                <a:ext uri="{FF2B5EF4-FFF2-40B4-BE49-F238E27FC236}">
                  <a16:creationId xmlns:a16="http://schemas.microsoft.com/office/drawing/2014/main" id="{9A1F2523-2047-43CF-8019-A8F7DC188C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41513" y="3714750"/>
              <a:ext cx="128587" cy="228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90" name="Line 31">
              <a:extLst>
                <a:ext uri="{FF2B5EF4-FFF2-40B4-BE49-F238E27FC236}">
                  <a16:creationId xmlns:a16="http://schemas.microsoft.com/office/drawing/2014/main" id="{1B37A202-191B-40F6-A5A4-22B5846194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62200" y="3713163"/>
              <a:ext cx="169863" cy="2349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6591" name="Group 32">
              <a:extLst>
                <a:ext uri="{FF2B5EF4-FFF2-40B4-BE49-F238E27FC236}">
                  <a16:creationId xmlns:a16="http://schemas.microsoft.com/office/drawing/2014/main" id="{2E892EFA-2CF4-4B35-9460-622A225FEA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2300" y="3384550"/>
              <a:ext cx="747713" cy="625475"/>
              <a:chOff x="564" y="2050"/>
              <a:chExt cx="346" cy="256"/>
            </a:xfrm>
          </p:grpSpPr>
          <p:sp>
            <p:nvSpPr>
              <p:cNvPr id="66675" name="AutoShape 33">
                <a:extLst>
                  <a:ext uri="{FF2B5EF4-FFF2-40B4-BE49-F238E27FC236}">
                    <a16:creationId xmlns:a16="http://schemas.microsoft.com/office/drawing/2014/main" id="{C86CE137-BA28-41CF-97C0-5D6471E312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4" y="2050"/>
                <a:ext cx="346" cy="256"/>
              </a:xfrm>
              <a:prstGeom prst="hexagon">
                <a:avLst>
                  <a:gd name="adj" fmla="val 33783"/>
                  <a:gd name="vf" fmla="val 115470"/>
                </a:avLst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JO" altLang="ar-JO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676" name="Line 34">
                <a:extLst>
                  <a:ext uri="{FF2B5EF4-FFF2-40B4-BE49-F238E27FC236}">
                    <a16:creationId xmlns:a16="http://schemas.microsoft.com/office/drawing/2014/main" id="{EF7CF549-181C-4B42-BA94-ECEFC2981F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0" y="2081"/>
                <a:ext cx="1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77" name="Line 35">
                <a:extLst>
                  <a:ext uri="{FF2B5EF4-FFF2-40B4-BE49-F238E27FC236}">
                    <a16:creationId xmlns:a16="http://schemas.microsoft.com/office/drawing/2014/main" id="{7B89BA94-7BC9-491D-873B-FEEF05ADE6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8" y="2185"/>
                <a:ext cx="60" cy="9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78" name="Line 36">
                <a:extLst>
                  <a:ext uri="{FF2B5EF4-FFF2-40B4-BE49-F238E27FC236}">
                    <a16:creationId xmlns:a16="http://schemas.microsoft.com/office/drawing/2014/main" id="{1AEDF331-6D49-4238-A75D-DCAF29D388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00" y="2184"/>
                <a:ext cx="80" cy="9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6592" name="Line 37">
              <a:extLst>
                <a:ext uri="{FF2B5EF4-FFF2-40B4-BE49-F238E27FC236}">
                  <a16:creationId xmlns:a16="http://schemas.microsoft.com/office/drawing/2014/main" id="{60C52488-E7EB-4A54-BF60-6DF92636E5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36763" y="4013200"/>
              <a:ext cx="0" cy="1397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93" name="Line 38">
              <a:extLst>
                <a:ext uri="{FF2B5EF4-FFF2-40B4-BE49-F238E27FC236}">
                  <a16:creationId xmlns:a16="http://schemas.microsoft.com/office/drawing/2014/main" id="{D7936415-EC60-4900-907A-5042B8F8E8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11213" y="4013200"/>
              <a:ext cx="0" cy="1397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94" name="Rectangle 39">
              <a:extLst>
                <a:ext uri="{FF2B5EF4-FFF2-40B4-BE49-F238E27FC236}">
                  <a16:creationId xmlns:a16="http://schemas.microsoft.com/office/drawing/2014/main" id="{6A732590-975E-41B6-9ACB-484C2FFCEF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5488" y="4127500"/>
              <a:ext cx="169862" cy="20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1912" tIns="31750" rIns="61912" bIns="31750">
              <a:spAutoFit/>
            </a:bodyPr>
            <a:lstStyle>
              <a:lvl1pPr defTabSz="422275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 defTabSz="42227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 defTabSz="422275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 defTabSz="422275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 defTabSz="422275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222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222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222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222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9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66595" name="Rectangle 40">
              <a:extLst>
                <a:ext uri="{FF2B5EF4-FFF2-40B4-BE49-F238E27FC236}">
                  <a16:creationId xmlns:a16="http://schemas.microsoft.com/office/drawing/2014/main" id="{49D2C515-4D28-4EBB-8E95-C848D18C39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9450" y="4117975"/>
              <a:ext cx="169863" cy="20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1912" tIns="31750" rIns="61912" bIns="31750">
              <a:spAutoFit/>
            </a:bodyPr>
            <a:lstStyle>
              <a:lvl1pPr defTabSz="422275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 defTabSz="42227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 defTabSz="422275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 defTabSz="422275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 defTabSz="422275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222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222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222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222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9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66596" name="Rectangle 41">
              <a:extLst>
                <a:ext uri="{FF2B5EF4-FFF2-40B4-BE49-F238E27FC236}">
                  <a16:creationId xmlns:a16="http://schemas.microsoft.com/office/drawing/2014/main" id="{8913D3C5-5FB9-4196-A07B-F432858427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4775" y="4124325"/>
              <a:ext cx="696913" cy="43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7312" tIns="42862" rIns="87312" bIns="42862">
              <a:spAutoFit/>
            </a:bodyPr>
            <a:lstStyle>
              <a:lvl1pPr defTabSz="808038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 defTabSz="808038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 defTabSz="808038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 defTabSz="808038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 defTabSz="808038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23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altLang="ar-JO" sz="2300" b="1" baseline="-2500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66597" name="Line 42">
              <a:extLst>
                <a:ext uri="{FF2B5EF4-FFF2-40B4-BE49-F238E27FC236}">
                  <a16:creationId xmlns:a16="http://schemas.microsoft.com/office/drawing/2014/main" id="{6B7CA319-BA1F-4F70-AE91-8D2F8787CA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289800" y="2112963"/>
              <a:ext cx="1588" cy="1333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98" name="Line 43">
              <a:extLst>
                <a:ext uri="{FF2B5EF4-FFF2-40B4-BE49-F238E27FC236}">
                  <a16:creationId xmlns:a16="http://schemas.microsoft.com/office/drawing/2014/main" id="{65B82B08-C1F3-40C2-9D66-E7B1307B97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91425" y="2416175"/>
              <a:ext cx="3175" cy="1381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99" name="Line 44">
              <a:extLst>
                <a:ext uri="{FF2B5EF4-FFF2-40B4-BE49-F238E27FC236}">
                  <a16:creationId xmlns:a16="http://schemas.microsoft.com/office/drawing/2014/main" id="{F58D6FC4-E0F6-4ACA-812E-A4319169F5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289800" y="2416175"/>
              <a:ext cx="1588" cy="1381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600" name="Line 45">
              <a:extLst>
                <a:ext uri="{FF2B5EF4-FFF2-40B4-BE49-F238E27FC236}">
                  <a16:creationId xmlns:a16="http://schemas.microsoft.com/office/drawing/2014/main" id="{D48927A8-731C-4164-B063-962729CA3D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83313" y="2341563"/>
              <a:ext cx="100012" cy="31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601" name="Line 46">
              <a:extLst>
                <a:ext uri="{FF2B5EF4-FFF2-40B4-BE49-F238E27FC236}">
                  <a16:creationId xmlns:a16="http://schemas.microsoft.com/office/drawing/2014/main" id="{A13F93F7-6B3C-4120-8F01-8C53519A7F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68988" y="2341563"/>
              <a:ext cx="96837" cy="31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602" name="Rectangle 47">
              <a:extLst>
                <a:ext uri="{FF2B5EF4-FFF2-40B4-BE49-F238E27FC236}">
                  <a16:creationId xmlns:a16="http://schemas.microsoft.com/office/drawing/2014/main" id="{F22BD1FC-65A9-4485-9517-EADCC79188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5350" y="2235200"/>
              <a:ext cx="319088" cy="300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1912" tIns="31750" rIns="61912" bIns="31750"/>
            <a:lstStyle>
              <a:lvl1pPr defTabSz="422275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 defTabSz="42227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 defTabSz="422275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 defTabSz="422275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 defTabSz="422275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222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222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222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222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9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66603" name="Line 48">
              <a:extLst>
                <a:ext uri="{FF2B5EF4-FFF2-40B4-BE49-F238E27FC236}">
                  <a16:creationId xmlns:a16="http://schemas.microsoft.com/office/drawing/2014/main" id="{18F98990-E704-451D-8D10-3E9C837D54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86338" y="2336800"/>
              <a:ext cx="100012" cy="31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604" name="Rectangle 49">
              <a:extLst>
                <a:ext uri="{FF2B5EF4-FFF2-40B4-BE49-F238E27FC236}">
                  <a16:creationId xmlns:a16="http://schemas.microsoft.com/office/drawing/2014/main" id="{D2000264-7B83-443A-94EA-DE9D178818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0113" y="2230438"/>
              <a:ext cx="452437" cy="300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1912" tIns="31750" rIns="61912" bIns="31750"/>
            <a:lstStyle>
              <a:lvl1pPr defTabSz="422275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 defTabSz="42227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 defTabSz="422275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 defTabSz="422275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 defTabSz="422275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222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222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222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222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9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HO</a:t>
              </a:r>
            </a:p>
          </p:txBody>
        </p:sp>
        <p:sp>
          <p:nvSpPr>
            <p:cNvPr id="66605" name="Line 50">
              <a:extLst>
                <a:ext uri="{FF2B5EF4-FFF2-40B4-BE49-F238E27FC236}">
                  <a16:creationId xmlns:a16="http://schemas.microsoft.com/office/drawing/2014/main" id="{DD339E71-2EDA-446E-B559-FA7D10839F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91138" y="1885950"/>
              <a:ext cx="1587" cy="1365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606" name="Rectangle 51">
              <a:extLst>
                <a:ext uri="{FF2B5EF4-FFF2-40B4-BE49-F238E27FC236}">
                  <a16:creationId xmlns:a16="http://schemas.microsoft.com/office/drawing/2014/main" id="{BD36A197-1EB2-403B-8B37-8A57332788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0175" y="1704975"/>
              <a:ext cx="252413" cy="300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1912" tIns="31750" rIns="61912" bIns="31750"/>
            <a:lstStyle>
              <a:lvl1pPr defTabSz="422275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 defTabSz="42227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 defTabSz="422275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 defTabSz="422275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 defTabSz="422275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222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222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222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222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9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66607" name="Line 52">
              <a:extLst>
                <a:ext uri="{FF2B5EF4-FFF2-40B4-BE49-F238E27FC236}">
                  <a16:creationId xmlns:a16="http://schemas.microsoft.com/office/drawing/2014/main" id="{DE2D2BD9-085C-4B3A-9FD7-98C2C64B23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489700" y="1885950"/>
              <a:ext cx="3175" cy="1365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608" name="Rectangle 53">
              <a:extLst>
                <a:ext uri="{FF2B5EF4-FFF2-40B4-BE49-F238E27FC236}">
                  <a16:creationId xmlns:a16="http://schemas.microsoft.com/office/drawing/2014/main" id="{4947CC92-EBC9-4C04-84C9-FE1A51D7EE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1913" y="1719263"/>
              <a:ext cx="252412" cy="300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1912" tIns="31750" rIns="61912" bIns="31750"/>
            <a:lstStyle>
              <a:lvl1pPr defTabSz="422275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 defTabSz="42227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 defTabSz="422275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 defTabSz="422275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 defTabSz="422275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222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222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222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222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9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66609" name="Rectangle 54">
              <a:extLst>
                <a:ext uri="{FF2B5EF4-FFF2-40B4-BE49-F238E27FC236}">
                  <a16:creationId xmlns:a16="http://schemas.microsoft.com/office/drawing/2014/main" id="{26007487-9AA1-4169-820B-1EC21CF31F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83438" y="2244725"/>
              <a:ext cx="307975" cy="300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1912" tIns="31750" rIns="61912" bIns="31750"/>
            <a:lstStyle>
              <a:lvl1pPr defTabSz="422275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 defTabSz="42227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 defTabSz="422275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 defTabSz="422275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 defTabSz="422275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222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222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222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222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9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66610" name="Line 55">
              <a:extLst>
                <a:ext uri="{FF2B5EF4-FFF2-40B4-BE49-F238E27FC236}">
                  <a16:creationId xmlns:a16="http://schemas.microsoft.com/office/drawing/2014/main" id="{3398FB67-6F55-45EC-A75A-6C3673F20F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81900" y="2117725"/>
              <a:ext cx="3175" cy="1333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611" name="Rectangle 56">
              <a:extLst>
                <a:ext uri="{FF2B5EF4-FFF2-40B4-BE49-F238E27FC236}">
                  <a16:creationId xmlns:a16="http://schemas.microsoft.com/office/drawing/2014/main" id="{95D90E80-E957-4509-80D9-01DE23CD5A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85025" y="2543175"/>
              <a:ext cx="319088" cy="300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1912" tIns="31750" rIns="61912" bIns="31750"/>
            <a:lstStyle>
              <a:lvl1pPr defTabSz="422275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 defTabSz="42227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 defTabSz="422275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 defTabSz="422275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 defTabSz="422275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222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222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222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222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9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66612" name="Rectangle 57">
              <a:extLst>
                <a:ext uri="{FF2B5EF4-FFF2-40B4-BE49-F238E27FC236}">
                  <a16:creationId xmlns:a16="http://schemas.microsoft.com/office/drawing/2014/main" id="{41A79413-1DC7-40BC-BB34-5C4CFCA513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51725" y="2557463"/>
              <a:ext cx="519113" cy="300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1912" tIns="31750" rIns="61912" bIns="31750"/>
            <a:lstStyle>
              <a:lvl1pPr defTabSz="422275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 defTabSz="42227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 defTabSz="422275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 defTabSz="422275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 defTabSz="422275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222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222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222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222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9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</a:t>
              </a:r>
              <a:r>
                <a:rPr lang="en-US" altLang="ar-JO" sz="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66613" name="Line 58">
              <a:extLst>
                <a:ext uri="{FF2B5EF4-FFF2-40B4-BE49-F238E27FC236}">
                  <a16:creationId xmlns:a16="http://schemas.microsoft.com/office/drawing/2014/main" id="{59A1236E-07AB-4E7C-B5AB-52A03EFCA0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62863" y="2339975"/>
              <a:ext cx="98425" cy="15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614" name="Line 59">
              <a:extLst>
                <a:ext uri="{FF2B5EF4-FFF2-40B4-BE49-F238E27FC236}">
                  <a16:creationId xmlns:a16="http://schemas.microsoft.com/office/drawing/2014/main" id="{CD9229F0-BC45-44E5-AD59-7F609D565C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370763" y="2339975"/>
              <a:ext cx="96837" cy="15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615" name="Line 60">
              <a:extLst>
                <a:ext uri="{FF2B5EF4-FFF2-40B4-BE49-F238E27FC236}">
                  <a16:creationId xmlns:a16="http://schemas.microsoft.com/office/drawing/2014/main" id="{5B8E0960-051A-422D-8AFB-D0DD961EE3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085013" y="2339975"/>
              <a:ext cx="95250" cy="15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616" name="Rectangle 61">
              <a:extLst>
                <a:ext uri="{FF2B5EF4-FFF2-40B4-BE49-F238E27FC236}">
                  <a16:creationId xmlns:a16="http://schemas.microsoft.com/office/drawing/2014/main" id="{4F0FF502-C641-4A2F-AC35-D5334C4931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29538" y="2235200"/>
              <a:ext cx="709612" cy="300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1912" tIns="31750" rIns="61912" bIns="31750"/>
            <a:lstStyle>
              <a:lvl1pPr defTabSz="422275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 defTabSz="42227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 defTabSz="422275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 defTabSz="422275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 defTabSz="422275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222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222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222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222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9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COOH</a:t>
              </a:r>
            </a:p>
          </p:txBody>
        </p:sp>
        <p:sp>
          <p:nvSpPr>
            <p:cNvPr id="66617" name="Rectangle 62">
              <a:extLst>
                <a:ext uri="{FF2B5EF4-FFF2-40B4-BE49-F238E27FC236}">
                  <a16:creationId xmlns:a16="http://schemas.microsoft.com/office/drawing/2014/main" id="{0A2C2A24-B07D-404C-A8EC-D3AE8C6DAD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9825" y="2220913"/>
              <a:ext cx="309563" cy="300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1912" tIns="31750" rIns="61912" bIns="31750"/>
            <a:lstStyle>
              <a:lvl1pPr defTabSz="422275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 defTabSz="42227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 defTabSz="422275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 defTabSz="422275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 defTabSz="422275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222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222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222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222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9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66618" name="Rectangle 63">
              <a:extLst>
                <a:ext uri="{FF2B5EF4-FFF2-40B4-BE49-F238E27FC236}">
                  <a16:creationId xmlns:a16="http://schemas.microsoft.com/office/drawing/2014/main" id="{B629A927-BC23-4143-A472-F011E71A3D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85025" y="1931988"/>
              <a:ext cx="319088" cy="300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1912" tIns="31750" rIns="61912" bIns="31750"/>
            <a:lstStyle>
              <a:lvl1pPr defTabSz="422275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 defTabSz="42227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 defTabSz="422275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 defTabSz="422275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 defTabSz="422275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222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222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222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222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9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66619" name="Rectangle 64">
              <a:extLst>
                <a:ext uri="{FF2B5EF4-FFF2-40B4-BE49-F238E27FC236}">
                  <a16:creationId xmlns:a16="http://schemas.microsoft.com/office/drawing/2014/main" id="{564802C6-BE22-47C4-B954-CD436B0728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6013" y="1931988"/>
              <a:ext cx="319087" cy="300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1912" tIns="31750" rIns="61912" bIns="31750"/>
            <a:lstStyle>
              <a:lvl1pPr defTabSz="422275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 defTabSz="42227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 defTabSz="422275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 defTabSz="422275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 defTabSz="422275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222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222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222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222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9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66620" name="AutoShape 65">
              <a:extLst>
                <a:ext uri="{FF2B5EF4-FFF2-40B4-BE49-F238E27FC236}">
                  <a16:creationId xmlns:a16="http://schemas.microsoft.com/office/drawing/2014/main" id="{AD090A52-06F4-4BA4-8759-489ABD0084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2225" y="2027238"/>
              <a:ext cx="746125" cy="627062"/>
            </a:xfrm>
            <a:prstGeom prst="hexagon">
              <a:avLst>
                <a:gd name="adj" fmla="val 29741"/>
                <a:gd name="vf" fmla="val 115470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JO" altLang="ar-JO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621" name="Line 66">
              <a:extLst>
                <a:ext uri="{FF2B5EF4-FFF2-40B4-BE49-F238E27FC236}">
                  <a16:creationId xmlns:a16="http://schemas.microsoft.com/office/drawing/2014/main" id="{4338DBDB-E0A7-427A-B2EF-9C29E5B4A1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29238" y="2103438"/>
              <a:ext cx="304800" cy="31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622" name="Line 67">
              <a:extLst>
                <a:ext uri="{FF2B5EF4-FFF2-40B4-BE49-F238E27FC236}">
                  <a16:creationId xmlns:a16="http://schemas.microsoft.com/office/drawing/2014/main" id="{89697CEB-612B-46EB-ABC6-46FB3474CA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95888" y="2355850"/>
              <a:ext cx="128587" cy="2317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623" name="Line 68">
              <a:extLst>
                <a:ext uri="{FF2B5EF4-FFF2-40B4-BE49-F238E27FC236}">
                  <a16:creationId xmlns:a16="http://schemas.microsoft.com/office/drawing/2014/main" id="{96327017-0316-485B-AB85-FE8E7743F4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10225" y="2354263"/>
              <a:ext cx="176213" cy="2381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624" name="AutoShape 69">
              <a:extLst>
                <a:ext uri="{FF2B5EF4-FFF2-40B4-BE49-F238E27FC236}">
                  <a16:creationId xmlns:a16="http://schemas.microsoft.com/office/drawing/2014/main" id="{18BDBE53-0C3D-4A67-9F33-1D7BBF8654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99200" y="2027238"/>
              <a:ext cx="750888" cy="627062"/>
            </a:xfrm>
            <a:prstGeom prst="hexagon">
              <a:avLst>
                <a:gd name="adj" fmla="val 29931"/>
                <a:gd name="vf" fmla="val 115470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ar-JO" altLang="ar-JO"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625" name="Line 70">
              <a:extLst>
                <a:ext uri="{FF2B5EF4-FFF2-40B4-BE49-F238E27FC236}">
                  <a16:creationId xmlns:a16="http://schemas.microsoft.com/office/drawing/2014/main" id="{9386E1E4-9018-466B-9E99-6801A13291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27800" y="2103438"/>
              <a:ext cx="303213" cy="31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626" name="Line 71">
              <a:extLst>
                <a:ext uri="{FF2B5EF4-FFF2-40B4-BE49-F238E27FC236}">
                  <a16:creationId xmlns:a16="http://schemas.microsoft.com/office/drawing/2014/main" id="{DF72A279-3D51-4AA3-BFBE-CB8978E7BC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92863" y="2355850"/>
              <a:ext cx="128587" cy="2317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627" name="Line 72">
              <a:extLst>
                <a:ext uri="{FF2B5EF4-FFF2-40B4-BE49-F238E27FC236}">
                  <a16:creationId xmlns:a16="http://schemas.microsoft.com/office/drawing/2014/main" id="{3353C3A7-ADA4-4A06-8AD4-8FDBAB7B90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813550" y="2354263"/>
              <a:ext cx="169863" cy="2381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628" name="Line 73">
              <a:extLst>
                <a:ext uri="{FF2B5EF4-FFF2-40B4-BE49-F238E27FC236}">
                  <a16:creationId xmlns:a16="http://schemas.microsoft.com/office/drawing/2014/main" id="{96B34C7C-C857-42CC-9E30-27E660F0C0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489700" y="2657475"/>
              <a:ext cx="3175" cy="1365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629" name="Rectangle 74">
              <a:extLst>
                <a:ext uri="{FF2B5EF4-FFF2-40B4-BE49-F238E27FC236}">
                  <a16:creationId xmlns:a16="http://schemas.microsoft.com/office/drawing/2014/main" id="{25256B60-9786-4FC3-9AE3-D2B8860744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92863" y="2752725"/>
              <a:ext cx="300037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025" tIns="38100" rIns="73025" bIns="38100"/>
            <a:lstStyle>
              <a:lvl1pPr defTabSz="5842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 defTabSz="5842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 defTabSz="5842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 defTabSz="584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 defTabSz="584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584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584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584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584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11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66630" name="Rectangle 75">
              <a:extLst>
                <a:ext uri="{FF2B5EF4-FFF2-40B4-BE49-F238E27FC236}">
                  <a16:creationId xmlns:a16="http://schemas.microsoft.com/office/drawing/2014/main" id="{C5EFE69D-B876-4874-BAFA-178F7CC15D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19775" y="2957513"/>
              <a:ext cx="793750" cy="677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7312" tIns="42862" rIns="87312" bIns="42862"/>
            <a:lstStyle>
              <a:lvl1pPr defTabSz="808038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 defTabSz="808038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 defTabSz="808038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 defTabSz="808038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 defTabSz="808038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T3</a:t>
              </a:r>
            </a:p>
          </p:txBody>
        </p:sp>
        <p:sp>
          <p:nvSpPr>
            <p:cNvPr id="66631" name="Line 83">
              <a:extLst>
                <a:ext uri="{FF2B5EF4-FFF2-40B4-BE49-F238E27FC236}">
                  <a16:creationId xmlns:a16="http://schemas.microsoft.com/office/drawing/2014/main" id="{6D3D2E2A-4F59-468C-86CA-FA3752AE18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54600" y="5054600"/>
              <a:ext cx="777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632" name="Rectangle 84">
              <a:extLst>
                <a:ext uri="{FF2B5EF4-FFF2-40B4-BE49-F238E27FC236}">
                  <a16:creationId xmlns:a16="http://schemas.microsoft.com/office/drawing/2014/main" id="{A65C23E5-7874-4626-B02B-C4BB205A9A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7900" y="4956175"/>
              <a:ext cx="304800" cy="20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1912" tIns="31750" rIns="61912" bIns="31750">
              <a:spAutoFit/>
            </a:bodyPr>
            <a:lstStyle>
              <a:lvl1pPr defTabSz="422275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 defTabSz="42227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 defTabSz="422275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 defTabSz="422275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 defTabSz="422275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222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222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222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222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9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HO</a:t>
              </a:r>
            </a:p>
          </p:txBody>
        </p:sp>
        <p:sp>
          <p:nvSpPr>
            <p:cNvPr id="66633" name="Line 76">
              <a:extLst>
                <a:ext uri="{FF2B5EF4-FFF2-40B4-BE49-F238E27FC236}">
                  <a16:creationId xmlns:a16="http://schemas.microsoft.com/office/drawing/2014/main" id="{A84DD0E4-57A0-4BFE-9A48-FDDBE63243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340600" y="4819650"/>
              <a:ext cx="0" cy="1381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634" name="Line 77">
              <a:extLst>
                <a:ext uri="{FF2B5EF4-FFF2-40B4-BE49-F238E27FC236}">
                  <a16:creationId xmlns:a16="http://schemas.microsoft.com/office/drawing/2014/main" id="{5F3BF7E5-F0C7-4380-A78E-123AA11ED9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15238" y="5127625"/>
              <a:ext cx="0" cy="1333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635" name="Line 78">
              <a:extLst>
                <a:ext uri="{FF2B5EF4-FFF2-40B4-BE49-F238E27FC236}">
                  <a16:creationId xmlns:a16="http://schemas.microsoft.com/office/drawing/2014/main" id="{EDCD912D-A0B3-4FD9-893D-DDB220458C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340600" y="5127625"/>
              <a:ext cx="0" cy="1333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636" name="Line 79">
              <a:extLst>
                <a:ext uri="{FF2B5EF4-FFF2-40B4-BE49-F238E27FC236}">
                  <a16:creationId xmlns:a16="http://schemas.microsoft.com/office/drawing/2014/main" id="{03D7D9AE-D66F-44B9-A7E8-A88BFD10AB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37288" y="5053013"/>
              <a:ext cx="1000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637" name="Line 80">
              <a:extLst>
                <a:ext uri="{FF2B5EF4-FFF2-40B4-BE49-F238E27FC236}">
                  <a16:creationId xmlns:a16="http://schemas.microsoft.com/office/drawing/2014/main" id="{7D37E632-B320-4112-9056-92051C85FF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16613" y="5053013"/>
              <a:ext cx="10318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638" name="Rectangle 81">
              <a:extLst>
                <a:ext uri="{FF2B5EF4-FFF2-40B4-BE49-F238E27FC236}">
                  <a16:creationId xmlns:a16="http://schemas.microsoft.com/office/drawing/2014/main" id="{0B1A9E13-6974-4A12-9ABD-0D35290388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0275" y="4948238"/>
              <a:ext cx="214313" cy="20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1912" tIns="31750" rIns="61912" bIns="31750">
              <a:spAutoFit/>
            </a:bodyPr>
            <a:lstStyle>
              <a:lvl1pPr defTabSz="422275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 defTabSz="42227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 defTabSz="422275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 defTabSz="422275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 defTabSz="422275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222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222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222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222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9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66639" name="Line 86">
              <a:extLst>
                <a:ext uri="{FF2B5EF4-FFF2-40B4-BE49-F238E27FC236}">
                  <a16:creationId xmlns:a16="http://schemas.microsoft.com/office/drawing/2014/main" id="{84E16824-4055-4A89-B98B-05073987A2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48288" y="4610100"/>
              <a:ext cx="0" cy="1143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640" name="Rectangle 87">
              <a:extLst>
                <a:ext uri="{FF2B5EF4-FFF2-40B4-BE49-F238E27FC236}">
                  <a16:creationId xmlns:a16="http://schemas.microsoft.com/office/drawing/2014/main" id="{E89D4E6E-768C-4547-AD0A-4F9EFECC3B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9388" y="4414838"/>
              <a:ext cx="166687" cy="20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1912" tIns="31750" rIns="61912" bIns="31750">
              <a:spAutoFit/>
            </a:bodyPr>
            <a:lstStyle>
              <a:lvl1pPr defTabSz="422275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 defTabSz="42227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 defTabSz="422275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 defTabSz="422275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 defTabSz="422275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222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222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222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222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9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66641" name="Line 89">
              <a:extLst>
                <a:ext uri="{FF2B5EF4-FFF2-40B4-BE49-F238E27FC236}">
                  <a16:creationId xmlns:a16="http://schemas.microsoft.com/office/drawing/2014/main" id="{C6367BFA-3F54-49E7-B687-5E25C8F698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40500" y="4610100"/>
              <a:ext cx="0" cy="1143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642" name="Rectangle 90">
              <a:extLst>
                <a:ext uri="{FF2B5EF4-FFF2-40B4-BE49-F238E27FC236}">
                  <a16:creationId xmlns:a16="http://schemas.microsoft.com/office/drawing/2014/main" id="{E3EBA562-AE53-4D34-9809-6D541C2681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62713" y="4414838"/>
              <a:ext cx="169862" cy="20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1912" tIns="31750" rIns="61912" bIns="31750">
              <a:spAutoFit/>
            </a:bodyPr>
            <a:lstStyle>
              <a:lvl1pPr defTabSz="422275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 defTabSz="42227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 defTabSz="422275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 defTabSz="422275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 defTabSz="422275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222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222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222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222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9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66643" name="Rectangle 91">
              <a:extLst>
                <a:ext uri="{FF2B5EF4-FFF2-40B4-BE49-F238E27FC236}">
                  <a16:creationId xmlns:a16="http://schemas.microsoft.com/office/drawing/2014/main" id="{C9412239-6C3B-4599-B2C1-80B4E2AF82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2650" y="4956175"/>
              <a:ext cx="207963" cy="20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1912" tIns="31750" rIns="61912" bIns="31750">
              <a:spAutoFit/>
            </a:bodyPr>
            <a:lstStyle>
              <a:lvl1pPr defTabSz="422275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 defTabSz="42227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 defTabSz="422275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 defTabSz="422275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 defTabSz="422275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222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222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222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222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9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66644" name="Line 92">
              <a:extLst>
                <a:ext uri="{FF2B5EF4-FFF2-40B4-BE49-F238E27FC236}">
                  <a16:creationId xmlns:a16="http://schemas.microsoft.com/office/drawing/2014/main" id="{293CA666-7FFD-49C4-B989-A6107EE690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16825" y="4827588"/>
              <a:ext cx="0" cy="1381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645" name="Rectangle 93">
              <a:extLst>
                <a:ext uri="{FF2B5EF4-FFF2-40B4-BE49-F238E27FC236}">
                  <a16:creationId xmlns:a16="http://schemas.microsoft.com/office/drawing/2014/main" id="{7285FDF1-0865-4466-854E-2932CD0734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27888" y="5265738"/>
              <a:ext cx="214312" cy="20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1912" tIns="31750" rIns="61912" bIns="31750">
              <a:spAutoFit/>
            </a:bodyPr>
            <a:lstStyle>
              <a:lvl1pPr defTabSz="422275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 defTabSz="42227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 defTabSz="422275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 defTabSz="422275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 defTabSz="422275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222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222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222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222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9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66646" name="Rectangle 94">
              <a:extLst>
                <a:ext uri="{FF2B5EF4-FFF2-40B4-BE49-F238E27FC236}">
                  <a16:creationId xmlns:a16="http://schemas.microsoft.com/office/drawing/2014/main" id="{18AF19FA-8ECD-4FD2-A192-805859A420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78713" y="5265738"/>
              <a:ext cx="349250" cy="20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1912" tIns="31750" rIns="61912" bIns="31750">
              <a:spAutoFit/>
            </a:bodyPr>
            <a:lstStyle>
              <a:lvl1pPr defTabSz="422275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 defTabSz="42227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 defTabSz="422275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 defTabSz="422275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 defTabSz="422275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222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222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222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222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9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</a:t>
              </a:r>
              <a:r>
                <a:rPr lang="en-US" altLang="ar-JO" sz="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66647" name="Line 95">
              <a:extLst>
                <a:ext uri="{FF2B5EF4-FFF2-40B4-BE49-F238E27FC236}">
                  <a16:creationId xmlns:a16="http://schemas.microsoft.com/office/drawing/2014/main" id="{2410A58F-8A30-4569-AB9A-74E7B1134B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27950" y="5053013"/>
              <a:ext cx="10001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648" name="Line 96">
              <a:extLst>
                <a:ext uri="{FF2B5EF4-FFF2-40B4-BE49-F238E27FC236}">
                  <a16:creationId xmlns:a16="http://schemas.microsoft.com/office/drawing/2014/main" id="{BFFE827C-0FFD-4FFC-9C9E-F08470BA83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26325" y="5053013"/>
              <a:ext cx="10001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649" name="Line 97">
              <a:extLst>
                <a:ext uri="{FF2B5EF4-FFF2-40B4-BE49-F238E27FC236}">
                  <a16:creationId xmlns:a16="http://schemas.microsoft.com/office/drawing/2014/main" id="{590107A5-22D2-4E4C-9B28-D94585DCB1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23113" y="5053013"/>
              <a:ext cx="952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650" name="Rectangle 98">
              <a:extLst>
                <a:ext uri="{FF2B5EF4-FFF2-40B4-BE49-F238E27FC236}">
                  <a16:creationId xmlns:a16="http://schemas.microsoft.com/office/drawing/2014/main" id="{B5DEBC87-4F9D-4797-8434-E4AEA655CC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18438" y="4948238"/>
              <a:ext cx="477837" cy="20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1912" tIns="31750" rIns="61912" bIns="31750">
              <a:spAutoFit/>
            </a:bodyPr>
            <a:lstStyle>
              <a:lvl1pPr defTabSz="422275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 defTabSz="42227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 defTabSz="422275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 defTabSz="422275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 defTabSz="422275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222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222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222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222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9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COOH</a:t>
              </a:r>
            </a:p>
          </p:txBody>
        </p:sp>
        <p:sp>
          <p:nvSpPr>
            <p:cNvPr id="66651" name="Rectangle 99">
              <a:extLst>
                <a:ext uri="{FF2B5EF4-FFF2-40B4-BE49-F238E27FC236}">
                  <a16:creationId xmlns:a16="http://schemas.microsoft.com/office/drawing/2014/main" id="{5204AC06-D213-40C2-9D11-37E21CBB17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02525" y="4948238"/>
              <a:ext cx="207963" cy="20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1912" tIns="31750" rIns="61912" bIns="31750">
              <a:spAutoFit/>
            </a:bodyPr>
            <a:lstStyle>
              <a:lvl1pPr defTabSz="422275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 defTabSz="42227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 defTabSz="422275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 defTabSz="422275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 defTabSz="422275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222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222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222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222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9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66652" name="Rectangle 100">
              <a:extLst>
                <a:ext uri="{FF2B5EF4-FFF2-40B4-BE49-F238E27FC236}">
                  <a16:creationId xmlns:a16="http://schemas.microsoft.com/office/drawing/2014/main" id="{FAE8A51D-0D25-47DB-A879-A2A5E7FBF4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27888" y="4618038"/>
              <a:ext cx="214312" cy="20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1912" tIns="31750" rIns="61912" bIns="31750">
              <a:spAutoFit/>
            </a:bodyPr>
            <a:lstStyle>
              <a:lvl1pPr defTabSz="422275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 defTabSz="42227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 defTabSz="422275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 defTabSz="422275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 defTabSz="422275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222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222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222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222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9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66653" name="Rectangle 101">
              <a:extLst>
                <a:ext uri="{FF2B5EF4-FFF2-40B4-BE49-F238E27FC236}">
                  <a16:creationId xmlns:a16="http://schemas.microsoft.com/office/drawing/2014/main" id="{9D1924CC-FEFD-48FE-A051-C688838D96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10463" y="4618038"/>
              <a:ext cx="214312" cy="20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1912" tIns="31750" rIns="61912" bIns="31750">
              <a:spAutoFit/>
            </a:bodyPr>
            <a:lstStyle>
              <a:lvl1pPr defTabSz="422275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 defTabSz="42227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 defTabSz="422275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 defTabSz="422275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 defTabSz="422275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222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222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222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222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9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</a:p>
          </p:txBody>
        </p:sp>
        <p:grpSp>
          <p:nvGrpSpPr>
            <p:cNvPr id="66654" name="Group 102">
              <a:extLst>
                <a:ext uri="{FF2B5EF4-FFF2-40B4-BE49-F238E27FC236}">
                  <a16:creationId xmlns:a16="http://schemas.microsoft.com/office/drawing/2014/main" id="{1B5D2CFE-9C71-4747-81F8-EA41768DBF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49850" y="4738688"/>
              <a:ext cx="747713" cy="627062"/>
              <a:chOff x="2298" y="2828"/>
              <a:chExt cx="345" cy="256"/>
            </a:xfrm>
          </p:grpSpPr>
          <p:sp>
            <p:nvSpPr>
              <p:cNvPr id="66671" name="AutoShape 103">
                <a:extLst>
                  <a:ext uri="{FF2B5EF4-FFF2-40B4-BE49-F238E27FC236}">
                    <a16:creationId xmlns:a16="http://schemas.microsoft.com/office/drawing/2014/main" id="{32108E61-38C9-4797-A55A-CDE316D872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8" y="2828"/>
                <a:ext cx="345" cy="256"/>
              </a:xfrm>
              <a:prstGeom prst="hexagon">
                <a:avLst>
                  <a:gd name="adj" fmla="val 33685"/>
                  <a:gd name="vf" fmla="val 115470"/>
                </a:avLst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JO" altLang="ar-JO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672" name="Line 104">
                <a:extLst>
                  <a:ext uri="{FF2B5EF4-FFF2-40B4-BE49-F238E27FC236}">
                    <a16:creationId xmlns:a16="http://schemas.microsoft.com/office/drawing/2014/main" id="{15BABC40-3EB0-4D0F-960F-835E37F87B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3" y="2857"/>
                <a:ext cx="14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73" name="Line 105">
                <a:extLst>
                  <a:ext uri="{FF2B5EF4-FFF2-40B4-BE49-F238E27FC236}">
                    <a16:creationId xmlns:a16="http://schemas.microsoft.com/office/drawing/2014/main" id="{EF5A14EE-B319-4C3C-9170-657BC206F0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41" y="2962"/>
                <a:ext cx="61" cy="9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74" name="Line 106">
                <a:extLst>
                  <a:ext uri="{FF2B5EF4-FFF2-40B4-BE49-F238E27FC236}">
                    <a16:creationId xmlns:a16="http://schemas.microsoft.com/office/drawing/2014/main" id="{C9869659-1697-42A1-B132-EFB2916868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34" y="2960"/>
                <a:ext cx="81" cy="9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6655" name="Group 107">
              <a:extLst>
                <a:ext uri="{FF2B5EF4-FFF2-40B4-BE49-F238E27FC236}">
                  <a16:creationId xmlns:a16="http://schemas.microsoft.com/office/drawing/2014/main" id="{EF2565F9-F789-42AC-AD2C-F4AB051953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53175" y="4738688"/>
              <a:ext cx="747713" cy="627062"/>
              <a:chOff x="2853" y="2828"/>
              <a:chExt cx="346" cy="256"/>
            </a:xfrm>
          </p:grpSpPr>
          <p:sp>
            <p:nvSpPr>
              <p:cNvPr id="66667" name="AutoShape 108">
                <a:extLst>
                  <a:ext uri="{FF2B5EF4-FFF2-40B4-BE49-F238E27FC236}">
                    <a16:creationId xmlns:a16="http://schemas.microsoft.com/office/drawing/2014/main" id="{0686C9FB-B5D8-4A75-894F-3A29DD25A1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3" y="2828"/>
                <a:ext cx="346" cy="256"/>
              </a:xfrm>
              <a:prstGeom prst="hexagon">
                <a:avLst>
                  <a:gd name="adj" fmla="val 33783"/>
                  <a:gd name="vf" fmla="val 115470"/>
                </a:avLst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JO" altLang="ar-JO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668" name="Line 109">
                <a:extLst>
                  <a:ext uri="{FF2B5EF4-FFF2-40B4-BE49-F238E27FC236}">
                    <a16:creationId xmlns:a16="http://schemas.microsoft.com/office/drawing/2014/main" id="{72BBAEA1-FECF-4630-B368-558F080CC7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58" y="2857"/>
                <a:ext cx="1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69" name="Line 110">
                <a:extLst>
                  <a:ext uri="{FF2B5EF4-FFF2-40B4-BE49-F238E27FC236}">
                    <a16:creationId xmlns:a16="http://schemas.microsoft.com/office/drawing/2014/main" id="{E7891D55-D056-47FC-911A-04E586FFDE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5" y="2962"/>
                <a:ext cx="60" cy="9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70" name="Line 111">
                <a:extLst>
                  <a:ext uri="{FF2B5EF4-FFF2-40B4-BE49-F238E27FC236}">
                    <a16:creationId xmlns:a16="http://schemas.microsoft.com/office/drawing/2014/main" id="{11463D8D-324A-4C52-9864-A7362D2277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089" y="2960"/>
                <a:ext cx="79" cy="9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6656" name="Line 112">
              <a:extLst>
                <a:ext uri="{FF2B5EF4-FFF2-40B4-BE49-F238E27FC236}">
                  <a16:creationId xmlns:a16="http://schemas.microsoft.com/office/drawing/2014/main" id="{51407A2D-0CAD-4E6A-8D7C-092C2178C7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45113" y="5381625"/>
              <a:ext cx="0" cy="1333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657" name="Rectangle 113">
              <a:extLst>
                <a:ext uri="{FF2B5EF4-FFF2-40B4-BE49-F238E27FC236}">
                  <a16:creationId xmlns:a16="http://schemas.microsoft.com/office/drawing/2014/main" id="{AD1709BA-53E4-4566-BB11-43CB0683B5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7325" y="5508625"/>
              <a:ext cx="169863" cy="20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1912" tIns="31750" rIns="61912" bIns="31750">
              <a:spAutoFit/>
            </a:bodyPr>
            <a:lstStyle>
              <a:lvl1pPr defTabSz="422275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 defTabSz="42227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 defTabSz="422275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 defTabSz="422275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 defTabSz="422275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222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222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222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222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9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66658" name="Rectangle 114">
              <a:extLst>
                <a:ext uri="{FF2B5EF4-FFF2-40B4-BE49-F238E27FC236}">
                  <a16:creationId xmlns:a16="http://schemas.microsoft.com/office/drawing/2014/main" id="{F518BFF7-2381-4DA9-A3F0-E8641BDD44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5175" y="5543550"/>
              <a:ext cx="695325" cy="455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7312" tIns="42862" rIns="87312" bIns="42862">
              <a:spAutoFit/>
            </a:bodyPr>
            <a:lstStyle>
              <a:lvl1pPr defTabSz="808038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 defTabSz="808038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 defTabSz="808038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 defTabSz="808038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 defTabSz="808038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RT</a:t>
              </a:r>
              <a:r>
                <a:rPr lang="en-US" altLang="ar-JO" sz="2400" b="1" baseline="-2500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66659" name="Line 115">
              <a:extLst>
                <a:ext uri="{FF2B5EF4-FFF2-40B4-BE49-F238E27FC236}">
                  <a16:creationId xmlns:a16="http://schemas.microsoft.com/office/drawing/2014/main" id="{5050A2EB-88A2-42CC-94C3-6E4524EF5A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57600" y="2516188"/>
              <a:ext cx="1016000" cy="81438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660" name="Line 116">
              <a:extLst>
                <a:ext uri="{FF2B5EF4-FFF2-40B4-BE49-F238E27FC236}">
                  <a16:creationId xmlns:a16="http://schemas.microsoft.com/office/drawing/2014/main" id="{63255192-D331-465E-AA4D-4EA90769B1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86175" y="4070350"/>
              <a:ext cx="1016000" cy="7270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661" name="Rectangle 117">
              <a:extLst>
                <a:ext uri="{FF2B5EF4-FFF2-40B4-BE49-F238E27FC236}">
                  <a16:creationId xmlns:a16="http://schemas.microsoft.com/office/drawing/2014/main" id="{4EC58469-B7BD-4057-A481-343DCADE40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725" y="2605088"/>
              <a:ext cx="2349500" cy="363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7312" tIns="42862" rIns="87312" bIns="42862">
              <a:spAutoFit/>
            </a:bodyPr>
            <a:lstStyle>
              <a:lvl1pPr defTabSz="808038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 defTabSz="808038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 defTabSz="808038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 defTabSz="808038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 defTabSz="808038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1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5’/3’-monodeiodinase </a:t>
              </a:r>
            </a:p>
          </p:txBody>
        </p:sp>
        <p:sp>
          <p:nvSpPr>
            <p:cNvPr id="66662" name="Text Box 125">
              <a:extLst>
                <a:ext uri="{FF2B5EF4-FFF2-40B4-BE49-F238E27FC236}">
                  <a16:creationId xmlns:a16="http://schemas.microsoft.com/office/drawing/2014/main" id="{92903927-E51C-44E4-9DFC-DC6D3180A6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4038" y="3271838"/>
              <a:ext cx="233362" cy="230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ar-JO" sz="90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66663" name="Text Box 126">
              <a:extLst>
                <a:ext uri="{FF2B5EF4-FFF2-40B4-BE49-F238E27FC236}">
                  <a16:creationId xmlns:a16="http://schemas.microsoft.com/office/drawing/2014/main" id="{132E91E8-7FC5-435E-B8B8-5447B749FC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47850" y="3952875"/>
              <a:ext cx="233363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ar-JO" sz="90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66664" name="Rectangle 127">
              <a:extLst>
                <a:ext uri="{FF2B5EF4-FFF2-40B4-BE49-F238E27FC236}">
                  <a16:creationId xmlns:a16="http://schemas.microsoft.com/office/drawing/2014/main" id="{254320E7-16ED-4259-91E3-527868C71D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488" y="3870325"/>
              <a:ext cx="280987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90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r>
                <a:rPr lang="en-US" altLang="ar-JO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'</a:t>
              </a:r>
            </a:p>
          </p:txBody>
        </p:sp>
        <p:sp>
          <p:nvSpPr>
            <p:cNvPr id="66665" name="Rectangle 128">
              <a:extLst>
                <a:ext uri="{FF2B5EF4-FFF2-40B4-BE49-F238E27FC236}">
                  <a16:creationId xmlns:a16="http://schemas.microsoft.com/office/drawing/2014/main" id="{310826F5-630A-46A4-BC14-867C694120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438" y="3232150"/>
              <a:ext cx="29845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90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altLang="ar-JO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'</a:t>
              </a:r>
            </a:p>
          </p:txBody>
        </p:sp>
        <p:sp>
          <p:nvSpPr>
            <p:cNvPr id="66666" name="Rectangle 117">
              <a:extLst>
                <a:ext uri="{FF2B5EF4-FFF2-40B4-BE49-F238E27FC236}">
                  <a16:creationId xmlns:a16="http://schemas.microsoft.com/office/drawing/2014/main" id="{FB9E23DA-67CC-488A-B4CB-9CA60A9A75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2938" y="4413250"/>
              <a:ext cx="2205037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808038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 defTabSz="808038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 defTabSz="808038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 defTabSz="808038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 defTabSz="808038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1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5/3-monodeiodinase </a:t>
              </a:r>
            </a:p>
          </p:txBody>
        </p:sp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3">
            <a:extLst>
              <a:ext uri="{FF2B5EF4-FFF2-40B4-BE49-F238E27FC236}">
                <a16:creationId xmlns:a16="http://schemas.microsoft.com/office/drawing/2014/main" id="{61C0A064-6547-41A6-BD7E-DDA7A8544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9225" y="1066800"/>
            <a:ext cx="144145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Tyrosine</a:t>
            </a:r>
          </a:p>
        </p:txBody>
      </p:sp>
      <p:sp>
        <p:nvSpPr>
          <p:cNvPr id="67587" name="Rectangle 4">
            <a:extLst>
              <a:ext uri="{FF2B5EF4-FFF2-40B4-BE49-F238E27FC236}">
                <a16:creationId xmlns:a16="http://schemas.microsoft.com/office/drawing/2014/main" id="{7E9FCAF4-6757-4DF8-BFA6-D7ED439129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1908175"/>
            <a:ext cx="1828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L-Dopa</a:t>
            </a:r>
          </a:p>
        </p:txBody>
      </p:sp>
      <p:sp>
        <p:nvSpPr>
          <p:cNvPr id="67588" name="Line 5">
            <a:extLst>
              <a:ext uri="{FF2B5EF4-FFF2-40B4-BE49-F238E27FC236}">
                <a16:creationId xmlns:a16="http://schemas.microsoft.com/office/drawing/2014/main" id="{F195D73F-A75B-46AE-B151-31D5D68686B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80075" y="1570038"/>
            <a:ext cx="127000" cy="4397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89" name="Rectangle 6">
            <a:extLst>
              <a:ext uri="{FF2B5EF4-FFF2-40B4-BE49-F238E27FC236}">
                <a16:creationId xmlns:a16="http://schemas.microsoft.com/office/drawing/2014/main" id="{7600A46C-8098-4A4A-8055-824833B257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0063" y="2855913"/>
            <a:ext cx="1746250" cy="490537"/>
          </a:xfrm>
          <a:prstGeom prst="rect">
            <a:avLst/>
          </a:prstGeom>
          <a:solidFill>
            <a:srgbClr val="EAEC5E"/>
          </a:solidFill>
          <a:ln w="25400">
            <a:solidFill>
              <a:srgbClr val="B50069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2600">
                <a:latin typeface="Times New Roman" panose="02020603050405020304" pitchFamily="18" charset="0"/>
                <a:cs typeface="Times New Roman" panose="02020603050405020304" pitchFamily="18" charset="0"/>
              </a:rPr>
              <a:t>Dopamine</a:t>
            </a:r>
          </a:p>
        </p:txBody>
      </p:sp>
      <p:sp>
        <p:nvSpPr>
          <p:cNvPr id="67590" name="Line 7">
            <a:extLst>
              <a:ext uri="{FF2B5EF4-FFF2-40B4-BE49-F238E27FC236}">
                <a16:creationId xmlns:a16="http://schemas.microsoft.com/office/drawing/2014/main" id="{1F7FC23F-CA47-429D-9F36-1DC38228D08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21313" y="2355850"/>
            <a:ext cx="139700" cy="469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1" name="Rectangle 8">
            <a:extLst>
              <a:ext uri="{FF2B5EF4-FFF2-40B4-BE49-F238E27FC236}">
                <a16:creationId xmlns:a16="http://schemas.microsoft.com/office/drawing/2014/main" id="{03AC8003-E9BB-4F02-ADF1-831A6595E6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0638" y="1295400"/>
            <a:ext cx="1884362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tyrosine hydroxylase</a:t>
            </a:r>
          </a:p>
        </p:txBody>
      </p:sp>
      <p:sp>
        <p:nvSpPr>
          <p:cNvPr id="67592" name="Rectangle 9">
            <a:extLst>
              <a:ext uri="{FF2B5EF4-FFF2-40B4-BE49-F238E27FC236}">
                <a16:creationId xmlns:a16="http://schemas.microsoft.com/office/drawing/2014/main" id="{B39F34DD-BFA5-4E77-8B24-164A1885D6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400" y="4430713"/>
            <a:ext cx="2638425" cy="541337"/>
          </a:xfrm>
          <a:prstGeom prst="rect">
            <a:avLst/>
          </a:prstGeom>
          <a:solidFill>
            <a:srgbClr val="EAEC5E"/>
          </a:solidFill>
          <a:ln w="25400">
            <a:solidFill>
              <a:srgbClr val="B50069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2800">
                <a:latin typeface="Times New Roman" panose="02020603050405020304" pitchFamily="18" charset="0"/>
                <a:cs typeface="Times New Roman" panose="02020603050405020304" pitchFamily="18" charset="0"/>
              </a:rPr>
              <a:t>Norepinephrine</a:t>
            </a:r>
          </a:p>
        </p:txBody>
      </p:sp>
      <p:sp>
        <p:nvSpPr>
          <p:cNvPr id="67593" name="Rectangle 10">
            <a:extLst>
              <a:ext uri="{FF2B5EF4-FFF2-40B4-BE49-F238E27FC236}">
                <a16:creationId xmlns:a16="http://schemas.microsoft.com/office/drawing/2014/main" id="{34D3DF1B-E274-4B36-8916-188CB2DC8A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2362200"/>
            <a:ext cx="24384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dopa decarboxylase</a:t>
            </a:r>
          </a:p>
        </p:txBody>
      </p:sp>
      <p:sp>
        <p:nvSpPr>
          <p:cNvPr id="67594" name="Rectangle 11">
            <a:extLst>
              <a:ext uri="{FF2B5EF4-FFF2-40B4-BE49-F238E27FC236}">
                <a16:creationId xmlns:a16="http://schemas.microsoft.com/office/drawing/2014/main" id="{CFF176D1-2E2C-42DB-9B9B-0872F288B9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3538" y="3505200"/>
            <a:ext cx="2201862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dopamine </a:t>
            </a:r>
            <a:r>
              <a:rPr lang="el-GR" altLang="ar-JO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altLang="ar-JO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-hydroxylase</a:t>
            </a:r>
          </a:p>
        </p:txBody>
      </p:sp>
      <p:sp>
        <p:nvSpPr>
          <p:cNvPr id="67595" name="Line 12">
            <a:extLst>
              <a:ext uri="{FF2B5EF4-FFF2-40B4-BE49-F238E27FC236}">
                <a16:creationId xmlns:a16="http://schemas.microsoft.com/office/drawing/2014/main" id="{94DD293E-A600-4E82-BB27-342BE9594D2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95863" y="3497263"/>
            <a:ext cx="252412" cy="8493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6" name="Rectangle 13">
            <a:extLst>
              <a:ext uri="{FF2B5EF4-FFF2-40B4-BE49-F238E27FC236}">
                <a16:creationId xmlns:a16="http://schemas.microsoft.com/office/drawing/2014/main" id="{69A47AC5-D19E-498D-BA06-6158621B9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743200"/>
            <a:ext cx="1954213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1800">
                <a:latin typeface="Times New Roman" panose="02020603050405020304" pitchFamily="18" charset="0"/>
                <a:cs typeface="Times New Roman" panose="02020603050405020304" pitchFamily="18" charset="0"/>
              </a:rPr>
              <a:t>Dopaminergic Neurons</a:t>
            </a:r>
          </a:p>
        </p:txBody>
      </p:sp>
      <p:sp>
        <p:nvSpPr>
          <p:cNvPr id="67597" name="Rectangle 15">
            <a:extLst>
              <a:ext uri="{FF2B5EF4-FFF2-40B4-BE49-F238E27FC236}">
                <a16:creationId xmlns:a16="http://schemas.microsoft.com/office/drawing/2014/main" id="{D031F38E-3D5E-4ADD-BA81-E15CA577DE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4343400"/>
            <a:ext cx="1954213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1800">
                <a:latin typeface="Times New Roman" panose="02020603050405020304" pitchFamily="18" charset="0"/>
                <a:cs typeface="Times New Roman" panose="02020603050405020304" pitchFamily="18" charset="0"/>
              </a:rPr>
              <a:t>Adrenergic Neurons</a:t>
            </a:r>
          </a:p>
        </p:txBody>
      </p:sp>
      <p:sp>
        <p:nvSpPr>
          <p:cNvPr id="67598" name="Line 16">
            <a:extLst>
              <a:ext uri="{FF2B5EF4-FFF2-40B4-BE49-F238E27FC236}">
                <a16:creationId xmlns:a16="http://schemas.microsoft.com/office/drawing/2014/main" id="{3A2BD1A8-1ECD-4B65-90AD-D21464D1250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48200" y="5057775"/>
            <a:ext cx="158750" cy="581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9" name="Rectangle 17">
            <a:extLst>
              <a:ext uri="{FF2B5EF4-FFF2-40B4-BE49-F238E27FC236}">
                <a16:creationId xmlns:a16="http://schemas.microsoft.com/office/drawing/2014/main" id="{6594F97E-3936-4B09-9238-E39B81B277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5715000"/>
            <a:ext cx="2636838" cy="541338"/>
          </a:xfrm>
          <a:prstGeom prst="rect">
            <a:avLst/>
          </a:prstGeom>
          <a:solidFill>
            <a:srgbClr val="EAEC5E"/>
          </a:solidFill>
          <a:ln w="25400">
            <a:solidFill>
              <a:srgbClr val="B50069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2800">
                <a:latin typeface="Times New Roman" panose="02020603050405020304" pitchFamily="18" charset="0"/>
                <a:cs typeface="Times New Roman" panose="02020603050405020304" pitchFamily="18" charset="0"/>
              </a:rPr>
              <a:t>Epinephrine</a:t>
            </a:r>
          </a:p>
        </p:txBody>
      </p:sp>
      <p:sp>
        <p:nvSpPr>
          <p:cNvPr id="67600" name="Rectangle 18">
            <a:extLst>
              <a:ext uri="{FF2B5EF4-FFF2-40B4-BE49-F238E27FC236}">
                <a16:creationId xmlns:a16="http://schemas.microsoft.com/office/drawing/2014/main" id="{AA4822AD-ECD6-4259-B5B4-FFF0505D18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4953000"/>
            <a:ext cx="22860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phenylethanolamine-N-methyltransferase</a:t>
            </a:r>
          </a:p>
        </p:txBody>
      </p:sp>
      <p:sp>
        <p:nvSpPr>
          <p:cNvPr id="67601" name="Rectangle 21">
            <a:extLst>
              <a:ext uri="{FF2B5EF4-FFF2-40B4-BE49-F238E27FC236}">
                <a16:creationId xmlns:a16="http://schemas.microsoft.com/office/drawing/2014/main" id="{0396F758-C74C-46CA-B910-7C89FD11BA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6338888"/>
            <a:ext cx="16398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1800">
                <a:latin typeface="Times New Roman" panose="02020603050405020304" pitchFamily="18" charset="0"/>
                <a:cs typeface="Times New Roman" panose="02020603050405020304" pitchFamily="18" charset="0"/>
              </a:rPr>
              <a:t>Adrenal Glands</a:t>
            </a:r>
          </a:p>
        </p:txBody>
      </p:sp>
      <p:sp>
        <p:nvSpPr>
          <p:cNvPr id="67602" name="Rectangle 22">
            <a:extLst>
              <a:ext uri="{FF2B5EF4-FFF2-40B4-BE49-F238E27FC236}">
                <a16:creationId xmlns:a16="http://schemas.microsoft.com/office/drawing/2014/main" id="{EB75C033-8251-4237-8B80-27A979023C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228600"/>
            <a:ext cx="6934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ar-JO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Synthesis of Amine Hormones in the Adrenal Medulla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3BF55FE0-5639-473C-BCDA-6083E86B90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6553200" cy="609600"/>
          </a:xfrm>
        </p:spPr>
        <p:txBody>
          <a:bodyPr anchor="t"/>
          <a:lstStyle/>
          <a:p>
            <a:pPr eaLnBrk="1" hangingPunct="1"/>
            <a:r>
              <a:rPr lang="en-US" altLang="ar-JO" sz="2800" b="1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Steroid Hormone Synthesis </a:t>
            </a:r>
            <a:br>
              <a:rPr lang="en-US" altLang="ar-JO" sz="2800" b="1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</a:br>
            <a:r>
              <a:rPr lang="en-US" altLang="ar-JO" sz="2800" b="1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and Secretion</a:t>
            </a:r>
          </a:p>
        </p:txBody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7A71A66D-DC45-474F-B183-7E645792F0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588" y="2341563"/>
            <a:ext cx="8375650" cy="430212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JO" altLang="ar-JO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612" name="Rectangle 4">
            <a:extLst>
              <a:ext uri="{FF2B5EF4-FFF2-40B4-BE49-F238E27FC236}">
                <a16:creationId xmlns:a16="http://schemas.microsoft.com/office/drawing/2014/main" id="{1763986F-728E-469A-987F-CA9EFFBFA3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1263" y="2027238"/>
            <a:ext cx="1123950" cy="922337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JO" altLang="ar-JO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613" name="Line 5">
            <a:extLst>
              <a:ext uri="{FF2B5EF4-FFF2-40B4-BE49-F238E27FC236}">
                <a16:creationId xmlns:a16="http://schemas.microsoft.com/office/drawing/2014/main" id="{8E9B2474-30BC-4C71-A63D-001EA307B09B}"/>
              </a:ext>
            </a:extLst>
          </p:cNvPr>
          <p:cNvSpPr>
            <a:spLocks noChangeShapeType="1"/>
          </p:cNvSpPr>
          <p:nvPr/>
        </p:nvSpPr>
        <p:spPr bwMode="auto">
          <a:xfrm>
            <a:off x="6438900" y="2341563"/>
            <a:ext cx="0" cy="430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14" name="Line 6">
            <a:extLst>
              <a:ext uri="{FF2B5EF4-FFF2-40B4-BE49-F238E27FC236}">
                <a16:creationId xmlns:a16="http://schemas.microsoft.com/office/drawing/2014/main" id="{1C83264E-D4EF-486C-AA0D-4F165C6C2C74}"/>
              </a:ext>
            </a:extLst>
          </p:cNvPr>
          <p:cNvSpPr>
            <a:spLocks noChangeShapeType="1"/>
          </p:cNvSpPr>
          <p:nvPr/>
        </p:nvSpPr>
        <p:spPr bwMode="auto">
          <a:xfrm>
            <a:off x="7350125" y="2341563"/>
            <a:ext cx="0" cy="430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15" name="Rectangle 7">
            <a:extLst>
              <a:ext uri="{FF2B5EF4-FFF2-40B4-BE49-F238E27FC236}">
                <a16:creationId xmlns:a16="http://schemas.microsoft.com/office/drawing/2014/main" id="{B5C2D460-44F7-4556-BD77-54309FA971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8900" y="1992313"/>
            <a:ext cx="836613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JO" altLang="ar-JO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616" name="Rectangle 8">
            <a:extLst>
              <a:ext uri="{FF2B5EF4-FFF2-40B4-BE49-F238E27FC236}">
                <a16:creationId xmlns:a16="http://schemas.microsoft.com/office/drawing/2014/main" id="{4772C2FA-3DDE-41DA-B43E-64B104F397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8900" y="2579688"/>
            <a:ext cx="7572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200" tIns="38100" rIns="76200" bIns="38100">
            <a:spAutoFit/>
          </a:bodyPr>
          <a:lstStyle>
            <a:lvl1pPr defTabSz="628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defTabSz="628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defTabSz="628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defTabSz="628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defTabSz="628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1300">
                <a:latin typeface="Times New Roman" panose="02020603050405020304" pitchFamily="18" charset="0"/>
                <a:cs typeface="Times New Roman" panose="02020603050405020304" pitchFamily="18" charset="0"/>
              </a:rPr>
              <a:t>Receptor</a:t>
            </a:r>
          </a:p>
        </p:txBody>
      </p:sp>
      <p:sp>
        <p:nvSpPr>
          <p:cNvPr id="258057" name="Rectangle 9">
            <a:extLst>
              <a:ext uri="{FF2B5EF4-FFF2-40B4-BE49-F238E27FC236}">
                <a16:creationId xmlns:a16="http://schemas.microsoft.com/office/drawing/2014/main" id="{19E09EBE-9359-4EEF-830C-7FB4612B19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7638" y="2406650"/>
            <a:ext cx="808037" cy="477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76200" tIns="38100" rIns="76200" bIns="38100">
            <a:spAutoFit/>
          </a:bodyPr>
          <a:lstStyle/>
          <a:p>
            <a:pPr defTabSz="628650" eaLnBrk="1" hangingPunct="1">
              <a:defRPr/>
            </a:pPr>
            <a:r>
              <a:rPr lang="en-US" sz="130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G-protein</a:t>
            </a:r>
          </a:p>
          <a:p>
            <a:pPr defTabSz="628650" eaLnBrk="1" hangingPunct="1">
              <a:defRPr/>
            </a:pPr>
            <a:endParaRPr lang="en-US" sz="13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ＭＳ Ｐゴシック" charset="-128"/>
              <a:cs typeface="Times New Roman" pitchFamily="18" charset="0"/>
            </a:endParaRPr>
          </a:p>
        </p:txBody>
      </p:sp>
      <p:sp>
        <p:nvSpPr>
          <p:cNvPr id="68618" name="Rectangle 10">
            <a:extLst>
              <a:ext uri="{FF2B5EF4-FFF2-40B4-BE49-F238E27FC236}">
                <a16:creationId xmlns:a16="http://schemas.microsoft.com/office/drawing/2014/main" id="{35B428D5-7510-473C-ABF5-CCC99DE887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2400" y="2303463"/>
            <a:ext cx="78581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200" tIns="38100" rIns="76200" bIns="38100">
            <a:spAutoFit/>
          </a:bodyPr>
          <a:lstStyle>
            <a:lvl1pPr defTabSz="628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defTabSz="628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defTabSz="628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defTabSz="628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defTabSz="628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1300">
                <a:latin typeface="Times New Roman" panose="02020603050405020304" pitchFamily="18" charset="0"/>
                <a:cs typeface="Times New Roman" panose="02020603050405020304" pitchFamily="18" charset="0"/>
              </a:rPr>
              <a:t>Adenylyl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1300">
                <a:latin typeface="Times New Roman" panose="02020603050405020304" pitchFamily="18" charset="0"/>
                <a:cs typeface="Times New Roman" panose="02020603050405020304" pitchFamily="18" charset="0"/>
              </a:rPr>
              <a:t>cyclase</a:t>
            </a:r>
          </a:p>
        </p:txBody>
      </p:sp>
      <p:sp>
        <p:nvSpPr>
          <p:cNvPr id="68619" name="Rectangle 11">
            <a:extLst>
              <a:ext uri="{FF2B5EF4-FFF2-40B4-BE49-F238E27FC236}">
                <a16:creationId xmlns:a16="http://schemas.microsoft.com/office/drawing/2014/main" id="{70DA3A33-D507-428A-941C-0169F352886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740400" y="2857500"/>
            <a:ext cx="6016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200" tIns="38100" rIns="76200" bIns="38100">
            <a:spAutoFit/>
          </a:bodyPr>
          <a:lstStyle>
            <a:lvl1pPr defTabSz="628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defTabSz="628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defTabSz="628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defTabSz="628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defTabSz="628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1300">
                <a:latin typeface="Times New Roman" panose="02020603050405020304" pitchFamily="18" charset="0"/>
                <a:cs typeface="Times New Roman" panose="02020603050405020304" pitchFamily="18" charset="0"/>
              </a:rPr>
              <a:t>cAMP</a:t>
            </a:r>
          </a:p>
        </p:txBody>
      </p:sp>
      <p:sp>
        <p:nvSpPr>
          <p:cNvPr id="68620" name="Rectangle 12">
            <a:extLst>
              <a:ext uri="{FF2B5EF4-FFF2-40B4-BE49-F238E27FC236}">
                <a16:creationId xmlns:a16="http://schemas.microsoft.com/office/drawing/2014/main" id="{ECA7245C-2EBA-4889-84E3-FC407351274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188200" y="2878138"/>
            <a:ext cx="457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200" tIns="38100" rIns="76200" bIns="38100">
            <a:spAutoFit/>
          </a:bodyPr>
          <a:lstStyle>
            <a:lvl1pPr defTabSz="628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defTabSz="628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defTabSz="628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defTabSz="628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defTabSz="628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1300">
                <a:latin typeface="Times New Roman" panose="02020603050405020304" pitchFamily="18" charset="0"/>
                <a:cs typeface="Times New Roman" panose="02020603050405020304" pitchFamily="18" charset="0"/>
              </a:rPr>
              <a:t>ATP</a:t>
            </a:r>
          </a:p>
        </p:txBody>
      </p:sp>
      <p:sp>
        <p:nvSpPr>
          <p:cNvPr id="68621" name="Rectangle 13">
            <a:extLst>
              <a:ext uri="{FF2B5EF4-FFF2-40B4-BE49-F238E27FC236}">
                <a16:creationId xmlns:a16="http://schemas.microsoft.com/office/drawing/2014/main" id="{B0743AAB-D506-4AED-8B46-66981D93BC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2813" y="2506663"/>
            <a:ext cx="288925" cy="109537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JO" altLang="ar-JO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622" name="Freeform 14">
            <a:extLst>
              <a:ext uri="{FF2B5EF4-FFF2-40B4-BE49-F238E27FC236}">
                <a16:creationId xmlns:a16="http://schemas.microsoft.com/office/drawing/2014/main" id="{5217F9DE-6C99-485C-907B-2DCB12F98DE7}"/>
              </a:ext>
            </a:extLst>
          </p:cNvPr>
          <p:cNvSpPr>
            <a:spLocks/>
          </p:cNvSpPr>
          <p:nvPr/>
        </p:nvSpPr>
        <p:spPr bwMode="auto">
          <a:xfrm>
            <a:off x="4775200" y="2543175"/>
            <a:ext cx="192088" cy="44450"/>
          </a:xfrm>
          <a:custGeom>
            <a:avLst/>
            <a:gdLst>
              <a:gd name="T0" fmla="*/ 0 w 133"/>
              <a:gd name="T1" fmla="*/ 2147483646 h 27"/>
              <a:gd name="T2" fmla="*/ 2147483646 w 133"/>
              <a:gd name="T3" fmla="*/ 2147483646 h 27"/>
              <a:gd name="T4" fmla="*/ 2147483646 w 133"/>
              <a:gd name="T5" fmla="*/ 2147483646 h 27"/>
              <a:gd name="T6" fmla="*/ 2147483646 w 133"/>
              <a:gd name="T7" fmla="*/ 2147483646 h 27"/>
              <a:gd name="T8" fmla="*/ 2147483646 w 133"/>
              <a:gd name="T9" fmla="*/ 2147483646 h 27"/>
              <a:gd name="T10" fmla="*/ 2147483646 w 133"/>
              <a:gd name="T11" fmla="*/ 2147483646 h 27"/>
              <a:gd name="T12" fmla="*/ 2147483646 w 133"/>
              <a:gd name="T13" fmla="*/ 0 h 27"/>
              <a:gd name="T14" fmla="*/ 2147483646 w 133"/>
              <a:gd name="T15" fmla="*/ 0 h 27"/>
              <a:gd name="T16" fmla="*/ 2147483646 w 133"/>
              <a:gd name="T17" fmla="*/ 2147483646 h 27"/>
              <a:gd name="T18" fmla="*/ 2147483646 w 133"/>
              <a:gd name="T19" fmla="*/ 2147483646 h 27"/>
              <a:gd name="T20" fmla="*/ 2147483646 w 133"/>
              <a:gd name="T21" fmla="*/ 2147483646 h 27"/>
              <a:gd name="T22" fmla="*/ 2147483646 w 133"/>
              <a:gd name="T23" fmla="*/ 2147483646 h 27"/>
              <a:gd name="T24" fmla="*/ 2147483646 w 133"/>
              <a:gd name="T25" fmla="*/ 2147483646 h 27"/>
              <a:gd name="T26" fmla="*/ 2147483646 w 133"/>
              <a:gd name="T27" fmla="*/ 2147483646 h 27"/>
              <a:gd name="T28" fmla="*/ 2147483646 w 133"/>
              <a:gd name="T29" fmla="*/ 2147483646 h 27"/>
              <a:gd name="T30" fmla="*/ 2147483646 w 133"/>
              <a:gd name="T31" fmla="*/ 2147483646 h 27"/>
              <a:gd name="T32" fmla="*/ 2147483646 w 133"/>
              <a:gd name="T33" fmla="*/ 2147483646 h 27"/>
              <a:gd name="T34" fmla="*/ 2147483646 w 133"/>
              <a:gd name="T35" fmla="*/ 2147483646 h 27"/>
              <a:gd name="T36" fmla="*/ 2147483646 w 133"/>
              <a:gd name="T37" fmla="*/ 2147483646 h 27"/>
              <a:gd name="T38" fmla="*/ 2147483646 w 133"/>
              <a:gd name="T39" fmla="*/ 2147483646 h 27"/>
              <a:gd name="T40" fmla="*/ 2147483646 w 133"/>
              <a:gd name="T41" fmla="*/ 2147483646 h 2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33"/>
              <a:gd name="T64" fmla="*/ 0 h 27"/>
              <a:gd name="T65" fmla="*/ 133 w 133"/>
              <a:gd name="T66" fmla="*/ 27 h 27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33" h="27">
                <a:moveTo>
                  <a:pt x="0" y="26"/>
                </a:moveTo>
                <a:lnTo>
                  <a:pt x="4" y="20"/>
                </a:lnTo>
                <a:lnTo>
                  <a:pt x="11" y="16"/>
                </a:lnTo>
                <a:lnTo>
                  <a:pt x="15" y="10"/>
                </a:lnTo>
                <a:lnTo>
                  <a:pt x="22" y="7"/>
                </a:lnTo>
                <a:lnTo>
                  <a:pt x="29" y="3"/>
                </a:lnTo>
                <a:lnTo>
                  <a:pt x="37" y="0"/>
                </a:lnTo>
                <a:lnTo>
                  <a:pt x="44" y="0"/>
                </a:lnTo>
                <a:lnTo>
                  <a:pt x="51" y="3"/>
                </a:lnTo>
                <a:lnTo>
                  <a:pt x="59" y="10"/>
                </a:lnTo>
                <a:lnTo>
                  <a:pt x="66" y="16"/>
                </a:lnTo>
                <a:lnTo>
                  <a:pt x="73" y="16"/>
                </a:lnTo>
                <a:lnTo>
                  <a:pt x="81" y="20"/>
                </a:lnTo>
                <a:lnTo>
                  <a:pt x="88" y="23"/>
                </a:lnTo>
                <a:lnTo>
                  <a:pt x="95" y="23"/>
                </a:lnTo>
                <a:lnTo>
                  <a:pt x="103" y="26"/>
                </a:lnTo>
                <a:lnTo>
                  <a:pt x="110" y="23"/>
                </a:lnTo>
                <a:lnTo>
                  <a:pt x="117" y="23"/>
                </a:lnTo>
                <a:lnTo>
                  <a:pt x="125" y="16"/>
                </a:lnTo>
                <a:lnTo>
                  <a:pt x="132" y="16"/>
                </a:lnTo>
                <a:lnTo>
                  <a:pt x="132" y="10"/>
                </a:lnTo>
              </a:path>
            </a:pathLst>
          </a:custGeom>
          <a:noFill/>
          <a:ln w="25400" cap="rnd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23" name="Rectangle 15">
            <a:extLst>
              <a:ext uri="{FF2B5EF4-FFF2-40B4-BE49-F238E27FC236}">
                <a16:creationId xmlns:a16="http://schemas.microsoft.com/office/drawing/2014/main" id="{E5860DF0-1EAD-4CBF-9D42-69CF3830F4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0150" y="2506663"/>
            <a:ext cx="290513" cy="109537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JO" altLang="ar-JO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624" name="Freeform 16">
            <a:extLst>
              <a:ext uri="{FF2B5EF4-FFF2-40B4-BE49-F238E27FC236}">
                <a16:creationId xmlns:a16="http://schemas.microsoft.com/office/drawing/2014/main" id="{58E1F6B4-7DFC-4C02-9D73-D5656EC33806}"/>
              </a:ext>
            </a:extLst>
          </p:cNvPr>
          <p:cNvSpPr>
            <a:spLocks/>
          </p:cNvSpPr>
          <p:nvPr/>
        </p:nvSpPr>
        <p:spPr bwMode="auto">
          <a:xfrm>
            <a:off x="6334125" y="2543175"/>
            <a:ext cx="192088" cy="44450"/>
          </a:xfrm>
          <a:custGeom>
            <a:avLst/>
            <a:gdLst>
              <a:gd name="T0" fmla="*/ 0 w 133"/>
              <a:gd name="T1" fmla="*/ 2147483646 h 27"/>
              <a:gd name="T2" fmla="*/ 2147483646 w 133"/>
              <a:gd name="T3" fmla="*/ 2147483646 h 27"/>
              <a:gd name="T4" fmla="*/ 2147483646 w 133"/>
              <a:gd name="T5" fmla="*/ 2147483646 h 27"/>
              <a:gd name="T6" fmla="*/ 2147483646 w 133"/>
              <a:gd name="T7" fmla="*/ 2147483646 h 27"/>
              <a:gd name="T8" fmla="*/ 2147483646 w 133"/>
              <a:gd name="T9" fmla="*/ 2147483646 h 27"/>
              <a:gd name="T10" fmla="*/ 2147483646 w 133"/>
              <a:gd name="T11" fmla="*/ 2147483646 h 27"/>
              <a:gd name="T12" fmla="*/ 2147483646 w 133"/>
              <a:gd name="T13" fmla="*/ 0 h 27"/>
              <a:gd name="T14" fmla="*/ 2147483646 w 133"/>
              <a:gd name="T15" fmla="*/ 0 h 27"/>
              <a:gd name="T16" fmla="*/ 2147483646 w 133"/>
              <a:gd name="T17" fmla="*/ 2147483646 h 27"/>
              <a:gd name="T18" fmla="*/ 2147483646 w 133"/>
              <a:gd name="T19" fmla="*/ 2147483646 h 27"/>
              <a:gd name="T20" fmla="*/ 2147483646 w 133"/>
              <a:gd name="T21" fmla="*/ 2147483646 h 27"/>
              <a:gd name="T22" fmla="*/ 2147483646 w 133"/>
              <a:gd name="T23" fmla="*/ 2147483646 h 27"/>
              <a:gd name="T24" fmla="*/ 2147483646 w 133"/>
              <a:gd name="T25" fmla="*/ 2147483646 h 27"/>
              <a:gd name="T26" fmla="*/ 2147483646 w 133"/>
              <a:gd name="T27" fmla="*/ 2147483646 h 27"/>
              <a:gd name="T28" fmla="*/ 2147483646 w 133"/>
              <a:gd name="T29" fmla="*/ 2147483646 h 27"/>
              <a:gd name="T30" fmla="*/ 2147483646 w 133"/>
              <a:gd name="T31" fmla="*/ 2147483646 h 27"/>
              <a:gd name="T32" fmla="*/ 2147483646 w 133"/>
              <a:gd name="T33" fmla="*/ 2147483646 h 27"/>
              <a:gd name="T34" fmla="*/ 2147483646 w 133"/>
              <a:gd name="T35" fmla="*/ 2147483646 h 27"/>
              <a:gd name="T36" fmla="*/ 2147483646 w 133"/>
              <a:gd name="T37" fmla="*/ 2147483646 h 27"/>
              <a:gd name="T38" fmla="*/ 2147483646 w 133"/>
              <a:gd name="T39" fmla="*/ 2147483646 h 27"/>
              <a:gd name="T40" fmla="*/ 2147483646 w 133"/>
              <a:gd name="T41" fmla="*/ 2147483646 h 2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33"/>
              <a:gd name="T64" fmla="*/ 0 h 27"/>
              <a:gd name="T65" fmla="*/ 133 w 133"/>
              <a:gd name="T66" fmla="*/ 27 h 27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33" h="27">
                <a:moveTo>
                  <a:pt x="0" y="26"/>
                </a:moveTo>
                <a:lnTo>
                  <a:pt x="4" y="20"/>
                </a:lnTo>
                <a:lnTo>
                  <a:pt x="11" y="16"/>
                </a:lnTo>
                <a:lnTo>
                  <a:pt x="15" y="10"/>
                </a:lnTo>
                <a:lnTo>
                  <a:pt x="22" y="7"/>
                </a:lnTo>
                <a:lnTo>
                  <a:pt x="29" y="3"/>
                </a:lnTo>
                <a:lnTo>
                  <a:pt x="37" y="0"/>
                </a:lnTo>
                <a:lnTo>
                  <a:pt x="44" y="0"/>
                </a:lnTo>
                <a:lnTo>
                  <a:pt x="51" y="3"/>
                </a:lnTo>
                <a:lnTo>
                  <a:pt x="59" y="10"/>
                </a:lnTo>
                <a:lnTo>
                  <a:pt x="66" y="16"/>
                </a:lnTo>
                <a:lnTo>
                  <a:pt x="73" y="16"/>
                </a:lnTo>
                <a:lnTo>
                  <a:pt x="81" y="20"/>
                </a:lnTo>
                <a:lnTo>
                  <a:pt x="88" y="23"/>
                </a:lnTo>
                <a:lnTo>
                  <a:pt x="95" y="23"/>
                </a:lnTo>
                <a:lnTo>
                  <a:pt x="103" y="26"/>
                </a:lnTo>
                <a:lnTo>
                  <a:pt x="110" y="23"/>
                </a:lnTo>
                <a:lnTo>
                  <a:pt x="117" y="23"/>
                </a:lnTo>
                <a:lnTo>
                  <a:pt x="125" y="16"/>
                </a:lnTo>
                <a:lnTo>
                  <a:pt x="132" y="16"/>
                </a:lnTo>
                <a:lnTo>
                  <a:pt x="132" y="10"/>
                </a:lnTo>
              </a:path>
            </a:pathLst>
          </a:custGeom>
          <a:noFill/>
          <a:ln w="25400" cap="rnd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8065" name="Rectangle 17">
            <a:extLst>
              <a:ext uri="{FF2B5EF4-FFF2-40B4-BE49-F238E27FC236}">
                <a16:creationId xmlns:a16="http://schemas.microsoft.com/office/drawing/2014/main" id="{4677AEAA-1B7B-4AE6-9CEE-0C6F593AD8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7988" y="2592388"/>
            <a:ext cx="2857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76200" tIns="38100" rIns="76200" bIns="38100">
            <a:spAutoFit/>
          </a:bodyPr>
          <a:lstStyle/>
          <a:p>
            <a:pPr defTabSz="628650" eaLnBrk="1" hangingPunct="1">
              <a:defRPr/>
            </a:pPr>
            <a:r>
              <a:rPr lang="en-US" sz="21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-111" charset="-128"/>
                <a:cs typeface="Times New Roman" pitchFamily="18" charset="0"/>
              </a:rPr>
              <a:t>*</a:t>
            </a:r>
          </a:p>
        </p:txBody>
      </p:sp>
      <p:sp>
        <p:nvSpPr>
          <p:cNvPr id="68626" name="Freeform 18">
            <a:extLst>
              <a:ext uri="{FF2B5EF4-FFF2-40B4-BE49-F238E27FC236}">
                <a16:creationId xmlns:a16="http://schemas.microsoft.com/office/drawing/2014/main" id="{146EF82F-9376-406E-A176-313FD91E0716}"/>
              </a:ext>
            </a:extLst>
          </p:cNvPr>
          <p:cNvSpPr>
            <a:spLocks/>
          </p:cNvSpPr>
          <p:nvPr/>
        </p:nvSpPr>
        <p:spPr bwMode="auto">
          <a:xfrm>
            <a:off x="3754438" y="2022475"/>
            <a:ext cx="1127125" cy="468313"/>
          </a:xfrm>
          <a:custGeom>
            <a:avLst/>
            <a:gdLst>
              <a:gd name="T0" fmla="*/ 0 w 781"/>
              <a:gd name="T1" fmla="*/ 2147483646 h 287"/>
              <a:gd name="T2" fmla="*/ 2147483646 w 781"/>
              <a:gd name="T3" fmla="*/ 2147483646 h 287"/>
              <a:gd name="T4" fmla="*/ 2147483646 w 781"/>
              <a:gd name="T5" fmla="*/ 0 h 287"/>
              <a:gd name="T6" fmla="*/ 0 w 781"/>
              <a:gd name="T7" fmla="*/ 2147483646 h 287"/>
              <a:gd name="T8" fmla="*/ 0 60000 65536"/>
              <a:gd name="T9" fmla="*/ 0 60000 65536"/>
              <a:gd name="T10" fmla="*/ 0 60000 65536"/>
              <a:gd name="T11" fmla="*/ 0 60000 65536"/>
              <a:gd name="T12" fmla="*/ 0 w 781"/>
              <a:gd name="T13" fmla="*/ 0 h 287"/>
              <a:gd name="T14" fmla="*/ 781 w 781"/>
              <a:gd name="T15" fmla="*/ 287 h 2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81" h="287">
                <a:moveTo>
                  <a:pt x="0" y="2"/>
                </a:moveTo>
                <a:lnTo>
                  <a:pt x="383" y="286"/>
                </a:lnTo>
                <a:lnTo>
                  <a:pt x="780" y="0"/>
                </a:lnTo>
                <a:lnTo>
                  <a:pt x="0" y="2"/>
                </a:lnTo>
              </a:path>
            </a:pathLst>
          </a:custGeom>
          <a:solidFill>
            <a:srgbClr val="99FF99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8067" name="Rectangle 19">
            <a:extLst>
              <a:ext uri="{FF2B5EF4-FFF2-40B4-BE49-F238E27FC236}">
                <a16:creationId xmlns:a16="http://schemas.microsoft.com/office/drawing/2014/main" id="{0081E5D5-3AFD-4AB1-8A43-59905303B2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0500" y="2027238"/>
            <a:ext cx="628650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76200" tIns="38100" rIns="76200" bIns="38100">
            <a:spAutoFit/>
          </a:bodyPr>
          <a:lstStyle/>
          <a:p>
            <a:pPr defTabSz="628650" eaLnBrk="1" hangingPunct="1">
              <a:defRPr/>
            </a:pPr>
            <a:r>
              <a:rPr lang="en-US" sz="13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-111" charset="-128"/>
                <a:cs typeface="Times New Roman" pitchFamily="18" charset="0"/>
              </a:rPr>
              <a:t>ACTH</a:t>
            </a:r>
          </a:p>
        </p:txBody>
      </p:sp>
      <p:grpSp>
        <p:nvGrpSpPr>
          <p:cNvPr id="68628" name="Group 20">
            <a:extLst>
              <a:ext uri="{FF2B5EF4-FFF2-40B4-BE49-F238E27FC236}">
                <a16:creationId xmlns:a16="http://schemas.microsoft.com/office/drawing/2014/main" id="{F298A698-B9F0-4E2D-9035-4A81C401C069}"/>
              </a:ext>
            </a:extLst>
          </p:cNvPr>
          <p:cNvGrpSpPr>
            <a:grpSpLocks/>
          </p:cNvGrpSpPr>
          <p:nvPr/>
        </p:nvGrpSpPr>
        <p:grpSpPr bwMode="auto">
          <a:xfrm>
            <a:off x="6294438" y="2867025"/>
            <a:ext cx="895350" cy="120650"/>
            <a:chOff x="4361" y="1556"/>
            <a:chExt cx="621" cy="74"/>
          </a:xfrm>
        </p:grpSpPr>
        <p:sp>
          <p:nvSpPr>
            <p:cNvPr id="68703" name="Arc 21">
              <a:extLst>
                <a:ext uri="{FF2B5EF4-FFF2-40B4-BE49-F238E27FC236}">
                  <a16:creationId xmlns:a16="http://schemas.microsoft.com/office/drawing/2014/main" id="{7FFD0A01-2B95-48F8-A4F4-D51B0D377B21}"/>
                </a:ext>
              </a:extLst>
            </p:cNvPr>
            <p:cNvSpPr>
              <a:spLocks/>
            </p:cNvSpPr>
            <p:nvPr/>
          </p:nvSpPr>
          <p:spPr bwMode="auto">
            <a:xfrm rot="-120000">
              <a:off x="4670" y="1556"/>
              <a:ext cx="312" cy="65"/>
            </a:xfrm>
            <a:custGeom>
              <a:avLst/>
              <a:gdLst>
                <a:gd name="T0" fmla="*/ 0 w 21666"/>
                <a:gd name="T1" fmla="*/ 0 h 21600"/>
                <a:gd name="T2" fmla="*/ 0 w 21666"/>
                <a:gd name="T3" fmla="*/ 0 h 21600"/>
                <a:gd name="T4" fmla="*/ 0 w 21666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66"/>
                <a:gd name="T10" fmla="*/ 0 h 21600"/>
                <a:gd name="T11" fmla="*/ 21666 w 2166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66" h="21600" fill="none" extrusionOk="0">
                  <a:moveTo>
                    <a:pt x="0" y="0"/>
                  </a:moveTo>
                  <a:cubicBezTo>
                    <a:pt x="23" y="0"/>
                    <a:pt x="46" y="-1"/>
                    <a:pt x="69" y="0"/>
                  </a:cubicBezTo>
                  <a:cubicBezTo>
                    <a:pt x="11867" y="0"/>
                    <a:pt x="21483" y="9467"/>
                    <a:pt x="21666" y="21264"/>
                  </a:cubicBezTo>
                </a:path>
                <a:path w="21666" h="21600" stroke="0" extrusionOk="0">
                  <a:moveTo>
                    <a:pt x="0" y="0"/>
                  </a:moveTo>
                  <a:cubicBezTo>
                    <a:pt x="23" y="0"/>
                    <a:pt x="46" y="-1"/>
                    <a:pt x="69" y="0"/>
                  </a:cubicBezTo>
                  <a:cubicBezTo>
                    <a:pt x="11867" y="0"/>
                    <a:pt x="21483" y="9467"/>
                    <a:pt x="21666" y="21264"/>
                  </a:cubicBezTo>
                  <a:lnTo>
                    <a:pt x="69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04" name="Arc 22">
              <a:extLst>
                <a:ext uri="{FF2B5EF4-FFF2-40B4-BE49-F238E27FC236}">
                  <a16:creationId xmlns:a16="http://schemas.microsoft.com/office/drawing/2014/main" id="{4AC3356E-89C9-4488-9241-2B00E067F179}"/>
                </a:ext>
              </a:extLst>
            </p:cNvPr>
            <p:cNvSpPr>
              <a:spLocks/>
            </p:cNvSpPr>
            <p:nvPr/>
          </p:nvSpPr>
          <p:spPr bwMode="auto">
            <a:xfrm rot="-120000">
              <a:off x="4361" y="1564"/>
              <a:ext cx="311" cy="6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21600"/>
                  </a:moveTo>
                  <a:cubicBezTo>
                    <a:pt x="0" y="9697"/>
                    <a:pt x="9628" y="38"/>
                    <a:pt x="21531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697"/>
                    <a:pt x="9628" y="38"/>
                    <a:pt x="21531" y="0"/>
                  </a:cubicBez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8629" name="Rectangle 23">
            <a:extLst>
              <a:ext uri="{FF2B5EF4-FFF2-40B4-BE49-F238E27FC236}">
                <a16:creationId xmlns:a16="http://schemas.microsoft.com/office/drawing/2014/main" id="{99EA2B1E-237C-4F10-ADD8-7104F7E7B4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0" y="2027238"/>
            <a:ext cx="941388" cy="922337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JO" altLang="ar-JO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630" name="Rectangle 24">
            <a:extLst>
              <a:ext uri="{FF2B5EF4-FFF2-40B4-BE49-F238E27FC236}">
                <a16:creationId xmlns:a16="http://schemas.microsoft.com/office/drawing/2014/main" id="{4C1491FF-2F1E-4BE3-A89F-9A53ACC33D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1025" y="4186238"/>
            <a:ext cx="14351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200" tIns="38100" rIns="76200" bIns="38100">
            <a:spAutoFit/>
          </a:bodyPr>
          <a:lstStyle>
            <a:lvl1pPr defTabSz="628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defTabSz="628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defTabSz="628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defTabSz="628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defTabSz="628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1400">
                <a:latin typeface="Times New Roman" panose="02020603050405020304" pitchFamily="18" charset="0"/>
                <a:cs typeface="Times New Roman" panose="02020603050405020304" pitchFamily="18" charset="0"/>
              </a:rPr>
              <a:t>Cholesterol esters</a:t>
            </a:r>
          </a:p>
        </p:txBody>
      </p:sp>
      <p:sp>
        <p:nvSpPr>
          <p:cNvPr id="68631" name="Rectangle 25">
            <a:extLst>
              <a:ext uri="{FF2B5EF4-FFF2-40B4-BE49-F238E27FC236}">
                <a16:creationId xmlns:a16="http://schemas.microsoft.com/office/drawing/2014/main" id="{1D1ABB62-DD3C-4371-874F-459422F19C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3113" y="4659313"/>
            <a:ext cx="98107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200" tIns="38100" rIns="76200" bIns="38100">
            <a:spAutoFit/>
          </a:bodyPr>
          <a:lstStyle>
            <a:lvl1pPr defTabSz="628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defTabSz="628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defTabSz="628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defTabSz="628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defTabSz="628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1400">
                <a:latin typeface="Times New Roman" panose="02020603050405020304" pitchFamily="18" charset="0"/>
                <a:cs typeface="Times New Roman" panose="02020603050405020304" pitchFamily="18" charset="0"/>
              </a:rPr>
              <a:t>Cholesterol</a:t>
            </a:r>
          </a:p>
        </p:txBody>
      </p:sp>
      <p:sp>
        <p:nvSpPr>
          <p:cNvPr id="68632" name="Rectangle 26">
            <a:extLst>
              <a:ext uri="{FF2B5EF4-FFF2-40B4-BE49-F238E27FC236}">
                <a16:creationId xmlns:a16="http://schemas.microsoft.com/office/drawing/2014/main" id="{95DDB4A3-4826-4F2F-92B9-BECF89AC7B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1025" y="5132388"/>
            <a:ext cx="14351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200" tIns="38100" rIns="76200" bIns="38100">
            <a:spAutoFit/>
          </a:bodyPr>
          <a:lstStyle>
            <a:lvl1pPr defTabSz="628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defTabSz="628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defTabSz="628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defTabSz="628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defTabSz="628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1400">
                <a:latin typeface="Times New Roman" panose="02020603050405020304" pitchFamily="18" charset="0"/>
                <a:cs typeface="Times New Roman" panose="02020603050405020304" pitchFamily="18" charset="0"/>
              </a:rPr>
              <a:t>Cholesterol esters</a:t>
            </a:r>
          </a:p>
        </p:txBody>
      </p:sp>
      <p:sp>
        <p:nvSpPr>
          <p:cNvPr id="68633" name="Oval 27">
            <a:extLst>
              <a:ext uri="{FF2B5EF4-FFF2-40B4-BE49-F238E27FC236}">
                <a16:creationId xmlns:a16="http://schemas.microsoft.com/office/drawing/2014/main" id="{DBECBB5A-E3A8-4647-A6D1-8DE0578977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9575" y="5646738"/>
            <a:ext cx="1662113" cy="979487"/>
          </a:xfrm>
          <a:prstGeom prst="ellipse">
            <a:avLst/>
          </a:prstGeom>
          <a:solidFill>
            <a:srgbClr val="EAEC5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JO" altLang="ar-JO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634" name="Rectangle 28">
            <a:extLst>
              <a:ext uri="{FF2B5EF4-FFF2-40B4-BE49-F238E27FC236}">
                <a16:creationId xmlns:a16="http://schemas.microsoft.com/office/drawing/2014/main" id="{9BE87E46-9813-4B09-A7E6-642BCE1649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6575" y="5846763"/>
            <a:ext cx="134620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200" tIns="38100" rIns="76200" bIns="38100">
            <a:spAutoFit/>
          </a:bodyPr>
          <a:lstStyle>
            <a:lvl1pPr defTabSz="628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defTabSz="628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defTabSz="628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defTabSz="628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defTabSz="628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1300">
                <a:latin typeface="Times New Roman" panose="02020603050405020304" pitchFamily="18" charset="0"/>
                <a:cs typeface="Times New Roman" panose="02020603050405020304" pitchFamily="18" charset="0"/>
              </a:rPr>
              <a:t>Cholesterol esters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ar-JO" sz="13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635" name="Line 29">
            <a:extLst>
              <a:ext uri="{FF2B5EF4-FFF2-40B4-BE49-F238E27FC236}">
                <a16:creationId xmlns:a16="http://schemas.microsoft.com/office/drawing/2014/main" id="{360EC72F-B666-4F82-8B6F-FEA3E8B88A4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22538" y="2965450"/>
            <a:ext cx="15875" cy="241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36" name="Line 30">
            <a:extLst>
              <a:ext uri="{FF2B5EF4-FFF2-40B4-BE49-F238E27FC236}">
                <a16:creationId xmlns:a16="http://schemas.microsoft.com/office/drawing/2014/main" id="{0591345B-2A44-4DA3-B7D6-3175F41D4B21}"/>
              </a:ext>
            </a:extLst>
          </p:cNvPr>
          <p:cNvSpPr>
            <a:spLocks noChangeShapeType="1"/>
          </p:cNvSpPr>
          <p:nvPr/>
        </p:nvSpPr>
        <p:spPr bwMode="auto">
          <a:xfrm>
            <a:off x="2533650" y="4022725"/>
            <a:ext cx="3175" cy="257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37" name="Line 31">
            <a:extLst>
              <a:ext uri="{FF2B5EF4-FFF2-40B4-BE49-F238E27FC236}">
                <a16:creationId xmlns:a16="http://schemas.microsoft.com/office/drawing/2014/main" id="{667B9F32-27BC-4EE2-A4CA-E7963FEB7873}"/>
              </a:ext>
            </a:extLst>
          </p:cNvPr>
          <p:cNvSpPr>
            <a:spLocks noChangeShapeType="1"/>
          </p:cNvSpPr>
          <p:nvPr/>
        </p:nvSpPr>
        <p:spPr bwMode="auto">
          <a:xfrm>
            <a:off x="2536825" y="4414838"/>
            <a:ext cx="0" cy="3127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8638" name="Group 32">
            <a:extLst>
              <a:ext uri="{FF2B5EF4-FFF2-40B4-BE49-F238E27FC236}">
                <a16:creationId xmlns:a16="http://schemas.microsoft.com/office/drawing/2014/main" id="{B661DBB9-B30C-46C6-BBC7-F3F2A815EBA8}"/>
              </a:ext>
            </a:extLst>
          </p:cNvPr>
          <p:cNvGrpSpPr>
            <a:grpSpLocks/>
          </p:cNvGrpSpPr>
          <p:nvPr/>
        </p:nvGrpSpPr>
        <p:grpSpPr bwMode="auto">
          <a:xfrm>
            <a:off x="2473325" y="4884738"/>
            <a:ext cx="127000" cy="347662"/>
            <a:chOff x="1714" y="2794"/>
            <a:chExt cx="88" cy="213"/>
          </a:xfrm>
        </p:grpSpPr>
        <p:sp>
          <p:nvSpPr>
            <p:cNvPr id="68701" name="Line 33">
              <a:extLst>
                <a:ext uri="{FF2B5EF4-FFF2-40B4-BE49-F238E27FC236}">
                  <a16:creationId xmlns:a16="http://schemas.microsoft.com/office/drawing/2014/main" id="{E6C9D862-F56D-4870-B893-D5D17AFAC9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14" y="2798"/>
              <a:ext cx="0" cy="19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02" name="Line 34">
              <a:extLst>
                <a:ext uri="{FF2B5EF4-FFF2-40B4-BE49-F238E27FC236}">
                  <a16:creationId xmlns:a16="http://schemas.microsoft.com/office/drawing/2014/main" id="{EC61D778-C29C-4D9B-9DEC-62CE79B6C0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02" y="2794"/>
              <a:ext cx="0" cy="2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8639" name="Group 35">
            <a:extLst>
              <a:ext uri="{FF2B5EF4-FFF2-40B4-BE49-F238E27FC236}">
                <a16:creationId xmlns:a16="http://schemas.microsoft.com/office/drawing/2014/main" id="{2B3AFEE5-A548-4794-846A-32AE3BBA6C5D}"/>
              </a:ext>
            </a:extLst>
          </p:cNvPr>
          <p:cNvGrpSpPr>
            <a:grpSpLocks/>
          </p:cNvGrpSpPr>
          <p:nvPr/>
        </p:nvGrpSpPr>
        <p:grpSpPr bwMode="auto">
          <a:xfrm>
            <a:off x="2468563" y="5340350"/>
            <a:ext cx="127000" cy="303213"/>
            <a:chOff x="1710" y="3073"/>
            <a:chExt cx="89" cy="186"/>
          </a:xfrm>
        </p:grpSpPr>
        <p:sp>
          <p:nvSpPr>
            <p:cNvPr id="68699" name="Line 36">
              <a:extLst>
                <a:ext uri="{FF2B5EF4-FFF2-40B4-BE49-F238E27FC236}">
                  <a16:creationId xmlns:a16="http://schemas.microsoft.com/office/drawing/2014/main" id="{FD88AFB4-0589-439D-AFA8-8947B92840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10" y="3077"/>
              <a:ext cx="0" cy="1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00" name="Line 37">
              <a:extLst>
                <a:ext uri="{FF2B5EF4-FFF2-40B4-BE49-F238E27FC236}">
                  <a16:creationId xmlns:a16="http://schemas.microsoft.com/office/drawing/2014/main" id="{6B0C201B-0745-434A-BDD0-83113E498E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99" y="3073"/>
              <a:ext cx="0" cy="18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8640" name="Rectangle 38">
            <a:extLst>
              <a:ext uri="{FF2B5EF4-FFF2-40B4-BE49-F238E27FC236}">
                <a16:creationId xmlns:a16="http://schemas.microsoft.com/office/drawing/2014/main" id="{F5E6B1E7-DE88-4264-BAEE-83D078313B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463" y="6127750"/>
            <a:ext cx="13684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200" tIns="38100" rIns="76200" bIns="38100">
            <a:spAutoFit/>
          </a:bodyPr>
          <a:lstStyle>
            <a:lvl1pPr defTabSz="628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defTabSz="628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defTabSz="628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defTabSz="628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defTabSz="628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1300">
                <a:latin typeface="Times New Roman" panose="02020603050405020304" pitchFamily="18" charset="0"/>
                <a:cs typeface="Times New Roman" panose="02020603050405020304" pitchFamily="18" charset="0"/>
              </a:rPr>
              <a:t>LIPID DROPLET</a:t>
            </a:r>
          </a:p>
        </p:txBody>
      </p:sp>
      <p:sp>
        <p:nvSpPr>
          <p:cNvPr id="68641" name="Rectangle 39">
            <a:extLst>
              <a:ext uri="{FF2B5EF4-FFF2-40B4-BE49-F238E27FC236}">
                <a16:creationId xmlns:a16="http://schemas.microsoft.com/office/drawing/2014/main" id="{66765F95-C6EC-43FD-8449-1B338AB5ED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7850" y="3505200"/>
            <a:ext cx="744538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200" tIns="38100" rIns="76200" bIns="38100">
            <a:spAutoFit/>
          </a:bodyPr>
          <a:lstStyle>
            <a:lvl1pPr defTabSz="628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defTabSz="628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defTabSz="628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defTabSz="628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defTabSz="628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1300">
                <a:latin typeface="Times New Roman" panose="02020603050405020304" pitchFamily="18" charset="0"/>
                <a:cs typeface="Times New Roman" panose="02020603050405020304" pitchFamily="18" charset="0"/>
              </a:rPr>
              <a:t>Protein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1300">
                <a:latin typeface="Times New Roman" panose="02020603050405020304" pitchFamily="18" charset="0"/>
                <a:cs typeface="Times New Roman" panose="02020603050405020304" pitchFamily="18" charset="0"/>
              </a:rPr>
              <a:t>kinase A</a:t>
            </a:r>
          </a:p>
        </p:txBody>
      </p:sp>
      <p:sp>
        <p:nvSpPr>
          <p:cNvPr id="68642" name="Oval 40">
            <a:extLst>
              <a:ext uri="{FF2B5EF4-FFF2-40B4-BE49-F238E27FC236}">
                <a16:creationId xmlns:a16="http://schemas.microsoft.com/office/drawing/2014/main" id="{4FB904C4-6D47-4A46-A0C4-50A23F7231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1900" y="4327525"/>
            <a:ext cx="4140200" cy="1058863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JO" altLang="ar-JO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643" name="Rectangle 41">
            <a:extLst>
              <a:ext uri="{FF2B5EF4-FFF2-40B4-BE49-F238E27FC236}">
                <a16:creationId xmlns:a16="http://schemas.microsoft.com/office/drawing/2014/main" id="{83F03F69-35D7-44A3-887C-955E463909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2063" y="5526088"/>
            <a:ext cx="4189412" cy="106045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JO" altLang="ar-JO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644" name="Rectangle 42">
            <a:extLst>
              <a:ext uri="{FF2B5EF4-FFF2-40B4-BE49-F238E27FC236}">
                <a16:creationId xmlns:a16="http://schemas.microsoft.com/office/drawing/2014/main" id="{D5F7BF69-10DA-4A7A-A326-E9A4952A60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5613" y="4497388"/>
            <a:ext cx="98107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200" tIns="38100" rIns="76200" bIns="38100">
            <a:spAutoFit/>
          </a:bodyPr>
          <a:lstStyle>
            <a:lvl1pPr defTabSz="628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defTabSz="628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defTabSz="628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defTabSz="628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defTabSz="628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1400">
                <a:latin typeface="Times New Roman" panose="02020603050405020304" pitchFamily="18" charset="0"/>
                <a:cs typeface="Times New Roman" panose="02020603050405020304" pitchFamily="18" charset="0"/>
              </a:rPr>
              <a:t>Cholesterol</a:t>
            </a:r>
          </a:p>
        </p:txBody>
      </p:sp>
      <p:sp>
        <p:nvSpPr>
          <p:cNvPr id="68645" name="Rectangle 43">
            <a:extLst>
              <a:ext uri="{FF2B5EF4-FFF2-40B4-BE49-F238E27FC236}">
                <a16:creationId xmlns:a16="http://schemas.microsoft.com/office/drawing/2014/main" id="{C79749CD-257A-4C06-AF93-82AFD0D7E1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8938" y="4899025"/>
            <a:ext cx="1141412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200" tIns="38100" rIns="76200" bIns="38100">
            <a:spAutoFit/>
          </a:bodyPr>
          <a:lstStyle>
            <a:lvl1pPr defTabSz="628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defTabSz="628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defTabSz="628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defTabSz="628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defTabSz="628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1400">
                <a:latin typeface="Times New Roman" panose="02020603050405020304" pitchFamily="18" charset="0"/>
                <a:cs typeface="Times New Roman" panose="02020603050405020304" pitchFamily="18" charset="0"/>
              </a:rPr>
              <a:t>Pregnenolone</a:t>
            </a:r>
          </a:p>
        </p:txBody>
      </p:sp>
      <p:sp>
        <p:nvSpPr>
          <p:cNvPr id="68646" name="Rectangle 44">
            <a:extLst>
              <a:ext uri="{FF2B5EF4-FFF2-40B4-BE49-F238E27FC236}">
                <a16:creationId xmlns:a16="http://schemas.microsoft.com/office/drawing/2014/main" id="{659F6AED-C566-4D94-9E57-90C5392F25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649913"/>
            <a:ext cx="114141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200" tIns="38100" rIns="76200" bIns="38100">
            <a:spAutoFit/>
          </a:bodyPr>
          <a:lstStyle>
            <a:lvl1pPr defTabSz="628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defTabSz="628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defTabSz="628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defTabSz="628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defTabSz="628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1400">
                <a:latin typeface="Times New Roman" panose="02020603050405020304" pitchFamily="18" charset="0"/>
                <a:cs typeface="Times New Roman" panose="02020603050405020304" pitchFamily="18" charset="0"/>
              </a:rPr>
              <a:t>Pregnenolone</a:t>
            </a:r>
          </a:p>
        </p:txBody>
      </p:sp>
      <p:sp>
        <p:nvSpPr>
          <p:cNvPr id="68647" name="Rectangle 45">
            <a:extLst>
              <a:ext uri="{FF2B5EF4-FFF2-40B4-BE49-F238E27FC236}">
                <a16:creationId xmlns:a16="http://schemas.microsoft.com/office/drawing/2014/main" id="{D1F7F357-1C04-4C82-A84B-E8870650E0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6188075"/>
            <a:ext cx="109061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200" tIns="38100" rIns="76200" bIns="38100">
            <a:spAutoFit/>
          </a:bodyPr>
          <a:lstStyle>
            <a:lvl1pPr defTabSz="628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defTabSz="628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defTabSz="628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defTabSz="628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defTabSz="628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1400">
                <a:latin typeface="Times New Roman" panose="02020603050405020304" pitchFamily="18" charset="0"/>
                <a:cs typeface="Times New Roman" panose="02020603050405020304" pitchFamily="18" charset="0"/>
              </a:rPr>
              <a:t>Progesterone</a:t>
            </a:r>
          </a:p>
        </p:txBody>
      </p:sp>
      <p:sp>
        <p:nvSpPr>
          <p:cNvPr id="68648" name="Rectangle 46">
            <a:extLst>
              <a:ext uri="{FF2B5EF4-FFF2-40B4-BE49-F238E27FC236}">
                <a16:creationId xmlns:a16="http://schemas.microsoft.com/office/drawing/2014/main" id="{88D3564D-6886-4FC6-8F9D-3CEF9F68A8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3375" y="4513263"/>
            <a:ext cx="731838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200" tIns="38100" rIns="76200" bIns="38100">
            <a:spAutoFit/>
          </a:bodyPr>
          <a:lstStyle>
            <a:lvl1pPr defTabSz="628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defTabSz="628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defTabSz="628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defTabSz="628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defTabSz="628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1400">
                <a:latin typeface="Times New Roman" panose="02020603050405020304" pitchFamily="18" charset="0"/>
                <a:cs typeface="Times New Roman" panose="02020603050405020304" pitchFamily="18" charset="0"/>
              </a:rPr>
              <a:t>Cortisol</a:t>
            </a:r>
          </a:p>
        </p:txBody>
      </p:sp>
      <p:sp>
        <p:nvSpPr>
          <p:cNvPr id="68649" name="Rectangle 47">
            <a:extLst>
              <a:ext uri="{FF2B5EF4-FFF2-40B4-BE49-F238E27FC236}">
                <a16:creationId xmlns:a16="http://schemas.microsoft.com/office/drawing/2014/main" id="{C2D7B591-CD91-497F-8350-26C9C36357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6525" y="4902200"/>
            <a:ext cx="14033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200" tIns="38100" rIns="76200" bIns="38100">
            <a:spAutoFit/>
          </a:bodyPr>
          <a:lstStyle>
            <a:lvl1pPr defTabSz="628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defTabSz="628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defTabSz="628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defTabSz="628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defTabSz="628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1400">
                <a:latin typeface="Times New Roman" panose="02020603050405020304" pitchFamily="18" charset="0"/>
                <a:cs typeface="Times New Roman" panose="02020603050405020304" pitchFamily="18" charset="0"/>
              </a:rPr>
              <a:t>11-Deoxycortisol</a:t>
            </a:r>
          </a:p>
        </p:txBody>
      </p:sp>
      <p:sp>
        <p:nvSpPr>
          <p:cNvPr id="68650" name="Rectangle 48">
            <a:extLst>
              <a:ext uri="{FF2B5EF4-FFF2-40B4-BE49-F238E27FC236}">
                <a16:creationId xmlns:a16="http://schemas.microsoft.com/office/drawing/2014/main" id="{A11731C7-A160-45C8-9F60-97E6F88F9C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6525" y="6188075"/>
            <a:ext cx="14033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200" tIns="38100" rIns="76200" bIns="38100">
            <a:spAutoFit/>
          </a:bodyPr>
          <a:lstStyle>
            <a:lvl1pPr defTabSz="628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defTabSz="628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defTabSz="628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defTabSz="628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defTabSz="628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1400">
                <a:latin typeface="Times New Roman" panose="02020603050405020304" pitchFamily="18" charset="0"/>
                <a:cs typeface="Times New Roman" panose="02020603050405020304" pitchFamily="18" charset="0"/>
              </a:rPr>
              <a:t>11-Deoxycortisol</a:t>
            </a:r>
          </a:p>
        </p:txBody>
      </p:sp>
      <p:sp>
        <p:nvSpPr>
          <p:cNvPr id="68651" name="Rectangle 49">
            <a:extLst>
              <a:ext uri="{FF2B5EF4-FFF2-40B4-BE49-F238E27FC236}">
                <a16:creationId xmlns:a16="http://schemas.microsoft.com/office/drawing/2014/main" id="{2F9912C7-1E28-47EE-B48F-4EF137A9C0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3513" y="6142038"/>
            <a:ext cx="1090612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200" tIns="38100" rIns="76200" bIns="38100">
            <a:spAutoFit/>
          </a:bodyPr>
          <a:lstStyle>
            <a:lvl1pPr defTabSz="628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defTabSz="628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defTabSz="628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defTabSz="628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defTabSz="628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ar-JO" sz="1400">
                <a:latin typeface="Times New Roman" panose="02020603050405020304" pitchFamily="18" charset="0"/>
                <a:cs typeface="Times New Roman" panose="02020603050405020304" pitchFamily="18" charset="0"/>
              </a:rPr>
              <a:t>17-OH-</a:t>
            </a:r>
          </a:p>
          <a:p>
            <a:pPr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ar-JO" sz="1400">
                <a:latin typeface="Times New Roman" panose="02020603050405020304" pitchFamily="18" charset="0"/>
                <a:cs typeface="Times New Roman" panose="02020603050405020304" pitchFamily="18" charset="0"/>
              </a:rPr>
              <a:t>Progesterone</a:t>
            </a:r>
          </a:p>
        </p:txBody>
      </p:sp>
      <p:sp>
        <p:nvSpPr>
          <p:cNvPr id="68652" name="Rectangle 50">
            <a:extLst>
              <a:ext uri="{FF2B5EF4-FFF2-40B4-BE49-F238E27FC236}">
                <a16:creationId xmlns:a16="http://schemas.microsoft.com/office/drawing/2014/main" id="{73B8E361-440D-49AC-B1AB-38F1806215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8125" y="4659313"/>
            <a:ext cx="12700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200" tIns="38100" rIns="76200" bIns="38100">
            <a:spAutoFit/>
          </a:bodyPr>
          <a:lstStyle>
            <a:lvl1pPr defTabSz="628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defTabSz="628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defTabSz="628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defTabSz="628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defTabSz="628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1600">
                <a:latin typeface="Times New Roman" panose="02020603050405020304" pitchFamily="18" charset="0"/>
                <a:cs typeface="Times New Roman" panose="02020603050405020304" pitchFamily="18" charset="0"/>
              </a:rPr>
              <a:t>Mitochondria</a:t>
            </a:r>
          </a:p>
        </p:txBody>
      </p:sp>
      <p:sp>
        <p:nvSpPr>
          <p:cNvPr id="68653" name="Rectangle 51">
            <a:extLst>
              <a:ext uri="{FF2B5EF4-FFF2-40B4-BE49-F238E27FC236}">
                <a16:creationId xmlns:a16="http://schemas.microsoft.com/office/drawing/2014/main" id="{DB302159-292D-428B-8974-00474C4905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8113" y="5551488"/>
            <a:ext cx="1225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200" tIns="38100" rIns="76200" bIns="38100">
            <a:spAutoFit/>
          </a:bodyPr>
          <a:lstStyle>
            <a:lvl1pPr defTabSz="628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defTabSz="628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defTabSz="628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defTabSz="628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defTabSz="628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ar-JO" sz="1600">
                <a:latin typeface="Times New Roman" panose="02020603050405020304" pitchFamily="18" charset="0"/>
                <a:cs typeface="Times New Roman" panose="02020603050405020304" pitchFamily="18" charset="0"/>
              </a:rPr>
              <a:t>Smooth</a:t>
            </a:r>
          </a:p>
          <a:p>
            <a:pPr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ar-JO" sz="1600">
                <a:latin typeface="Times New Roman" panose="02020603050405020304" pitchFamily="18" charset="0"/>
                <a:cs typeface="Times New Roman" panose="02020603050405020304" pitchFamily="18" charset="0"/>
              </a:rPr>
              <a:t>Endoplasmic</a:t>
            </a:r>
          </a:p>
          <a:p>
            <a:pPr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ar-JO" sz="1600">
                <a:latin typeface="Times New Roman" panose="02020603050405020304" pitchFamily="18" charset="0"/>
                <a:cs typeface="Times New Roman" panose="02020603050405020304" pitchFamily="18" charset="0"/>
              </a:rPr>
              <a:t>Reticulum</a:t>
            </a:r>
          </a:p>
        </p:txBody>
      </p:sp>
      <p:sp>
        <p:nvSpPr>
          <p:cNvPr id="68654" name="Line 52">
            <a:extLst>
              <a:ext uri="{FF2B5EF4-FFF2-40B4-BE49-F238E27FC236}">
                <a16:creationId xmlns:a16="http://schemas.microsoft.com/office/drawing/2014/main" id="{FBE77A06-D07B-4119-9104-03121FB697B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95613" y="4646613"/>
            <a:ext cx="1250950" cy="1539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55" name="Rectangle 53">
            <a:extLst>
              <a:ext uri="{FF2B5EF4-FFF2-40B4-BE49-F238E27FC236}">
                <a16:creationId xmlns:a16="http://schemas.microsoft.com/office/drawing/2014/main" id="{4BF33216-F111-4D64-AEF0-36D74B7783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2238" y="4403725"/>
            <a:ext cx="56356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200" tIns="38100" rIns="76200" bIns="38100">
            <a:spAutoFit/>
          </a:bodyPr>
          <a:lstStyle>
            <a:lvl1pPr defTabSz="628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defTabSz="628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defTabSz="628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defTabSz="628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defTabSz="628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1600">
                <a:latin typeface="Times New Roman" panose="02020603050405020304" pitchFamily="18" charset="0"/>
                <a:cs typeface="Times New Roman" panose="02020603050405020304" pitchFamily="18" charset="0"/>
              </a:rPr>
              <a:t>CEH</a:t>
            </a:r>
          </a:p>
        </p:txBody>
      </p:sp>
      <p:sp>
        <p:nvSpPr>
          <p:cNvPr id="68656" name="Rectangle 54">
            <a:extLst>
              <a:ext uri="{FF2B5EF4-FFF2-40B4-BE49-F238E27FC236}">
                <a16:creationId xmlns:a16="http://schemas.microsoft.com/office/drawing/2014/main" id="{4ADDF622-6BA0-445C-944C-2F6E69C778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2238" y="4895850"/>
            <a:ext cx="56356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200" tIns="38100" rIns="76200" bIns="38100">
            <a:spAutoFit/>
          </a:bodyPr>
          <a:lstStyle>
            <a:lvl1pPr defTabSz="628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defTabSz="628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defTabSz="628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defTabSz="628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defTabSz="628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1600">
                <a:latin typeface="Times New Roman" panose="02020603050405020304" pitchFamily="18" charset="0"/>
                <a:cs typeface="Times New Roman" panose="02020603050405020304" pitchFamily="18" charset="0"/>
              </a:rPr>
              <a:t>CEH</a:t>
            </a:r>
          </a:p>
        </p:txBody>
      </p:sp>
      <p:sp>
        <p:nvSpPr>
          <p:cNvPr id="68657" name="Rectangle 55">
            <a:extLst>
              <a:ext uri="{FF2B5EF4-FFF2-40B4-BE49-F238E27FC236}">
                <a16:creationId xmlns:a16="http://schemas.microsoft.com/office/drawing/2014/main" id="{1CB02A14-7789-408F-843D-CA1C03B680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463" y="4641850"/>
            <a:ext cx="102552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200" tIns="38100" rIns="76200" bIns="38100">
            <a:spAutoFit/>
          </a:bodyPr>
          <a:lstStyle>
            <a:lvl1pPr defTabSz="628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defTabSz="628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defTabSz="628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defTabSz="628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defTabSz="628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1400">
                <a:latin typeface="Times New Roman" panose="02020603050405020304" pitchFamily="18" charset="0"/>
                <a:cs typeface="Times New Roman" panose="02020603050405020304" pitchFamily="18" charset="0"/>
              </a:rPr>
              <a:t>Acetyl CoA</a:t>
            </a:r>
          </a:p>
        </p:txBody>
      </p:sp>
      <p:sp>
        <p:nvSpPr>
          <p:cNvPr id="68658" name="Line 56">
            <a:extLst>
              <a:ext uri="{FF2B5EF4-FFF2-40B4-BE49-F238E27FC236}">
                <a16:creationId xmlns:a16="http://schemas.microsoft.com/office/drawing/2014/main" id="{B6EEEDB6-A85B-441E-A817-1B4E78CFD43D}"/>
              </a:ext>
            </a:extLst>
          </p:cNvPr>
          <p:cNvSpPr>
            <a:spLocks noChangeShapeType="1"/>
          </p:cNvSpPr>
          <p:nvPr/>
        </p:nvSpPr>
        <p:spPr bwMode="auto">
          <a:xfrm>
            <a:off x="1698625" y="4779963"/>
            <a:ext cx="3698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59" name="Line 57">
            <a:extLst>
              <a:ext uri="{FF2B5EF4-FFF2-40B4-BE49-F238E27FC236}">
                <a16:creationId xmlns:a16="http://schemas.microsoft.com/office/drawing/2014/main" id="{1C1A3BA1-4A15-4E41-A62A-2CEE929D001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06975" y="3078163"/>
            <a:ext cx="800100" cy="461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60" name="Freeform 58">
            <a:extLst>
              <a:ext uri="{FF2B5EF4-FFF2-40B4-BE49-F238E27FC236}">
                <a16:creationId xmlns:a16="http://schemas.microsoft.com/office/drawing/2014/main" id="{07AA43FF-BDA4-4762-AA72-C4884C2F29E0}"/>
              </a:ext>
            </a:extLst>
          </p:cNvPr>
          <p:cNvSpPr>
            <a:spLocks/>
          </p:cNvSpPr>
          <p:nvPr/>
        </p:nvSpPr>
        <p:spPr bwMode="auto">
          <a:xfrm>
            <a:off x="3132138" y="3892550"/>
            <a:ext cx="1233487" cy="635000"/>
          </a:xfrm>
          <a:custGeom>
            <a:avLst/>
            <a:gdLst>
              <a:gd name="T0" fmla="*/ 2147483646 w 855"/>
              <a:gd name="T1" fmla="*/ 0 h 390"/>
              <a:gd name="T2" fmla="*/ 2147483646 w 855"/>
              <a:gd name="T3" fmla="*/ 2147483646 h 390"/>
              <a:gd name="T4" fmla="*/ 0 w 855"/>
              <a:gd name="T5" fmla="*/ 2147483646 h 390"/>
              <a:gd name="T6" fmla="*/ 0 60000 65536"/>
              <a:gd name="T7" fmla="*/ 0 60000 65536"/>
              <a:gd name="T8" fmla="*/ 0 60000 65536"/>
              <a:gd name="T9" fmla="*/ 0 w 855"/>
              <a:gd name="T10" fmla="*/ 0 h 390"/>
              <a:gd name="T11" fmla="*/ 855 w 855"/>
              <a:gd name="T12" fmla="*/ 390 h 3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55" h="390">
                <a:moveTo>
                  <a:pt x="854" y="0"/>
                </a:moveTo>
                <a:lnTo>
                  <a:pt x="372" y="379"/>
                </a:lnTo>
                <a:lnTo>
                  <a:pt x="0" y="389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 useBgFill="1">
        <p:nvSpPr>
          <p:cNvPr id="68661" name="Freeform 59">
            <a:extLst>
              <a:ext uri="{FF2B5EF4-FFF2-40B4-BE49-F238E27FC236}">
                <a16:creationId xmlns:a16="http://schemas.microsoft.com/office/drawing/2014/main" id="{5147F258-1E4B-4A53-8497-EA56396F763F}"/>
              </a:ext>
            </a:extLst>
          </p:cNvPr>
          <p:cNvSpPr>
            <a:spLocks/>
          </p:cNvSpPr>
          <p:nvPr/>
        </p:nvSpPr>
        <p:spPr bwMode="white">
          <a:xfrm>
            <a:off x="1903413" y="1974850"/>
            <a:ext cx="1147762" cy="217488"/>
          </a:xfrm>
          <a:custGeom>
            <a:avLst/>
            <a:gdLst>
              <a:gd name="T0" fmla="*/ 2147483646 w 795"/>
              <a:gd name="T1" fmla="*/ 2147483646 h 134"/>
              <a:gd name="T2" fmla="*/ 2147483646 w 795"/>
              <a:gd name="T3" fmla="*/ 2147483646 h 134"/>
              <a:gd name="T4" fmla="*/ 0 w 795"/>
              <a:gd name="T5" fmla="*/ 2147483646 h 134"/>
              <a:gd name="T6" fmla="*/ 2147483646 w 795"/>
              <a:gd name="T7" fmla="*/ 0 h 134"/>
              <a:gd name="T8" fmla="*/ 2147483646 w 795"/>
              <a:gd name="T9" fmla="*/ 2147483646 h 134"/>
              <a:gd name="T10" fmla="*/ 2147483646 w 795"/>
              <a:gd name="T11" fmla="*/ 2147483646 h 134"/>
              <a:gd name="T12" fmla="*/ 2147483646 w 795"/>
              <a:gd name="T13" fmla="*/ 2147483646 h 134"/>
              <a:gd name="T14" fmla="*/ 2147483646 w 795"/>
              <a:gd name="T15" fmla="*/ 2147483646 h 134"/>
              <a:gd name="T16" fmla="*/ 2147483646 w 795"/>
              <a:gd name="T17" fmla="*/ 2147483646 h 134"/>
              <a:gd name="T18" fmla="*/ 2147483646 w 795"/>
              <a:gd name="T19" fmla="*/ 2147483646 h 13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95"/>
              <a:gd name="T31" fmla="*/ 0 h 134"/>
              <a:gd name="T32" fmla="*/ 795 w 795"/>
              <a:gd name="T33" fmla="*/ 134 h 13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95" h="134">
                <a:moveTo>
                  <a:pt x="101" y="63"/>
                </a:moveTo>
                <a:lnTo>
                  <a:pt x="101" y="133"/>
                </a:lnTo>
                <a:lnTo>
                  <a:pt x="0" y="120"/>
                </a:lnTo>
                <a:lnTo>
                  <a:pt x="32" y="0"/>
                </a:lnTo>
                <a:lnTo>
                  <a:pt x="794" y="3"/>
                </a:lnTo>
                <a:lnTo>
                  <a:pt x="790" y="126"/>
                </a:lnTo>
                <a:lnTo>
                  <a:pt x="749" y="73"/>
                </a:lnTo>
                <a:lnTo>
                  <a:pt x="733" y="47"/>
                </a:lnTo>
                <a:lnTo>
                  <a:pt x="101" y="27"/>
                </a:lnTo>
                <a:lnTo>
                  <a:pt x="101" y="63"/>
                </a:lnTo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62" name="Freeform 60">
            <a:extLst>
              <a:ext uri="{FF2B5EF4-FFF2-40B4-BE49-F238E27FC236}">
                <a16:creationId xmlns:a16="http://schemas.microsoft.com/office/drawing/2014/main" id="{B9EC942D-8E89-4A6F-9054-3E9B483505B3}"/>
              </a:ext>
            </a:extLst>
          </p:cNvPr>
          <p:cNvSpPr>
            <a:spLocks/>
          </p:cNvSpPr>
          <p:nvPr/>
        </p:nvSpPr>
        <p:spPr bwMode="auto">
          <a:xfrm>
            <a:off x="3179763" y="4510088"/>
            <a:ext cx="506412" cy="474662"/>
          </a:xfrm>
          <a:custGeom>
            <a:avLst/>
            <a:gdLst>
              <a:gd name="T0" fmla="*/ 2147483646 w 351"/>
              <a:gd name="T1" fmla="*/ 0 h 291"/>
              <a:gd name="T2" fmla="*/ 2147483646 w 351"/>
              <a:gd name="T3" fmla="*/ 2147483646 h 291"/>
              <a:gd name="T4" fmla="*/ 2147483646 w 351"/>
              <a:gd name="T5" fmla="*/ 2147483646 h 291"/>
              <a:gd name="T6" fmla="*/ 2147483646 w 351"/>
              <a:gd name="T7" fmla="*/ 2147483646 h 291"/>
              <a:gd name="T8" fmla="*/ 2147483646 w 351"/>
              <a:gd name="T9" fmla="*/ 2147483646 h 291"/>
              <a:gd name="T10" fmla="*/ 2147483646 w 351"/>
              <a:gd name="T11" fmla="*/ 2147483646 h 291"/>
              <a:gd name="T12" fmla="*/ 2147483646 w 351"/>
              <a:gd name="T13" fmla="*/ 2147483646 h 291"/>
              <a:gd name="T14" fmla="*/ 2147483646 w 351"/>
              <a:gd name="T15" fmla="*/ 2147483646 h 291"/>
              <a:gd name="T16" fmla="*/ 2147483646 w 351"/>
              <a:gd name="T17" fmla="*/ 2147483646 h 291"/>
              <a:gd name="T18" fmla="*/ 2147483646 w 351"/>
              <a:gd name="T19" fmla="*/ 2147483646 h 291"/>
              <a:gd name="T20" fmla="*/ 2147483646 w 351"/>
              <a:gd name="T21" fmla="*/ 2147483646 h 291"/>
              <a:gd name="T22" fmla="*/ 0 w 351"/>
              <a:gd name="T23" fmla="*/ 2147483646 h 29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51"/>
              <a:gd name="T37" fmla="*/ 0 h 291"/>
              <a:gd name="T38" fmla="*/ 351 w 351"/>
              <a:gd name="T39" fmla="*/ 291 h 29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51" h="291">
                <a:moveTo>
                  <a:pt x="350" y="0"/>
                </a:moveTo>
                <a:lnTo>
                  <a:pt x="219" y="97"/>
                </a:lnTo>
                <a:lnTo>
                  <a:pt x="241" y="97"/>
                </a:lnTo>
                <a:lnTo>
                  <a:pt x="252" y="116"/>
                </a:lnTo>
                <a:lnTo>
                  <a:pt x="263" y="135"/>
                </a:lnTo>
                <a:lnTo>
                  <a:pt x="263" y="155"/>
                </a:lnTo>
                <a:lnTo>
                  <a:pt x="252" y="174"/>
                </a:lnTo>
                <a:lnTo>
                  <a:pt x="241" y="193"/>
                </a:lnTo>
                <a:lnTo>
                  <a:pt x="219" y="193"/>
                </a:lnTo>
                <a:lnTo>
                  <a:pt x="197" y="203"/>
                </a:lnTo>
                <a:lnTo>
                  <a:pt x="175" y="203"/>
                </a:lnTo>
                <a:lnTo>
                  <a:pt x="0" y="290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63" name="Line 61">
            <a:extLst>
              <a:ext uri="{FF2B5EF4-FFF2-40B4-BE49-F238E27FC236}">
                <a16:creationId xmlns:a16="http://schemas.microsoft.com/office/drawing/2014/main" id="{050C8FD5-3DDF-401B-B0F1-4780FE3D6A18}"/>
              </a:ext>
            </a:extLst>
          </p:cNvPr>
          <p:cNvSpPr>
            <a:spLocks noChangeShapeType="1"/>
          </p:cNvSpPr>
          <p:nvPr/>
        </p:nvSpPr>
        <p:spPr bwMode="auto">
          <a:xfrm>
            <a:off x="4681538" y="4722813"/>
            <a:ext cx="0" cy="2397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64" name="Line 62">
            <a:extLst>
              <a:ext uri="{FF2B5EF4-FFF2-40B4-BE49-F238E27FC236}">
                <a16:creationId xmlns:a16="http://schemas.microsoft.com/office/drawing/2014/main" id="{06A792F1-49BB-4CBF-AAF0-1D52615FB80F}"/>
              </a:ext>
            </a:extLst>
          </p:cNvPr>
          <p:cNvSpPr>
            <a:spLocks noChangeShapeType="1"/>
          </p:cNvSpPr>
          <p:nvPr/>
        </p:nvSpPr>
        <p:spPr bwMode="auto">
          <a:xfrm>
            <a:off x="4697413" y="5148263"/>
            <a:ext cx="0" cy="5699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65" name="Line 63">
            <a:extLst>
              <a:ext uri="{FF2B5EF4-FFF2-40B4-BE49-F238E27FC236}">
                <a16:creationId xmlns:a16="http://schemas.microsoft.com/office/drawing/2014/main" id="{76E0D502-B507-478B-BA30-05364C2E2C80}"/>
              </a:ext>
            </a:extLst>
          </p:cNvPr>
          <p:cNvSpPr>
            <a:spLocks noChangeShapeType="1"/>
          </p:cNvSpPr>
          <p:nvPr/>
        </p:nvSpPr>
        <p:spPr bwMode="auto">
          <a:xfrm>
            <a:off x="4711700" y="5907088"/>
            <a:ext cx="0" cy="333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66" name="Line 64">
            <a:extLst>
              <a:ext uri="{FF2B5EF4-FFF2-40B4-BE49-F238E27FC236}">
                <a16:creationId xmlns:a16="http://schemas.microsoft.com/office/drawing/2014/main" id="{775F5E4B-21AC-412F-B0CA-D796BC8AAAA1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0" y="6327775"/>
            <a:ext cx="2254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67" name="Line 65">
            <a:extLst>
              <a:ext uri="{FF2B5EF4-FFF2-40B4-BE49-F238E27FC236}">
                <a16:creationId xmlns:a16="http://schemas.microsoft.com/office/drawing/2014/main" id="{881E9E13-CD62-4EB4-9C5A-65F75917364E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6327775"/>
            <a:ext cx="2730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68" name="Line 66">
            <a:extLst>
              <a:ext uri="{FF2B5EF4-FFF2-40B4-BE49-F238E27FC236}">
                <a16:creationId xmlns:a16="http://schemas.microsoft.com/office/drawing/2014/main" id="{407EA8E2-3407-4DB2-A569-6A29C2603B69}"/>
              </a:ext>
            </a:extLst>
          </p:cNvPr>
          <p:cNvSpPr>
            <a:spLocks noChangeShapeType="1"/>
          </p:cNvSpPr>
          <p:nvPr/>
        </p:nvSpPr>
        <p:spPr bwMode="auto">
          <a:xfrm>
            <a:off x="7065963" y="5133975"/>
            <a:ext cx="0" cy="1123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69" name="Line 67">
            <a:extLst>
              <a:ext uri="{FF2B5EF4-FFF2-40B4-BE49-F238E27FC236}">
                <a16:creationId xmlns:a16="http://schemas.microsoft.com/office/drawing/2014/main" id="{3D96700F-5A78-408B-BFF9-6D7750F2DB3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96125" y="4708525"/>
            <a:ext cx="0" cy="2809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70" name="Freeform 68">
            <a:extLst>
              <a:ext uri="{FF2B5EF4-FFF2-40B4-BE49-F238E27FC236}">
                <a16:creationId xmlns:a16="http://schemas.microsoft.com/office/drawing/2014/main" id="{A4E0E6A3-BEE8-420C-BF1B-0E81C0A30D6C}"/>
              </a:ext>
            </a:extLst>
          </p:cNvPr>
          <p:cNvSpPr>
            <a:spLocks/>
          </p:cNvSpPr>
          <p:nvPr/>
        </p:nvSpPr>
        <p:spPr bwMode="auto">
          <a:xfrm>
            <a:off x="7112000" y="2076450"/>
            <a:ext cx="695325" cy="2465388"/>
          </a:xfrm>
          <a:custGeom>
            <a:avLst/>
            <a:gdLst>
              <a:gd name="T0" fmla="*/ 2147483646 w 482"/>
              <a:gd name="T1" fmla="*/ 2147483646 h 1511"/>
              <a:gd name="T2" fmla="*/ 2147483646 w 482"/>
              <a:gd name="T3" fmla="*/ 2147483646 h 1511"/>
              <a:gd name="T4" fmla="*/ 2147483646 w 482"/>
              <a:gd name="T5" fmla="*/ 2147483646 h 1511"/>
              <a:gd name="T6" fmla="*/ 2147483646 w 482"/>
              <a:gd name="T7" fmla="*/ 2147483646 h 1511"/>
              <a:gd name="T8" fmla="*/ 2147483646 w 482"/>
              <a:gd name="T9" fmla="*/ 2147483646 h 1511"/>
              <a:gd name="T10" fmla="*/ 2147483646 w 482"/>
              <a:gd name="T11" fmla="*/ 2147483646 h 1511"/>
              <a:gd name="T12" fmla="*/ 2147483646 w 482"/>
              <a:gd name="T13" fmla="*/ 2147483646 h 1511"/>
              <a:gd name="T14" fmla="*/ 2147483646 w 482"/>
              <a:gd name="T15" fmla="*/ 2147483646 h 1511"/>
              <a:gd name="T16" fmla="*/ 2147483646 w 482"/>
              <a:gd name="T17" fmla="*/ 2147483646 h 1511"/>
              <a:gd name="T18" fmla="*/ 2147483646 w 482"/>
              <a:gd name="T19" fmla="*/ 2147483646 h 1511"/>
              <a:gd name="T20" fmla="*/ 2147483646 w 482"/>
              <a:gd name="T21" fmla="*/ 2147483646 h 1511"/>
              <a:gd name="T22" fmla="*/ 2147483646 w 482"/>
              <a:gd name="T23" fmla="*/ 2147483646 h 1511"/>
              <a:gd name="T24" fmla="*/ 2147483646 w 482"/>
              <a:gd name="T25" fmla="*/ 2147483646 h 1511"/>
              <a:gd name="T26" fmla="*/ 2147483646 w 482"/>
              <a:gd name="T27" fmla="*/ 2147483646 h 1511"/>
              <a:gd name="T28" fmla="*/ 2147483646 w 482"/>
              <a:gd name="T29" fmla="*/ 2147483646 h 1511"/>
              <a:gd name="T30" fmla="*/ 2147483646 w 482"/>
              <a:gd name="T31" fmla="*/ 2147483646 h 1511"/>
              <a:gd name="T32" fmla="*/ 2147483646 w 482"/>
              <a:gd name="T33" fmla="*/ 2147483646 h 1511"/>
              <a:gd name="T34" fmla="*/ 2147483646 w 482"/>
              <a:gd name="T35" fmla="*/ 2147483646 h 1511"/>
              <a:gd name="T36" fmla="*/ 2147483646 w 482"/>
              <a:gd name="T37" fmla="*/ 2147483646 h 1511"/>
              <a:gd name="T38" fmla="*/ 2147483646 w 482"/>
              <a:gd name="T39" fmla="*/ 2147483646 h 1511"/>
              <a:gd name="T40" fmla="*/ 2147483646 w 482"/>
              <a:gd name="T41" fmla="*/ 2147483646 h 1511"/>
              <a:gd name="T42" fmla="*/ 2147483646 w 482"/>
              <a:gd name="T43" fmla="*/ 2147483646 h 1511"/>
              <a:gd name="T44" fmla="*/ 2147483646 w 482"/>
              <a:gd name="T45" fmla="*/ 2147483646 h 1511"/>
              <a:gd name="T46" fmla="*/ 2147483646 w 482"/>
              <a:gd name="T47" fmla="*/ 2147483646 h 1511"/>
              <a:gd name="T48" fmla="*/ 2147483646 w 482"/>
              <a:gd name="T49" fmla="*/ 2147483646 h 1511"/>
              <a:gd name="T50" fmla="*/ 2147483646 w 482"/>
              <a:gd name="T51" fmla="*/ 2147483646 h 1511"/>
              <a:gd name="T52" fmla="*/ 2147483646 w 482"/>
              <a:gd name="T53" fmla="*/ 2147483646 h 1511"/>
              <a:gd name="T54" fmla="*/ 2147483646 w 482"/>
              <a:gd name="T55" fmla="*/ 2147483646 h 1511"/>
              <a:gd name="T56" fmla="*/ 2147483646 w 482"/>
              <a:gd name="T57" fmla="*/ 2147483646 h 1511"/>
              <a:gd name="T58" fmla="*/ 2147483646 w 482"/>
              <a:gd name="T59" fmla="*/ 2147483646 h 1511"/>
              <a:gd name="T60" fmla="*/ 2147483646 w 482"/>
              <a:gd name="T61" fmla="*/ 2147483646 h 1511"/>
              <a:gd name="T62" fmla="*/ 2147483646 w 482"/>
              <a:gd name="T63" fmla="*/ 2147483646 h 1511"/>
              <a:gd name="T64" fmla="*/ 2147483646 w 482"/>
              <a:gd name="T65" fmla="*/ 2147483646 h 1511"/>
              <a:gd name="T66" fmla="*/ 2147483646 w 482"/>
              <a:gd name="T67" fmla="*/ 2147483646 h 1511"/>
              <a:gd name="T68" fmla="*/ 2147483646 w 482"/>
              <a:gd name="T69" fmla="*/ 2147483646 h 1511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482"/>
              <a:gd name="T106" fmla="*/ 0 h 1511"/>
              <a:gd name="T107" fmla="*/ 482 w 482"/>
              <a:gd name="T108" fmla="*/ 1511 h 1511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482" h="1511">
                <a:moveTo>
                  <a:pt x="448" y="0"/>
                </a:moveTo>
                <a:lnTo>
                  <a:pt x="448" y="19"/>
                </a:lnTo>
                <a:lnTo>
                  <a:pt x="459" y="48"/>
                </a:lnTo>
                <a:lnTo>
                  <a:pt x="470" y="68"/>
                </a:lnTo>
                <a:lnTo>
                  <a:pt x="470" y="87"/>
                </a:lnTo>
                <a:lnTo>
                  <a:pt x="470" y="106"/>
                </a:lnTo>
                <a:lnTo>
                  <a:pt x="470" y="126"/>
                </a:lnTo>
                <a:lnTo>
                  <a:pt x="481" y="145"/>
                </a:lnTo>
                <a:lnTo>
                  <a:pt x="481" y="165"/>
                </a:lnTo>
                <a:lnTo>
                  <a:pt x="481" y="184"/>
                </a:lnTo>
                <a:lnTo>
                  <a:pt x="481" y="203"/>
                </a:lnTo>
                <a:lnTo>
                  <a:pt x="481" y="223"/>
                </a:lnTo>
                <a:lnTo>
                  <a:pt x="481" y="242"/>
                </a:lnTo>
                <a:lnTo>
                  <a:pt x="481" y="261"/>
                </a:lnTo>
                <a:lnTo>
                  <a:pt x="481" y="281"/>
                </a:lnTo>
                <a:lnTo>
                  <a:pt x="481" y="300"/>
                </a:lnTo>
                <a:lnTo>
                  <a:pt x="481" y="319"/>
                </a:lnTo>
                <a:lnTo>
                  <a:pt x="481" y="339"/>
                </a:lnTo>
                <a:lnTo>
                  <a:pt x="481" y="358"/>
                </a:lnTo>
                <a:lnTo>
                  <a:pt x="481" y="378"/>
                </a:lnTo>
                <a:lnTo>
                  <a:pt x="481" y="397"/>
                </a:lnTo>
                <a:lnTo>
                  <a:pt x="481" y="416"/>
                </a:lnTo>
                <a:lnTo>
                  <a:pt x="481" y="445"/>
                </a:lnTo>
                <a:lnTo>
                  <a:pt x="481" y="465"/>
                </a:lnTo>
                <a:lnTo>
                  <a:pt x="481" y="484"/>
                </a:lnTo>
                <a:lnTo>
                  <a:pt x="481" y="513"/>
                </a:lnTo>
                <a:lnTo>
                  <a:pt x="481" y="542"/>
                </a:lnTo>
                <a:lnTo>
                  <a:pt x="481" y="561"/>
                </a:lnTo>
                <a:lnTo>
                  <a:pt x="481" y="581"/>
                </a:lnTo>
                <a:lnTo>
                  <a:pt x="481" y="600"/>
                </a:lnTo>
                <a:lnTo>
                  <a:pt x="481" y="619"/>
                </a:lnTo>
                <a:lnTo>
                  <a:pt x="481" y="639"/>
                </a:lnTo>
                <a:lnTo>
                  <a:pt x="481" y="668"/>
                </a:lnTo>
                <a:lnTo>
                  <a:pt x="470" y="697"/>
                </a:lnTo>
                <a:lnTo>
                  <a:pt x="470" y="716"/>
                </a:lnTo>
                <a:lnTo>
                  <a:pt x="459" y="745"/>
                </a:lnTo>
                <a:lnTo>
                  <a:pt x="448" y="784"/>
                </a:lnTo>
                <a:lnTo>
                  <a:pt x="437" y="813"/>
                </a:lnTo>
                <a:lnTo>
                  <a:pt x="426" y="861"/>
                </a:lnTo>
                <a:lnTo>
                  <a:pt x="404" y="900"/>
                </a:lnTo>
                <a:lnTo>
                  <a:pt x="394" y="920"/>
                </a:lnTo>
                <a:lnTo>
                  <a:pt x="383" y="939"/>
                </a:lnTo>
                <a:lnTo>
                  <a:pt x="383" y="958"/>
                </a:lnTo>
                <a:lnTo>
                  <a:pt x="372" y="978"/>
                </a:lnTo>
                <a:lnTo>
                  <a:pt x="361" y="997"/>
                </a:lnTo>
                <a:lnTo>
                  <a:pt x="350" y="1026"/>
                </a:lnTo>
                <a:lnTo>
                  <a:pt x="328" y="1045"/>
                </a:lnTo>
                <a:lnTo>
                  <a:pt x="317" y="1074"/>
                </a:lnTo>
                <a:lnTo>
                  <a:pt x="306" y="1094"/>
                </a:lnTo>
                <a:lnTo>
                  <a:pt x="295" y="1113"/>
                </a:lnTo>
                <a:lnTo>
                  <a:pt x="284" y="1133"/>
                </a:lnTo>
                <a:lnTo>
                  <a:pt x="273" y="1152"/>
                </a:lnTo>
                <a:lnTo>
                  <a:pt x="251" y="1162"/>
                </a:lnTo>
                <a:lnTo>
                  <a:pt x="241" y="1191"/>
                </a:lnTo>
                <a:lnTo>
                  <a:pt x="230" y="1210"/>
                </a:lnTo>
                <a:lnTo>
                  <a:pt x="208" y="1229"/>
                </a:lnTo>
                <a:lnTo>
                  <a:pt x="197" y="1258"/>
                </a:lnTo>
                <a:lnTo>
                  <a:pt x="175" y="1278"/>
                </a:lnTo>
                <a:lnTo>
                  <a:pt x="164" y="1297"/>
                </a:lnTo>
                <a:lnTo>
                  <a:pt x="153" y="1316"/>
                </a:lnTo>
                <a:lnTo>
                  <a:pt x="131" y="1336"/>
                </a:lnTo>
                <a:lnTo>
                  <a:pt x="120" y="1355"/>
                </a:lnTo>
                <a:lnTo>
                  <a:pt x="98" y="1365"/>
                </a:lnTo>
                <a:lnTo>
                  <a:pt x="98" y="1384"/>
                </a:lnTo>
                <a:lnTo>
                  <a:pt x="77" y="1394"/>
                </a:lnTo>
                <a:lnTo>
                  <a:pt x="66" y="1413"/>
                </a:lnTo>
                <a:lnTo>
                  <a:pt x="66" y="1433"/>
                </a:lnTo>
                <a:lnTo>
                  <a:pt x="44" y="1452"/>
                </a:lnTo>
                <a:lnTo>
                  <a:pt x="33" y="1471"/>
                </a:lnTo>
                <a:lnTo>
                  <a:pt x="22" y="1491"/>
                </a:lnTo>
                <a:lnTo>
                  <a:pt x="0" y="1510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 useBgFill="1">
        <p:nvSpPr>
          <p:cNvPr id="68671" name="Freeform 69">
            <a:extLst>
              <a:ext uri="{FF2B5EF4-FFF2-40B4-BE49-F238E27FC236}">
                <a16:creationId xmlns:a16="http://schemas.microsoft.com/office/drawing/2014/main" id="{24CE1DF1-AD2F-49AA-9ADB-9D3C5BCF2E6F}"/>
              </a:ext>
            </a:extLst>
          </p:cNvPr>
          <p:cNvSpPr>
            <a:spLocks/>
          </p:cNvSpPr>
          <p:nvPr/>
        </p:nvSpPr>
        <p:spPr bwMode="white">
          <a:xfrm>
            <a:off x="2187575" y="2068513"/>
            <a:ext cx="703263" cy="223837"/>
          </a:xfrm>
          <a:custGeom>
            <a:avLst/>
            <a:gdLst>
              <a:gd name="T0" fmla="*/ 0 w 487"/>
              <a:gd name="T1" fmla="*/ 2147483646 h 137"/>
              <a:gd name="T2" fmla="*/ 0 w 487"/>
              <a:gd name="T3" fmla="*/ 2147483646 h 137"/>
              <a:gd name="T4" fmla="*/ 0 w 487"/>
              <a:gd name="T5" fmla="*/ 2147483646 h 137"/>
              <a:gd name="T6" fmla="*/ 2147483646 w 487"/>
              <a:gd name="T7" fmla="*/ 2147483646 h 137"/>
              <a:gd name="T8" fmla="*/ 2147483646 w 487"/>
              <a:gd name="T9" fmla="*/ 2147483646 h 137"/>
              <a:gd name="T10" fmla="*/ 2147483646 w 487"/>
              <a:gd name="T11" fmla="*/ 2147483646 h 137"/>
              <a:gd name="T12" fmla="*/ 2147483646 w 487"/>
              <a:gd name="T13" fmla="*/ 2147483646 h 137"/>
              <a:gd name="T14" fmla="*/ 2147483646 w 487"/>
              <a:gd name="T15" fmla="*/ 2147483646 h 137"/>
              <a:gd name="T16" fmla="*/ 2147483646 w 487"/>
              <a:gd name="T17" fmla="*/ 2147483646 h 137"/>
              <a:gd name="T18" fmla="*/ 2147483646 w 487"/>
              <a:gd name="T19" fmla="*/ 2147483646 h 137"/>
              <a:gd name="T20" fmla="*/ 2147483646 w 487"/>
              <a:gd name="T21" fmla="*/ 2147483646 h 137"/>
              <a:gd name="T22" fmla="*/ 2147483646 w 487"/>
              <a:gd name="T23" fmla="*/ 2147483646 h 137"/>
              <a:gd name="T24" fmla="*/ 2147483646 w 487"/>
              <a:gd name="T25" fmla="*/ 2147483646 h 137"/>
              <a:gd name="T26" fmla="*/ 2147483646 w 487"/>
              <a:gd name="T27" fmla="*/ 2147483646 h 137"/>
              <a:gd name="T28" fmla="*/ 2147483646 w 487"/>
              <a:gd name="T29" fmla="*/ 2147483646 h 137"/>
              <a:gd name="T30" fmla="*/ 2147483646 w 487"/>
              <a:gd name="T31" fmla="*/ 2147483646 h 137"/>
              <a:gd name="T32" fmla="*/ 2147483646 w 487"/>
              <a:gd name="T33" fmla="*/ 2147483646 h 137"/>
              <a:gd name="T34" fmla="*/ 2147483646 w 487"/>
              <a:gd name="T35" fmla="*/ 2147483646 h 137"/>
              <a:gd name="T36" fmla="*/ 2147483646 w 487"/>
              <a:gd name="T37" fmla="*/ 2147483646 h 137"/>
              <a:gd name="T38" fmla="*/ 2147483646 w 487"/>
              <a:gd name="T39" fmla="*/ 2147483646 h 137"/>
              <a:gd name="T40" fmla="*/ 2147483646 w 487"/>
              <a:gd name="T41" fmla="*/ 2147483646 h 137"/>
              <a:gd name="T42" fmla="*/ 2147483646 w 487"/>
              <a:gd name="T43" fmla="*/ 2147483646 h 137"/>
              <a:gd name="T44" fmla="*/ 2147483646 w 487"/>
              <a:gd name="T45" fmla="*/ 2147483646 h 137"/>
              <a:gd name="T46" fmla="*/ 2147483646 w 487"/>
              <a:gd name="T47" fmla="*/ 2147483646 h 137"/>
              <a:gd name="T48" fmla="*/ 2147483646 w 487"/>
              <a:gd name="T49" fmla="*/ 2147483646 h 137"/>
              <a:gd name="T50" fmla="*/ 2147483646 w 487"/>
              <a:gd name="T51" fmla="*/ 2147483646 h 137"/>
              <a:gd name="T52" fmla="*/ 2147483646 w 487"/>
              <a:gd name="T53" fmla="*/ 2147483646 h 137"/>
              <a:gd name="T54" fmla="*/ 2147483646 w 487"/>
              <a:gd name="T55" fmla="*/ 2147483646 h 137"/>
              <a:gd name="T56" fmla="*/ 2147483646 w 487"/>
              <a:gd name="T57" fmla="*/ 2147483646 h 137"/>
              <a:gd name="T58" fmla="*/ 2147483646 w 487"/>
              <a:gd name="T59" fmla="*/ 2147483646 h 137"/>
              <a:gd name="T60" fmla="*/ 2147483646 w 487"/>
              <a:gd name="T61" fmla="*/ 2147483646 h 137"/>
              <a:gd name="T62" fmla="*/ 2147483646 w 487"/>
              <a:gd name="T63" fmla="*/ 2147483646 h 137"/>
              <a:gd name="T64" fmla="*/ 2147483646 w 487"/>
              <a:gd name="T65" fmla="*/ 2147483646 h 137"/>
              <a:gd name="T66" fmla="*/ 2147483646 w 487"/>
              <a:gd name="T67" fmla="*/ 2147483646 h 137"/>
              <a:gd name="T68" fmla="*/ 2147483646 w 487"/>
              <a:gd name="T69" fmla="*/ 2147483646 h 137"/>
              <a:gd name="T70" fmla="*/ 2147483646 w 487"/>
              <a:gd name="T71" fmla="*/ 2147483646 h 137"/>
              <a:gd name="T72" fmla="*/ 2147483646 w 487"/>
              <a:gd name="T73" fmla="*/ 2147483646 h 137"/>
              <a:gd name="T74" fmla="*/ 2147483646 w 487"/>
              <a:gd name="T75" fmla="*/ 2147483646 h 137"/>
              <a:gd name="T76" fmla="*/ 2147483646 w 487"/>
              <a:gd name="T77" fmla="*/ 2147483646 h 137"/>
              <a:gd name="T78" fmla="*/ 2147483646 w 487"/>
              <a:gd name="T79" fmla="*/ 2147483646 h 137"/>
              <a:gd name="T80" fmla="*/ 2147483646 w 487"/>
              <a:gd name="T81" fmla="*/ 2147483646 h 137"/>
              <a:gd name="T82" fmla="*/ 2147483646 w 487"/>
              <a:gd name="T83" fmla="*/ 2147483646 h 137"/>
              <a:gd name="T84" fmla="*/ 2147483646 w 487"/>
              <a:gd name="T85" fmla="*/ 2147483646 h 13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487"/>
              <a:gd name="T130" fmla="*/ 0 h 137"/>
              <a:gd name="T131" fmla="*/ 487 w 487"/>
              <a:gd name="T132" fmla="*/ 137 h 137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487" h="137">
                <a:moveTo>
                  <a:pt x="4" y="0"/>
                </a:moveTo>
                <a:lnTo>
                  <a:pt x="0" y="7"/>
                </a:lnTo>
                <a:lnTo>
                  <a:pt x="0" y="14"/>
                </a:lnTo>
                <a:lnTo>
                  <a:pt x="0" y="21"/>
                </a:lnTo>
                <a:lnTo>
                  <a:pt x="0" y="29"/>
                </a:lnTo>
                <a:lnTo>
                  <a:pt x="0" y="36"/>
                </a:lnTo>
                <a:lnTo>
                  <a:pt x="4" y="43"/>
                </a:lnTo>
                <a:lnTo>
                  <a:pt x="8" y="50"/>
                </a:lnTo>
                <a:lnTo>
                  <a:pt x="12" y="57"/>
                </a:lnTo>
                <a:lnTo>
                  <a:pt x="16" y="64"/>
                </a:lnTo>
                <a:lnTo>
                  <a:pt x="20" y="72"/>
                </a:lnTo>
                <a:lnTo>
                  <a:pt x="27" y="75"/>
                </a:lnTo>
                <a:lnTo>
                  <a:pt x="27" y="82"/>
                </a:lnTo>
                <a:lnTo>
                  <a:pt x="35" y="86"/>
                </a:lnTo>
                <a:lnTo>
                  <a:pt x="43" y="93"/>
                </a:lnTo>
                <a:lnTo>
                  <a:pt x="51" y="97"/>
                </a:lnTo>
                <a:lnTo>
                  <a:pt x="59" y="100"/>
                </a:lnTo>
                <a:lnTo>
                  <a:pt x="67" y="100"/>
                </a:lnTo>
                <a:lnTo>
                  <a:pt x="74" y="97"/>
                </a:lnTo>
                <a:lnTo>
                  <a:pt x="82" y="93"/>
                </a:lnTo>
                <a:lnTo>
                  <a:pt x="90" y="93"/>
                </a:lnTo>
                <a:lnTo>
                  <a:pt x="98" y="89"/>
                </a:lnTo>
                <a:lnTo>
                  <a:pt x="106" y="86"/>
                </a:lnTo>
                <a:lnTo>
                  <a:pt x="110" y="79"/>
                </a:lnTo>
                <a:lnTo>
                  <a:pt x="118" y="75"/>
                </a:lnTo>
                <a:lnTo>
                  <a:pt x="122" y="68"/>
                </a:lnTo>
                <a:lnTo>
                  <a:pt x="129" y="64"/>
                </a:lnTo>
                <a:lnTo>
                  <a:pt x="137" y="64"/>
                </a:lnTo>
                <a:lnTo>
                  <a:pt x="145" y="64"/>
                </a:lnTo>
                <a:lnTo>
                  <a:pt x="149" y="72"/>
                </a:lnTo>
                <a:lnTo>
                  <a:pt x="153" y="79"/>
                </a:lnTo>
                <a:lnTo>
                  <a:pt x="157" y="86"/>
                </a:lnTo>
                <a:lnTo>
                  <a:pt x="161" y="93"/>
                </a:lnTo>
                <a:lnTo>
                  <a:pt x="165" y="100"/>
                </a:lnTo>
                <a:lnTo>
                  <a:pt x="172" y="104"/>
                </a:lnTo>
                <a:lnTo>
                  <a:pt x="176" y="111"/>
                </a:lnTo>
                <a:lnTo>
                  <a:pt x="180" y="118"/>
                </a:lnTo>
                <a:lnTo>
                  <a:pt x="188" y="122"/>
                </a:lnTo>
                <a:lnTo>
                  <a:pt x="196" y="125"/>
                </a:lnTo>
                <a:lnTo>
                  <a:pt x="200" y="132"/>
                </a:lnTo>
                <a:lnTo>
                  <a:pt x="208" y="132"/>
                </a:lnTo>
                <a:lnTo>
                  <a:pt x="216" y="132"/>
                </a:lnTo>
                <a:lnTo>
                  <a:pt x="223" y="136"/>
                </a:lnTo>
                <a:lnTo>
                  <a:pt x="231" y="136"/>
                </a:lnTo>
                <a:lnTo>
                  <a:pt x="239" y="136"/>
                </a:lnTo>
                <a:lnTo>
                  <a:pt x="247" y="136"/>
                </a:lnTo>
                <a:lnTo>
                  <a:pt x="255" y="136"/>
                </a:lnTo>
                <a:lnTo>
                  <a:pt x="263" y="136"/>
                </a:lnTo>
                <a:lnTo>
                  <a:pt x="270" y="136"/>
                </a:lnTo>
                <a:lnTo>
                  <a:pt x="278" y="132"/>
                </a:lnTo>
                <a:lnTo>
                  <a:pt x="290" y="129"/>
                </a:lnTo>
                <a:lnTo>
                  <a:pt x="298" y="125"/>
                </a:lnTo>
                <a:lnTo>
                  <a:pt x="306" y="122"/>
                </a:lnTo>
                <a:lnTo>
                  <a:pt x="314" y="118"/>
                </a:lnTo>
                <a:lnTo>
                  <a:pt x="317" y="111"/>
                </a:lnTo>
                <a:lnTo>
                  <a:pt x="321" y="104"/>
                </a:lnTo>
                <a:lnTo>
                  <a:pt x="325" y="97"/>
                </a:lnTo>
                <a:lnTo>
                  <a:pt x="333" y="89"/>
                </a:lnTo>
                <a:lnTo>
                  <a:pt x="337" y="82"/>
                </a:lnTo>
                <a:lnTo>
                  <a:pt x="341" y="75"/>
                </a:lnTo>
                <a:lnTo>
                  <a:pt x="349" y="72"/>
                </a:lnTo>
                <a:lnTo>
                  <a:pt x="357" y="68"/>
                </a:lnTo>
                <a:lnTo>
                  <a:pt x="365" y="75"/>
                </a:lnTo>
                <a:lnTo>
                  <a:pt x="372" y="75"/>
                </a:lnTo>
                <a:lnTo>
                  <a:pt x="380" y="82"/>
                </a:lnTo>
                <a:lnTo>
                  <a:pt x="388" y="86"/>
                </a:lnTo>
                <a:lnTo>
                  <a:pt x="396" y="89"/>
                </a:lnTo>
                <a:lnTo>
                  <a:pt x="404" y="93"/>
                </a:lnTo>
                <a:lnTo>
                  <a:pt x="412" y="97"/>
                </a:lnTo>
                <a:lnTo>
                  <a:pt x="419" y="97"/>
                </a:lnTo>
                <a:lnTo>
                  <a:pt x="427" y="97"/>
                </a:lnTo>
                <a:lnTo>
                  <a:pt x="435" y="93"/>
                </a:lnTo>
                <a:lnTo>
                  <a:pt x="443" y="89"/>
                </a:lnTo>
                <a:lnTo>
                  <a:pt x="451" y="89"/>
                </a:lnTo>
                <a:lnTo>
                  <a:pt x="455" y="82"/>
                </a:lnTo>
                <a:lnTo>
                  <a:pt x="462" y="79"/>
                </a:lnTo>
                <a:lnTo>
                  <a:pt x="470" y="75"/>
                </a:lnTo>
                <a:lnTo>
                  <a:pt x="474" y="68"/>
                </a:lnTo>
                <a:lnTo>
                  <a:pt x="478" y="61"/>
                </a:lnTo>
                <a:lnTo>
                  <a:pt x="482" y="54"/>
                </a:lnTo>
                <a:lnTo>
                  <a:pt x="482" y="47"/>
                </a:lnTo>
                <a:lnTo>
                  <a:pt x="486" y="39"/>
                </a:lnTo>
                <a:lnTo>
                  <a:pt x="486" y="32"/>
                </a:lnTo>
                <a:lnTo>
                  <a:pt x="486" y="25"/>
                </a:lnTo>
                <a:lnTo>
                  <a:pt x="486" y="18"/>
                </a:lnTo>
                <a:lnTo>
                  <a:pt x="486" y="11"/>
                </a:lnTo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 useBgFill="1">
        <p:nvSpPr>
          <p:cNvPr id="68672" name="Freeform 70">
            <a:extLst>
              <a:ext uri="{FF2B5EF4-FFF2-40B4-BE49-F238E27FC236}">
                <a16:creationId xmlns:a16="http://schemas.microsoft.com/office/drawing/2014/main" id="{A80F65FE-EEA2-4ECF-BDEF-770317B36C67}"/>
              </a:ext>
            </a:extLst>
          </p:cNvPr>
          <p:cNvSpPr>
            <a:spLocks/>
          </p:cNvSpPr>
          <p:nvPr/>
        </p:nvSpPr>
        <p:spPr bwMode="white">
          <a:xfrm>
            <a:off x="1957388" y="1974850"/>
            <a:ext cx="1052512" cy="188913"/>
          </a:xfrm>
          <a:custGeom>
            <a:avLst/>
            <a:gdLst>
              <a:gd name="T0" fmla="*/ 2147483646 w 730"/>
              <a:gd name="T1" fmla="*/ 2147483646 h 116"/>
              <a:gd name="T2" fmla="*/ 2147483646 w 730"/>
              <a:gd name="T3" fmla="*/ 2147483646 h 116"/>
              <a:gd name="T4" fmla="*/ 2147483646 w 730"/>
              <a:gd name="T5" fmla="*/ 2147483646 h 116"/>
              <a:gd name="T6" fmla="*/ 2147483646 w 730"/>
              <a:gd name="T7" fmla="*/ 2147483646 h 116"/>
              <a:gd name="T8" fmla="*/ 2147483646 w 730"/>
              <a:gd name="T9" fmla="*/ 2147483646 h 116"/>
              <a:gd name="T10" fmla="*/ 2147483646 w 730"/>
              <a:gd name="T11" fmla="*/ 2147483646 h 116"/>
              <a:gd name="T12" fmla="*/ 2147483646 w 730"/>
              <a:gd name="T13" fmla="*/ 2147483646 h 116"/>
              <a:gd name="T14" fmla="*/ 2147483646 w 730"/>
              <a:gd name="T15" fmla="*/ 2147483646 h 116"/>
              <a:gd name="T16" fmla="*/ 2147483646 w 730"/>
              <a:gd name="T17" fmla="*/ 2147483646 h 116"/>
              <a:gd name="T18" fmla="*/ 2147483646 w 730"/>
              <a:gd name="T19" fmla="*/ 2147483646 h 116"/>
              <a:gd name="T20" fmla="*/ 2147483646 w 730"/>
              <a:gd name="T21" fmla="*/ 2147483646 h 116"/>
              <a:gd name="T22" fmla="*/ 2147483646 w 730"/>
              <a:gd name="T23" fmla="*/ 2147483646 h 116"/>
              <a:gd name="T24" fmla="*/ 2147483646 w 730"/>
              <a:gd name="T25" fmla="*/ 2147483646 h 116"/>
              <a:gd name="T26" fmla="*/ 2147483646 w 730"/>
              <a:gd name="T27" fmla="*/ 2147483646 h 116"/>
              <a:gd name="T28" fmla="*/ 2147483646 w 730"/>
              <a:gd name="T29" fmla="*/ 2147483646 h 116"/>
              <a:gd name="T30" fmla="*/ 2147483646 w 730"/>
              <a:gd name="T31" fmla="*/ 2147483646 h 116"/>
              <a:gd name="T32" fmla="*/ 2147483646 w 730"/>
              <a:gd name="T33" fmla="*/ 2147483646 h 116"/>
              <a:gd name="T34" fmla="*/ 2147483646 w 730"/>
              <a:gd name="T35" fmla="*/ 2147483646 h 116"/>
              <a:gd name="T36" fmla="*/ 2147483646 w 730"/>
              <a:gd name="T37" fmla="*/ 2147483646 h 116"/>
              <a:gd name="T38" fmla="*/ 0 w 730"/>
              <a:gd name="T39" fmla="*/ 2147483646 h 116"/>
              <a:gd name="T40" fmla="*/ 2147483646 w 730"/>
              <a:gd name="T41" fmla="*/ 0 h 116"/>
              <a:gd name="T42" fmla="*/ 2147483646 w 730"/>
              <a:gd name="T43" fmla="*/ 2147483646 h 116"/>
              <a:gd name="T44" fmla="*/ 2147483646 w 730"/>
              <a:gd name="T45" fmla="*/ 2147483646 h 116"/>
              <a:gd name="T46" fmla="*/ 2147483646 w 730"/>
              <a:gd name="T47" fmla="*/ 2147483646 h 116"/>
              <a:gd name="T48" fmla="*/ 2147483646 w 730"/>
              <a:gd name="T49" fmla="*/ 2147483646 h 116"/>
              <a:gd name="T50" fmla="*/ 2147483646 w 730"/>
              <a:gd name="T51" fmla="*/ 2147483646 h 116"/>
              <a:gd name="T52" fmla="*/ 2147483646 w 730"/>
              <a:gd name="T53" fmla="*/ 2147483646 h 116"/>
              <a:gd name="T54" fmla="*/ 2147483646 w 730"/>
              <a:gd name="T55" fmla="*/ 2147483646 h 116"/>
              <a:gd name="T56" fmla="*/ 2147483646 w 730"/>
              <a:gd name="T57" fmla="*/ 2147483646 h 116"/>
              <a:gd name="T58" fmla="*/ 2147483646 w 730"/>
              <a:gd name="T59" fmla="*/ 2147483646 h 116"/>
              <a:gd name="T60" fmla="*/ 2147483646 w 730"/>
              <a:gd name="T61" fmla="*/ 2147483646 h 116"/>
              <a:gd name="T62" fmla="*/ 2147483646 w 730"/>
              <a:gd name="T63" fmla="*/ 2147483646 h 116"/>
              <a:gd name="T64" fmla="*/ 2147483646 w 730"/>
              <a:gd name="T65" fmla="*/ 2147483646 h 116"/>
              <a:gd name="T66" fmla="*/ 2147483646 w 730"/>
              <a:gd name="T67" fmla="*/ 2147483646 h 116"/>
              <a:gd name="T68" fmla="*/ 2147483646 w 730"/>
              <a:gd name="T69" fmla="*/ 2147483646 h 116"/>
              <a:gd name="T70" fmla="*/ 2147483646 w 730"/>
              <a:gd name="T71" fmla="*/ 2147483646 h 116"/>
              <a:gd name="T72" fmla="*/ 2147483646 w 730"/>
              <a:gd name="T73" fmla="*/ 2147483646 h 11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730"/>
              <a:gd name="T112" fmla="*/ 0 h 116"/>
              <a:gd name="T113" fmla="*/ 730 w 730"/>
              <a:gd name="T114" fmla="*/ 116 h 11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730" h="116">
                <a:moveTo>
                  <a:pt x="157" y="68"/>
                </a:moveTo>
                <a:lnTo>
                  <a:pt x="157" y="61"/>
                </a:lnTo>
                <a:lnTo>
                  <a:pt x="157" y="54"/>
                </a:lnTo>
                <a:lnTo>
                  <a:pt x="161" y="47"/>
                </a:lnTo>
                <a:lnTo>
                  <a:pt x="153" y="43"/>
                </a:lnTo>
                <a:lnTo>
                  <a:pt x="141" y="40"/>
                </a:lnTo>
                <a:lnTo>
                  <a:pt x="133" y="43"/>
                </a:lnTo>
                <a:lnTo>
                  <a:pt x="125" y="43"/>
                </a:lnTo>
                <a:lnTo>
                  <a:pt x="122" y="50"/>
                </a:lnTo>
                <a:lnTo>
                  <a:pt x="114" y="54"/>
                </a:lnTo>
                <a:lnTo>
                  <a:pt x="110" y="61"/>
                </a:lnTo>
                <a:lnTo>
                  <a:pt x="102" y="65"/>
                </a:lnTo>
                <a:lnTo>
                  <a:pt x="102" y="72"/>
                </a:lnTo>
                <a:lnTo>
                  <a:pt x="98" y="79"/>
                </a:lnTo>
                <a:lnTo>
                  <a:pt x="94" y="86"/>
                </a:lnTo>
                <a:lnTo>
                  <a:pt x="90" y="93"/>
                </a:lnTo>
                <a:lnTo>
                  <a:pt x="86" y="101"/>
                </a:lnTo>
                <a:lnTo>
                  <a:pt x="82" y="108"/>
                </a:lnTo>
                <a:lnTo>
                  <a:pt x="78" y="115"/>
                </a:lnTo>
                <a:lnTo>
                  <a:pt x="0" y="101"/>
                </a:lnTo>
                <a:lnTo>
                  <a:pt x="31" y="0"/>
                </a:lnTo>
                <a:lnTo>
                  <a:pt x="729" y="7"/>
                </a:lnTo>
                <a:lnTo>
                  <a:pt x="713" y="108"/>
                </a:lnTo>
                <a:lnTo>
                  <a:pt x="709" y="101"/>
                </a:lnTo>
                <a:lnTo>
                  <a:pt x="705" y="93"/>
                </a:lnTo>
                <a:lnTo>
                  <a:pt x="702" y="86"/>
                </a:lnTo>
                <a:lnTo>
                  <a:pt x="698" y="79"/>
                </a:lnTo>
                <a:lnTo>
                  <a:pt x="694" y="72"/>
                </a:lnTo>
                <a:lnTo>
                  <a:pt x="686" y="68"/>
                </a:lnTo>
                <a:lnTo>
                  <a:pt x="682" y="61"/>
                </a:lnTo>
                <a:lnTo>
                  <a:pt x="674" y="58"/>
                </a:lnTo>
                <a:lnTo>
                  <a:pt x="666" y="54"/>
                </a:lnTo>
                <a:lnTo>
                  <a:pt x="658" y="58"/>
                </a:lnTo>
                <a:lnTo>
                  <a:pt x="651" y="58"/>
                </a:lnTo>
                <a:lnTo>
                  <a:pt x="647" y="65"/>
                </a:lnTo>
                <a:lnTo>
                  <a:pt x="643" y="72"/>
                </a:lnTo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73" name="Rectangle 71">
            <a:extLst>
              <a:ext uri="{FF2B5EF4-FFF2-40B4-BE49-F238E27FC236}">
                <a16:creationId xmlns:a16="http://schemas.microsoft.com/office/drawing/2014/main" id="{361EF4EC-2116-4D00-91B8-6949C8153D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7250" y="2409825"/>
            <a:ext cx="776288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5725" tIns="41275" rIns="85725" bIns="41275">
            <a:spAutoFit/>
          </a:bodyPr>
          <a:lstStyle>
            <a:lvl1pPr defTabSz="7762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defTabSz="77628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defTabSz="77628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defTabSz="77628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defTabSz="776288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7762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7762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7762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7762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1300">
                <a:latin typeface="Times New Roman" panose="02020603050405020304" pitchFamily="18" charset="0"/>
                <a:cs typeface="Times New Roman" panose="02020603050405020304" pitchFamily="18" charset="0"/>
              </a:rPr>
              <a:t>LDL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1300">
                <a:latin typeface="Times New Roman" panose="02020603050405020304" pitchFamily="18" charset="0"/>
                <a:cs typeface="Times New Roman" panose="02020603050405020304" pitchFamily="18" charset="0"/>
              </a:rPr>
              <a:t>Receptor</a:t>
            </a:r>
          </a:p>
        </p:txBody>
      </p:sp>
      <p:grpSp>
        <p:nvGrpSpPr>
          <p:cNvPr id="68674" name="Group 72">
            <a:extLst>
              <a:ext uri="{FF2B5EF4-FFF2-40B4-BE49-F238E27FC236}">
                <a16:creationId xmlns:a16="http://schemas.microsoft.com/office/drawing/2014/main" id="{54485088-7288-47DC-B17E-070F79357D9F}"/>
              </a:ext>
            </a:extLst>
          </p:cNvPr>
          <p:cNvGrpSpPr>
            <a:grpSpLocks/>
          </p:cNvGrpSpPr>
          <p:nvPr/>
        </p:nvGrpSpPr>
        <p:grpSpPr bwMode="auto">
          <a:xfrm>
            <a:off x="2112963" y="1219200"/>
            <a:ext cx="889000" cy="825500"/>
            <a:chOff x="1464" y="546"/>
            <a:chExt cx="616" cy="506"/>
          </a:xfrm>
        </p:grpSpPr>
        <p:sp>
          <p:nvSpPr>
            <p:cNvPr id="68690" name="Oval 73">
              <a:extLst>
                <a:ext uri="{FF2B5EF4-FFF2-40B4-BE49-F238E27FC236}">
                  <a16:creationId xmlns:a16="http://schemas.microsoft.com/office/drawing/2014/main" id="{D7322D94-EC9E-437A-9170-8E2CB3CE49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4" y="726"/>
              <a:ext cx="162" cy="143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JO" altLang="ar-JO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691" name="Oval 74" descr="Outlined diamond">
              <a:extLst>
                <a:ext uri="{FF2B5EF4-FFF2-40B4-BE49-F238E27FC236}">
                  <a16:creationId xmlns:a16="http://schemas.microsoft.com/office/drawing/2014/main" id="{7BC50465-DCFB-4BB7-AFDC-E452C8A082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0" y="683"/>
              <a:ext cx="307" cy="225"/>
            </a:xfrm>
            <a:prstGeom prst="ellips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JO" altLang="ar-JO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692" name="Oval 75">
              <a:extLst>
                <a:ext uri="{FF2B5EF4-FFF2-40B4-BE49-F238E27FC236}">
                  <a16:creationId xmlns:a16="http://schemas.microsoft.com/office/drawing/2014/main" id="{E5A09383-D30E-4183-90F6-410377B94C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7" y="585"/>
              <a:ext cx="162" cy="14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JO" altLang="ar-JO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693" name="Oval 76">
              <a:extLst>
                <a:ext uri="{FF2B5EF4-FFF2-40B4-BE49-F238E27FC236}">
                  <a16:creationId xmlns:a16="http://schemas.microsoft.com/office/drawing/2014/main" id="{55A83D9D-557E-4400-84F4-6F2D5304E3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7" y="860"/>
              <a:ext cx="162" cy="14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JO" altLang="ar-JO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694" name="Oval 77">
              <a:extLst>
                <a:ext uri="{FF2B5EF4-FFF2-40B4-BE49-F238E27FC236}">
                  <a16:creationId xmlns:a16="http://schemas.microsoft.com/office/drawing/2014/main" id="{0582678D-9E36-4BEB-A2C9-ABEDBE1605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546"/>
              <a:ext cx="161" cy="143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JO" altLang="ar-JO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695" name="Oval 78">
              <a:extLst>
                <a:ext uri="{FF2B5EF4-FFF2-40B4-BE49-F238E27FC236}">
                  <a16:creationId xmlns:a16="http://schemas.microsoft.com/office/drawing/2014/main" id="{06CABE74-7142-4BBF-8FE6-FAABBDCA50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1" y="592"/>
              <a:ext cx="162" cy="143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JO" altLang="ar-JO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696" name="Oval 79">
              <a:extLst>
                <a:ext uri="{FF2B5EF4-FFF2-40B4-BE49-F238E27FC236}">
                  <a16:creationId xmlns:a16="http://schemas.microsoft.com/office/drawing/2014/main" id="{0A3D1AC7-6971-4DD3-9F52-CB63172C61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7" y="729"/>
              <a:ext cx="163" cy="143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JO" altLang="ar-JO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697" name="Oval 80">
              <a:extLst>
                <a:ext uri="{FF2B5EF4-FFF2-40B4-BE49-F238E27FC236}">
                  <a16:creationId xmlns:a16="http://schemas.microsoft.com/office/drawing/2014/main" id="{41C17CE5-6D34-4F83-836A-7B5833EC92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9" y="866"/>
              <a:ext cx="161" cy="14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JO" altLang="ar-JO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698" name="Oval 81">
              <a:extLst>
                <a:ext uri="{FF2B5EF4-FFF2-40B4-BE49-F238E27FC236}">
                  <a16:creationId xmlns:a16="http://schemas.microsoft.com/office/drawing/2014/main" id="{E43DEA1C-4209-4BF0-82CE-A241389163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6" y="909"/>
              <a:ext cx="162" cy="143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JO" altLang="ar-JO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58130" name="Rectangle 82">
            <a:extLst>
              <a:ext uri="{FF2B5EF4-FFF2-40B4-BE49-F238E27FC236}">
                <a16:creationId xmlns:a16="http://schemas.microsoft.com/office/drawing/2014/main" id="{7E325400-9861-4352-8CCB-7B77E195CC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8575" y="2951163"/>
            <a:ext cx="1165225" cy="327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5725" tIns="41275" rIns="85725" bIns="41275">
            <a:spAutoFit/>
          </a:bodyPr>
          <a:lstStyle/>
          <a:p>
            <a:pPr defTabSz="776288" eaLnBrk="1" hangingPunct="1">
              <a:defRPr/>
            </a:pPr>
            <a:r>
              <a:rPr lang="en-US" sz="1600">
                <a:latin typeface="Times New Roman" pitchFamily="18" charset="0"/>
                <a:ea typeface="ＭＳ Ｐゴシック" pitchFamily="-111" charset="-128"/>
                <a:cs typeface="Times New Roman" pitchFamily="18" charset="0"/>
              </a:rPr>
              <a:t>endocytosi</a:t>
            </a:r>
            <a:r>
              <a:rPr lang="en-US" sz="1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-111" charset="-128"/>
                <a:cs typeface="Times New Roman" pitchFamily="18" charset="0"/>
              </a:rPr>
              <a:t>s</a:t>
            </a:r>
          </a:p>
        </p:txBody>
      </p:sp>
      <p:sp>
        <p:nvSpPr>
          <p:cNvPr id="68676" name="Rectangle 83">
            <a:extLst>
              <a:ext uri="{FF2B5EF4-FFF2-40B4-BE49-F238E27FC236}">
                <a16:creationId xmlns:a16="http://schemas.microsoft.com/office/drawing/2014/main" id="{F2E6B340-1FDC-4D6F-AD06-AF908B4704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668838"/>
            <a:ext cx="5588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200" tIns="38100" rIns="76200" bIns="38100">
            <a:spAutoFit/>
          </a:bodyPr>
          <a:lstStyle>
            <a:lvl1pPr defTabSz="628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defTabSz="628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defTabSz="628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defTabSz="628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defTabSz="628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1600">
                <a:latin typeface="Times New Roman" panose="02020603050405020304" pitchFamily="18" charset="0"/>
                <a:cs typeface="Times New Roman" panose="02020603050405020304" pitchFamily="18" charset="0"/>
              </a:rPr>
              <a:t>SCC</a:t>
            </a:r>
          </a:p>
        </p:txBody>
      </p:sp>
      <p:sp>
        <p:nvSpPr>
          <p:cNvPr id="258132" name="Rectangle 84">
            <a:extLst>
              <a:ext uri="{FF2B5EF4-FFF2-40B4-BE49-F238E27FC236}">
                <a16:creationId xmlns:a16="http://schemas.microsoft.com/office/drawing/2014/main" id="{02CB7762-80DA-49B9-A990-4B4207DC76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2750" y="1479550"/>
            <a:ext cx="498475" cy="284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5725" tIns="41275" rIns="85725" bIns="41275">
            <a:spAutoFit/>
          </a:bodyPr>
          <a:lstStyle/>
          <a:p>
            <a:pPr defTabSz="776288" eaLnBrk="1" hangingPunct="1">
              <a:defRPr/>
            </a:pPr>
            <a:r>
              <a:rPr lang="en-US" sz="13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-111" charset="-128"/>
                <a:cs typeface="Times New Roman" pitchFamily="18" charset="0"/>
              </a:rPr>
              <a:t>LDL</a:t>
            </a:r>
          </a:p>
        </p:txBody>
      </p:sp>
      <p:sp>
        <p:nvSpPr>
          <p:cNvPr id="68678" name="Rectangle 85">
            <a:extLst>
              <a:ext uri="{FF2B5EF4-FFF2-40B4-BE49-F238E27FC236}">
                <a16:creationId xmlns:a16="http://schemas.microsoft.com/office/drawing/2014/main" id="{1C8F699F-1FEC-412D-A4A4-602690981A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3838" y="2941638"/>
            <a:ext cx="89535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5725" tIns="41275" rIns="85725" bIns="41275">
            <a:spAutoFit/>
          </a:bodyPr>
          <a:lstStyle>
            <a:lvl1pPr defTabSz="7762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defTabSz="77628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defTabSz="77628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defTabSz="77628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defTabSz="776288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7762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7762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7762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7762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1300">
                <a:latin typeface="Times New Roman" panose="02020603050405020304" pitchFamily="18" charset="0"/>
                <a:cs typeface="Times New Roman" panose="02020603050405020304" pitchFamily="18" charset="0"/>
              </a:rPr>
              <a:t>Cytoplasm</a:t>
            </a:r>
          </a:p>
        </p:txBody>
      </p:sp>
      <p:grpSp>
        <p:nvGrpSpPr>
          <p:cNvPr id="68679" name="Group 86">
            <a:extLst>
              <a:ext uri="{FF2B5EF4-FFF2-40B4-BE49-F238E27FC236}">
                <a16:creationId xmlns:a16="http://schemas.microsoft.com/office/drawing/2014/main" id="{AD10BAC2-7FB7-45FD-A715-F4BF9E046E42}"/>
              </a:ext>
            </a:extLst>
          </p:cNvPr>
          <p:cNvGrpSpPr>
            <a:grpSpLocks/>
          </p:cNvGrpSpPr>
          <p:nvPr/>
        </p:nvGrpSpPr>
        <p:grpSpPr bwMode="auto">
          <a:xfrm>
            <a:off x="2084388" y="3227388"/>
            <a:ext cx="887412" cy="823912"/>
            <a:chOff x="1444" y="1777"/>
            <a:chExt cx="615" cy="506"/>
          </a:xfrm>
        </p:grpSpPr>
        <p:sp>
          <p:nvSpPr>
            <p:cNvPr id="68681" name="Oval 87">
              <a:extLst>
                <a:ext uri="{FF2B5EF4-FFF2-40B4-BE49-F238E27FC236}">
                  <a16:creationId xmlns:a16="http://schemas.microsoft.com/office/drawing/2014/main" id="{BA6653E8-AC58-4ABA-9AEA-F35E2F43F6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4" y="1956"/>
              <a:ext cx="161" cy="143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JO" altLang="ar-JO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682" name="Oval 88" descr="Outlined diamond">
              <a:extLst>
                <a:ext uri="{FF2B5EF4-FFF2-40B4-BE49-F238E27FC236}">
                  <a16:creationId xmlns:a16="http://schemas.microsoft.com/office/drawing/2014/main" id="{38F7B663-94ED-4B16-84E4-5A029E5C59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9" y="1913"/>
              <a:ext cx="307" cy="225"/>
            </a:xfrm>
            <a:prstGeom prst="ellips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JO" altLang="ar-JO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683" name="Oval 89">
              <a:extLst>
                <a:ext uri="{FF2B5EF4-FFF2-40B4-BE49-F238E27FC236}">
                  <a16:creationId xmlns:a16="http://schemas.microsoft.com/office/drawing/2014/main" id="{FFB9DB66-1E96-4759-984C-322AC40C92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7" y="1816"/>
              <a:ext cx="162" cy="143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JO" altLang="ar-JO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684" name="Oval 90">
              <a:extLst>
                <a:ext uri="{FF2B5EF4-FFF2-40B4-BE49-F238E27FC236}">
                  <a16:creationId xmlns:a16="http://schemas.microsoft.com/office/drawing/2014/main" id="{E6F8AF2B-A762-40D2-82F6-A3CDE6D4BB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6" y="2091"/>
              <a:ext cx="163" cy="14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JO" altLang="ar-JO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685" name="Oval 91">
              <a:extLst>
                <a:ext uri="{FF2B5EF4-FFF2-40B4-BE49-F238E27FC236}">
                  <a16:creationId xmlns:a16="http://schemas.microsoft.com/office/drawing/2014/main" id="{7E99CCF9-B527-4ADD-9C2D-88D56EA36E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1" y="1777"/>
              <a:ext cx="162" cy="14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JO" altLang="ar-JO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686" name="Oval 92">
              <a:extLst>
                <a:ext uri="{FF2B5EF4-FFF2-40B4-BE49-F238E27FC236}">
                  <a16:creationId xmlns:a16="http://schemas.microsoft.com/office/drawing/2014/main" id="{35400CCE-8B52-482E-A7B0-F86AB01F7F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0" y="1823"/>
              <a:ext cx="163" cy="14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JO" altLang="ar-JO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687" name="Oval 93">
              <a:extLst>
                <a:ext uri="{FF2B5EF4-FFF2-40B4-BE49-F238E27FC236}">
                  <a16:creationId xmlns:a16="http://schemas.microsoft.com/office/drawing/2014/main" id="{48906EF6-BA53-47D1-8DDE-236D5BA46F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8" y="1959"/>
              <a:ext cx="161" cy="143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JO" altLang="ar-JO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688" name="Oval 94">
              <a:extLst>
                <a:ext uri="{FF2B5EF4-FFF2-40B4-BE49-F238E27FC236}">
                  <a16:creationId xmlns:a16="http://schemas.microsoft.com/office/drawing/2014/main" id="{8F39429D-BCDB-4098-9DF5-396B004F34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9" y="2097"/>
              <a:ext cx="160" cy="14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JO" altLang="ar-JO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689" name="Oval 95">
              <a:extLst>
                <a:ext uri="{FF2B5EF4-FFF2-40B4-BE49-F238E27FC236}">
                  <a16:creationId xmlns:a16="http://schemas.microsoft.com/office/drawing/2014/main" id="{CD83FEC7-65E0-4C74-B9AB-235EC4A848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5" y="2139"/>
              <a:ext cx="163" cy="14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JO" altLang="ar-JO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8680" name="Freeform 96">
            <a:extLst>
              <a:ext uri="{FF2B5EF4-FFF2-40B4-BE49-F238E27FC236}">
                <a16:creationId xmlns:a16="http://schemas.microsoft.com/office/drawing/2014/main" id="{BE02FFDF-DFE5-4384-A6A0-B67DBCC12180}"/>
              </a:ext>
            </a:extLst>
          </p:cNvPr>
          <p:cNvSpPr>
            <a:spLocks/>
          </p:cNvSpPr>
          <p:nvPr/>
        </p:nvSpPr>
        <p:spPr bwMode="auto">
          <a:xfrm>
            <a:off x="3751263" y="2019300"/>
            <a:ext cx="1117600" cy="471488"/>
          </a:xfrm>
          <a:custGeom>
            <a:avLst/>
            <a:gdLst>
              <a:gd name="T0" fmla="*/ 0 w 775"/>
              <a:gd name="T1" fmla="*/ 2147483646 h 289"/>
              <a:gd name="T2" fmla="*/ 2147483646 w 775"/>
              <a:gd name="T3" fmla="*/ 2147483646 h 289"/>
              <a:gd name="T4" fmla="*/ 2147483646 w 775"/>
              <a:gd name="T5" fmla="*/ 0 h 289"/>
              <a:gd name="T6" fmla="*/ 0 60000 65536"/>
              <a:gd name="T7" fmla="*/ 0 60000 65536"/>
              <a:gd name="T8" fmla="*/ 0 60000 65536"/>
              <a:gd name="T9" fmla="*/ 0 w 775"/>
              <a:gd name="T10" fmla="*/ 0 h 289"/>
              <a:gd name="T11" fmla="*/ 775 w 775"/>
              <a:gd name="T12" fmla="*/ 289 h 2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75" h="289">
                <a:moveTo>
                  <a:pt x="0" y="7"/>
                </a:moveTo>
                <a:lnTo>
                  <a:pt x="383" y="288"/>
                </a:lnTo>
                <a:lnTo>
                  <a:pt x="774" y="0"/>
                </a:lnTo>
              </a:path>
            </a:pathLst>
          </a:custGeom>
          <a:noFill/>
          <a:ln w="254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17">
            <a:extLst>
              <a:ext uri="{FF2B5EF4-FFF2-40B4-BE49-F238E27FC236}">
                <a16:creationId xmlns:a16="http://schemas.microsoft.com/office/drawing/2014/main" id="{178A8312-764E-4DA3-8A91-579CD385E5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52400"/>
            <a:ext cx="605948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ar-JO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Basic Structure of Adrenocortical &amp; Gonadal Steroids</a:t>
            </a:r>
          </a:p>
        </p:txBody>
      </p:sp>
      <p:grpSp>
        <p:nvGrpSpPr>
          <p:cNvPr id="69635" name="Group 2">
            <a:extLst>
              <a:ext uri="{FF2B5EF4-FFF2-40B4-BE49-F238E27FC236}">
                <a16:creationId xmlns:a16="http://schemas.microsoft.com/office/drawing/2014/main" id="{98C65267-08A2-4DCC-98A0-FB2F0A802A4E}"/>
              </a:ext>
            </a:extLst>
          </p:cNvPr>
          <p:cNvGrpSpPr>
            <a:grpSpLocks/>
          </p:cNvGrpSpPr>
          <p:nvPr/>
        </p:nvGrpSpPr>
        <p:grpSpPr bwMode="auto">
          <a:xfrm>
            <a:off x="3775075" y="2419350"/>
            <a:ext cx="1676400" cy="1497013"/>
            <a:chOff x="2656" y="1396"/>
            <a:chExt cx="1357" cy="1154"/>
          </a:xfrm>
        </p:grpSpPr>
        <p:sp>
          <p:nvSpPr>
            <p:cNvPr id="69708" name="AutoShape 3">
              <a:extLst>
                <a:ext uri="{FF2B5EF4-FFF2-40B4-BE49-F238E27FC236}">
                  <a16:creationId xmlns:a16="http://schemas.microsoft.com/office/drawing/2014/main" id="{D4C80120-7185-4510-A233-792F30BA9E0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3105" y="1939"/>
              <a:ext cx="364" cy="312"/>
            </a:xfrm>
            <a:prstGeom prst="hexagon">
              <a:avLst>
                <a:gd name="adj" fmla="val 29167"/>
                <a:gd name="vf" fmla="val 11547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 defTabSz="8429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 defTabSz="8429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 defTabSz="8429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 defTabSz="8429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 defTabSz="8429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8429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8429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8429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8429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JO" altLang="ar-JO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709" name="AutoShape 4">
              <a:extLst>
                <a:ext uri="{FF2B5EF4-FFF2-40B4-BE49-F238E27FC236}">
                  <a16:creationId xmlns:a16="http://schemas.microsoft.com/office/drawing/2014/main" id="{5467829A-9C67-4FAA-868A-0E5B11AE441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3460" y="1911"/>
              <a:ext cx="260" cy="293"/>
            </a:xfrm>
            <a:prstGeom prst="homePlate">
              <a:avLst>
                <a:gd name="adj" fmla="val 2500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 defTabSz="8429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 defTabSz="8429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 defTabSz="8429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 defTabSz="8429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 defTabSz="8429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8429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8429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8429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8429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JO" altLang="ar-JO" sz="1600">
                <a:solidFill>
                  <a:srgbClr val="9F003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710" name="AutoShape 5">
              <a:extLst>
                <a:ext uri="{FF2B5EF4-FFF2-40B4-BE49-F238E27FC236}">
                  <a16:creationId xmlns:a16="http://schemas.microsoft.com/office/drawing/2014/main" id="{1CB8FF4B-699D-4DC5-B2D2-8F58C2F470A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947" y="2211"/>
              <a:ext cx="362" cy="315"/>
            </a:xfrm>
            <a:prstGeom prst="hexagon">
              <a:avLst>
                <a:gd name="adj" fmla="val 28730"/>
                <a:gd name="vf" fmla="val 11547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JO" altLang="ar-JO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711" name="Text Box 6">
              <a:extLst>
                <a:ext uri="{FF2B5EF4-FFF2-40B4-BE49-F238E27FC236}">
                  <a16:creationId xmlns:a16="http://schemas.microsoft.com/office/drawing/2014/main" id="{1B46DD5C-6704-425A-8DD3-37D1B2CBCD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4" y="1396"/>
              <a:ext cx="339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1000">
                  <a:latin typeface="Times New Roman" panose="02020603050405020304" pitchFamily="18" charset="0"/>
                  <a:cs typeface="Times New Roman" panose="02020603050405020304" pitchFamily="18" charset="0"/>
                </a:rPr>
                <a:t>CH</a:t>
              </a:r>
              <a:r>
                <a:rPr lang="en-US" altLang="ar-JO" sz="1000" baseline="-2500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altLang="ar-JO" sz="1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712" name="AutoShape 7">
              <a:extLst>
                <a:ext uri="{FF2B5EF4-FFF2-40B4-BE49-F238E27FC236}">
                  <a16:creationId xmlns:a16="http://schemas.microsoft.com/office/drawing/2014/main" id="{E2F00836-4EA9-4D75-89B2-4CBCBD90F75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632" y="2212"/>
              <a:ext cx="362" cy="314"/>
            </a:xfrm>
            <a:prstGeom prst="hexagon">
              <a:avLst>
                <a:gd name="adj" fmla="val 28822"/>
                <a:gd name="vf" fmla="val 11547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JO" altLang="ar-JO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713" name="Line 8">
              <a:extLst>
                <a:ext uri="{FF2B5EF4-FFF2-40B4-BE49-F238E27FC236}">
                  <a16:creationId xmlns:a16="http://schemas.microsoft.com/office/drawing/2014/main" id="{1B84C09E-1C2A-466E-A29B-7D9F887823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87" y="1531"/>
              <a:ext cx="0" cy="14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714" name="Line 9">
              <a:extLst>
                <a:ext uri="{FF2B5EF4-FFF2-40B4-BE49-F238E27FC236}">
                  <a16:creationId xmlns:a16="http://schemas.microsoft.com/office/drawing/2014/main" id="{00FDBD75-3B85-48A7-B2CD-AEB600DC8C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87" y="1796"/>
              <a:ext cx="0" cy="13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715" name="Text Box 10">
              <a:extLst>
                <a:ext uri="{FF2B5EF4-FFF2-40B4-BE49-F238E27FC236}">
                  <a16:creationId xmlns:a16="http://schemas.microsoft.com/office/drawing/2014/main" id="{38A14D54-CB01-4538-BFB2-973424CF5A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4" y="1655"/>
              <a:ext cx="229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100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69716" name="Text Box 11">
              <a:extLst>
                <a:ext uri="{FF2B5EF4-FFF2-40B4-BE49-F238E27FC236}">
                  <a16:creationId xmlns:a16="http://schemas.microsoft.com/office/drawing/2014/main" id="{8DE208ED-4943-4429-AE93-41DB33F604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0" y="1653"/>
              <a:ext cx="224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100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grpSp>
          <p:nvGrpSpPr>
            <p:cNvPr id="69717" name="Group 12">
              <a:extLst>
                <a:ext uri="{FF2B5EF4-FFF2-40B4-BE49-F238E27FC236}">
                  <a16:creationId xmlns:a16="http://schemas.microsoft.com/office/drawing/2014/main" id="{C0A195C1-E26E-4CB6-95DC-9B8AB4922A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65" y="1711"/>
              <a:ext cx="149" cy="40"/>
              <a:chOff x="926" y="1718"/>
              <a:chExt cx="160" cy="43"/>
            </a:xfrm>
          </p:grpSpPr>
          <p:sp>
            <p:nvSpPr>
              <p:cNvPr id="69720" name="Line 13">
                <a:extLst>
                  <a:ext uri="{FF2B5EF4-FFF2-40B4-BE49-F238E27FC236}">
                    <a16:creationId xmlns:a16="http://schemas.microsoft.com/office/drawing/2014/main" id="{7093EAD8-C1A4-469B-85D5-93AC161AA7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26" y="1761"/>
                <a:ext cx="16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21" name="Line 14">
                <a:extLst>
                  <a:ext uri="{FF2B5EF4-FFF2-40B4-BE49-F238E27FC236}">
                    <a16:creationId xmlns:a16="http://schemas.microsoft.com/office/drawing/2014/main" id="{6779C4C9-411F-4029-AEEC-F0E04FE1A1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26" y="1718"/>
                <a:ext cx="16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9718" name="Line 15">
              <a:extLst>
                <a:ext uri="{FF2B5EF4-FFF2-40B4-BE49-F238E27FC236}">
                  <a16:creationId xmlns:a16="http://schemas.microsoft.com/office/drawing/2014/main" id="{DB3039CB-4B81-4AED-91DC-AD7B787104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43" y="1865"/>
              <a:ext cx="0" cy="14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719" name="Line 16">
              <a:extLst>
                <a:ext uri="{FF2B5EF4-FFF2-40B4-BE49-F238E27FC236}">
                  <a16:creationId xmlns:a16="http://schemas.microsoft.com/office/drawing/2014/main" id="{0194ACA0-D7B4-4EFB-BBC8-742BD9711C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0" y="2151"/>
              <a:ext cx="0" cy="14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9636" name="Group 18">
            <a:extLst>
              <a:ext uri="{FF2B5EF4-FFF2-40B4-BE49-F238E27FC236}">
                <a16:creationId xmlns:a16="http://schemas.microsoft.com/office/drawing/2014/main" id="{BFDD9071-CFAF-46D1-85EA-265ECF37507F}"/>
              </a:ext>
            </a:extLst>
          </p:cNvPr>
          <p:cNvGrpSpPr>
            <a:grpSpLocks/>
          </p:cNvGrpSpPr>
          <p:nvPr/>
        </p:nvGrpSpPr>
        <p:grpSpPr bwMode="auto">
          <a:xfrm>
            <a:off x="3371850" y="1371600"/>
            <a:ext cx="2444750" cy="1417638"/>
            <a:chOff x="2359" y="693"/>
            <a:chExt cx="1978" cy="1092"/>
          </a:xfrm>
        </p:grpSpPr>
        <p:sp>
          <p:nvSpPr>
            <p:cNvPr id="69660" name="Text Box 19">
              <a:extLst>
                <a:ext uri="{FF2B5EF4-FFF2-40B4-BE49-F238E27FC236}">
                  <a16:creationId xmlns:a16="http://schemas.microsoft.com/office/drawing/2014/main" id="{8FD375C4-C41B-42E5-A40B-40F0B13BC5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9" y="1576"/>
              <a:ext cx="30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1000">
                  <a:latin typeface="Times New Roman" panose="02020603050405020304" pitchFamily="18" charset="0"/>
                  <a:cs typeface="Times New Roman" panose="02020603050405020304" pitchFamily="18" charset="0"/>
                </a:rPr>
                <a:t>HO</a:t>
              </a:r>
            </a:p>
          </p:txBody>
        </p:sp>
        <p:sp>
          <p:nvSpPr>
            <p:cNvPr id="69661" name="AutoShape 20">
              <a:extLst>
                <a:ext uri="{FF2B5EF4-FFF2-40B4-BE49-F238E27FC236}">
                  <a16:creationId xmlns:a16="http://schemas.microsoft.com/office/drawing/2014/main" id="{B7D0FCDB-A07C-4C1F-8708-DB51CEDF79F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3138" y="1033"/>
              <a:ext cx="364" cy="313"/>
            </a:xfrm>
            <a:prstGeom prst="hexagon">
              <a:avLst>
                <a:gd name="adj" fmla="val 29073"/>
                <a:gd name="vf" fmla="val 11547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JO" altLang="ar-JO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662" name="AutoShape 21">
              <a:extLst>
                <a:ext uri="{FF2B5EF4-FFF2-40B4-BE49-F238E27FC236}">
                  <a16:creationId xmlns:a16="http://schemas.microsoft.com/office/drawing/2014/main" id="{D2FFCF79-1A2B-43FA-9190-1DF9CEF2323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3492" y="1007"/>
              <a:ext cx="260" cy="292"/>
            </a:xfrm>
            <a:prstGeom prst="homePlate">
              <a:avLst>
                <a:gd name="adj" fmla="val 2500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JO" altLang="ar-JO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663" name="AutoShape 22">
              <a:extLst>
                <a:ext uri="{FF2B5EF4-FFF2-40B4-BE49-F238E27FC236}">
                  <a16:creationId xmlns:a16="http://schemas.microsoft.com/office/drawing/2014/main" id="{ED9E3CED-B294-4E02-891B-8D6850F200C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979" y="1307"/>
              <a:ext cx="362" cy="314"/>
            </a:xfrm>
            <a:prstGeom prst="hexagon">
              <a:avLst>
                <a:gd name="adj" fmla="val 28822"/>
                <a:gd name="vf" fmla="val 11547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JO" altLang="ar-JO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664" name="AutoShape 23">
              <a:extLst>
                <a:ext uri="{FF2B5EF4-FFF2-40B4-BE49-F238E27FC236}">
                  <a16:creationId xmlns:a16="http://schemas.microsoft.com/office/drawing/2014/main" id="{2F308D13-9E8B-4916-BF67-D6C4CEA8AC2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665" y="1306"/>
              <a:ext cx="362" cy="315"/>
            </a:xfrm>
            <a:prstGeom prst="hexagon">
              <a:avLst>
                <a:gd name="adj" fmla="val 28730"/>
                <a:gd name="vf" fmla="val 11547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JO" altLang="ar-JO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665" name="Line 24">
              <a:extLst>
                <a:ext uri="{FF2B5EF4-FFF2-40B4-BE49-F238E27FC236}">
                  <a16:creationId xmlns:a16="http://schemas.microsoft.com/office/drawing/2014/main" id="{9066150C-2DF8-4B28-B176-BD95F1FA75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031" y="1535"/>
              <a:ext cx="130" cy="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66" name="Line 25">
              <a:extLst>
                <a:ext uri="{FF2B5EF4-FFF2-40B4-BE49-F238E27FC236}">
                  <a16:creationId xmlns:a16="http://schemas.microsoft.com/office/drawing/2014/main" id="{3BFF1A01-0F63-49DF-876A-FF74D7784D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66" y="1554"/>
              <a:ext cx="129" cy="7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67" name="Line 26">
              <a:extLst>
                <a:ext uri="{FF2B5EF4-FFF2-40B4-BE49-F238E27FC236}">
                  <a16:creationId xmlns:a16="http://schemas.microsoft.com/office/drawing/2014/main" id="{5827AB1F-255C-4883-9A96-761832AC3A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19" y="891"/>
              <a:ext cx="2" cy="13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68" name="Line 27">
              <a:extLst>
                <a:ext uri="{FF2B5EF4-FFF2-40B4-BE49-F238E27FC236}">
                  <a16:creationId xmlns:a16="http://schemas.microsoft.com/office/drawing/2014/main" id="{DB07F6E9-1908-4412-B034-B03F780592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76" y="960"/>
              <a:ext cx="1" cy="14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69" name="Line 28">
              <a:extLst>
                <a:ext uri="{FF2B5EF4-FFF2-40B4-BE49-F238E27FC236}">
                  <a16:creationId xmlns:a16="http://schemas.microsoft.com/office/drawing/2014/main" id="{5172F5F7-B148-411D-8D9A-D8E2646AC4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3" y="1246"/>
              <a:ext cx="1" cy="14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70" name="Line 29">
              <a:extLst>
                <a:ext uri="{FF2B5EF4-FFF2-40B4-BE49-F238E27FC236}">
                  <a16:creationId xmlns:a16="http://schemas.microsoft.com/office/drawing/2014/main" id="{022CDDA4-DB86-4A96-8A38-19669DBD85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490" y="815"/>
              <a:ext cx="131" cy="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71" name="Line 30">
              <a:extLst>
                <a:ext uri="{FF2B5EF4-FFF2-40B4-BE49-F238E27FC236}">
                  <a16:creationId xmlns:a16="http://schemas.microsoft.com/office/drawing/2014/main" id="{466E181E-332A-4AFC-9FA8-7C3C272DEA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21" y="815"/>
              <a:ext cx="131" cy="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72" name="Line 31">
              <a:extLst>
                <a:ext uri="{FF2B5EF4-FFF2-40B4-BE49-F238E27FC236}">
                  <a16:creationId xmlns:a16="http://schemas.microsoft.com/office/drawing/2014/main" id="{81689147-6DAB-4DAA-A9E6-C24C716783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752" y="815"/>
              <a:ext cx="130" cy="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73" name="Line 32">
              <a:extLst>
                <a:ext uri="{FF2B5EF4-FFF2-40B4-BE49-F238E27FC236}">
                  <a16:creationId xmlns:a16="http://schemas.microsoft.com/office/drawing/2014/main" id="{FCA7EEEF-6773-4841-9D26-35D0152C06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2" y="891"/>
              <a:ext cx="2" cy="1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74" name="Line 33">
              <a:extLst>
                <a:ext uri="{FF2B5EF4-FFF2-40B4-BE49-F238E27FC236}">
                  <a16:creationId xmlns:a16="http://schemas.microsoft.com/office/drawing/2014/main" id="{1DD31E89-F4E4-4CD5-B7FD-5099BAAA25D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3952" y="953"/>
              <a:ext cx="2" cy="14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75" name="Line 34">
              <a:extLst>
                <a:ext uri="{FF2B5EF4-FFF2-40B4-BE49-F238E27FC236}">
                  <a16:creationId xmlns:a16="http://schemas.microsoft.com/office/drawing/2014/main" id="{046D95D9-19FC-4D10-840D-542B02C270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023" y="1023"/>
              <a:ext cx="131" cy="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76" name="Line 35">
              <a:extLst>
                <a:ext uri="{FF2B5EF4-FFF2-40B4-BE49-F238E27FC236}">
                  <a16:creationId xmlns:a16="http://schemas.microsoft.com/office/drawing/2014/main" id="{B3B4BF8B-8318-4E46-8175-B9D97700F8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23" y="947"/>
              <a:ext cx="131" cy="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77" name="Text Box 36">
              <a:extLst>
                <a:ext uri="{FF2B5EF4-FFF2-40B4-BE49-F238E27FC236}">
                  <a16:creationId xmlns:a16="http://schemas.microsoft.com/office/drawing/2014/main" id="{371456DC-039A-4E20-B3EE-AC264F696E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67" y="1176"/>
              <a:ext cx="191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80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69678" name="Text Box 37">
              <a:extLst>
                <a:ext uri="{FF2B5EF4-FFF2-40B4-BE49-F238E27FC236}">
                  <a16:creationId xmlns:a16="http://schemas.microsoft.com/office/drawing/2014/main" id="{6E67FE9F-FE83-469C-A38C-30E54022EC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65" y="1392"/>
              <a:ext cx="212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80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69679" name="Text Box 38">
              <a:extLst>
                <a:ext uri="{FF2B5EF4-FFF2-40B4-BE49-F238E27FC236}">
                  <a16:creationId xmlns:a16="http://schemas.microsoft.com/office/drawing/2014/main" id="{8CCACEEE-74DE-49B4-9FB8-D8D5EE2DB9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92" y="1396"/>
              <a:ext cx="205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80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69680" name="Text Box 39">
              <a:extLst>
                <a:ext uri="{FF2B5EF4-FFF2-40B4-BE49-F238E27FC236}">
                  <a16:creationId xmlns:a16="http://schemas.microsoft.com/office/drawing/2014/main" id="{237CE4F2-B35D-42E9-B893-4273D0EBD7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29" y="1125"/>
              <a:ext cx="208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80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69681" name="Text Box 40">
              <a:extLst>
                <a:ext uri="{FF2B5EF4-FFF2-40B4-BE49-F238E27FC236}">
                  <a16:creationId xmlns:a16="http://schemas.microsoft.com/office/drawing/2014/main" id="{0169CA0C-EDE3-4AE4-A665-D29E1590B3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45" y="1111"/>
              <a:ext cx="212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80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69682" name="Text Box 41">
              <a:extLst>
                <a:ext uri="{FF2B5EF4-FFF2-40B4-BE49-F238E27FC236}">
                  <a16:creationId xmlns:a16="http://schemas.microsoft.com/office/drawing/2014/main" id="{590A2747-8C5E-4244-87AC-867C0606A7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84" y="1282"/>
              <a:ext cx="190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80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69683" name="Text Box 42">
              <a:extLst>
                <a:ext uri="{FF2B5EF4-FFF2-40B4-BE49-F238E27FC236}">
                  <a16:creationId xmlns:a16="http://schemas.microsoft.com/office/drawing/2014/main" id="{E703F818-BFB8-4E7F-91C3-F80F7DCDFA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60" y="1611"/>
              <a:ext cx="190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80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69684" name="Text Box 43">
              <a:extLst>
                <a:ext uri="{FF2B5EF4-FFF2-40B4-BE49-F238E27FC236}">
                  <a16:creationId xmlns:a16="http://schemas.microsoft.com/office/drawing/2014/main" id="{30EB0352-BE1C-477B-BF69-3A6E8A0AB2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67" y="1450"/>
              <a:ext cx="190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80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69685" name="Text Box 44">
              <a:extLst>
                <a:ext uri="{FF2B5EF4-FFF2-40B4-BE49-F238E27FC236}">
                  <a16:creationId xmlns:a16="http://schemas.microsoft.com/office/drawing/2014/main" id="{2544F6C2-FDB5-45D0-A253-424C596C38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5" y="1540"/>
              <a:ext cx="191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80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69686" name="Text Box 45">
              <a:extLst>
                <a:ext uri="{FF2B5EF4-FFF2-40B4-BE49-F238E27FC236}">
                  <a16:creationId xmlns:a16="http://schemas.microsoft.com/office/drawing/2014/main" id="{5D9B3C8B-7D0A-4BF6-9E1A-3ECD8DFB8C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80" y="1619"/>
              <a:ext cx="190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800"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69687" name="Text Box 46">
              <a:extLst>
                <a:ext uri="{FF2B5EF4-FFF2-40B4-BE49-F238E27FC236}">
                  <a16:creationId xmlns:a16="http://schemas.microsoft.com/office/drawing/2014/main" id="{C292D8F0-168E-423A-80FD-026D3841FC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6" y="1524"/>
              <a:ext cx="190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800"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69688" name="Text Box 47">
              <a:extLst>
                <a:ext uri="{FF2B5EF4-FFF2-40B4-BE49-F238E27FC236}">
                  <a16:creationId xmlns:a16="http://schemas.microsoft.com/office/drawing/2014/main" id="{A3FD2613-C235-48A5-B7E2-C80CB11CF4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76" y="1331"/>
              <a:ext cx="190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800"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69689" name="Text Box 48">
              <a:extLst>
                <a:ext uri="{FF2B5EF4-FFF2-40B4-BE49-F238E27FC236}">
                  <a16:creationId xmlns:a16="http://schemas.microsoft.com/office/drawing/2014/main" id="{687CEC81-7180-4C56-9B29-4E355118C7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6" y="1190"/>
              <a:ext cx="191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800"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</a:p>
          </p:txBody>
        </p:sp>
        <p:sp>
          <p:nvSpPr>
            <p:cNvPr id="69690" name="Text Box 49">
              <a:extLst>
                <a:ext uri="{FF2B5EF4-FFF2-40B4-BE49-F238E27FC236}">
                  <a16:creationId xmlns:a16="http://schemas.microsoft.com/office/drawing/2014/main" id="{33FAE5E8-C098-44EC-8B54-1C978B68F3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55" y="1331"/>
              <a:ext cx="231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800"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69691" name="Text Box 50">
              <a:extLst>
                <a:ext uri="{FF2B5EF4-FFF2-40B4-BE49-F238E27FC236}">
                  <a16:creationId xmlns:a16="http://schemas.microsoft.com/office/drawing/2014/main" id="{28CC8F38-4D8B-41A6-B949-A7D558A79A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8" y="1014"/>
              <a:ext cx="231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800">
                  <a:latin typeface="Times New Roman" panose="02020603050405020304" pitchFamily="18" charset="0"/>
                  <a:cs typeface="Times New Roman" panose="02020603050405020304" pitchFamily="18" charset="0"/>
                </a:rPr>
                <a:t>11</a:t>
              </a:r>
            </a:p>
          </p:txBody>
        </p:sp>
        <p:sp>
          <p:nvSpPr>
            <p:cNvPr id="69692" name="Text Box 51">
              <a:extLst>
                <a:ext uri="{FF2B5EF4-FFF2-40B4-BE49-F238E27FC236}">
                  <a16:creationId xmlns:a16="http://schemas.microsoft.com/office/drawing/2014/main" id="{22DFCD52-0E63-4A0A-9A84-1F0F07DABA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2" y="896"/>
              <a:ext cx="232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800"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</a:p>
          </p:txBody>
        </p:sp>
        <p:sp>
          <p:nvSpPr>
            <p:cNvPr id="69693" name="Text Box 52">
              <a:extLst>
                <a:ext uri="{FF2B5EF4-FFF2-40B4-BE49-F238E27FC236}">
                  <a16:creationId xmlns:a16="http://schemas.microsoft.com/office/drawing/2014/main" id="{B0C140A8-F9DE-4942-86A1-5ED5BC5020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3" y="1060"/>
              <a:ext cx="231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800">
                  <a:latin typeface="Times New Roman" panose="02020603050405020304" pitchFamily="18" charset="0"/>
                  <a:cs typeface="Times New Roman" panose="02020603050405020304" pitchFamily="18" charset="0"/>
                </a:rPr>
                <a:t>13</a:t>
              </a:r>
            </a:p>
          </p:txBody>
        </p:sp>
        <p:sp>
          <p:nvSpPr>
            <p:cNvPr id="69694" name="Text Box 53">
              <a:extLst>
                <a:ext uri="{FF2B5EF4-FFF2-40B4-BE49-F238E27FC236}">
                  <a16:creationId xmlns:a16="http://schemas.microsoft.com/office/drawing/2014/main" id="{D9C0CFAB-D4FD-44B1-912A-2E266D46CC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5" y="1268"/>
              <a:ext cx="231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800">
                  <a:latin typeface="Times New Roman" panose="02020603050405020304" pitchFamily="18" charset="0"/>
                  <a:cs typeface="Times New Roman" panose="02020603050405020304" pitchFamily="18" charset="0"/>
                </a:rPr>
                <a:t>14</a:t>
              </a:r>
            </a:p>
          </p:txBody>
        </p:sp>
        <p:sp>
          <p:nvSpPr>
            <p:cNvPr id="69695" name="Text Box 54">
              <a:extLst>
                <a:ext uri="{FF2B5EF4-FFF2-40B4-BE49-F238E27FC236}">
                  <a16:creationId xmlns:a16="http://schemas.microsoft.com/office/drawing/2014/main" id="{2533A44D-F8ED-4F38-B83E-89B889F086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6" y="1252"/>
              <a:ext cx="232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800"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  <p:sp>
          <p:nvSpPr>
            <p:cNvPr id="69696" name="Text Box 55">
              <a:extLst>
                <a:ext uri="{FF2B5EF4-FFF2-40B4-BE49-F238E27FC236}">
                  <a16:creationId xmlns:a16="http://schemas.microsoft.com/office/drawing/2014/main" id="{1EFAA1DE-109F-461D-900C-916010BF2D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17" y="990"/>
              <a:ext cx="231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800">
                  <a:latin typeface="Times New Roman" panose="02020603050405020304" pitchFamily="18" charset="0"/>
                  <a:cs typeface="Times New Roman" panose="02020603050405020304" pitchFamily="18" charset="0"/>
                </a:rPr>
                <a:t>16</a:t>
              </a:r>
            </a:p>
          </p:txBody>
        </p:sp>
        <p:sp>
          <p:nvSpPr>
            <p:cNvPr id="69697" name="Text Box 56">
              <a:extLst>
                <a:ext uri="{FF2B5EF4-FFF2-40B4-BE49-F238E27FC236}">
                  <a16:creationId xmlns:a16="http://schemas.microsoft.com/office/drawing/2014/main" id="{6CA3E003-0F1C-49B9-8AD4-A69D7E983B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0" y="915"/>
              <a:ext cx="232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800">
                  <a:latin typeface="Times New Roman" panose="02020603050405020304" pitchFamily="18" charset="0"/>
                  <a:cs typeface="Times New Roman" panose="02020603050405020304" pitchFamily="18" charset="0"/>
                </a:rPr>
                <a:t>17</a:t>
              </a:r>
            </a:p>
          </p:txBody>
        </p:sp>
        <p:sp>
          <p:nvSpPr>
            <p:cNvPr id="69698" name="Text Box 57">
              <a:extLst>
                <a:ext uri="{FF2B5EF4-FFF2-40B4-BE49-F238E27FC236}">
                  <a16:creationId xmlns:a16="http://schemas.microsoft.com/office/drawing/2014/main" id="{07141BCE-B0DC-45B7-82AE-CEC50AF94A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84" y="853"/>
              <a:ext cx="231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800">
                  <a:latin typeface="Times New Roman" panose="02020603050405020304" pitchFamily="18" charset="0"/>
                  <a:cs typeface="Times New Roman" panose="02020603050405020304" pitchFamily="18" charset="0"/>
                </a:rPr>
                <a:t>18</a:t>
              </a:r>
            </a:p>
          </p:txBody>
        </p:sp>
        <p:sp>
          <p:nvSpPr>
            <p:cNvPr id="69699" name="Text Box 58">
              <a:extLst>
                <a:ext uri="{FF2B5EF4-FFF2-40B4-BE49-F238E27FC236}">
                  <a16:creationId xmlns:a16="http://schemas.microsoft.com/office/drawing/2014/main" id="{649979D2-C8FD-4143-92AB-F9C0EBE853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3" y="1130"/>
              <a:ext cx="231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800">
                  <a:latin typeface="Times New Roman" panose="02020603050405020304" pitchFamily="18" charset="0"/>
                  <a:cs typeface="Times New Roman" panose="02020603050405020304" pitchFamily="18" charset="0"/>
                </a:rPr>
                <a:t>19</a:t>
              </a:r>
            </a:p>
          </p:txBody>
        </p:sp>
        <p:sp>
          <p:nvSpPr>
            <p:cNvPr id="69700" name="Text Box 59">
              <a:extLst>
                <a:ext uri="{FF2B5EF4-FFF2-40B4-BE49-F238E27FC236}">
                  <a16:creationId xmlns:a16="http://schemas.microsoft.com/office/drawing/2014/main" id="{72D0FE38-7540-4310-B5F4-1DDA0D6B83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0" y="766"/>
              <a:ext cx="232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800">
                  <a:latin typeface="Times New Roman" panose="02020603050405020304" pitchFamily="18" charset="0"/>
                  <a:cs typeface="Times New Roman" panose="02020603050405020304" pitchFamily="18" charset="0"/>
                </a:rPr>
                <a:t>20</a:t>
              </a:r>
            </a:p>
          </p:txBody>
        </p:sp>
        <p:sp>
          <p:nvSpPr>
            <p:cNvPr id="69701" name="Text Box 60">
              <a:extLst>
                <a:ext uri="{FF2B5EF4-FFF2-40B4-BE49-F238E27FC236}">
                  <a16:creationId xmlns:a16="http://schemas.microsoft.com/office/drawing/2014/main" id="{DB67FE55-9655-4603-AC47-FC66C07058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0" y="725"/>
              <a:ext cx="231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800">
                  <a:latin typeface="Times New Roman" panose="02020603050405020304" pitchFamily="18" charset="0"/>
                  <a:cs typeface="Times New Roman" panose="02020603050405020304" pitchFamily="18" charset="0"/>
                </a:rPr>
                <a:t>21</a:t>
              </a:r>
            </a:p>
          </p:txBody>
        </p:sp>
        <p:sp>
          <p:nvSpPr>
            <p:cNvPr id="69702" name="Text Box 61">
              <a:extLst>
                <a:ext uri="{FF2B5EF4-FFF2-40B4-BE49-F238E27FC236}">
                  <a16:creationId xmlns:a16="http://schemas.microsoft.com/office/drawing/2014/main" id="{BF95F264-280F-45EC-8EA8-7F7AD44582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59" y="693"/>
              <a:ext cx="231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800">
                  <a:latin typeface="Times New Roman" panose="02020603050405020304" pitchFamily="18" charset="0"/>
                  <a:cs typeface="Times New Roman" panose="02020603050405020304" pitchFamily="18" charset="0"/>
                </a:rPr>
                <a:t>22</a:t>
              </a:r>
            </a:p>
          </p:txBody>
        </p:sp>
        <p:sp>
          <p:nvSpPr>
            <p:cNvPr id="69703" name="Text Box 62">
              <a:extLst>
                <a:ext uri="{FF2B5EF4-FFF2-40B4-BE49-F238E27FC236}">
                  <a16:creationId xmlns:a16="http://schemas.microsoft.com/office/drawing/2014/main" id="{D1A902F9-30F1-449B-B5A3-CF8C9FB3C3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28" y="792"/>
              <a:ext cx="232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800">
                  <a:latin typeface="Times New Roman" panose="02020603050405020304" pitchFamily="18" charset="0"/>
                  <a:cs typeface="Times New Roman" panose="02020603050405020304" pitchFamily="18" charset="0"/>
                </a:rPr>
                <a:t>23</a:t>
              </a:r>
            </a:p>
          </p:txBody>
        </p:sp>
        <p:sp>
          <p:nvSpPr>
            <p:cNvPr id="69704" name="Text Box 63">
              <a:extLst>
                <a:ext uri="{FF2B5EF4-FFF2-40B4-BE49-F238E27FC236}">
                  <a16:creationId xmlns:a16="http://schemas.microsoft.com/office/drawing/2014/main" id="{D8F0BFE0-57C1-4626-A1C4-8A91FB0C29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915"/>
              <a:ext cx="231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800">
                  <a:latin typeface="Times New Roman" panose="02020603050405020304" pitchFamily="18" charset="0"/>
                  <a:cs typeface="Times New Roman" panose="02020603050405020304" pitchFamily="18" charset="0"/>
                </a:rPr>
                <a:t>24</a:t>
              </a:r>
            </a:p>
          </p:txBody>
        </p:sp>
        <p:sp>
          <p:nvSpPr>
            <p:cNvPr id="69705" name="Text Box 64">
              <a:extLst>
                <a:ext uri="{FF2B5EF4-FFF2-40B4-BE49-F238E27FC236}">
                  <a16:creationId xmlns:a16="http://schemas.microsoft.com/office/drawing/2014/main" id="{27697CFD-E257-4DAA-9F00-5B50C23A02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21" y="1008"/>
              <a:ext cx="231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800">
                  <a:latin typeface="Times New Roman" panose="02020603050405020304" pitchFamily="18" charset="0"/>
                  <a:cs typeface="Times New Roman" panose="02020603050405020304" pitchFamily="18" charset="0"/>
                </a:rPr>
                <a:t>25</a:t>
              </a:r>
            </a:p>
          </p:txBody>
        </p:sp>
        <p:sp>
          <p:nvSpPr>
            <p:cNvPr id="69706" name="Text Box 65">
              <a:extLst>
                <a:ext uri="{FF2B5EF4-FFF2-40B4-BE49-F238E27FC236}">
                  <a16:creationId xmlns:a16="http://schemas.microsoft.com/office/drawing/2014/main" id="{9A19575D-38FF-4D16-BCD9-9D515C605F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05" y="856"/>
              <a:ext cx="231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800">
                  <a:latin typeface="Times New Roman" panose="02020603050405020304" pitchFamily="18" charset="0"/>
                  <a:cs typeface="Times New Roman" panose="02020603050405020304" pitchFamily="18" charset="0"/>
                </a:rPr>
                <a:t>26</a:t>
              </a:r>
            </a:p>
          </p:txBody>
        </p:sp>
        <p:sp>
          <p:nvSpPr>
            <p:cNvPr id="69707" name="Text Box 66">
              <a:extLst>
                <a:ext uri="{FF2B5EF4-FFF2-40B4-BE49-F238E27FC236}">
                  <a16:creationId xmlns:a16="http://schemas.microsoft.com/office/drawing/2014/main" id="{931D9D8C-B254-4226-B0DA-82B5578B94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06" y="1052"/>
              <a:ext cx="231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800">
                  <a:latin typeface="Times New Roman" panose="02020603050405020304" pitchFamily="18" charset="0"/>
                  <a:cs typeface="Times New Roman" panose="02020603050405020304" pitchFamily="18" charset="0"/>
                </a:rPr>
                <a:t>27</a:t>
              </a:r>
            </a:p>
          </p:txBody>
        </p:sp>
      </p:grpSp>
      <p:grpSp>
        <p:nvGrpSpPr>
          <p:cNvPr id="69637" name="Group 67">
            <a:extLst>
              <a:ext uri="{FF2B5EF4-FFF2-40B4-BE49-F238E27FC236}">
                <a16:creationId xmlns:a16="http://schemas.microsoft.com/office/drawing/2014/main" id="{79784CCE-5BF9-4131-AC0B-0642A1A19F99}"/>
              </a:ext>
            </a:extLst>
          </p:cNvPr>
          <p:cNvGrpSpPr>
            <a:grpSpLocks/>
          </p:cNvGrpSpPr>
          <p:nvPr/>
        </p:nvGrpSpPr>
        <p:grpSpPr bwMode="auto">
          <a:xfrm>
            <a:off x="3776663" y="4179888"/>
            <a:ext cx="1335087" cy="889000"/>
            <a:chOff x="2745" y="2667"/>
            <a:chExt cx="1080" cy="685"/>
          </a:xfrm>
        </p:grpSpPr>
        <p:sp>
          <p:nvSpPr>
            <p:cNvPr id="69654" name="AutoShape 68">
              <a:extLst>
                <a:ext uri="{FF2B5EF4-FFF2-40B4-BE49-F238E27FC236}">
                  <a16:creationId xmlns:a16="http://schemas.microsoft.com/office/drawing/2014/main" id="{8FAC7FA8-F016-4D96-A134-8799AFE961B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3194" y="2741"/>
              <a:ext cx="364" cy="312"/>
            </a:xfrm>
            <a:prstGeom prst="hexagon">
              <a:avLst>
                <a:gd name="adj" fmla="val 29167"/>
                <a:gd name="vf" fmla="val 11547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 defTabSz="8429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 defTabSz="8429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 defTabSz="8429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 defTabSz="8429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 defTabSz="8429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8429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8429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8429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8429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JO" altLang="ar-JO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655" name="AutoShape 69">
              <a:extLst>
                <a:ext uri="{FF2B5EF4-FFF2-40B4-BE49-F238E27FC236}">
                  <a16:creationId xmlns:a16="http://schemas.microsoft.com/office/drawing/2014/main" id="{F21FAB89-FF97-4D45-B976-55C4757C482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3549" y="2713"/>
              <a:ext cx="260" cy="293"/>
            </a:xfrm>
            <a:prstGeom prst="homePlate">
              <a:avLst>
                <a:gd name="adj" fmla="val 2500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JO" altLang="ar-JO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656" name="AutoShape 70">
              <a:extLst>
                <a:ext uri="{FF2B5EF4-FFF2-40B4-BE49-F238E27FC236}">
                  <a16:creationId xmlns:a16="http://schemas.microsoft.com/office/drawing/2014/main" id="{50ED6CE9-F4F5-42FC-BB22-625E4440352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3036" y="3013"/>
              <a:ext cx="362" cy="315"/>
            </a:xfrm>
            <a:prstGeom prst="hexagon">
              <a:avLst>
                <a:gd name="adj" fmla="val 28730"/>
                <a:gd name="vf" fmla="val 11547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JO" altLang="ar-JO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657" name="AutoShape 71">
              <a:extLst>
                <a:ext uri="{FF2B5EF4-FFF2-40B4-BE49-F238E27FC236}">
                  <a16:creationId xmlns:a16="http://schemas.microsoft.com/office/drawing/2014/main" id="{EB75127B-54EA-47C2-98D3-B3641E194E3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721" y="3014"/>
              <a:ext cx="362" cy="314"/>
            </a:xfrm>
            <a:prstGeom prst="hexagon">
              <a:avLst>
                <a:gd name="adj" fmla="val 28822"/>
                <a:gd name="vf" fmla="val 11547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JO" altLang="ar-JO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658" name="Line 72">
              <a:extLst>
                <a:ext uri="{FF2B5EF4-FFF2-40B4-BE49-F238E27FC236}">
                  <a16:creationId xmlns:a16="http://schemas.microsoft.com/office/drawing/2014/main" id="{9FA3F9B8-A7C3-4BBA-A5C0-2DB83CCA38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32" y="2667"/>
              <a:ext cx="0" cy="14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59" name="Line 73">
              <a:extLst>
                <a:ext uri="{FF2B5EF4-FFF2-40B4-BE49-F238E27FC236}">
                  <a16:creationId xmlns:a16="http://schemas.microsoft.com/office/drawing/2014/main" id="{D8EF7761-573D-4CE5-89E9-5030904A72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59" y="2953"/>
              <a:ext cx="0" cy="14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9638" name="Group 74">
            <a:extLst>
              <a:ext uri="{FF2B5EF4-FFF2-40B4-BE49-F238E27FC236}">
                <a16:creationId xmlns:a16="http://schemas.microsoft.com/office/drawing/2014/main" id="{8A4644CD-8614-4D3D-B359-1B19E98E1301}"/>
              </a:ext>
            </a:extLst>
          </p:cNvPr>
          <p:cNvGrpSpPr>
            <a:grpSpLocks/>
          </p:cNvGrpSpPr>
          <p:nvPr/>
        </p:nvGrpSpPr>
        <p:grpSpPr bwMode="auto">
          <a:xfrm>
            <a:off x="3779838" y="5254625"/>
            <a:ext cx="1335087" cy="890588"/>
            <a:chOff x="2797" y="3526"/>
            <a:chExt cx="1080" cy="685"/>
          </a:xfrm>
        </p:grpSpPr>
        <p:sp>
          <p:nvSpPr>
            <p:cNvPr id="69649" name="AutoShape 75">
              <a:extLst>
                <a:ext uri="{FF2B5EF4-FFF2-40B4-BE49-F238E27FC236}">
                  <a16:creationId xmlns:a16="http://schemas.microsoft.com/office/drawing/2014/main" id="{237D50F2-FF5F-4A81-A394-9D6CFC18B40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3246" y="3600"/>
              <a:ext cx="364" cy="312"/>
            </a:xfrm>
            <a:prstGeom prst="hexagon">
              <a:avLst>
                <a:gd name="adj" fmla="val 29167"/>
                <a:gd name="vf" fmla="val 11547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JO" altLang="ar-JO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650" name="AutoShape 76">
              <a:extLst>
                <a:ext uri="{FF2B5EF4-FFF2-40B4-BE49-F238E27FC236}">
                  <a16:creationId xmlns:a16="http://schemas.microsoft.com/office/drawing/2014/main" id="{AFFD5A74-FA8A-4E52-820A-E002594A639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3601" y="3572"/>
              <a:ext cx="260" cy="293"/>
            </a:xfrm>
            <a:prstGeom prst="homePlate">
              <a:avLst>
                <a:gd name="adj" fmla="val 2500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JO" altLang="ar-JO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651" name="AutoShape 77">
              <a:extLst>
                <a:ext uri="{FF2B5EF4-FFF2-40B4-BE49-F238E27FC236}">
                  <a16:creationId xmlns:a16="http://schemas.microsoft.com/office/drawing/2014/main" id="{806B3E3C-A039-4A47-B65E-7E35C25961F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3088" y="3872"/>
              <a:ext cx="362" cy="315"/>
            </a:xfrm>
            <a:prstGeom prst="hexagon">
              <a:avLst>
                <a:gd name="adj" fmla="val 28730"/>
                <a:gd name="vf" fmla="val 11547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JO" altLang="ar-JO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652" name="AutoShape 78">
              <a:extLst>
                <a:ext uri="{FF2B5EF4-FFF2-40B4-BE49-F238E27FC236}">
                  <a16:creationId xmlns:a16="http://schemas.microsoft.com/office/drawing/2014/main" id="{55D1BFC2-AB8E-45AE-82BD-A0D8F00CC12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773" y="3873"/>
              <a:ext cx="362" cy="314"/>
            </a:xfrm>
            <a:prstGeom prst="hexagon">
              <a:avLst>
                <a:gd name="adj" fmla="val 28822"/>
                <a:gd name="vf" fmla="val 11547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JO" altLang="ar-JO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653" name="Line 79">
              <a:extLst>
                <a:ext uri="{FF2B5EF4-FFF2-40B4-BE49-F238E27FC236}">
                  <a16:creationId xmlns:a16="http://schemas.microsoft.com/office/drawing/2014/main" id="{560F9092-9B43-4A34-86CA-B3732E425F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84" y="3526"/>
              <a:ext cx="0" cy="14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9639" name="Text Box 80">
            <a:extLst>
              <a:ext uri="{FF2B5EF4-FFF2-40B4-BE49-F238E27FC236}">
                <a16:creationId xmlns:a16="http://schemas.microsoft.com/office/drawing/2014/main" id="{CC01E566-BDE4-4CCD-B70C-6DA967E9AB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8600" y="2079625"/>
            <a:ext cx="136525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ar-JO" sz="1600">
                <a:latin typeface="Times New Roman" panose="02020603050405020304" pitchFamily="18" charset="0"/>
                <a:cs typeface="Times New Roman" panose="02020603050405020304" pitchFamily="18" charset="0"/>
              </a:rPr>
              <a:t>Cholesterol</a:t>
            </a:r>
          </a:p>
          <a:p>
            <a:pPr eaLnBrk="1" hangingPunct="1">
              <a:lnSpc>
                <a:spcPct val="50000"/>
              </a:lnSpc>
              <a:spcBef>
                <a:spcPct val="0"/>
              </a:spcBef>
              <a:buFontTx/>
              <a:buNone/>
            </a:pPr>
            <a:r>
              <a:rPr lang="en-US" altLang="ar-JO" sz="1600">
                <a:latin typeface="Times New Roman" panose="02020603050405020304" pitchFamily="18" charset="0"/>
                <a:cs typeface="Times New Roman" panose="02020603050405020304" pitchFamily="18" charset="0"/>
              </a:rPr>
              <a:t>(27 carbons)</a:t>
            </a:r>
          </a:p>
        </p:txBody>
      </p:sp>
      <p:sp>
        <p:nvSpPr>
          <p:cNvPr id="69640" name="Text Box 81">
            <a:extLst>
              <a:ext uri="{FF2B5EF4-FFF2-40B4-BE49-F238E27FC236}">
                <a16:creationId xmlns:a16="http://schemas.microsoft.com/office/drawing/2014/main" id="{B6C27DBD-B327-4FB9-94A3-5631476F4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5900" y="5611813"/>
            <a:ext cx="2084388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ar-JO" sz="1600">
                <a:latin typeface="Times New Roman" panose="02020603050405020304" pitchFamily="18" charset="0"/>
                <a:cs typeface="Times New Roman" panose="02020603050405020304" pitchFamily="18" charset="0"/>
              </a:rPr>
              <a:t>Estrane derivatives</a:t>
            </a:r>
          </a:p>
          <a:p>
            <a:pPr eaLnBrk="1" hangingPunct="1">
              <a:lnSpc>
                <a:spcPct val="5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ar-JO" sz="1600">
                <a:latin typeface="Times New Roman" panose="02020603050405020304" pitchFamily="18" charset="0"/>
                <a:cs typeface="Times New Roman" panose="02020603050405020304" pitchFamily="18" charset="0"/>
              </a:rPr>
              <a:t>(18 carbons)</a:t>
            </a:r>
          </a:p>
        </p:txBody>
      </p:sp>
      <p:sp>
        <p:nvSpPr>
          <p:cNvPr id="69641" name="Text Box 82">
            <a:extLst>
              <a:ext uri="{FF2B5EF4-FFF2-40B4-BE49-F238E27FC236}">
                <a16:creationId xmlns:a16="http://schemas.microsoft.com/office/drawing/2014/main" id="{0F1C5BF6-4056-4163-8306-E9BDDBE357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4556125"/>
            <a:ext cx="2619375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ar-JO" sz="1600">
                <a:latin typeface="Times New Roman" panose="02020603050405020304" pitchFamily="18" charset="0"/>
                <a:cs typeface="Times New Roman" panose="02020603050405020304" pitchFamily="18" charset="0"/>
              </a:rPr>
              <a:t>Androstane derivatives</a:t>
            </a:r>
          </a:p>
          <a:p>
            <a:pPr eaLnBrk="1" hangingPunct="1">
              <a:lnSpc>
                <a:spcPct val="5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ar-JO" sz="1600">
                <a:latin typeface="Times New Roman" panose="02020603050405020304" pitchFamily="18" charset="0"/>
                <a:cs typeface="Times New Roman" panose="02020603050405020304" pitchFamily="18" charset="0"/>
              </a:rPr>
              <a:t>(19 carbons)</a:t>
            </a:r>
          </a:p>
        </p:txBody>
      </p:sp>
      <p:sp>
        <p:nvSpPr>
          <p:cNvPr id="69642" name="Text Box 83">
            <a:extLst>
              <a:ext uri="{FF2B5EF4-FFF2-40B4-BE49-F238E27FC236}">
                <a16:creationId xmlns:a16="http://schemas.microsoft.com/office/drawing/2014/main" id="{88CF98A9-E308-456D-A518-C85FFA9C4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5900" y="3384550"/>
            <a:ext cx="2227263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ar-JO" sz="1600">
                <a:latin typeface="Times New Roman" panose="02020603050405020304" pitchFamily="18" charset="0"/>
                <a:cs typeface="Times New Roman" panose="02020603050405020304" pitchFamily="18" charset="0"/>
              </a:rPr>
              <a:t>Pregnane derivatives</a:t>
            </a:r>
          </a:p>
          <a:p>
            <a:pPr eaLnBrk="1" hangingPunct="1">
              <a:lnSpc>
                <a:spcPct val="5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ar-JO" sz="1600">
                <a:latin typeface="Times New Roman" panose="02020603050405020304" pitchFamily="18" charset="0"/>
                <a:cs typeface="Times New Roman" panose="02020603050405020304" pitchFamily="18" charset="0"/>
              </a:rPr>
              <a:t>(21 carbons)</a:t>
            </a:r>
          </a:p>
        </p:txBody>
      </p:sp>
      <p:sp>
        <p:nvSpPr>
          <p:cNvPr id="69643" name="Text Box 84">
            <a:extLst>
              <a:ext uri="{FF2B5EF4-FFF2-40B4-BE49-F238E27FC236}">
                <a16:creationId xmlns:a16="http://schemas.microsoft.com/office/drawing/2014/main" id="{263CDD80-122E-48E2-B33E-BF9025BD4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0938" y="4229100"/>
            <a:ext cx="17700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0"/>
              </a:spcBef>
              <a:buFontTx/>
              <a:buNone/>
            </a:pPr>
            <a:r>
              <a:rPr lang="en-US" altLang="ar-JO" sz="1600">
                <a:latin typeface="Times New Roman" panose="02020603050405020304" pitchFamily="18" charset="0"/>
                <a:cs typeface="Times New Roman" panose="02020603050405020304" pitchFamily="18" charset="0"/>
              </a:rPr>
              <a:t>Androgens</a:t>
            </a:r>
          </a:p>
        </p:txBody>
      </p:sp>
      <p:sp>
        <p:nvSpPr>
          <p:cNvPr id="69644" name="Text Box 85">
            <a:extLst>
              <a:ext uri="{FF2B5EF4-FFF2-40B4-BE49-F238E27FC236}">
                <a16:creationId xmlns:a16="http://schemas.microsoft.com/office/drawing/2014/main" id="{EBEFFC88-79D5-470B-8467-605CFA3160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0938" y="2984500"/>
            <a:ext cx="1770062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ar-JO" sz="1600">
                <a:latin typeface="Times New Roman" panose="02020603050405020304" pitchFamily="18" charset="0"/>
                <a:cs typeface="Times New Roman" panose="02020603050405020304" pitchFamily="18" charset="0"/>
              </a:rPr>
              <a:t>Progesterone</a:t>
            </a:r>
          </a:p>
          <a:p>
            <a:pPr eaLnBrk="1" hangingPunct="1">
              <a:lnSpc>
                <a:spcPct val="50000"/>
              </a:lnSpc>
              <a:spcBef>
                <a:spcPct val="0"/>
              </a:spcBef>
              <a:buFontTx/>
              <a:buNone/>
            </a:pPr>
            <a:r>
              <a:rPr lang="en-US" altLang="ar-JO" sz="1600">
                <a:latin typeface="Times New Roman" panose="02020603050405020304" pitchFamily="18" charset="0"/>
                <a:cs typeface="Times New Roman" panose="02020603050405020304" pitchFamily="18" charset="0"/>
              </a:rPr>
              <a:t>Corticoids</a:t>
            </a:r>
          </a:p>
        </p:txBody>
      </p:sp>
      <p:sp>
        <p:nvSpPr>
          <p:cNvPr id="69645" name="Text Box 86">
            <a:extLst>
              <a:ext uri="{FF2B5EF4-FFF2-40B4-BE49-F238E27FC236}">
                <a16:creationId xmlns:a16="http://schemas.microsoft.com/office/drawing/2014/main" id="{38168A9B-0CE1-43A6-9F58-2564427988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0938" y="5346700"/>
            <a:ext cx="17700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0"/>
              </a:spcBef>
              <a:buFontTx/>
              <a:buNone/>
            </a:pPr>
            <a:r>
              <a:rPr lang="en-US" altLang="ar-JO" sz="1600">
                <a:latin typeface="Times New Roman" panose="02020603050405020304" pitchFamily="18" charset="0"/>
                <a:cs typeface="Times New Roman" panose="02020603050405020304" pitchFamily="18" charset="0"/>
              </a:rPr>
              <a:t>Estrogens</a:t>
            </a:r>
          </a:p>
        </p:txBody>
      </p:sp>
      <p:sp>
        <p:nvSpPr>
          <p:cNvPr id="69646" name="Line 87">
            <a:extLst>
              <a:ext uri="{FF2B5EF4-FFF2-40B4-BE49-F238E27FC236}">
                <a16:creationId xmlns:a16="http://schemas.microsoft.com/office/drawing/2014/main" id="{37CFB7BD-9B80-4177-80BD-ACB7015CF5AC}"/>
              </a:ext>
            </a:extLst>
          </p:cNvPr>
          <p:cNvSpPr>
            <a:spLocks noChangeShapeType="1"/>
          </p:cNvSpPr>
          <p:nvPr/>
        </p:nvSpPr>
        <p:spPr bwMode="auto">
          <a:xfrm>
            <a:off x="5391150" y="5438775"/>
            <a:ext cx="8397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7" name="Line 88">
            <a:extLst>
              <a:ext uri="{FF2B5EF4-FFF2-40B4-BE49-F238E27FC236}">
                <a16:creationId xmlns:a16="http://schemas.microsoft.com/office/drawing/2014/main" id="{D1455CCD-28D1-4FC5-AB87-A5D83D0744A9}"/>
              </a:ext>
            </a:extLst>
          </p:cNvPr>
          <p:cNvSpPr>
            <a:spLocks noChangeShapeType="1"/>
          </p:cNvSpPr>
          <p:nvPr/>
        </p:nvSpPr>
        <p:spPr bwMode="auto">
          <a:xfrm>
            <a:off x="5391150" y="4308475"/>
            <a:ext cx="8397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8" name="Line 89">
            <a:extLst>
              <a:ext uri="{FF2B5EF4-FFF2-40B4-BE49-F238E27FC236}">
                <a16:creationId xmlns:a16="http://schemas.microsoft.com/office/drawing/2014/main" id="{050B3247-BEE5-40A0-99F0-9D89893DA86C}"/>
              </a:ext>
            </a:extLst>
          </p:cNvPr>
          <p:cNvSpPr>
            <a:spLocks noChangeShapeType="1"/>
          </p:cNvSpPr>
          <p:nvPr/>
        </p:nvSpPr>
        <p:spPr bwMode="auto">
          <a:xfrm>
            <a:off x="5391150" y="3157538"/>
            <a:ext cx="8397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4">
            <a:extLst>
              <a:ext uri="{FF2B5EF4-FFF2-40B4-BE49-F238E27FC236}">
                <a16:creationId xmlns:a16="http://schemas.microsoft.com/office/drawing/2014/main" id="{A1979E87-BC4B-4487-8786-FDFAEE28EC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228600"/>
            <a:ext cx="5651500" cy="609600"/>
          </a:xfrm>
        </p:spPr>
        <p:txBody>
          <a:bodyPr anchor="t"/>
          <a:lstStyle/>
          <a:p>
            <a:pPr eaLnBrk="1" hangingPunct="1"/>
            <a:r>
              <a:rPr lang="en-US" altLang="ar-JO" sz="2800" b="1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Hormone Biosynthesis in the</a:t>
            </a:r>
            <a:br>
              <a:rPr lang="en-US" altLang="ar-JO" sz="2800" b="1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</a:br>
            <a:r>
              <a:rPr lang="en-US" altLang="ar-JO" sz="2800" b="1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Zona Fasiculata &amp; Reticularis</a:t>
            </a:r>
          </a:p>
        </p:txBody>
      </p:sp>
      <p:sp>
        <p:nvSpPr>
          <p:cNvPr id="71683" name="Text Box 5">
            <a:extLst>
              <a:ext uri="{FF2B5EF4-FFF2-40B4-BE49-F238E27FC236}">
                <a16:creationId xmlns:a16="http://schemas.microsoft.com/office/drawing/2014/main" id="{F03CAAF8-65A8-4DD9-BBD0-28A47D82CA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68450"/>
            <a:ext cx="11477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1400">
                <a:latin typeface="Times New Roman" panose="02020603050405020304" pitchFamily="18" charset="0"/>
                <a:cs typeface="Times New Roman" panose="02020603050405020304" pitchFamily="18" charset="0"/>
              </a:rPr>
              <a:t>Cholesterol</a:t>
            </a:r>
          </a:p>
        </p:txBody>
      </p:sp>
      <p:sp>
        <p:nvSpPr>
          <p:cNvPr id="71684" name="Text Box 34">
            <a:extLst>
              <a:ext uri="{FF2B5EF4-FFF2-40B4-BE49-F238E27FC236}">
                <a16:creationId xmlns:a16="http://schemas.microsoft.com/office/drawing/2014/main" id="{CCCFAC06-0912-4FB1-A3CE-ED2FB5A9B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0863" y="4064000"/>
            <a:ext cx="5905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100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ar-JO" sz="10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ar-JO" sz="1000">
                <a:latin typeface="Times New Roman" panose="02020603050405020304" pitchFamily="18" charset="0"/>
                <a:cs typeface="Times New Roman" panose="02020603050405020304" pitchFamily="18" charset="0"/>
              </a:rPr>
              <a:t>OH</a:t>
            </a:r>
          </a:p>
        </p:txBody>
      </p:sp>
      <p:grpSp>
        <p:nvGrpSpPr>
          <p:cNvPr id="71685" name="Group 255">
            <a:extLst>
              <a:ext uri="{FF2B5EF4-FFF2-40B4-BE49-F238E27FC236}">
                <a16:creationId xmlns:a16="http://schemas.microsoft.com/office/drawing/2014/main" id="{C3A241B4-3920-4798-B9C9-661A543088E3}"/>
              </a:ext>
            </a:extLst>
          </p:cNvPr>
          <p:cNvGrpSpPr>
            <a:grpSpLocks/>
          </p:cNvGrpSpPr>
          <p:nvPr/>
        </p:nvGrpSpPr>
        <p:grpSpPr bwMode="auto">
          <a:xfrm>
            <a:off x="952500" y="4259263"/>
            <a:ext cx="1362075" cy="1041400"/>
            <a:chOff x="456" y="2807"/>
            <a:chExt cx="858" cy="656"/>
          </a:xfrm>
        </p:grpSpPr>
        <p:sp>
          <p:nvSpPr>
            <p:cNvPr id="71899" name="AutoShape 30">
              <a:extLst>
                <a:ext uri="{FF2B5EF4-FFF2-40B4-BE49-F238E27FC236}">
                  <a16:creationId xmlns:a16="http://schemas.microsoft.com/office/drawing/2014/main" id="{36584B46-37E5-46D1-90F9-8033301163E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839" y="3047"/>
              <a:ext cx="201" cy="148"/>
            </a:xfrm>
            <a:prstGeom prst="hexagon">
              <a:avLst>
                <a:gd name="adj" fmla="val 33953"/>
                <a:gd name="vf" fmla="val 11547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JO" altLang="ar-JO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900" name="AutoShape 31">
              <a:extLst>
                <a:ext uri="{FF2B5EF4-FFF2-40B4-BE49-F238E27FC236}">
                  <a16:creationId xmlns:a16="http://schemas.microsoft.com/office/drawing/2014/main" id="{A98CC8C9-9350-455A-ACC1-D43F5206701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1011" y="3031"/>
              <a:ext cx="143" cy="138"/>
            </a:xfrm>
            <a:prstGeom prst="homePlate">
              <a:avLst>
                <a:gd name="adj" fmla="val 25906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JO" altLang="ar-JO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901" name="AutoShape 32">
              <a:extLst>
                <a:ext uri="{FF2B5EF4-FFF2-40B4-BE49-F238E27FC236}">
                  <a16:creationId xmlns:a16="http://schemas.microsoft.com/office/drawing/2014/main" id="{BEF428FD-58E7-4778-8F58-21D75262800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764" y="3198"/>
              <a:ext cx="202" cy="148"/>
            </a:xfrm>
            <a:prstGeom prst="hexagon">
              <a:avLst>
                <a:gd name="adj" fmla="val 34122"/>
                <a:gd name="vf" fmla="val 11547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JO" altLang="ar-JO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902" name="Text Box 33">
              <a:extLst>
                <a:ext uri="{FF2B5EF4-FFF2-40B4-BE49-F238E27FC236}">
                  <a16:creationId xmlns:a16="http://schemas.microsoft.com/office/drawing/2014/main" id="{25F77E34-952D-4041-B294-E62680E330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" y="3309"/>
              <a:ext cx="17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100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grpSp>
          <p:nvGrpSpPr>
            <p:cNvPr id="71903" name="Group 35">
              <a:extLst>
                <a:ext uri="{FF2B5EF4-FFF2-40B4-BE49-F238E27FC236}">
                  <a16:creationId xmlns:a16="http://schemas.microsoft.com/office/drawing/2014/main" id="{D04E701A-323B-4279-A3C2-0AF80EB33E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2" y="3171"/>
              <a:ext cx="149" cy="202"/>
              <a:chOff x="463" y="1069"/>
              <a:chExt cx="337" cy="390"/>
            </a:xfrm>
          </p:grpSpPr>
          <p:sp>
            <p:nvSpPr>
              <p:cNvPr id="71916" name="AutoShape 36">
                <a:extLst>
                  <a:ext uri="{FF2B5EF4-FFF2-40B4-BE49-F238E27FC236}">
                    <a16:creationId xmlns:a16="http://schemas.microsoft.com/office/drawing/2014/main" id="{B151E1C4-70AB-414D-A796-75234AFB71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437" y="1095"/>
                <a:ext cx="390" cy="337"/>
              </a:xfrm>
              <a:prstGeom prst="hexagon">
                <a:avLst>
                  <a:gd name="adj" fmla="val 28932"/>
                  <a:gd name="vf" fmla="val 115470"/>
                </a:avLst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JO" altLang="ar-JO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917" name="Line 37">
                <a:extLst>
                  <a:ext uri="{FF2B5EF4-FFF2-40B4-BE49-F238E27FC236}">
                    <a16:creationId xmlns:a16="http://schemas.microsoft.com/office/drawing/2014/main" id="{342CCD7D-A362-480D-8488-C4D95AFCEA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30" y="1333"/>
                <a:ext cx="140" cy="8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1904" name="Group 38">
              <a:extLst>
                <a:ext uri="{FF2B5EF4-FFF2-40B4-BE49-F238E27FC236}">
                  <a16:creationId xmlns:a16="http://schemas.microsoft.com/office/drawing/2014/main" id="{6AD9E3C4-1F1C-4D52-8CFC-8649E84C49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4" y="3323"/>
              <a:ext cx="69" cy="60"/>
              <a:chOff x="726" y="1429"/>
              <a:chExt cx="159" cy="114"/>
            </a:xfrm>
          </p:grpSpPr>
          <p:sp>
            <p:nvSpPr>
              <p:cNvPr id="71914" name="Line 39">
                <a:extLst>
                  <a:ext uri="{FF2B5EF4-FFF2-40B4-BE49-F238E27FC236}">
                    <a16:creationId xmlns:a16="http://schemas.microsoft.com/office/drawing/2014/main" id="{B93B21CD-9F8B-478A-9A30-562A8D15F1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26" y="1429"/>
                <a:ext cx="140" cy="8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915" name="Line 40">
                <a:extLst>
                  <a:ext uri="{FF2B5EF4-FFF2-40B4-BE49-F238E27FC236}">
                    <a16:creationId xmlns:a16="http://schemas.microsoft.com/office/drawing/2014/main" id="{485F453D-21F0-49F5-B740-79FAD65BD0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45" y="1462"/>
                <a:ext cx="140" cy="8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1905" name="Line 41">
              <a:extLst>
                <a:ext uri="{FF2B5EF4-FFF2-40B4-BE49-F238E27FC236}">
                  <a16:creationId xmlns:a16="http://schemas.microsoft.com/office/drawing/2014/main" id="{2EA0674E-0774-4E0F-A1C8-F4472A0D25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82" y="2807"/>
              <a:ext cx="0" cy="7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06" name="Line 42">
              <a:extLst>
                <a:ext uri="{FF2B5EF4-FFF2-40B4-BE49-F238E27FC236}">
                  <a16:creationId xmlns:a16="http://schemas.microsoft.com/office/drawing/2014/main" id="{362101E6-29A4-45C0-AC73-728242E404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82" y="2954"/>
              <a:ext cx="0" cy="7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07" name="Text Box 43">
              <a:extLst>
                <a:ext uri="{FF2B5EF4-FFF2-40B4-BE49-F238E27FC236}">
                  <a16:creationId xmlns:a16="http://schemas.microsoft.com/office/drawing/2014/main" id="{C63828EE-976C-44D5-A773-93C4F4D09F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6" y="2852"/>
              <a:ext cx="17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100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71908" name="Text Box 44">
              <a:extLst>
                <a:ext uri="{FF2B5EF4-FFF2-40B4-BE49-F238E27FC236}">
                  <a16:creationId xmlns:a16="http://schemas.microsoft.com/office/drawing/2014/main" id="{55EE126B-F5F5-4D08-81EC-2895410BA7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5" y="2850"/>
              <a:ext cx="17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100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grpSp>
          <p:nvGrpSpPr>
            <p:cNvPr id="71909" name="Group 45">
              <a:extLst>
                <a:ext uri="{FF2B5EF4-FFF2-40B4-BE49-F238E27FC236}">
                  <a16:creationId xmlns:a16="http://schemas.microsoft.com/office/drawing/2014/main" id="{D2B3B51C-0985-4D03-8BC8-1FCD5EF6F0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3" y="2919"/>
              <a:ext cx="70" cy="22"/>
              <a:chOff x="926" y="1718"/>
              <a:chExt cx="160" cy="43"/>
            </a:xfrm>
          </p:grpSpPr>
          <p:sp>
            <p:nvSpPr>
              <p:cNvPr id="71912" name="Line 46">
                <a:extLst>
                  <a:ext uri="{FF2B5EF4-FFF2-40B4-BE49-F238E27FC236}">
                    <a16:creationId xmlns:a16="http://schemas.microsoft.com/office/drawing/2014/main" id="{D4FE51E0-58E8-47F0-A9CF-9B8E306521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26" y="1761"/>
                <a:ext cx="16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913" name="Line 47">
                <a:extLst>
                  <a:ext uri="{FF2B5EF4-FFF2-40B4-BE49-F238E27FC236}">
                    <a16:creationId xmlns:a16="http://schemas.microsoft.com/office/drawing/2014/main" id="{CBC69943-0481-4B0C-B737-F631A840E2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26" y="1718"/>
                <a:ext cx="16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1910" name="Line 48">
              <a:extLst>
                <a:ext uri="{FF2B5EF4-FFF2-40B4-BE49-F238E27FC236}">
                  <a16:creationId xmlns:a16="http://schemas.microsoft.com/office/drawing/2014/main" id="{44CD06F4-1611-441B-810E-62EF73B834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4" y="2993"/>
              <a:ext cx="0" cy="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11" name="Line 49">
              <a:extLst>
                <a:ext uri="{FF2B5EF4-FFF2-40B4-BE49-F238E27FC236}">
                  <a16:creationId xmlns:a16="http://schemas.microsoft.com/office/drawing/2014/main" id="{AC8425A0-4EEE-43B8-8A1A-E04000F60B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1" y="3152"/>
              <a:ext cx="0" cy="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686" name="Text Box 55">
            <a:extLst>
              <a:ext uri="{FF2B5EF4-FFF2-40B4-BE49-F238E27FC236}">
                <a16:creationId xmlns:a16="http://schemas.microsoft.com/office/drawing/2014/main" id="{040FDBCB-1A6A-413C-B9E5-760A75DC86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1338" y="2760663"/>
            <a:ext cx="4191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100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ar-JO" sz="10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ar-JO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687" name="Text Box 118">
            <a:extLst>
              <a:ext uri="{FF2B5EF4-FFF2-40B4-BE49-F238E27FC236}">
                <a16:creationId xmlns:a16="http://schemas.microsoft.com/office/drawing/2014/main" id="{299930D7-E8F9-4D80-A577-5B072DECB2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775" y="5038725"/>
            <a:ext cx="2825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100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grpSp>
        <p:nvGrpSpPr>
          <p:cNvPr id="71688" name="Group 260">
            <a:extLst>
              <a:ext uri="{FF2B5EF4-FFF2-40B4-BE49-F238E27FC236}">
                <a16:creationId xmlns:a16="http://schemas.microsoft.com/office/drawing/2014/main" id="{BEA617C3-4D84-4DFC-85AF-A4202EC56674}"/>
              </a:ext>
            </a:extLst>
          </p:cNvPr>
          <p:cNvGrpSpPr>
            <a:grpSpLocks/>
          </p:cNvGrpSpPr>
          <p:nvPr/>
        </p:nvGrpSpPr>
        <p:grpSpPr bwMode="auto">
          <a:xfrm>
            <a:off x="4481513" y="4086225"/>
            <a:ext cx="1282700" cy="1077913"/>
            <a:chOff x="2679" y="2698"/>
            <a:chExt cx="808" cy="679"/>
          </a:xfrm>
        </p:grpSpPr>
        <p:sp>
          <p:nvSpPr>
            <p:cNvPr id="71878" name="AutoShape 115">
              <a:extLst>
                <a:ext uri="{FF2B5EF4-FFF2-40B4-BE49-F238E27FC236}">
                  <a16:creationId xmlns:a16="http://schemas.microsoft.com/office/drawing/2014/main" id="{1745F10B-2859-411D-A0F3-D97FAC9A134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951" y="3048"/>
              <a:ext cx="202" cy="148"/>
            </a:xfrm>
            <a:prstGeom prst="hexagon">
              <a:avLst>
                <a:gd name="adj" fmla="val 34122"/>
                <a:gd name="vf" fmla="val 11547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JO" altLang="ar-JO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879" name="AutoShape 116">
              <a:extLst>
                <a:ext uri="{FF2B5EF4-FFF2-40B4-BE49-F238E27FC236}">
                  <a16:creationId xmlns:a16="http://schemas.microsoft.com/office/drawing/2014/main" id="{8D42F9EF-8EF9-41C6-A14D-FAA5E4BD9C8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3123" y="3032"/>
              <a:ext cx="144" cy="138"/>
            </a:xfrm>
            <a:prstGeom prst="homePlate">
              <a:avLst>
                <a:gd name="adj" fmla="val 26087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JO" altLang="ar-JO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880" name="AutoShape 117">
              <a:extLst>
                <a:ext uri="{FF2B5EF4-FFF2-40B4-BE49-F238E27FC236}">
                  <a16:creationId xmlns:a16="http://schemas.microsoft.com/office/drawing/2014/main" id="{76023AEA-4245-4395-B71D-95951C333D8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876" y="3199"/>
              <a:ext cx="201" cy="149"/>
            </a:xfrm>
            <a:prstGeom prst="hexagon">
              <a:avLst>
                <a:gd name="adj" fmla="val 33725"/>
                <a:gd name="vf" fmla="val 11547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JO" altLang="ar-JO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881" name="Text Box 119">
              <a:extLst>
                <a:ext uri="{FF2B5EF4-FFF2-40B4-BE49-F238E27FC236}">
                  <a16:creationId xmlns:a16="http://schemas.microsoft.com/office/drawing/2014/main" id="{5BB4E5A5-0C83-4479-8C91-1385B4C580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15" y="2698"/>
              <a:ext cx="37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1000">
                  <a:latin typeface="Times New Roman" panose="02020603050405020304" pitchFamily="18" charset="0"/>
                  <a:cs typeface="Times New Roman" panose="02020603050405020304" pitchFamily="18" charset="0"/>
                </a:rPr>
                <a:t>CH</a:t>
              </a:r>
              <a:r>
                <a:rPr lang="en-US" altLang="ar-JO" sz="1000" baseline="-2500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ar-JO" sz="1000">
                  <a:latin typeface="Times New Roman" panose="02020603050405020304" pitchFamily="18" charset="0"/>
                  <a:cs typeface="Times New Roman" panose="02020603050405020304" pitchFamily="18" charset="0"/>
                </a:rPr>
                <a:t>OH</a:t>
              </a:r>
            </a:p>
          </p:txBody>
        </p:sp>
        <p:sp>
          <p:nvSpPr>
            <p:cNvPr id="71882" name="Text Box 120">
              <a:extLst>
                <a:ext uri="{FF2B5EF4-FFF2-40B4-BE49-F238E27FC236}">
                  <a16:creationId xmlns:a16="http://schemas.microsoft.com/office/drawing/2014/main" id="{E6E81B86-1E10-42BB-AE8F-B814CF8F2C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25" y="2955"/>
              <a:ext cx="24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1000">
                  <a:latin typeface="Times New Roman" panose="02020603050405020304" pitchFamily="18" charset="0"/>
                  <a:cs typeface="Times New Roman" panose="02020603050405020304" pitchFamily="18" charset="0"/>
                </a:rPr>
                <a:t>OH</a:t>
              </a:r>
            </a:p>
          </p:txBody>
        </p:sp>
        <p:grpSp>
          <p:nvGrpSpPr>
            <p:cNvPr id="71883" name="Group 121">
              <a:extLst>
                <a:ext uri="{FF2B5EF4-FFF2-40B4-BE49-F238E27FC236}">
                  <a16:creationId xmlns:a16="http://schemas.microsoft.com/office/drawing/2014/main" id="{DBA92D6D-FC35-4838-ADD6-DFA20824F4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54" y="3173"/>
              <a:ext cx="148" cy="201"/>
              <a:chOff x="463" y="1069"/>
              <a:chExt cx="337" cy="390"/>
            </a:xfrm>
          </p:grpSpPr>
          <p:sp>
            <p:nvSpPr>
              <p:cNvPr id="71897" name="AutoShape 122">
                <a:extLst>
                  <a:ext uri="{FF2B5EF4-FFF2-40B4-BE49-F238E27FC236}">
                    <a16:creationId xmlns:a16="http://schemas.microsoft.com/office/drawing/2014/main" id="{242E02AD-D497-4649-9F59-4A183037AE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437" y="1095"/>
                <a:ext cx="390" cy="337"/>
              </a:xfrm>
              <a:prstGeom prst="hexagon">
                <a:avLst>
                  <a:gd name="adj" fmla="val 28932"/>
                  <a:gd name="vf" fmla="val 115470"/>
                </a:avLst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JO" altLang="ar-JO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898" name="Line 123">
                <a:extLst>
                  <a:ext uri="{FF2B5EF4-FFF2-40B4-BE49-F238E27FC236}">
                    <a16:creationId xmlns:a16="http://schemas.microsoft.com/office/drawing/2014/main" id="{E5ACF906-8D64-41D2-AA8A-56E8949929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30" y="1333"/>
                <a:ext cx="140" cy="8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1884" name="Group 124">
              <a:extLst>
                <a:ext uri="{FF2B5EF4-FFF2-40B4-BE49-F238E27FC236}">
                  <a16:creationId xmlns:a16="http://schemas.microsoft.com/office/drawing/2014/main" id="{C89D6CAD-ECD9-4920-A5D2-38E1EAB9C2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79" y="3319"/>
              <a:ext cx="70" cy="58"/>
              <a:chOff x="726" y="1429"/>
              <a:chExt cx="159" cy="114"/>
            </a:xfrm>
          </p:grpSpPr>
          <p:sp>
            <p:nvSpPr>
              <p:cNvPr id="71895" name="Line 125">
                <a:extLst>
                  <a:ext uri="{FF2B5EF4-FFF2-40B4-BE49-F238E27FC236}">
                    <a16:creationId xmlns:a16="http://schemas.microsoft.com/office/drawing/2014/main" id="{F0D67921-97E7-4A0B-996E-ACB1B25728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26" y="1429"/>
                <a:ext cx="140" cy="8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896" name="Line 126">
                <a:extLst>
                  <a:ext uri="{FF2B5EF4-FFF2-40B4-BE49-F238E27FC236}">
                    <a16:creationId xmlns:a16="http://schemas.microsoft.com/office/drawing/2014/main" id="{F8DAEC89-049C-47B7-B64C-E983FB3070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45" y="1462"/>
                <a:ext cx="140" cy="8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1885" name="Line 127">
              <a:extLst>
                <a:ext uri="{FF2B5EF4-FFF2-40B4-BE49-F238E27FC236}">
                  <a16:creationId xmlns:a16="http://schemas.microsoft.com/office/drawing/2014/main" id="{336EE27D-5E1D-4532-B111-5C18565AB7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4" y="2809"/>
              <a:ext cx="0" cy="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86" name="Line 128">
              <a:extLst>
                <a:ext uri="{FF2B5EF4-FFF2-40B4-BE49-F238E27FC236}">
                  <a16:creationId xmlns:a16="http://schemas.microsoft.com/office/drawing/2014/main" id="{4F8D38E5-6996-4A89-8D65-807253EB60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4" y="2956"/>
              <a:ext cx="0" cy="7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87" name="Line 129">
              <a:extLst>
                <a:ext uri="{FF2B5EF4-FFF2-40B4-BE49-F238E27FC236}">
                  <a16:creationId xmlns:a16="http://schemas.microsoft.com/office/drawing/2014/main" id="{BBFE6C2B-00A7-46B4-B3F1-1D275D24F7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4" y="3029"/>
              <a:ext cx="7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88" name="Text Box 130">
              <a:extLst>
                <a:ext uri="{FF2B5EF4-FFF2-40B4-BE49-F238E27FC236}">
                  <a16:creationId xmlns:a16="http://schemas.microsoft.com/office/drawing/2014/main" id="{820867FD-EA8D-413F-969C-2C8C39BC50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54" y="2853"/>
              <a:ext cx="17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100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71889" name="Text Box 131">
              <a:extLst>
                <a:ext uri="{FF2B5EF4-FFF2-40B4-BE49-F238E27FC236}">
                  <a16:creationId xmlns:a16="http://schemas.microsoft.com/office/drawing/2014/main" id="{9B74803B-8603-4397-9281-6C4F1263B7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07" y="2851"/>
              <a:ext cx="17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100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grpSp>
          <p:nvGrpSpPr>
            <p:cNvPr id="71890" name="Group 132">
              <a:extLst>
                <a:ext uri="{FF2B5EF4-FFF2-40B4-BE49-F238E27FC236}">
                  <a16:creationId xmlns:a16="http://schemas.microsoft.com/office/drawing/2014/main" id="{6DCD327D-FC4A-4C38-A04B-72FF4C8E33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30" y="2921"/>
              <a:ext cx="71" cy="22"/>
              <a:chOff x="926" y="1718"/>
              <a:chExt cx="160" cy="43"/>
            </a:xfrm>
          </p:grpSpPr>
          <p:sp>
            <p:nvSpPr>
              <p:cNvPr id="71893" name="Line 133">
                <a:extLst>
                  <a:ext uri="{FF2B5EF4-FFF2-40B4-BE49-F238E27FC236}">
                    <a16:creationId xmlns:a16="http://schemas.microsoft.com/office/drawing/2014/main" id="{D84CF7AA-30EA-4571-98F6-8E2DF745B8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26" y="1761"/>
                <a:ext cx="16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894" name="Line 134">
                <a:extLst>
                  <a:ext uri="{FF2B5EF4-FFF2-40B4-BE49-F238E27FC236}">
                    <a16:creationId xmlns:a16="http://schemas.microsoft.com/office/drawing/2014/main" id="{C7F7A3A9-2F9B-403A-8CD8-240F25B250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26" y="1718"/>
                <a:ext cx="16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1891" name="Line 135">
              <a:extLst>
                <a:ext uri="{FF2B5EF4-FFF2-40B4-BE49-F238E27FC236}">
                  <a16:creationId xmlns:a16="http://schemas.microsoft.com/office/drawing/2014/main" id="{0A2A7D90-D4F2-4919-A894-42BBEFF9E5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6" y="2994"/>
              <a:ext cx="0" cy="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92" name="Line 136">
              <a:extLst>
                <a:ext uri="{FF2B5EF4-FFF2-40B4-BE49-F238E27FC236}">
                  <a16:creationId xmlns:a16="http://schemas.microsoft.com/office/drawing/2014/main" id="{BFAD2757-23FF-4987-9009-255704C7C7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2" y="3153"/>
              <a:ext cx="0" cy="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1689" name="Group 259">
            <a:extLst>
              <a:ext uri="{FF2B5EF4-FFF2-40B4-BE49-F238E27FC236}">
                <a16:creationId xmlns:a16="http://schemas.microsoft.com/office/drawing/2014/main" id="{B16581FF-E605-4574-842E-FE28D5AD9621}"/>
              </a:ext>
            </a:extLst>
          </p:cNvPr>
          <p:cNvGrpSpPr>
            <a:grpSpLocks/>
          </p:cNvGrpSpPr>
          <p:nvPr/>
        </p:nvGrpSpPr>
        <p:grpSpPr bwMode="auto">
          <a:xfrm>
            <a:off x="4305300" y="2957513"/>
            <a:ext cx="1420813" cy="1031875"/>
            <a:chOff x="2568" y="1987"/>
            <a:chExt cx="895" cy="650"/>
          </a:xfrm>
        </p:grpSpPr>
        <p:sp>
          <p:nvSpPr>
            <p:cNvPr id="71857" name="AutoShape 138">
              <a:extLst>
                <a:ext uri="{FF2B5EF4-FFF2-40B4-BE49-F238E27FC236}">
                  <a16:creationId xmlns:a16="http://schemas.microsoft.com/office/drawing/2014/main" id="{EB5F9F95-B68C-4E2E-B216-B6EE59504DC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951" y="2227"/>
              <a:ext cx="202" cy="147"/>
            </a:xfrm>
            <a:prstGeom prst="hexagon">
              <a:avLst>
                <a:gd name="adj" fmla="val 34354"/>
                <a:gd name="vf" fmla="val 11547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JO" altLang="ar-JO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858" name="AutoShape 139">
              <a:extLst>
                <a:ext uri="{FF2B5EF4-FFF2-40B4-BE49-F238E27FC236}">
                  <a16:creationId xmlns:a16="http://schemas.microsoft.com/office/drawing/2014/main" id="{9438A6B7-D1C5-41D2-A45F-4EBD5528126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3123" y="2210"/>
              <a:ext cx="144" cy="139"/>
            </a:xfrm>
            <a:prstGeom prst="homePlate">
              <a:avLst>
                <a:gd name="adj" fmla="val 25899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JO" altLang="ar-JO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859" name="AutoShape 140">
              <a:extLst>
                <a:ext uri="{FF2B5EF4-FFF2-40B4-BE49-F238E27FC236}">
                  <a16:creationId xmlns:a16="http://schemas.microsoft.com/office/drawing/2014/main" id="{1CE22004-2C25-42D4-BD8E-43352B808AE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875" y="2379"/>
              <a:ext cx="202" cy="148"/>
            </a:xfrm>
            <a:prstGeom prst="hexagon">
              <a:avLst>
                <a:gd name="adj" fmla="val 34122"/>
                <a:gd name="vf" fmla="val 11547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JO" altLang="ar-JO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860" name="Text Box 141">
              <a:extLst>
                <a:ext uri="{FF2B5EF4-FFF2-40B4-BE49-F238E27FC236}">
                  <a16:creationId xmlns:a16="http://schemas.microsoft.com/office/drawing/2014/main" id="{6C1E2392-ABCE-4437-9530-473926665E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68" y="2483"/>
              <a:ext cx="17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100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71861" name="Text Box 143">
              <a:extLst>
                <a:ext uri="{FF2B5EF4-FFF2-40B4-BE49-F238E27FC236}">
                  <a16:creationId xmlns:a16="http://schemas.microsoft.com/office/drawing/2014/main" id="{9ED40F63-3F4A-46DD-9150-45DFD2FBDA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23" y="2122"/>
              <a:ext cx="24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1000">
                  <a:latin typeface="Times New Roman" panose="02020603050405020304" pitchFamily="18" charset="0"/>
                  <a:cs typeface="Times New Roman" panose="02020603050405020304" pitchFamily="18" charset="0"/>
                </a:rPr>
                <a:t>OH</a:t>
              </a:r>
            </a:p>
          </p:txBody>
        </p:sp>
        <p:grpSp>
          <p:nvGrpSpPr>
            <p:cNvPr id="71862" name="Group 144">
              <a:extLst>
                <a:ext uri="{FF2B5EF4-FFF2-40B4-BE49-F238E27FC236}">
                  <a16:creationId xmlns:a16="http://schemas.microsoft.com/office/drawing/2014/main" id="{948BC2F0-0796-4625-9E9D-CFF58D4598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54" y="2352"/>
              <a:ext cx="148" cy="202"/>
              <a:chOff x="463" y="1069"/>
              <a:chExt cx="337" cy="390"/>
            </a:xfrm>
          </p:grpSpPr>
          <p:sp>
            <p:nvSpPr>
              <p:cNvPr id="71876" name="AutoShape 145">
                <a:extLst>
                  <a:ext uri="{FF2B5EF4-FFF2-40B4-BE49-F238E27FC236}">
                    <a16:creationId xmlns:a16="http://schemas.microsoft.com/office/drawing/2014/main" id="{DCF5DD5F-0790-4450-896E-75BDB6EE3F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437" y="1095"/>
                <a:ext cx="390" cy="337"/>
              </a:xfrm>
              <a:prstGeom prst="hexagon">
                <a:avLst>
                  <a:gd name="adj" fmla="val 28932"/>
                  <a:gd name="vf" fmla="val 115470"/>
                </a:avLst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JO" altLang="ar-JO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877" name="Line 146">
                <a:extLst>
                  <a:ext uri="{FF2B5EF4-FFF2-40B4-BE49-F238E27FC236}">
                    <a16:creationId xmlns:a16="http://schemas.microsoft.com/office/drawing/2014/main" id="{209C9B1F-5568-4B70-AA50-B8EEFC58C1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30" y="1333"/>
                <a:ext cx="140" cy="8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1863" name="Group 147">
              <a:extLst>
                <a:ext uri="{FF2B5EF4-FFF2-40B4-BE49-F238E27FC236}">
                  <a16:creationId xmlns:a16="http://schemas.microsoft.com/office/drawing/2014/main" id="{EAE9BB7A-66C9-4511-876A-20CF438A7A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79" y="2498"/>
              <a:ext cx="70" cy="59"/>
              <a:chOff x="726" y="1429"/>
              <a:chExt cx="159" cy="114"/>
            </a:xfrm>
          </p:grpSpPr>
          <p:sp>
            <p:nvSpPr>
              <p:cNvPr id="71874" name="Line 148">
                <a:extLst>
                  <a:ext uri="{FF2B5EF4-FFF2-40B4-BE49-F238E27FC236}">
                    <a16:creationId xmlns:a16="http://schemas.microsoft.com/office/drawing/2014/main" id="{773F805E-123E-4BF2-BCB5-D188F50F4F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26" y="1429"/>
                <a:ext cx="140" cy="8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875" name="Line 149">
                <a:extLst>
                  <a:ext uri="{FF2B5EF4-FFF2-40B4-BE49-F238E27FC236}">
                    <a16:creationId xmlns:a16="http://schemas.microsoft.com/office/drawing/2014/main" id="{B463B577-3EC7-4857-A813-7D1EC9D3DD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45" y="1462"/>
                <a:ext cx="140" cy="8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1864" name="Line 150">
              <a:extLst>
                <a:ext uri="{FF2B5EF4-FFF2-40B4-BE49-F238E27FC236}">
                  <a16:creationId xmlns:a16="http://schemas.microsoft.com/office/drawing/2014/main" id="{2D2D39EB-ED24-42E4-A314-FAC7CF220F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3" y="1987"/>
              <a:ext cx="0" cy="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65" name="Line 151">
              <a:extLst>
                <a:ext uri="{FF2B5EF4-FFF2-40B4-BE49-F238E27FC236}">
                  <a16:creationId xmlns:a16="http://schemas.microsoft.com/office/drawing/2014/main" id="{2280434E-35C1-460B-A470-DDB38E59A0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3" y="2134"/>
              <a:ext cx="0" cy="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66" name="Line 152">
              <a:extLst>
                <a:ext uri="{FF2B5EF4-FFF2-40B4-BE49-F238E27FC236}">
                  <a16:creationId xmlns:a16="http://schemas.microsoft.com/office/drawing/2014/main" id="{549EC3D9-EFDF-4766-8F71-B6D2C4E026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9" y="2202"/>
              <a:ext cx="7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67" name="Text Box 153">
              <a:extLst>
                <a:ext uri="{FF2B5EF4-FFF2-40B4-BE49-F238E27FC236}">
                  <a16:creationId xmlns:a16="http://schemas.microsoft.com/office/drawing/2014/main" id="{3C5A433F-C3D3-4C97-93B1-9363A8AE9B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2" y="2026"/>
              <a:ext cx="17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100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71868" name="Text Box 154">
              <a:extLst>
                <a:ext uri="{FF2B5EF4-FFF2-40B4-BE49-F238E27FC236}">
                  <a16:creationId xmlns:a16="http://schemas.microsoft.com/office/drawing/2014/main" id="{F0C608A7-784A-4F71-A5AE-3FB8598268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07" y="2030"/>
              <a:ext cx="17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100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grpSp>
          <p:nvGrpSpPr>
            <p:cNvPr id="71869" name="Group 155">
              <a:extLst>
                <a:ext uri="{FF2B5EF4-FFF2-40B4-BE49-F238E27FC236}">
                  <a16:creationId xmlns:a16="http://schemas.microsoft.com/office/drawing/2014/main" id="{82C3A854-CB95-419E-96AD-EF4844C837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24" y="2100"/>
              <a:ext cx="70" cy="22"/>
              <a:chOff x="926" y="1718"/>
              <a:chExt cx="160" cy="43"/>
            </a:xfrm>
          </p:grpSpPr>
          <p:sp>
            <p:nvSpPr>
              <p:cNvPr id="71872" name="Line 156">
                <a:extLst>
                  <a:ext uri="{FF2B5EF4-FFF2-40B4-BE49-F238E27FC236}">
                    <a16:creationId xmlns:a16="http://schemas.microsoft.com/office/drawing/2014/main" id="{2AF64042-992A-44D2-BA44-DC6BA03880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26" y="1761"/>
                <a:ext cx="16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873" name="Line 157">
                <a:extLst>
                  <a:ext uri="{FF2B5EF4-FFF2-40B4-BE49-F238E27FC236}">
                    <a16:creationId xmlns:a16="http://schemas.microsoft.com/office/drawing/2014/main" id="{BE8B6856-3075-44C6-9960-519F0C6DD1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26" y="1718"/>
                <a:ext cx="16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1870" name="Line 158">
              <a:extLst>
                <a:ext uri="{FF2B5EF4-FFF2-40B4-BE49-F238E27FC236}">
                  <a16:creationId xmlns:a16="http://schemas.microsoft.com/office/drawing/2014/main" id="{1829AE6D-ACB4-49EA-B45A-37DAA07258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5" y="2173"/>
              <a:ext cx="0" cy="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71" name="Line 159">
              <a:extLst>
                <a:ext uri="{FF2B5EF4-FFF2-40B4-BE49-F238E27FC236}">
                  <a16:creationId xmlns:a16="http://schemas.microsoft.com/office/drawing/2014/main" id="{18B88CD4-4E06-439A-AE1F-E39483F2FB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2" y="2332"/>
              <a:ext cx="0" cy="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690" name="Text Box 165">
            <a:extLst>
              <a:ext uri="{FF2B5EF4-FFF2-40B4-BE49-F238E27FC236}">
                <a16:creationId xmlns:a16="http://schemas.microsoft.com/office/drawing/2014/main" id="{13769374-2E02-4828-96FE-396B27B09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9100" y="2462213"/>
            <a:ext cx="381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1000">
                <a:latin typeface="Times New Roman" panose="02020603050405020304" pitchFamily="18" charset="0"/>
                <a:cs typeface="Times New Roman" panose="02020603050405020304" pitchFamily="18" charset="0"/>
              </a:rPr>
              <a:t>HO</a:t>
            </a:r>
          </a:p>
        </p:txBody>
      </p:sp>
      <p:sp>
        <p:nvSpPr>
          <p:cNvPr id="71691" name="Text Box 212">
            <a:extLst>
              <a:ext uri="{FF2B5EF4-FFF2-40B4-BE49-F238E27FC236}">
                <a16:creationId xmlns:a16="http://schemas.microsoft.com/office/drawing/2014/main" id="{41BF0D42-011A-496F-9587-C78B87B7A9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1338" y="2347913"/>
            <a:ext cx="12366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1400">
                <a:latin typeface="Times New Roman" panose="02020603050405020304" pitchFamily="18" charset="0"/>
                <a:cs typeface="Times New Roman" panose="02020603050405020304" pitchFamily="18" charset="0"/>
              </a:rPr>
              <a:t>Pregnenolone</a:t>
            </a:r>
          </a:p>
        </p:txBody>
      </p:sp>
      <p:sp>
        <p:nvSpPr>
          <p:cNvPr id="71692" name="Text Box 54">
            <a:extLst>
              <a:ext uri="{FF2B5EF4-FFF2-40B4-BE49-F238E27FC236}">
                <a16:creationId xmlns:a16="http://schemas.microsoft.com/office/drawing/2014/main" id="{F88EF95C-D229-44FE-B6FB-54834DD7E5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" y="3743325"/>
            <a:ext cx="2825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100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grpSp>
        <p:nvGrpSpPr>
          <p:cNvPr id="71693" name="Group 254">
            <a:extLst>
              <a:ext uri="{FF2B5EF4-FFF2-40B4-BE49-F238E27FC236}">
                <a16:creationId xmlns:a16="http://schemas.microsoft.com/office/drawing/2014/main" id="{1A2E8910-AC2D-4DDB-B769-073901DB079E}"/>
              </a:ext>
            </a:extLst>
          </p:cNvPr>
          <p:cNvGrpSpPr>
            <a:grpSpLocks/>
          </p:cNvGrpSpPr>
          <p:nvPr/>
        </p:nvGrpSpPr>
        <p:grpSpPr bwMode="auto">
          <a:xfrm>
            <a:off x="1138238" y="2955925"/>
            <a:ext cx="1909762" cy="923925"/>
            <a:chOff x="573" y="1986"/>
            <a:chExt cx="1203" cy="582"/>
          </a:xfrm>
        </p:grpSpPr>
        <p:sp>
          <p:nvSpPr>
            <p:cNvPr id="71838" name="AutoShape 51">
              <a:extLst>
                <a:ext uri="{FF2B5EF4-FFF2-40B4-BE49-F238E27FC236}">
                  <a16:creationId xmlns:a16="http://schemas.microsoft.com/office/drawing/2014/main" id="{1DDDE796-7965-4BC9-A2B7-9E0129EB6AB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839" y="2226"/>
              <a:ext cx="202" cy="147"/>
            </a:xfrm>
            <a:prstGeom prst="hexagon">
              <a:avLst>
                <a:gd name="adj" fmla="val 34354"/>
                <a:gd name="vf" fmla="val 11547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JO" altLang="ar-JO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839" name="AutoShape 52">
              <a:extLst>
                <a:ext uri="{FF2B5EF4-FFF2-40B4-BE49-F238E27FC236}">
                  <a16:creationId xmlns:a16="http://schemas.microsoft.com/office/drawing/2014/main" id="{CC0FB4E9-7A46-4C4E-A329-E3FF0216BF4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1010" y="2210"/>
              <a:ext cx="144" cy="138"/>
            </a:xfrm>
            <a:prstGeom prst="homePlate">
              <a:avLst>
                <a:gd name="adj" fmla="val 26087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JO" altLang="ar-JO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840" name="AutoShape 53">
              <a:extLst>
                <a:ext uri="{FF2B5EF4-FFF2-40B4-BE49-F238E27FC236}">
                  <a16:creationId xmlns:a16="http://schemas.microsoft.com/office/drawing/2014/main" id="{88237FC0-1EBE-483B-A513-128FF7D407E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763" y="2378"/>
              <a:ext cx="202" cy="148"/>
            </a:xfrm>
            <a:prstGeom prst="hexagon">
              <a:avLst>
                <a:gd name="adj" fmla="val 34122"/>
                <a:gd name="vf" fmla="val 11547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JO" altLang="ar-JO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1841" name="Group 56">
              <a:extLst>
                <a:ext uri="{FF2B5EF4-FFF2-40B4-BE49-F238E27FC236}">
                  <a16:creationId xmlns:a16="http://schemas.microsoft.com/office/drawing/2014/main" id="{F7F63128-A656-402C-A9DA-B71F600F82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2" y="2351"/>
              <a:ext cx="148" cy="202"/>
              <a:chOff x="463" y="1069"/>
              <a:chExt cx="337" cy="390"/>
            </a:xfrm>
          </p:grpSpPr>
          <p:sp>
            <p:nvSpPr>
              <p:cNvPr id="71855" name="AutoShape 57">
                <a:extLst>
                  <a:ext uri="{FF2B5EF4-FFF2-40B4-BE49-F238E27FC236}">
                    <a16:creationId xmlns:a16="http://schemas.microsoft.com/office/drawing/2014/main" id="{ED62B7BE-68D6-4963-9F07-56F37B1576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437" y="1095"/>
                <a:ext cx="390" cy="337"/>
              </a:xfrm>
              <a:prstGeom prst="hexagon">
                <a:avLst>
                  <a:gd name="adj" fmla="val 28932"/>
                  <a:gd name="vf" fmla="val 115470"/>
                </a:avLst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JO" altLang="ar-JO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856" name="Line 58">
                <a:extLst>
                  <a:ext uri="{FF2B5EF4-FFF2-40B4-BE49-F238E27FC236}">
                    <a16:creationId xmlns:a16="http://schemas.microsoft.com/office/drawing/2014/main" id="{89247850-A8E6-4803-A922-637B085680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30" y="1333"/>
                <a:ext cx="140" cy="8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1842" name="Group 59">
              <a:extLst>
                <a:ext uri="{FF2B5EF4-FFF2-40B4-BE49-F238E27FC236}">
                  <a16:creationId xmlns:a16="http://schemas.microsoft.com/office/drawing/2014/main" id="{C7A232B9-6110-4E27-A015-F268F21882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3" y="2503"/>
              <a:ext cx="70" cy="59"/>
              <a:chOff x="726" y="1429"/>
              <a:chExt cx="159" cy="114"/>
            </a:xfrm>
          </p:grpSpPr>
          <p:sp>
            <p:nvSpPr>
              <p:cNvPr id="71853" name="Line 60">
                <a:extLst>
                  <a:ext uri="{FF2B5EF4-FFF2-40B4-BE49-F238E27FC236}">
                    <a16:creationId xmlns:a16="http://schemas.microsoft.com/office/drawing/2014/main" id="{2177D98E-1A85-4D40-8E9F-8E065C8818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26" y="1429"/>
                <a:ext cx="140" cy="8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854" name="Line 61">
                <a:extLst>
                  <a:ext uri="{FF2B5EF4-FFF2-40B4-BE49-F238E27FC236}">
                    <a16:creationId xmlns:a16="http://schemas.microsoft.com/office/drawing/2014/main" id="{5FCBA143-F36B-403C-A74B-D114AA197A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45" y="1462"/>
                <a:ext cx="140" cy="8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1843" name="Line 62">
              <a:extLst>
                <a:ext uri="{FF2B5EF4-FFF2-40B4-BE49-F238E27FC236}">
                  <a16:creationId xmlns:a16="http://schemas.microsoft.com/office/drawing/2014/main" id="{6D11F837-DC17-4C0A-B877-EEED5E072C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81" y="1986"/>
              <a:ext cx="0" cy="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44" name="Line 63">
              <a:extLst>
                <a:ext uri="{FF2B5EF4-FFF2-40B4-BE49-F238E27FC236}">
                  <a16:creationId xmlns:a16="http://schemas.microsoft.com/office/drawing/2014/main" id="{A4EDB718-11AE-4007-94E3-52F24273B7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81" y="2133"/>
              <a:ext cx="0" cy="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45" name="Text Box 64">
              <a:extLst>
                <a:ext uri="{FF2B5EF4-FFF2-40B4-BE49-F238E27FC236}">
                  <a16:creationId xmlns:a16="http://schemas.microsoft.com/office/drawing/2014/main" id="{0D671ACB-803D-4202-B5FE-801F9B749C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29" y="2031"/>
              <a:ext cx="17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100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71846" name="Text Box 65">
              <a:extLst>
                <a:ext uri="{FF2B5EF4-FFF2-40B4-BE49-F238E27FC236}">
                  <a16:creationId xmlns:a16="http://schemas.microsoft.com/office/drawing/2014/main" id="{8FB1E7EB-5838-4E86-8357-55CC32CF38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6" y="2029"/>
              <a:ext cx="17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100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grpSp>
          <p:nvGrpSpPr>
            <p:cNvPr id="71847" name="Group 66">
              <a:extLst>
                <a:ext uri="{FF2B5EF4-FFF2-40B4-BE49-F238E27FC236}">
                  <a16:creationId xmlns:a16="http://schemas.microsoft.com/office/drawing/2014/main" id="{D4AED2A1-6E74-4B86-8683-C4C05007A6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2" y="2099"/>
              <a:ext cx="70" cy="22"/>
              <a:chOff x="926" y="1718"/>
              <a:chExt cx="160" cy="43"/>
            </a:xfrm>
          </p:grpSpPr>
          <p:sp>
            <p:nvSpPr>
              <p:cNvPr id="71851" name="Line 67">
                <a:extLst>
                  <a:ext uri="{FF2B5EF4-FFF2-40B4-BE49-F238E27FC236}">
                    <a16:creationId xmlns:a16="http://schemas.microsoft.com/office/drawing/2014/main" id="{268E6A79-908E-4E19-B26C-5124A1E50C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26" y="1761"/>
                <a:ext cx="16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852" name="Line 68">
                <a:extLst>
                  <a:ext uri="{FF2B5EF4-FFF2-40B4-BE49-F238E27FC236}">
                    <a16:creationId xmlns:a16="http://schemas.microsoft.com/office/drawing/2014/main" id="{2B24987B-957B-4E4F-9236-78106175B3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26" y="1718"/>
                <a:ext cx="16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1848" name="Line 69">
              <a:extLst>
                <a:ext uri="{FF2B5EF4-FFF2-40B4-BE49-F238E27FC236}">
                  <a16:creationId xmlns:a16="http://schemas.microsoft.com/office/drawing/2014/main" id="{CC279C1B-5C08-498E-9492-E0F78ABECA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3" y="2172"/>
              <a:ext cx="0" cy="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49" name="Line 70">
              <a:extLst>
                <a:ext uri="{FF2B5EF4-FFF2-40B4-BE49-F238E27FC236}">
                  <a16:creationId xmlns:a16="http://schemas.microsoft.com/office/drawing/2014/main" id="{EC7D27A7-6ADA-46C8-A354-98B3897636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0" y="2331"/>
              <a:ext cx="0" cy="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50" name="Text Box 213">
              <a:extLst>
                <a:ext uri="{FF2B5EF4-FFF2-40B4-BE49-F238E27FC236}">
                  <a16:creationId xmlns:a16="http://schemas.microsoft.com/office/drawing/2014/main" id="{D955E415-3E69-44C6-B8AB-A7E6929CBC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9" y="2376"/>
              <a:ext cx="82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Progesterone</a:t>
              </a:r>
            </a:p>
          </p:txBody>
        </p:sp>
      </p:grpSp>
      <p:sp>
        <p:nvSpPr>
          <p:cNvPr id="71694" name="Text Box 10">
            <a:extLst>
              <a:ext uri="{FF2B5EF4-FFF2-40B4-BE49-F238E27FC236}">
                <a16:creationId xmlns:a16="http://schemas.microsoft.com/office/drawing/2014/main" id="{570059F5-C600-4688-A808-A3D2175C0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" y="6359525"/>
            <a:ext cx="2825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100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71695" name="AutoShape 7">
            <a:extLst>
              <a:ext uri="{FF2B5EF4-FFF2-40B4-BE49-F238E27FC236}">
                <a16:creationId xmlns:a16="http://schemas.microsoft.com/office/drawing/2014/main" id="{B6A30506-0F6F-42BA-A641-2AE1AB1744B5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1562100" y="5946775"/>
            <a:ext cx="317500" cy="234950"/>
          </a:xfrm>
          <a:prstGeom prst="hexagon">
            <a:avLst>
              <a:gd name="adj" fmla="val 33784"/>
              <a:gd name="vf" fmla="val 11547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JO" altLang="ar-JO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696" name="AutoShape 8">
            <a:extLst>
              <a:ext uri="{FF2B5EF4-FFF2-40B4-BE49-F238E27FC236}">
                <a16:creationId xmlns:a16="http://schemas.microsoft.com/office/drawing/2014/main" id="{972FA427-C31B-45FD-9A84-E85682F15158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1834356" y="5922169"/>
            <a:ext cx="227013" cy="219075"/>
          </a:xfrm>
          <a:prstGeom prst="homePlate">
            <a:avLst>
              <a:gd name="adj" fmla="val 25906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JO" altLang="ar-JO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697" name="AutoShape 9">
            <a:extLst>
              <a:ext uri="{FF2B5EF4-FFF2-40B4-BE49-F238E27FC236}">
                <a16:creationId xmlns:a16="http://schemas.microsoft.com/office/drawing/2014/main" id="{F44A49BB-979F-4068-9B5A-6EDAB45C9B48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1443832" y="6185694"/>
            <a:ext cx="315912" cy="234950"/>
          </a:xfrm>
          <a:prstGeom prst="hexagon">
            <a:avLst>
              <a:gd name="adj" fmla="val 33615"/>
              <a:gd name="vf" fmla="val 11547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JO" altLang="ar-JO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698" name="Text Box 11">
            <a:extLst>
              <a:ext uri="{FF2B5EF4-FFF2-40B4-BE49-F238E27FC236}">
                <a16:creationId xmlns:a16="http://schemas.microsoft.com/office/drawing/2014/main" id="{BFD02936-15B3-4842-BF92-42D13BE290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1338" y="5376863"/>
            <a:ext cx="5905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100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ar-JO" sz="10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ar-JO" sz="1000">
                <a:latin typeface="Times New Roman" panose="02020603050405020304" pitchFamily="18" charset="0"/>
                <a:cs typeface="Times New Roman" panose="02020603050405020304" pitchFamily="18" charset="0"/>
              </a:rPr>
              <a:t>OH</a:t>
            </a:r>
          </a:p>
        </p:txBody>
      </p:sp>
      <p:sp>
        <p:nvSpPr>
          <p:cNvPr id="71699" name="Text Box 12">
            <a:extLst>
              <a:ext uri="{FF2B5EF4-FFF2-40B4-BE49-F238E27FC236}">
                <a16:creationId xmlns:a16="http://schemas.microsoft.com/office/drawing/2014/main" id="{9C729B73-0332-439B-9B19-54BD85308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6663" y="5808663"/>
            <a:ext cx="381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1000">
                <a:latin typeface="Times New Roman" panose="02020603050405020304" pitchFamily="18" charset="0"/>
                <a:cs typeface="Times New Roman" panose="02020603050405020304" pitchFamily="18" charset="0"/>
              </a:rPr>
              <a:t>HO</a:t>
            </a:r>
          </a:p>
        </p:txBody>
      </p:sp>
      <p:grpSp>
        <p:nvGrpSpPr>
          <p:cNvPr id="71700" name="Group 13">
            <a:extLst>
              <a:ext uri="{FF2B5EF4-FFF2-40B4-BE49-F238E27FC236}">
                <a16:creationId xmlns:a16="http://schemas.microsoft.com/office/drawing/2014/main" id="{24FB12EE-08BD-4001-93CD-28AA3684452F}"/>
              </a:ext>
            </a:extLst>
          </p:cNvPr>
          <p:cNvGrpSpPr>
            <a:grpSpLocks/>
          </p:cNvGrpSpPr>
          <p:nvPr/>
        </p:nvGrpSpPr>
        <p:grpSpPr bwMode="auto">
          <a:xfrm>
            <a:off x="1247775" y="6145213"/>
            <a:ext cx="236538" cy="315912"/>
            <a:chOff x="463" y="1069"/>
            <a:chExt cx="337" cy="390"/>
          </a:xfrm>
        </p:grpSpPr>
        <p:sp>
          <p:nvSpPr>
            <p:cNvPr id="71836" name="AutoShape 14">
              <a:extLst>
                <a:ext uri="{FF2B5EF4-FFF2-40B4-BE49-F238E27FC236}">
                  <a16:creationId xmlns:a16="http://schemas.microsoft.com/office/drawing/2014/main" id="{C6709A25-2C41-4BF5-9380-1C550AFF8F3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437" y="1095"/>
              <a:ext cx="390" cy="337"/>
            </a:xfrm>
            <a:prstGeom prst="hexagon">
              <a:avLst>
                <a:gd name="adj" fmla="val 28932"/>
                <a:gd name="vf" fmla="val 11547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JO" altLang="ar-JO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837" name="Line 15">
              <a:extLst>
                <a:ext uri="{FF2B5EF4-FFF2-40B4-BE49-F238E27FC236}">
                  <a16:creationId xmlns:a16="http://schemas.microsoft.com/office/drawing/2014/main" id="{252A0E8E-D60B-423B-96B6-071917224A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0" y="1333"/>
              <a:ext cx="140" cy="8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1701" name="Group 16">
            <a:extLst>
              <a:ext uri="{FF2B5EF4-FFF2-40B4-BE49-F238E27FC236}">
                <a16:creationId xmlns:a16="http://schemas.microsoft.com/office/drawing/2014/main" id="{6B9B4940-85E0-454A-83CA-DFBDFFAD07C7}"/>
              </a:ext>
            </a:extLst>
          </p:cNvPr>
          <p:cNvGrpSpPr>
            <a:grpSpLocks/>
          </p:cNvGrpSpPr>
          <p:nvPr/>
        </p:nvGrpSpPr>
        <p:grpSpPr bwMode="auto">
          <a:xfrm>
            <a:off x="1139825" y="6383338"/>
            <a:ext cx="109538" cy="92075"/>
            <a:chOff x="726" y="1429"/>
            <a:chExt cx="159" cy="114"/>
          </a:xfrm>
        </p:grpSpPr>
        <p:sp>
          <p:nvSpPr>
            <p:cNvPr id="71834" name="Line 17">
              <a:extLst>
                <a:ext uri="{FF2B5EF4-FFF2-40B4-BE49-F238E27FC236}">
                  <a16:creationId xmlns:a16="http://schemas.microsoft.com/office/drawing/2014/main" id="{C64661AF-47F3-4C7F-A130-E1F5AFCA2B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26" y="1429"/>
              <a:ext cx="140" cy="8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35" name="Line 18">
              <a:extLst>
                <a:ext uri="{FF2B5EF4-FFF2-40B4-BE49-F238E27FC236}">
                  <a16:creationId xmlns:a16="http://schemas.microsoft.com/office/drawing/2014/main" id="{97DB6122-D408-4B82-9687-2991C23731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45" y="1462"/>
              <a:ext cx="140" cy="8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702" name="Line 19">
            <a:extLst>
              <a:ext uri="{FF2B5EF4-FFF2-40B4-BE49-F238E27FC236}">
                <a16:creationId xmlns:a16="http://schemas.microsoft.com/office/drawing/2014/main" id="{30AE3F25-99CB-4CC6-B57A-DA3AEC9E97B8}"/>
              </a:ext>
            </a:extLst>
          </p:cNvPr>
          <p:cNvSpPr>
            <a:spLocks noChangeShapeType="1"/>
          </p:cNvSpPr>
          <p:nvPr/>
        </p:nvSpPr>
        <p:spPr bwMode="auto">
          <a:xfrm rot="1858754" flipV="1">
            <a:off x="1520825" y="5956300"/>
            <a:ext cx="87313" cy="6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03" name="Line 20">
            <a:extLst>
              <a:ext uri="{FF2B5EF4-FFF2-40B4-BE49-F238E27FC236}">
                <a16:creationId xmlns:a16="http://schemas.microsoft.com/office/drawing/2014/main" id="{F093A703-4A1B-480B-A32B-6965AE438FE2}"/>
              </a:ext>
            </a:extLst>
          </p:cNvPr>
          <p:cNvSpPr>
            <a:spLocks noChangeShapeType="1"/>
          </p:cNvSpPr>
          <p:nvPr/>
        </p:nvSpPr>
        <p:spPr bwMode="auto">
          <a:xfrm>
            <a:off x="1946275" y="5570538"/>
            <a:ext cx="0" cy="122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04" name="Line 21">
            <a:extLst>
              <a:ext uri="{FF2B5EF4-FFF2-40B4-BE49-F238E27FC236}">
                <a16:creationId xmlns:a16="http://schemas.microsoft.com/office/drawing/2014/main" id="{D2EEB089-5C66-4425-B82F-28BD4C6DE962}"/>
              </a:ext>
            </a:extLst>
          </p:cNvPr>
          <p:cNvSpPr>
            <a:spLocks noChangeShapeType="1"/>
          </p:cNvSpPr>
          <p:nvPr/>
        </p:nvSpPr>
        <p:spPr bwMode="auto">
          <a:xfrm>
            <a:off x="1946275" y="5802313"/>
            <a:ext cx="0" cy="120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05" name="Text Box 22">
            <a:extLst>
              <a:ext uri="{FF2B5EF4-FFF2-40B4-BE49-F238E27FC236}">
                <a16:creationId xmlns:a16="http://schemas.microsoft.com/office/drawing/2014/main" id="{19790592-A747-4B06-872E-CA7AEFA6B4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00" y="5651500"/>
            <a:ext cx="2825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100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71706" name="Text Box 23">
            <a:extLst>
              <a:ext uri="{FF2B5EF4-FFF2-40B4-BE49-F238E27FC236}">
                <a16:creationId xmlns:a16="http://schemas.microsoft.com/office/drawing/2014/main" id="{861A4B55-B78A-4CF4-AFF8-C2313C7AF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8163" y="5638800"/>
            <a:ext cx="2762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100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grpSp>
        <p:nvGrpSpPr>
          <p:cNvPr id="71707" name="Group 24">
            <a:extLst>
              <a:ext uri="{FF2B5EF4-FFF2-40B4-BE49-F238E27FC236}">
                <a16:creationId xmlns:a16="http://schemas.microsoft.com/office/drawing/2014/main" id="{93521F68-5340-4A60-85D2-BD32BC7AEDAB}"/>
              </a:ext>
            </a:extLst>
          </p:cNvPr>
          <p:cNvGrpSpPr>
            <a:grpSpLocks/>
          </p:cNvGrpSpPr>
          <p:nvPr/>
        </p:nvGrpSpPr>
        <p:grpSpPr bwMode="auto">
          <a:xfrm>
            <a:off x="1995488" y="5757863"/>
            <a:ext cx="111125" cy="33337"/>
            <a:chOff x="926" y="1718"/>
            <a:chExt cx="160" cy="43"/>
          </a:xfrm>
        </p:grpSpPr>
        <p:sp>
          <p:nvSpPr>
            <p:cNvPr id="71832" name="Line 25">
              <a:extLst>
                <a:ext uri="{FF2B5EF4-FFF2-40B4-BE49-F238E27FC236}">
                  <a16:creationId xmlns:a16="http://schemas.microsoft.com/office/drawing/2014/main" id="{0FA320D4-B23D-4EF7-9277-50574FFBE4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6" y="1761"/>
              <a:ext cx="16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33" name="Line 26">
              <a:extLst>
                <a:ext uri="{FF2B5EF4-FFF2-40B4-BE49-F238E27FC236}">
                  <a16:creationId xmlns:a16="http://schemas.microsoft.com/office/drawing/2014/main" id="{E451B294-2849-452B-8EBF-8A816BB689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6" y="1718"/>
              <a:ext cx="16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708" name="Line 27">
            <a:extLst>
              <a:ext uri="{FF2B5EF4-FFF2-40B4-BE49-F238E27FC236}">
                <a16:creationId xmlns:a16="http://schemas.microsoft.com/office/drawing/2014/main" id="{5A3C603A-8BED-4874-AD6F-9E5F9510A1FB}"/>
              </a:ext>
            </a:extLst>
          </p:cNvPr>
          <p:cNvSpPr>
            <a:spLocks noChangeShapeType="1"/>
          </p:cNvSpPr>
          <p:nvPr/>
        </p:nvSpPr>
        <p:spPr bwMode="auto">
          <a:xfrm>
            <a:off x="1838325" y="5862638"/>
            <a:ext cx="0" cy="1238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09" name="Line 28">
            <a:extLst>
              <a:ext uri="{FF2B5EF4-FFF2-40B4-BE49-F238E27FC236}">
                <a16:creationId xmlns:a16="http://schemas.microsoft.com/office/drawing/2014/main" id="{1257DE91-D54D-47B9-8B1A-E88D40CB5A1E}"/>
              </a:ext>
            </a:extLst>
          </p:cNvPr>
          <p:cNvSpPr>
            <a:spLocks noChangeShapeType="1"/>
          </p:cNvSpPr>
          <p:nvPr/>
        </p:nvSpPr>
        <p:spPr bwMode="auto">
          <a:xfrm>
            <a:off x="1484313" y="6113463"/>
            <a:ext cx="0" cy="122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10" name="Text Box 214">
            <a:extLst>
              <a:ext uri="{FF2B5EF4-FFF2-40B4-BE49-F238E27FC236}">
                <a16:creationId xmlns:a16="http://schemas.microsoft.com/office/drawing/2014/main" id="{2A895230-FE90-4B45-93C9-9D4A5CBAD9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4663" y="6170613"/>
            <a:ext cx="16811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1400">
                <a:solidFill>
                  <a:srgbClr val="9F00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Corticosterone</a:t>
            </a:r>
          </a:p>
        </p:txBody>
      </p:sp>
      <p:sp>
        <p:nvSpPr>
          <p:cNvPr id="71711" name="Text Box 215">
            <a:extLst>
              <a:ext uri="{FF2B5EF4-FFF2-40B4-BE49-F238E27FC236}">
                <a16:creationId xmlns:a16="http://schemas.microsoft.com/office/drawing/2014/main" id="{A28EEA41-A1A0-43E5-959D-4291C847F1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4663" y="4857750"/>
            <a:ext cx="21415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1400">
                <a:latin typeface="Times New Roman" panose="02020603050405020304" pitchFamily="18" charset="0"/>
                <a:cs typeface="Times New Roman" panose="02020603050405020304" pitchFamily="18" charset="0"/>
              </a:rPr>
              <a:t>11-Deoxycorticosterone</a:t>
            </a:r>
          </a:p>
        </p:txBody>
      </p:sp>
      <p:sp>
        <p:nvSpPr>
          <p:cNvPr id="71712" name="Text Box 216">
            <a:extLst>
              <a:ext uri="{FF2B5EF4-FFF2-40B4-BE49-F238E27FC236}">
                <a16:creationId xmlns:a16="http://schemas.microsoft.com/office/drawing/2014/main" id="{D21A2550-66B3-43C4-9D62-45026097E1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2317750"/>
            <a:ext cx="21986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1400">
                <a:latin typeface="Times New Roman" panose="02020603050405020304" pitchFamily="18" charset="0"/>
                <a:cs typeface="Times New Roman" panose="02020603050405020304" pitchFamily="18" charset="0"/>
              </a:rPr>
              <a:t>17-Hydroxypregnenolone</a:t>
            </a:r>
          </a:p>
        </p:txBody>
      </p:sp>
      <p:sp>
        <p:nvSpPr>
          <p:cNvPr id="71713" name="Text Box 217">
            <a:extLst>
              <a:ext uri="{FF2B5EF4-FFF2-40B4-BE49-F238E27FC236}">
                <a16:creationId xmlns:a16="http://schemas.microsoft.com/office/drawing/2014/main" id="{E52AD0B6-9407-46B6-ADA5-142E8BD4B4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4832350"/>
            <a:ext cx="1828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1400">
                <a:latin typeface="Times New Roman" panose="02020603050405020304" pitchFamily="18" charset="0"/>
                <a:cs typeface="Times New Roman" panose="02020603050405020304" pitchFamily="18" charset="0"/>
              </a:rPr>
              <a:t>11-Deoxycortisol</a:t>
            </a:r>
          </a:p>
        </p:txBody>
      </p:sp>
      <p:sp>
        <p:nvSpPr>
          <p:cNvPr id="71714" name="Text Box 218">
            <a:extLst>
              <a:ext uri="{FF2B5EF4-FFF2-40B4-BE49-F238E27FC236}">
                <a16:creationId xmlns:a16="http://schemas.microsoft.com/office/drawing/2014/main" id="{F7048B07-6A68-4843-83A9-302289E197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3575050"/>
            <a:ext cx="209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1400">
                <a:latin typeface="Times New Roman" panose="02020603050405020304" pitchFamily="18" charset="0"/>
                <a:cs typeface="Times New Roman" panose="02020603050405020304" pitchFamily="18" charset="0"/>
              </a:rPr>
              <a:t>17-Hydroxyprogesterone</a:t>
            </a:r>
          </a:p>
        </p:txBody>
      </p:sp>
      <p:sp>
        <p:nvSpPr>
          <p:cNvPr id="71715" name="Text Box 219">
            <a:extLst>
              <a:ext uri="{FF2B5EF4-FFF2-40B4-BE49-F238E27FC236}">
                <a16:creationId xmlns:a16="http://schemas.microsoft.com/office/drawing/2014/main" id="{F3CF683A-F504-4C75-A461-295812DF7B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3562350"/>
            <a:ext cx="19732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1400">
                <a:solidFill>
                  <a:srgbClr val="9F00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Androstenedione</a:t>
            </a:r>
          </a:p>
        </p:txBody>
      </p:sp>
      <p:sp>
        <p:nvSpPr>
          <p:cNvPr id="71716" name="Text Box 94">
            <a:extLst>
              <a:ext uri="{FF2B5EF4-FFF2-40B4-BE49-F238E27FC236}">
                <a16:creationId xmlns:a16="http://schemas.microsoft.com/office/drawing/2014/main" id="{FD79AF4C-118D-4C51-9ECD-1081DDF7A2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6838" y="5378450"/>
            <a:ext cx="5905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100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ar-JO" sz="10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ar-JO" sz="1000">
                <a:latin typeface="Times New Roman" panose="02020603050405020304" pitchFamily="18" charset="0"/>
                <a:cs typeface="Times New Roman" panose="02020603050405020304" pitchFamily="18" charset="0"/>
              </a:rPr>
              <a:t>OH</a:t>
            </a:r>
          </a:p>
        </p:txBody>
      </p:sp>
      <p:sp>
        <p:nvSpPr>
          <p:cNvPr id="71717" name="AutoShape 90">
            <a:extLst>
              <a:ext uri="{FF2B5EF4-FFF2-40B4-BE49-F238E27FC236}">
                <a16:creationId xmlns:a16="http://schemas.microsoft.com/office/drawing/2014/main" id="{DCED4C5A-CD3B-4397-A2ED-33564A8B5AF4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4917281" y="5939632"/>
            <a:ext cx="320675" cy="236538"/>
          </a:xfrm>
          <a:prstGeom prst="hexagon">
            <a:avLst>
              <a:gd name="adj" fmla="val 33893"/>
              <a:gd name="vf" fmla="val 11547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JO" altLang="ar-JO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18" name="AutoShape 91">
            <a:extLst>
              <a:ext uri="{FF2B5EF4-FFF2-40B4-BE49-F238E27FC236}">
                <a16:creationId xmlns:a16="http://schemas.microsoft.com/office/drawing/2014/main" id="{60E405DE-0EC1-48CB-8681-4ABDD0FA4F87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5191919" y="5912644"/>
            <a:ext cx="230188" cy="222250"/>
          </a:xfrm>
          <a:prstGeom prst="homePlate">
            <a:avLst>
              <a:gd name="adj" fmla="val 25893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JO" altLang="ar-JO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19" name="AutoShape 92">
            <a:extLst>
              <a:ext uri="{FF2B5EF4-FFF2-40B4-BE49-F238E27FC236}">
                <a16:creationId xmlns:a16="http://schemas.microsoft.com/office/drawing/2014/main" id="{DEA95D9A-49B6-45E7-990D-8D15BC92B5E0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4798219" y="6180932"/>
            <a:ext cx="320675" cy="236537"/>
          </a:xfrm>
          <a:prstGeom prst="hexagon">
            <a:avLst>
              <a:gd name="adj" fmla="val 33893"/>
              <a:gd name="vf" fmla="val 11547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JO" altLang="ar-JO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20" name="Text Box 93">
            <a:extLst>
              <a:ext uri="{FF2B5EF4-FFF2-40B4-BE49-F238E27FC236}">
                <a16:creationId xmlns:a16="http://schemas.microsoft.com/office/drawing/2014/main" id="{B98A28F6-955D-4899-8AB0-A2D67751AA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4825" y="6338888"/>
            <a:ext cx="2825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100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71721" name="Text Box 95">
            <a:extLst>
              <a:ext uri="{FF2B5EF4-FFF2-40B4-BE49-F238E27FC236}">
                <a16:creationId xmlns:a16="http://schemas.microsoft.com/office/drawing/2014/main" id="{7A1F1488-A33E-4F10-971E-C497F0C8D2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1050" y="5757863"/>
            <a:ext cx="381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1000">
                <a:latin typeface="Times New Roman" panose="02020603050405020304" pitchFamily="18" charset="0"/>
                <a:cs typeface="Times New Roman" panose="02020603050405020304" pitchFamily="18" charset="0"/>
              </a:rPr>
              <a:t>HO</a:t>
            </a:r>
          </a:p>
        </p:txBody>
      </p:sp>
      <p:sp>
        <p:nvSpPr>
          <p:cNvPr id="71722" name="Text Box 96">
            <a:extLst>
              <a:ext uri="{FF2B5EF4-FFF2-40B4-BE49-F238E27FC236}">
                <a16:creationId xmlns:a16="http://schemas.microsoft.com/office/drawing/2014/main" id="{80E4FCD7-719C-4B7C-938C-815BD576FB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3688" y="5799138"/>
            <a:ext cx="381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1000">
                <a:latin typeface="Times New Roman" panose="02020603050405020304" pitchFamily="18" charset="0"/>
                <a:cs typeface="Times New Roman" panose="02020603050405020304" pitchFamily="18" charset="0"/>
              </a:rPr>
              <a:t>OH</a:t>
            </a:r>
          </a:p>
        </p:txBody>
      </p:sp>
      <p:grpSp>
        <p:nvGrpSpPr>
          <p:cNvPr id="71723" name="Group 97">
            <a:extLst>
              <a:ext uri="{FF2B5EF4-FFF2-40B4-BE49-F238E27FC236}">
                <a16:creationId xmlns:a16="http://schemas.microsoft.com/office/drawing/2014/main" id="{A293C3C0-A5E0-4165-B1B6-F5C3D347A523}"/>
              </a:ext>
            </a:extLst>
          </p:cNvPr>
          <p:cNvGrpSpPr>
            <a:grpSpLocks/>
          </p:cNvGrpSpPr>
          <p:nvPr/>
        </p:nvGrpSpPr>
        <p:grpSpPr bwMode="auto">
          <a:xfrm>
            <a:off x="4602163" y="6138863"/>
            <a:ext cx="238125" cy="320675"/>
            <a:chOff x="463" y="1069"/>
            <a:chExt cx="337" cy="390"/>
          </a:xfrm>
        </p:grpSpPr>
        <p:sp>
          <p:nvSpPr>
            <p:cNvPr id="71830" name="AutoShape 98">
              <a:extLst>
                <a:ext uri="{FF2B5EF4-FFF2-40B4-BE49-F238E27FC236}">
                  <a16:creationId xmlns:a16="http://schemas.microsoft.com/office/drawing/2014/main" id="{38991DDF-43FB-4B80-AA59-0A66CA92F4E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437" y="1095"/>
              <a:ext cx="390" cy="337"/>
            </a:xfrm>
            <a:prstGeom prst="hexagon">
              <a:avLst>
                <a:gd name="adj" fmla="val 28932"/>
                <a:gd name="vf" fmla="val 11547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JO" altLang="ar-JO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831" name="Line 99">
              <a:extLst>
                <a:ext uri="{FF2B5EF4-FFF2-40B4-BE49-F238E27FC236}">
                  <a16:creationId xmlns:a16="http://schemas.microsoft.com/office/drawing/2014/main" id="{01A8B01C-2A6D-4A77-9CC6-BDBCEA79F0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0" y="1333"/>
              <a:ext cx="140" cy="8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1724" name="Group 100">
            <a:extLst>
              <a:ext uri="{FF2B5EF4-FFF2-40B4-BE49-F238E27FC236}">
                <a16:creationId xmlns:a16="http://schemas.microsoft.com/office/drawing/2014/main" id="{601EC9BD-9E31-4B18-A459-B0B4ED1FB3C7}"/>
              </a:ext>
            </a:extLst>
          </p:cNvPr>
          <p:cNvGrpSpPr>
            <a:grpSpLocks/>
          </p:cNvGrpSpPr>
          <p:nvPr/>
        </p:nvGrpSpPr>
        <p:grpSpPr bwMode="auto">
          <a:xfrm>
            <a:off x="4503738" y="6362700"/>
            <a:ext cx="109537" cy="93663"/>
            <a:chOff x="726" y="1429"/>
            <a:chExt cx="159" cy="114"/>
          </a:xfrm>
        </p:grpSpPr>
        <p:sp>
          <p:nvSpPr>
            <p:cNvPr id="71828" name="Line 101">
              <a:extLst>
                <a:ext uri="{FF2B5EF4-FFF2-40B4-BE49-F238E27FC236}">
                  <a16:creationId xmlns:a16="http://schemas.microsoft.com/office/drawing/2014/main" id="{60EB6A21-4C5D-4605-9982-0FBF96B23B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26" y="1429"/>
              <a:ext cx="140" cy="8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29" name="Line 102">
              <a:extLst>
                <a:ext uri="{FF2B5EF4-FFF2-40B4-BE49-F238E27FC236}">
                  <a16:creationId xmlns:a16="http://schemas.microsoft.com/office/drawing/2014/main" id="{8D32A485-A2DC-4529-824A-82EA15F68C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45" y="1462"/>
              <a:ext cx="140" cy="8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725" name="Line 103">
            <a:extLst>
              <a:ext uri="{FF2B5EF4-FFF2-40B4-BE49-F238E27FC236}">
                <a16:creationId xmlns:a16="http://schemas.microsoft.com/office/drawing/2014/main" id="{1066E65C-84A1-433B-AC9E-CCA057FC62B4}"/>
              </a:ext>
            </a:extLst>
          </p:cNvPr>
          <p:cNvSpPr>
            <a:spLocks noChangeShapeType="1"/>
          </p:cNvSpPr>
          <p:nvPr/>
        </p:nvSpPr>
        <p:spPr bwMode="auto">
          <a:xfrm rot="2047599">
            <a:off x="4879975" y="5942013"/>
            <a:ext cx="85725" cy="15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6" name="Line 104">
            <a:extLst>
              <a:ext uri="{FF2B5EF4-FFF2-40B4-BE49-F238E27FC236}">
                <a16:creationId xmlns:a16="http://schemas.microsoft.com/office/drawing/2014/main" id="{D6E03508-2CEC-4C14-A762-F967CA8327C4}"/>
              </a:ext>
            </a:extLst>
          </p:cNvPr>
          <p:cNvSpPr>
            <a:spLocks noChangeShapeType="1"/>
          </p:cNvSpPr>
          <p:nvPr/>
        </p:nvSpPr>
        <p:spPr bwMode="auto">
          <a:xfrm>
            <a:off x="5303838" y="5556250"/>
            <a:ext cx="0" cy="1254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7" name="Line 105">
            <a:extLst>
              <a:ext uri="{FF2B5EF4-FFF2-40B4-BE49-F238E27FC236}">
                <a16:creationId xmlns:a16="http://schemas.microsoft.com/office/drawing/2014/main" id="{50B94B18-9BCE-4979-A787-81E089017DB0}"/>
              </a:ext>
            </a:extLst>
          </p:cNvPr>
          <p:cNvSpPr>
            <a:spLocks noChangeShapeType="1"/>
          </p:cNvSpPr>
          <p:nvPr/>
        </p:nvSpPr>
        <p:spPr bwMode="auto">
          <a:xfrm>
            <a:off x="5303838" y="5791200"/>
            <a:ext cx="0" cy="1238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8" name="Line 106">
            <a:extLst>
              <a:ext uri="{FF2B5EF4-FFF2-40B4-BE49-F238E27FC236}">
                <a16:creationId xmlns:a16="http://schemas.microsoft.com/office/drawing/2014/main" id="{4F8F3D33-C9BC-4966-A863-9403D22FE10F}"/>
              </a:ext>
            </a:extLst>
          </p:cNvPr>
          <p:cNvSpPr>
            <a:spLocks noChangeShapeType="1"/>
          </p:cNvSpPr>
          <p:nvPr/>
        </p:nvSpPr>
        <p:spPr bwMode="auto">
          <a:xfrm>
            <a:off x="5303838" y="5908675"/>
            <a:ext cx="1143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9" name="Text Box 107">
            <a:extLst>
              <a:ext uri="{FF2B5EF4-FFF2-40B4-BE49-F238E27FC236}">
                <a16:creationId xmlns:a16="http://schemas.microsoft.com/office/drawing/2014/main" id="{DD8730D0-F737-49D0-AC50-FD5E511ACB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2263" y="5627688"/>
            <a:ext cx="2825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100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71730" name="Text Box 108">
            <a:extLst>
              <a:ext uri="{FF2B5EF4-FFF2-40B4-BE49-F238E27FC236}">
                <a16:creationId xmlns:a16="http://schemas.microsoft.com/office/drawing/2014/main" id="{21B3B478-2EA2-4549-A049-969EC28FA3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7313" y="5624513"/>
            <a:ext cx="2762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100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grpSp>
        <p:nvGrpSpPr>
          <p:cNvPr id="71731" name="Group 109">
            <a:extLst>
              <a:ext uri="{FF2B5EF4-FFF2-40B4-BE49-F238E27FC236}">
                <a16:creationId xmlns:a16="http://schemas.microsoft.com/office/drawing/2014/main" id="{43289A36-C5A3-4CAA-AD38-13519800EEA4}"/>
              </a:ext>
            </a:extLst>
          </p:cNvPr>
          <p:cNvGrpSpPr>
            <a:grpSpLocks/>
          </p:cNvGrpSpPr>
          <p:nvPr/>
        </p:nvGrpSpPr>
        <p:grpSpPr bwMode="auto">
          <a:xfrm>
            <a:off x="5364163" y="5735638"/>
            <a:ext cx="112712" cy="34925"/>
            <a:chOff x="926" y="1718"/>
            <a:chExt cx="160" cy="43"/>
          </a:xfrm>
        </p:grpSpPr>
        <p:sp>
          <p:nvSpPr>
            <p:cNvPr id="71826" name="Line 110">
              <a:extLst>
                <a:ext uri="{FF2B5EF4-FFF2-40B4-BE49-F238E27FC236}">
                  <a16:creationId xmlns:a16="http://schemas.microsoft.com/office/drawing/2014/main" id="{756FA946-2AEA-4153-B4FF-0330BFA932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6" y="1761"/>
              <a:ext cx="16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27" name="Line 111">
              <a:extLst>
                <a:ext uri="{FF2B5EF4-FFF2-40B4-BE49-F238E27FC236}">
                  <a16:creationId xmlns:a16="http://schemas.microsoft.com/office/drawing/2014/main" id="{18A46112-31AF-44FA-900A-953D03A741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6" y="1718"/>
              <a:ext cx="16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732" name="Line 112">
            <a:extLst>
              <a:ext uri="{FF2B5EF4-FFF2-40B4-BE49-F238E27FC236}">
                <a16:creationId xmlns:a16="http://schemas.microsoft.com/office/drawing/2014/main" id="{CA8F031C-28D4-4333-B420-963A170708D3}"/>
              </a:ext>
            </a:extLst>
          </p:cNvPr>
          <p:cNvSpPr>
            <a:spLocks noChangeShapeType="1"/>
          </p:cNvSpPr>
          <p:nvPr/>
        </p:nvSpPr>
        <p:spPr bwMode="auto">
          <a:xfrm>
            <a:off x="5195888" y="585152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3" name="Line 113">
            <a:extLst>
              <a:ext uri="{FF2B5EF4-FFF2-40B4-BE49-F238E27FC236}">
                <a16:creationId xmlns:a16="http://schemas.microsoft.com/office/drawing/2014/main" id="{FBBE773E-5268-47AB-B7E1-AD33E3F489FD}"/>
              </a:ext>
            </a:extLst>
          </p:cNvPr>
          <p:cNvSpPr>
            <a:spLocks noChangeShapeType="1"/>
          </p:cNvSpPr>
          <p:nvPr/>
        </p:nvSpPr>
        <p:spPr bwMode="auto">
          <a:xfrm>
            <a:off x="4840288" y="6108700"/>
            <a:ext cx="0" cy="1222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4" name="Text Box 220">
            <a:extLst>
              <a:ext uri="{FF2B5EF4-FFF2-40B4-BE49-F238E27FC236}">
                <a16:creationId xmlns:a16="http://schemas.microsoft.com/office/drawing/2014/main" id="{3FDF6ADB-189C-47E6-805D-E334403D4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6200" y="6167438"/>
            <a:ext cx="14335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1400">
                <a:solidFill>
                  <a:srgbClr val="9F00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Cortisol</a:t>
            </a:r>
          </a:p>
        </p:txBody>
      </p:sp>
      <p:sp>
        <p:nvSpPr>
          <p:cNvPr id="71735" name="Text Box 72">
            <a:extLst>
              <a:ext uri="{FF2B5EF4-FFF2-40B4-BE49-F238E27FC236}">
                <a16:creationId xmlns:a16="http://schemas.microsoft.com/office/drawing/2014/main" id="{B369EDED-5DBA-418A-8118-A21B7FF6A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775" y="2447925"/>
            <a:ext cx="381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1000">
                <a:latin typeface="Times New Roman" panose="02020603050405020304" pitchFamily="18" charset="0"/>
                <a:cs typeface="Times New Roman" panose="02020603050405020304" pitchFamily="18" charset="0"/>
              </a:rPr>
              <a:t>HO</a:t>
            </a:r>
          </a:p>
        </p:txBody>
      </p:sp>
      <p:grpSp>
        <p:nvGrpSpPr>
          <p:cNvPr id="71736" name="Group 253">
            <a:extLst>
              <a:ext uri="{FF2B5EF4-FFF2-40B4-BE49-F238E27FC236}">
                <a16:creationId xmlns:a16="http://schemas.microsoft.com/office/drawing/2014/main" id="{306C6E27-4408-4EC1-896A-C1506E354AE4}"/>
              </a:ext>
            </a:extLst>
          </p:cNvPr>
          <p:cNvGrpSpPr>
            <a:grpSpLocks/>
          </p:cNvGrpSpPr>
          <p:nvPr/>
        </p:nvGrpSpPr>
        <p:grpSpPr bwMode="auto">
          <a:xfrm>
            <a:off x="1139825" y="1447800"/>
            <a:ext cx="1166813" cy="1103313"/>
            <a:chOff x="574" y="1036"/>
            <a:chExt cx="735" cy="695"/>
          </a:xfrm>
        </p:grpSpPr>
        <p:sp>
          <p:nvSpPr>
            <p:cNvPr id="71810" name="AutoShape 73">
              <a:extLst>
                <a:ext uri="{FF2B5EF4-FFF2-40B4-BE49-F238E27FC236}">
                  <a16:creationId xmlns:a16="http://schemas.microsoft.com/office/drawing/2014/main" id="{0A7961A3-6EEF-4191-80C8-4C2D9527791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829" y="1404"/>
              <a:ext cx="202" cy="147"/>
            </a:xfrm>
            <a:prstGeom prst="hexagon">
              <a:avLst>
                <a:gd name="adj" fmla="val 34354"/>
                <a:gd name="vf" fmla="val 11547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JO" altLang="ar-JO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811" name="AutoShape 74">
              <a:extLst>
                <a:ext uri="{FF2B5EF4-FFF2-40B4-BE49-F238E27FC236}">
                  <a16:creationId xmlns:a16="http://schemas.microsoft.com/office/drawing/2014/main" id="{F93B4FF7-A47C-4959-B7A9-D539055C969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1000" y="1389"/>
              <a:ext cx="144" cy="138"/>
            </a:xfrm>
            <a:prstGeom prst="homePlate">
              <a:avLst>
                <a:gd name="adj" fmla="val 26087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JO" altLang="ar-JO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812" name="AutoShape 75">
              <a:extLst>
                <a:ext uri="{FF2B5EF4-FFF2-40B4-BE49-F238E27FC236}">
                  <a16:creationId xmlns:a16="http://schemas.microsoft.com/office/drawing/2014/main" id="{36F026A2-7C5B-4410-925A-68659A1F9DC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753" y="1557"/>
              <a:ext cx="201" cy="148"/>
            </a:xfrm>
            <a:prstGeom prst="hexagon">
              <a:avLst>
                <a:gd name="adj" fmla="val 33953"/>
                <a:gd name="vf" fmla="val 11547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JO" altLang="ar-JO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813" name="Text Box 76">
              <a:extLst>
                <a:ext uri="{FF2B5EF4-FFF2-40B4-BE49-F238E27FC236}">
                  <a16:creationId xmlns:a16="http://schemas.microsoft.com/office/drawing/2014/main" id="{73740D4E-B8FD-47E0-B36E-F41D45027B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3" y="1036"/>
              <a:ext cx="26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1000">
                  <a:latin typeface="Times New Roman" panose="02020603050405020304" pitchFamily="18" charset="0"/>
                  <a:cs typeface="Times New Roman" panose="02020603050405020304" pitchFamily="18" charset="0"/>
                </a:rPr>
                <a:t>CH</a:t>
              </a:r>
              <a:r>
                <a:rPr lang="en-US" altLang="ar-JO" sz="1000" baseline="-2500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altLang="ar-JO" sz="1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814" name="AutoShape 77">
              <a:extLst>
                <a:ext uri="{FF2B5EF4-FFF2-40B4-BE49-F238E27FC236}">
                  <a16:creationId xmlns:a16="http://schemas.microsoft.com/office/drawing/2014/main" id="{1E694EE7-3E0E-4487-A9CF-D9B7125C3E7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605" y="1557"/>
              <a:ext cx="201" cy="148"/>
            </a:xfrm>
            <a:prstGeom prst="hexagon">
              <a:avLst>
                <a:gd name="adj" fmla="val 33953"/>
                <a:gd name="vf" fmla="val 11547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JO" altLang="ar-JO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815" name="Line 78">
              <a:extLst>
                <a:ext uri="{FF2B5EF4-FFF2-40B4-BE49-F238E27FC236}">
                  <a16:creationId xmlns:a16="http://schemas.microsoft.com/office/drawing/2014/main" id="{F272F013-CBB0-481C-8C0B-557AAD46BF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93" y="1664"/>
              <a:ext cx="62" cy="4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16" name="Line 79">
              <a:extLst>
                <a:ext uri="{FF2B5EF4-FFF2-40B4-BE49-F238E27FC236}">
                  <a16:creationId xmlns:a16="http://schemas.microsoft.com/office/drawing/2014/main" id="{469E29CA-2A45-4C59-B325-B9A36C35D5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4" y="1680"/>
              <a:ext cx="61" cy="4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17" name="Line 80">
              <a:extLst>
                <a:ext uri="{FF2B5EF4-FFF2-40B4-BE49-F238E27FC236}">
                  <a16:creationId xmlns:a16="http://schemas.microsoft.com/office/drawing/2014/main" id="{399E6935-0DEF-47E6-B22C-C67C8EFFE5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1" y="1165"/>
              <a:ext cx="0" cy="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18" name="Line 81">
              <a:extLst>
                <a:ext uri="{FF2B5EF4-FFF2-40B4-BE49-F238E27FC236}">
                  <a16:creationId xmlns:a16="http://schemas.microsoft.com/office/drawing/2014/main" id="{09CF1E5C-09DA-4732-9C56-BA0DC6AACC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1" y="1312"/>
              <a:ext cx="0" cy="7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19" name="Text Box 82">
              <a:extLst>
                <a:ext uri="{FF2B5EF4-FFF2-40B4-BE49-F238E27FC236}">
                  <a16:creationId xmlns:a16="http://schemas.microsoft.com/office/drawing/2014/main" id="{22329F83-3826-43F7-BEE3-DA5A5E6C99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1" y="1204"/>
              <a:ext cx="17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100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71820" name="Text Box 83">
              <a:extLst>
                <a:ext uri="{FF2B5EF4-FFF2-40B4-BE49-F238E27FC236}">
                  <a16:creationId xmlns:a16="http://schemas.microsoft.com/office/drawing/2014/main" id="{C6C49AB1-F22B-4522-A73B-36379ED8C7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1" y="1207"/>
              <a:ext cx="17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100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grpSp>
          <p:nvGrpSpPr>
            <p:cNvPr id="71821" name="Group 84">
              <a:extLst>
                <a:ext uri="{FF2B5EF4-FFF2-40B4-BE49-F238E27FC236}">
                  <a16:creationId xmlns:a16="http://schemas.microsoft.com/office/drawing/2014/main" id="{7CCF52F4-F5C9-4081-9A6F-4A73887FED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8" y="1277"/>
              <a:ext cx="70" cy="22"/>
              <a:chOff x="926" y="1718"/>
              <a:chExt cx="160" cy="43"/>
            </a:xfrm>
          </p:grpSpPr>
          <p:sp>
            <p:nvSpPr>
              <p:cNvPr id="71824" name="Line 85">
                <a:extLst>
                  <a:ext uri="{FF2B5EF4-FFF2-40B4-BE49-F238E27FC236}">
                    <a16:creationId xmlns:a16="http://schemas.microsoft.com/office/drawing/2014/main" id="{DD38D52F-667F-46BE-B819-AA2ED2A45F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26" y="1761"/>
                <a:ext cx="16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825" name="Line 86">
                <a:extLst>
                  <a:ext uri="{FF2B5EF4-FFF2-40B4-BE49-F238E27FC236}">
                    <a16:creationId xmlns:a16="http://schemas.microsoft.com/office/drawing/2014/main" id="{662873BD-6AD7-4E7D-A24C-3126EA1FB3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26" y="1718"/>
                <a:ext cx="16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1822" name="Line 87">
              <a:extLst>
                <a:ext uri="{FF2B5EF4-FFF2-40B4-BE49-F238E27FC236}">
                  <a16:creationId xmlns:a16="http://schemas.microsoft.com/office/drawing/2014/main" id="{13B240E3-086F-41F5-B2DF-CEE1E05FC9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3" y="1351"/>
              <a:ext cx="0" cy="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23" name="Line 88">
              <a:extLst>
                <a:ext uri="{FF2B5EF4-FFF2-40B4-BE49-F238E27FC236}">
                  <a16:creationId xmlns:a16="http://schemas.microsoft.com/office/drawing/2014/main" id="{59577DA0-1454-434D-8566-1EAAEACFE8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0" y="1510"/>
              <a:ext cx="0" cy="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737" name="Text Box 211">
            <a:extLst>
              <a:ext uri="{FF2B5EF4-FFF2-40B4-BE49-F238E27FC236}">
                <a16:creationId xmlns:a16="http://schemas.microsoft.com/office/drawing/2014/main" id="{D3776B6B-4061-4555-AEA3-9B7AB1B122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8" y="1873250"/>
            <a:ext cx="11477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1600">
                <a:latin typeface="Times New Roman" panose="02020603050405020304" pitchFamily="18" charset="0"/>
                <a:cs typeface="Times New Roman" panose="02020603050405020304" pitchFamily="18" charset="0"/>
              </a:rPr>
              <a:t>ACTH</a:t>
            </a:r>
          </a:p>
        </p:txBody>
      </p:sp>
      <p:sp>
        <p:nvSpPr>
          <p:cNvPr id="71738" name="Line 221">
            <a:extLst>
              <a:ext uri="{FF2B5EF4-FFF2-40B4-BE49-F238E27FC236}">
                <a16:creationId xmlns:a16="http://schemas.microsoft.com/office/drawing/2014/main" id="{887D4C74-AEBE-4933-817E-AF9C9CB224CD}"/>
              </a:ext>
            </a:extLst>
          </p:cNvPr>
          <p:cNvSpPr>
            <a:spLocks noChangeShapeType="1"/>
          </p:cNvSpPr>
          <p:nvPr/>
        </p:nvSpPr>
        <p:spPr bwMode="auto">
          <a:xfrm>
            <a:off x="990600" y="1816100"/>
            <a:ext cx="296863" cy="3492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9" name="Line 222">
            <a:extLst>
              <a:ext uri="{FF2B5EF4-FFF2-40B4-BE49-F238E27FC236}">
                <a16:creationId xmlns:a16="http://schemas.microsoft.com/office/drawing/2014/main" id="{B151D983-266A-461B-8C02-833C0F4652B8}"/>
              </a:ext>
            </a:extLst>
          </p:cNvPr>
          <p:cNvSpPr>
            <a:spLocks noChangeShapeType="1"/>
          </p:cNvSpPr>
          <p:nvPr/>
        </p:nvSpPr>
        <p:spPr bwMode="gray">
          <a:xfrm>
            <a:off x="708025" y="2686050"/>
            <a:ext cx="7750175" cy="127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0" name="Line 223">
            <a:extLst>
              <a:ext uri="{FF2B5EF4-FFF2-40B4-BE49-F238E27FC236}">
                <a16:creationId xmlns:a16="http://schemas.microsoft.com/office/drawing/2014/main" id="{6B5B459C-FAC5-44AF-BD16-71ACE6A63AD9}"/>
              </a:ext>
            </a:extLst>
          </p:cNvPr>
          <p:cNvSpPr>
            <a:spLocks noChangeShapeType="1"/>
          </p:cNvSpPr>
          <p:nvPr/>
        </p:nvSpPr>
        <p:spPr bwMode="gray">
          <a:xfrm>
            <a:off x="709613" y="3979863"/>
            <a:ext cx="4979987" cy="1587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1" name="Line 224">
            <a:extLst>
              <a:ext uri="{FF2B5EF4-FFF2-40B4-BE49-F238E27FC236}">
                <a16:creationId xmlns:a16="http://schemas.microsoft.com/office/drawing/2014/main" id="{C1A80016-7DFF-44EB-A838-1D649A5E81A8}"/>
              </a:ext>
            </a:extLst>
          </p:cNvPr>
          <p:cNvSpPr>
            <a:spLocks noChangeShapeType="1"/>
          </p:cNvSpPr>
          <p:nvPr/>
        </p:nvSpPr>
        <p:spPr bwMode="gray">
          <a:xfrm>
            <a:off x="671513" y="5265738"/>
            <a:ext cx="5003800" cy="1587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2" name="Text Box 225">
            <a:extLst>
              <a:ext uri="{FF2B5EF4-FFF2-40B4-BE49-F238E27FC236}">
                <a16:creationId xmlns:a16="http://schemas.microsoft.com/office/drawing/2014/main" id="{3F8E5D3C-7BFD-4EE5-B33E-6CE32F7E8C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289550"/>
            <a:ext cx="114935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45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ar-JO" sz="1000">
                <a:latin typeface="Times New Roman" panose="02020603050405020304" pitchFamily="18" charset="0"/>
                <a:cs typeface="Times New Roman" panose="02020603050405020304" pitchFamily="18" charset="0"/>
              </a:rPr>
              <a:t>11b-Hydroxylase</a:t>
            </a:r>
          </a:p>
          <a:p>
            <a:pPr eaLnBrk="1" hangingPunct="1">
              <a:lnSpc>
                <a:spcPct val="45000"/>
              </a:lnSpc>
              <a:spcBef>
                <a:spcPct val="0"/>
              </a:spcBef>
              <a:buFontTx/>
              <a:buNone/>
            </a:pPr>
            <a:r>
              <a:rPr lang="en-US" altLang="ar-JO" sz="1000">
                <a:latin typeface="Times New Roman" panose="02020603050405020304" pitchFamily="18" charset="0"/>
                <a:cs typeface="Times New Roman" panose="02020603050405020304" pitchFamily="18" charset="0"/>
              </a:rPr>
              <a:t>(P450 c11)</a:t>
            </a:r>
          </a:p>
        </p:txBody>
      </p:sp>
      <p:sp>
        <p:nvSpPr>
          <p:cNvPr id="71743" name="Text Box 226">
            <a:extLst>
              <a:ext uri="{FF2B5EF4-FFF2-40B4-BE49-F238E27FC236}">
                <a16:creationId xmlns:a16="http://schemas.microsoft.com/office/drawing/2014/main" id="{F3FB7F8B-3424-4B9E-B5BC-FDE7972CF9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994150"/>
            <a:ext cx="1147763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45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ar-JO" sz="1000">
                <a:latin typeface="Times New Roman" panose="02020603050405020304" pitchFamily="18" charset="0"/>
                <a:cs typeface="Times New Roman" panose="02020603050405020304" pitchFamily="18" charset="0"/>
              </a:rPr>
              <a:t>21b-Hydroxylase</a:t>
            </a:r>
          </a:p>
          <a:p>
            <a:pPr eaLnBrk="1" hangingPunct="1">
              <a:lnSpc>
                <a:spcPct val="45000"/>
              </a:lnSpc>
              <a:spcBef>
                <a:spcPct val="0"/>
              </a:spcBef>
              <a:buFontTx/>
              <a:buNone/>
            </a:pPr>
            <a:r>
              <a:rPr lang="en-US" altLang="ar-JO" sz="1000">
                <a:latin typeface="Times New Roman" panose="02020603050405020304" pitchFamily="18" charset="0"/>
                <a:cs typeface="Times New Roman" panose="02020603050405020304" pitchFamily="18" charset="0"/>
              </a:rPr>
              <a:t>(P450 c21)</a:t>
            </a:r>
          </a:p>
        </p:txBody>
      </p:sp>
      <p:sp>
        <p:nvSpPr>
          <p:cNvPr id="71744" name="Text Box 227">
            <a:extLst>
              <a:ext uri="{FF2B5EF4-FFF2-40B4-BE49-F238E27FC236}">
                <a16:creationId xmlns:a16="http://schemas.microsoft.com/office/drawing/2014/main" id="{5FF28C2E-F222-444D-BFF1-829BFF1997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698750"/>
            <a:ext cx="149860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45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ar-JO" sz="1000">
                <a:latin typeface="Times New Roman" panose="02020603050405020304" pitchFamily="18" charset="0"/>
                <a:cs typeface="Times New Roman" panose="02020603050405020304" pitchFamily="18" charset="0"/>
              </a:rPr>
              <a:t>3b-Hydroxysteroid</a:t>
            </a:r>
          </a:p>
          <a:p>
            <a:pPr eaLnBrk="1" hangingPunct="1">
              <a:lnSpc>
                <a:spcPct val="45000"/>
              </a:lnSpc>
              <a:spcBef>
                <a:spcPct val="0"/>
              </a:spcBef>
              <a:buFontTx/>
              <a:buNone/>
            </a:pPr>
            <a:r>
              <a:rPr lang="en-US" altLang="ar-JO" sz="1000">
                <a:latin typeface="Times New Roman" panose="02020603050405020304" pitchFamily="18" charset="0"/>
                <a:cs typeface="Times New Roman" panose="02020603050405020304" pitchFamily="18" charset="0"/>
              </a:rPr>
              <a:t>dehydrogenase</a:t>
            </a:r>
          </a:p>
        </p:txBody>
      </p:sp>
      <p:sp>
        <p:nvSpPr>
          <p:cNvPr id="71745" name="Line 228">
            <a:extLst>
              <a:ext uri="{FF2B5EF4-FFF2-40B4-BE49-F238E27FC236}">
                <a16:creationId xmlns:a16="http://schemas.microsoft.com/office/drawing/2014/main" id="{E3CE3021-4DC5-4A85-B301-E5D3D2876B25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7213" y="2492375"/>
            <a:ext cx="1587" cy="4349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6" name="Line 229">
            <a:extLst>
              <a:ext uri="{FF2B5EF4-FFF2-40B4-BE49-F238E27FC236}">
                <a16:creationId xmlns:a16="http://schemas.microsoft.com/office/drawing/2014/main" id="{5B4BC4F6-5168-419D-8CA8-101FA1AB2D63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7213" y="3787775"/>
            <a:ext cx="1587" cy="4349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7" name="Line 230">
            <a:extLst>
              <a:ext uri="{FF2B5EF4-FFF2-40B4-BE49-F238E27FC236}">
                <a16:creationId xmlns:a16="http://schemas.microsoft.com/office/drawing/2014/main" id="{4522CCDC-661C-4417-87EE-4B2A2791387F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5137150"/>
            <a:ext cx="1588" cy="4349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1748" name="Group 262">
            <a:extLst>
              <a:ext uri="{FF2B5EF4-FFF2-40B4-BE49-F238E27FC236}">
                <a16:creationId xmlns:a16="http://schemas.microsoft.com/office/drawing/2014/main" id="{0E06C971-3A82-4C46-9860-B0B9345BBB0A}"/>
              </a:ext>
            </a:extLst>
          </p:cNvPr>
          <p:cNvGrpSpPr>
            <a:grpSpLocks/>
          </p:cNvGrpSpPr>
          <p:nvPr/>
        </p:nvGrpSpPr>
        <p:grpSpPr bwMode="auto">
          <a:xfrm>
            <a:off x="4508500" y="1450975"/>
            <a:ext cx="1220788" cy="1574800"/>
            <a:chOff x="2696" y="1038"/>
            <a:chExt cx="769" cy="992"/>
          </a:xfrm>
        </p:grpSpPr>
        <p:sp>
          <p:nvSpPr>
            <p:cNvPr id="71790" name="Text Box 142">
              <a:extLst>
                <a:ext uri="{FF2B5EF4-FFF2-40B4-BE49-F238E27FC236}">
                  <a16:creationId xmlns:a16="http://schemas.microsoft.com/office/drawing/2014/main" id="{6F8EEF07-1FB7-4A75-B31F-F145816B73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14" y="1876"/>
              <a:ext cx="26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1000">
                  <a:latin typeface="Times New Roman" panose="02020603050405020304" pitchFamily="18" charset="0"/>
                  <a:cs typeface="Times New Roman" panose="02020603050405020304" pitchFamily="18" charset="0"/>
                </a:rPr>
                <a:t>CH</a:t>
              </a:r>
              <a:r>
                <a:rPr lang="en-US" altLang="ar-JO" sz="1000" baseline="-2500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altLang="ar-JO" sz="1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791" name="Text Box 166">
              <a:extLst>
                <a:ext uri="{FF2B5EF4-FFF2-40B4-BE49-F238E27FC236}">
                  <a16:creationId xmlns:a16="http://schemas.microsoft.com/office/drawing/2014/main" id="{ECEB3018-AECF-40D5-ABFA-CE6ECCE4AD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25" y="1308"/>
              <a:ext cx="24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1000">
                  <a:latin typeface="Times New Roman" panose="02020603050405020304" pitchFamily="18" charset="0"/>
                  <a:cs typeface="Times New Roman" panose="02020603050405020304" pitchFamily="18" charset="0"/>
                </a:rPr>
                <a:t>OH</a:t>
              </a:r>
            </a:p>
          </p:txBody>
        </p:sp>
        <p:sp>
          <p:nvSpPr>
            <p:cNvPr id="71792" name="AutoShape 161">
              <a:extLst>
                <a:ext uri="{FF2B5EF4-FFF2-40B4-BE49-F238E27FC236}">
                  <a16:creationId xmlns:a16="http://schemas.microsoft.com/office/drawing/2014/main" id="{B3FCCB2B-178F-4CDF-ACDC-36791BA413E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947" y="1407"/>
              <a:ext cx="202" cy="147"/>
            </a:xfrm>
            <a:prstGeom prst="hexagon">
              <a:avLst>
                <a:gd name="adj" fmla="val 34354"/>
                <a:gd name="vf" fmla="val 11547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JO" altLang="ar-JO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793" name="AutoShape 162">
              <a:extLst>
                <a:ext uri="{FF2B5EF4-FFF2-40B4-BE49-F238E27FC236}">
                  <a16:creationId xmlns:a16="http://schemas.microsoft.com/office/drawing/2014/main" id="{CDE63870-A805-4CFB-84D8-99E6B369847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3119" y="1390"/>
              <a:ext cx="144" cy="139"/>
            </a:xfrm>
            <a:prstGeom prst="homePlate">
              <a:avLst>
                <a:gd name="adj" fmla="val 25899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JO" altLang="ar-JO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794" name="AutoShape 163">
              <a:extLst>
                <a:ext uri="{FF2B5EF4-FFF2-40B4-BE49-F238E27FC236}">
                  <a16:creationId xmlns:a16="http://schemas.microsoft.com/office/drawing/2014/main" id="{A117B70A-C0DB-45A9-B2A0-9330CA96109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871" y="1559"/>
              <a:ext cx="201" cy="148"/>
            </a:xfrm>
            <a:prstGeom prst="hexagon">
              <a:avLst>
                <a:gd name="adj" fmla="val 33953"/>
                <a:gd name="vf" fmla="val 11547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JO" altLang="ar-JO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795" name="Text Box 164">
              <a:extLst>
                <a:ext uri="{FF2B5EF4-FFF2-40B4-BE49-F238E27FC236}">
                  <a16:creationId xmlns:a16="http://schemas.microsoft.com/office/drawing/2014/main" id="{F7AF78C4-0ED3-461A-BD24-80FA45EAC3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04" y="1038"/>
              <a:ext cx="26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1000">
                  <a:latin typeface="Times New Roman" panose="02020603050405020304" pitchFamily="18" charset="0"/>
                  <a:cs typeface="Times New Roman" panose="02020603050405020304" pitchFamily="18" charset="0"/>
                </a:rPr>
                <a:t>CH</a:t>
              </a:r>
              <a:r>
                <a:rPr lang="en-US" altLang="ar-JO" sz="1000" baseline="-2500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altLang="ar-JO" sz="1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796" name="AutoShape 167">
              <a:extLst>
                <a:ext uri="{FF2B5EF4-FFF2-40B4-BE49-F238E27FC236}">
                  <a16:creationId xmlns:a16="http://schemas.microsoft.com/office/drawing/2014/main" id="{9FA18361-D8F9-43D6-BE3B-55F42060CB9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723" y="1558"/>
              <a:ext cx="201" cy="149"/>
            </a:xfrm>
            <a:prstGeom prst="hexagon">
              <a:avLst>
                <a:gd name="adj" fmla="val 33725"/>
                <a:gd name="vf" fmla="val 11547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JO" altLang="ar-JO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797" name="Line 168">
              <a:extLst>
                <a:ext uri="{FF2B5EF4-FFF2-40B4-BE49-F238E27FC236}">
                  <a16:creationId xmlns:a16="http://schemas.microsoft.com/office/drawing/2014/main" id="{01D4A6B8-25D3-40C9-A729-26F513067F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911" y="1667"/>
              <a:ext cx="62" cy="4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98" name="Line 169">
              <a:extLst>
                <a:ext uri="{FF2B5EF4-FFF2-40B4-BE49-F238E27FC236}">
                  <a16:creationId xmlns:a16="http://schemas.microsoft.com/office/drawing/2014/main" id="{7C5E957F-A8F8-46D4-949C-3FC1671BD7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96" y="1685"/>
              <a:ext cx="60" cy="4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99" name="Line 170">
              <a:extLst>
                <a:ext uri="{FF2B5EF4-FFF2-40B4-BE49-F238E27FC236}">
                  <a16:creationId xmlns:a16="http://schemas.microsoft.com/office/drawing/2014/main" id="{90F40702-5809-4B57-8410-8583BB9D9C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89" y="1167"/>
              <a:ext cx="0" cy="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00" name="Line 171">
              <a:extLst>
                <a:ext uri="{FF2B5EF4-FFF2-40B4-BE49-F238E27FC236}">
                  <a16:creationId xmlns:a16="http://schemas.microsoft.com/office/drawing/2014/main" id="{EBF3FCB8-BFA0-4CF4-80C4-38303C7BFB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89" y="1314"/>
              <a:ext cx="0" cy="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01" name="Line 172">
              <a:extLst>
                <a:ext uri="{FF2B5EF4-FFF2-40B4-BE49-F238E27FC236}">
                  <a16:creationId xmlns:a16="http://schemas.microsoft.com/office/drawing/2014/main" id="{87E89AD9-98CF-4BCB-AE51-8F414170C0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5" y="1388"/>
              <a:ext cx="7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02" name="Text Box 173">
              <a:extLst>
                <a:ext uri="{FF2B5EF4-FFF2-40B4-BE49-F238E27FC236}">
                  <a16:creationId xmlns:a16="http://schemas.microsoft.com/office/drawing/2014/main" id="{3C6344C8-3FC8-42A1-8108-196FB41236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9" y="1200"/>
              <a:ext cx="17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100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71803" name="Text Box 174">
              <a:extLst>
                <a:ext uri="{FF2B5EF4-FFF2-40B4-BE49-F238E27FC236}">
                  <a16:creationId xmlns:a16="http://schemas.microsoft.com/office/drawing/2014/main" id="{507C418D-1D75-458E-9A80-4051682728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09" y="1203"/>
              <a:ext cx="17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100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grpSp>
          <p:nvGrpSpPr>
            <p:cNvPr id="71804" name="Group 175">
              <a:extLst>
                <a:ext uri="{FF2B5EF4-FFF2-40B4-BE49-F238E27FC236}">
                  <a16:creationId xmlns:a16="http://schemas.microsoft.com/office/drawing/2014/main" id="{2FBD6866-7945-4440-B364-75C418B635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26" y="1273"/>
              <a:ext cx="70" cy="22"/>
              <a:chOff x="926" y="1718"/>
              <a:chExt cx="160" cy="43"/>
            </a:xfrm>
          </p:grpSpPr>
          <p:sp>
            <p:nvSpPr>
              <p:cNvPr id="71808" name="Line 176">
                <a:extLst>
                  <a:ext uri="{FF2B5EF4-FFF2-40B4-BE49-F238E27FC236}">
                    <a16:creationId xmlns:a16="http://schemas.microsoft.com/office/drawing/2014/main" id="{90A52513-A971-4552-A1BC-BA0B65F95A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26" y="1761"/>
                <a:ext cx="16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809" name="Line 177">
                <a:extLst>
                  <a:ext uri="{FF2B5EF4-FFF2-40B4-BE49-F238E27FC236}">
                    <a16:creationId xmlns:a16="http://schemas.microsoft.com/office/drawing/2014/main" id="{5B3E927F-EBE1-4436-BBCE-78062E3FDE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26" y="1718"/>
                <a:ext cx="16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1805" name="Line 178">
              <a:extLst>
                <a:ext uri="{FF2B5EF4-FFF2-40B4-BE49-F238E27FC236}">
                  <a16:creationId xmlns:a16="http://schemas.microsoft.com/office/drawing/2014/main" id="{9C32A22F-C0A4-493A-AB20-C14C6DC0EC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1" y="1353"/>
              <a:ext cx="0" cy="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06" name="Line 179">
              <a:extLst>
                <a:ext uri="{FF2B5EF4-FFF2-40B4-BE49-F238E27FC236}">
                  <a16:creationId xmlns:a16="http://schemas.microsoft.com/office/drawing/2014/main" id="{04840D84-F01F-4CD0-9FFA-0C57A63597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8" y="1512"/>
              <a:ext cx="0" cy="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07" name="Line 231">
              <a:extLst>
                <a:ext uri="{FF2B5EF4-FFF2-40B4-BE49-F238E27FC236}">
                  <a16:creationId xmlns:a16="http://schemas.microsoft.com/office/drawing/2014/main" id="{BACF15AF-0829-4DCD-B589-867BD5DF6A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36" y="1742"/>
              <a:ext cx="1" cy="27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749" name="Line 232">
            <a:extLst>
              <a:ext uri="{FF2B5EF4-FFF2-40B4-BE49-F238E27FC236}">
                <a16:creationId xmlns:a16="http://schemas.microsoft.com/office/drawing/2014/main" id="{0B6405A8-456D-4FEB-937E-6451BEADF462}"/>
              </a:ext>
            </a:extLst>
          </p:cNvPr>
          <p:cNvSpPr>
            <a:spLocks noChangeShapeType="1"/>
          </p:cNvSpPr>
          <p:nvPr/>
        </p:nvSpPr>
        <p:spPr bwMode="auto">
          <a:xfrm>
            <a:off x="5205413" y="3863975"/>
            <a:ext cx="1587" cy="4349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50" name="Line 233">
            <a:extLst>
              <a:ext uri="{FF2B5EF4-FFF2-40B4-BE49-F238E27FC236}">
                <a16:creationId xmlns:a16="http://schemas.microsoft.com/office/drawing/2014/main" id="{A261805E-6CE2-47BD-9EE0-DCFE3B3ABEF7}"/>
              </a:ext>
            </a:extLst>
          </p:cNvPr>
          <p:cNvSpPr>
            <a:spLocks noChangeShapeType="1"/>
          </p:cNvSpPr>
          <p:nvPr/>
        </p:nvSpPr>
        <p:spPr bwMode="auto">
          <a:xfrm>
            <a:off x="5205413" y="5159375"/>
            <a:ext cx="1587" cy="4349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51" name="Text Box 234">
            <a:extLst>
              <a:ext uri="{FF2B5EF4-FFF2-40B4-BE49-F238E27FC236}">
                <a16:creationId xmlns:a16="http://schemas.microsoft.com/office/drawing/2014/main" id="{31359D2A-C45A-4E42-86E0-BB613B2C8B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2950" y="2441575"/>
            <a:ext cx="273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45000"/>
              </a:lnSpc>
              <a:spcBef>
                <a:spcPct val="0"/>
              </a:spcBef>
              <a:buFontTx/>
              <a:buNone/>
            </a:pPr>
            <a:r>
              <a:rPr lang="en-US" altLang="ar-JO" sz="1400">
                <a:solidFill>
                  <a:srgbClr val="9F00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Dehydroepiandrosterone</a:t>
            </a:r>
          </a:p>
        </p:txBody>
      </p:sp>
      <p:sp>
        <p:nvSpPr>
          <p:cNvPr id="71752" name="Text Box 235">
            <a:extLst>
              <a:ext uri="{FF2B5EF4-FFF2-40B4-BE49-F238E27FC236}">
                <a16:creationId xmlns:a16="http://schemas.microsoft.com/office/drawing/2014/main" id="{50DD6C2F-6AFA-4196-9C1E-A8D75DB4B0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7463" y="1631950"/>
            <a:ext cx="1147762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45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ar-JO" sz="1000">
                <a:latin typeface="Times New Roman" panose="02020603050405020304" pitchFamily="18" charset="0"/>
                <a:cs typeface="Times New Roman" panose="02020603050405020304" pitchFamily="18" charset="0"/>
              </a:rPr>
              <a:t>17, 20 Lyase</a:t>
            </a:r>
          </a:p>
          <a:p>
            <a:pPr eaLnBrk="1" hangingPunct="1">
              <a:lnSpc>
                <a:spcPct val="45000"/>
              </a:lnSpc>
              <a:spcBef>
                <a:spcPct val="0"/>
              </a:spcBef>
              <a:buFontTx/>
              <a:buNone/>
            </a:pPr>
            <a:r>
              <a:rPr lang="en-US" altLang="ar-JO" sz="1000">
                <a:latin typeface="Times New Roman" panose="02020603050405020304" pitchFamily="18" charset="0"/>
                <a:cs typeface="Times New Roman" panose="02020603050405020304" pitchFamily="18" charset="0"/>
              </a:rPr>
              <a:t>(P450 c17)</a:t>
            </a:r>
          </a:p>
        </p:txBody>
      </p:sp>
      <p:sp>
        <p:nvSpPr>
          <p:cNvPr id="71753" name="Text Box 236">
            <a:extLst>
              <a:ext uri="{FF2B5EF4-FFF2-40B4-BE49-F238E27FC236}">
                <a16:creationId xmlns:a16="http://schemas.microsoft.com/office/drawing/2014/main" id="{DFE5277E-FADC-44D7-A2C5-3AD108BF77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5125" y="1631950"/>
            <a:ext cx="1147763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45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ar-JO" sz="1000">
                <a:latin typeface="Times New Roman" panose="02020603050405020304" pitchFamily="18" charset="0"/>
                <a:cs typeface="Times New Roman" panose="02020603050405020304" pitchFamily="18" charset="0"/>
              </a:rPr>
              <a:t>17a-Hydroxylase</a:t>
            </a:r>
          </a:p>
          <a:p>
            <a:pPr eaLnBrk="1" hangingPunct="1">
              <a:lnSpc>
                <a:spcPct val="45000"/>
              </a:lnSpc>
              <a:spcBef>
                <a:spcPct val="0"/>
              </a:spcBef>
              <a:buFontTx/>
              <a:buNone/>
            </a:pPr>
            <a:r>
              <a:rPr lang="en-US" altLang="ar-JO" sz="1000">
                <a:latin typeface="Times New Roman" panose="02020603050405020304" pitchFamily="18" charset="0"/>
                <a:cs typeface="Times New Roman" panose="02020603050405020304" pitchFamily="18" charset="0"/>
              </a:rPr>
              <a:t>(P450 c17)</a:t>
            </a:r>
          </a:p>
        </p:txBody>
      </p:sp>
      <p:sp>
        <p:nvSpPr>
          <p:cNvPr id="71754" name="Line 237">
            <a:extLst>
              <a:ext uri="{FF2B5EF4-FFF2-40B4-BE49-F238E27FC236}">
                <a16:creationId xmlns:a16="http://schemas.microsoft.com/office/drawing/2014/main" id="{5E496163-B01F-4020-809F-4D0121BED39D}"/>
              </a:ext>
            </a:extLst>
          </p:cNvPr>
          <p:cNvSpPr>
            <a:spLocks noChangeShapeType="1"/>
          </p:cNvSpPr>
          <p:nvPr/>
        </p:nvSpPr>
        <p:spPr bwMode="auto">
          <a:xfrm>
            <a:off x="8153400" y="2673350"/>
            <a:ext cx="1588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55" name="Line 238">
            <a:extLst>
              <a:ext uri="{FF2B5EF4-FFF2-40B4-BE49-F238E27FC236}">
                <a16:creationId xmlns:a16="http://schemas.microsoft.com/office/drawing/2014/main" id="{CD64DFA2-302A-4DD4-8905-84DC104557FB}"/>
              </a:ext>
            </a:extLst>
          </p:cNvPr>
          <p:cNvSpPr>
            <a:spLocks noChangeShapeType="1"/>
          </p:cNvSpPr>
          <p:nvPr/>
        </p:nvSpPr>
        <p:spPr bwMode="auto">
          <a:xfrm>
            <a:off x="3009900" y="2051050"/>
            <a:ext cx="893763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56" name="Line 239">
            <a:extLst>
              <a:ext uri="{FF2B5EF4-FFF2-40B4-BE49-F238E27FC236}">
                <a16:creationId xmlns:a16="http://schemas.microsoft.com/office/drawing/2014/main" id="{29C4FD7C-BCE3-4646-B0ED-09ABA8FE3F74}"/>
              </a:ext>
            </a:extLst>
          </p:cNvPr>
          <p:cNvSpPr>
            <a:spLocks noChangeShapeType="1"/>
          </p:cNvSpPr>
          <p:nvPr/>
        </p:nvSpPr>
        <p:spPr bwMode="auto">
          <a:xfrm>
            <a:off x="3009900" y="3368675"/>
            <a:ext cx="893763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57" name="Line 240">
            <a:extLst>
              <a:ext uri="{FF2B5EF4-FFF2-40B4-BE49-F238E27FC236}">
                <a16:creationId xmlns:a16="http://schemas.microsoft.com/office/drawing/2014/main" id="{B2A86927-301F-4FFE-A418-F7319DA87F3E}"/>
              </a:ext>
            </a:extLst>
          </p:cNvPr>
          <p:cNvSpPr>
            <a:spLocks noChangeShapeType="1"/>
          </p:cNvSpPr>
          <p:nvPr/>
        </p:nvSpPr>
        <p:spPr bwMode="auto">
          <a:xfrm>
            <a:off x="6519863" y="2066925"/>
            <a:ext cx="893762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58" name="Line 241">
            <a:extLst>
              <a:ext uri="{FF2B5EF4-FFF2-40B4-BE49-F238E27FC236}">
                <a16:creationId xmlns:a16="http://schemas.microsoft.com/office/drawing/2014/main" id="{20D11199-B3CF-4F5C-8865-47871D35BDB2}"/>
              </a:ext>
            </a:extLst>
          </p:cNvPr>
          <p:cNvSpPr>
            <a:spLocks noChangeShapeType="1"/>
          </p:cNvSpPr>
          <p:nvPr/>
        </p:nvSpPr>
        <p:spPr bwMode="auto">
          <a:xfrm>
            <a:off x="6519863" y="3362325"/>
            <a:ext cx="893762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1759" name="Group 271">
            <a:extLst>
              <a:ext uri="{FF2B5EF4-FFF2-40B4-BE49-F238E27FC236}">
                <a16:creationId xmlns:a16="http://schemas.microsoft.com/office/drawing/2014/main" id="{1EFEF100-521F-4192-8F3D-4D454428B4E1}"/>
              </a:ext>
            </a:extLst>
          </p:cNvPr>
          <p:cNvGrpSpPr>
            <a:grpSpLocks/>
          </p:cNvGrpSpPr>
          <p:nvPr/>
        </p:nvGrpSpPr>
        <p:grpSpPr bwMode="auto">
          <a:xfrm>
            <a:off x="7527925" y="1479550"/>
            <a:ext cx="1206500" cy="992188"/>
            <a:chOff x="4598" y="1056"/>
            <a:chExt cx="760" cy="625"/>
          </a:xfrm>
        </p:grpSpPr>
        <p:sp>
          <p:nvSpPr>
            <p:cNvPr id="71777" name="AutoShape 198">
              <a:extLst>
                <a:ext uri="{FF2B5EF4-FFF2-40B4-BE49-F238E27FC236}">
                  <a16:creationId xmlns:a16="http://schemas.microsoft.com/office/drawing/2014/main" id="{266E47EF-638E-42D3-91ED-FAC1AFFBC3B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5025" y="1269"/>
              <a:ext cx="202" cy="148"/>
            </a:xfrm>
            <a:prstGeom prst="hexagon">
              <a:avLst>
                <a:gd name="adj" fmla="val 34122"/>
                <a:gd name="vf" fmla="val 11547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JO" altLang="ar-JO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778" name="AutoShape 199">
              <a:extLst>
                <a:ext uri="{FF2B5EF4-FFF2-40B4-BE49-F238E27FC236}">
                  <a16:creationId xmlns:a16="http://schemas.microsoft.com/office/drawing/2014/main" id="{DEB8C7CD-F668-4CF4-B963-7280E7EC1F3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5197" y="1253"/>
              <a:ext cx="144" cy="138"/>
            </a:xfrm>
            <a:prstGeom prst="homePlate">
              <a:avLst>
                <a:gd name="adj" fmla="val 26087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JO" altLang="ar-JO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779" name="AutoShape 200">
              <a:extLst>
                <a:ext uri="{FF2B5EF4-FFF2-40B4-BE49-F238E27FC236}">
                  <a16:creationId xmlns:a16="http://schemas.microsoft.com/office/drawing/2014/main" id="{886BDF89-D18E-467F-8803-B2B2E099DA0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4950" y="1420"/>
              <a:ext cx="202" cy="149"/>
            </a:xfrm>
            <a:prstGeom prst="hexagon">
              <a:avLst>
                <a:gd name="adj" fmla="val 33893"/>
                <a:gd name="vf" fmla="val 11547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JO" altLang="ar-JO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780" name="Text Box 201">
              <a:extLst>
                <a:ext uri="{FF2B5EF4-FFF2-40B4-BE49-F238E27FC236}">
                  <a16:creationId xmlns:a16="http://schemas.microsoft.com/office/drawing/2014/main" id="{E3B053C8-A710-47C3-A41C-39DD414413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98" y="1527"/>
              <a:ext cx="24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1000">
                  <a:latin typeface="Times New Roman" panose="02020603050405020304" pitchFamily="18" charset="0"/>
                  <a:cs typeface="Times New Roman" panose="02020603050405020304" pitchFamily="18" charset="0"/>
                </a:rPr>
                <a:t>HO</a:t>
              </a:r>
            </a:p>
          </p:txBody>
        </p:sp>
        <p:sp>
          <p:nvSpPr>
            <p:cNvPr id="71781" name="AutoShape 202">
              <a:extLst>
                <a:ext uri="{FF2B5EF4-FFF2-40B4-BE49-F238E27FC236}">
                  <a16:creationId xmlns:a16="http://schemas.microsoft.com/office/drawing/2014/main" id="{BA65D1B6-40F1-4901-AF7D-5D9AD5437EC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4801" y="1421"/>
              <a:ext cx="202" cy="148"/>
            </a:xfrm>
            <a:prstGeom prst="hexagon">
              <a:avLst>
                <a:gd name="adj" fmla="val 34122"/>
                <a:gd name="vf" fmla="val 11547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JO" altLang="ar-JO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782" name="Line 203">
              <a:extLst>
                <a:ext uri="{FF2B5EF4-FFF2-40B4-BE49-F238E27FC236}">
                  <a16:creationId xmlns:a16="http://schemas.microsoft.com/office/drawing/2014/main" id="{AE5A2550-45F2-4117-B69B-AF77A9D293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993" y="1528"/>
              <a:ext cx="62" cy="4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83" name="Line 204">
              <a:extLst>
                <a:ext uri="{FF2B5EF4-FFF2-40B4-BE49-F238E27FC236}">
                  <a16:creationId xmlns:a16="http://schemas.microsoft.com/office/drawing/2014/main" id="{65CAFA55-0892-4C31-9A79-56B402171B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72" y="1545"/>
              <a:ext cx="60" cy="4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84" name="Text Box 208">
              <a:extLst>
                <a:ext uri="{FF2B5EF4-FFF2-40B4-BE49-F238E27FC236}">
                  <a16:creationId xmlns:a16="http://schemas.microsoft.com/office/drawing/2014/main" id="{83307C11-5372-4764-87F5-4D4C7153B1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0" y="1056"/>
              <a:ext cx="17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100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71785" name="Line 209">
              <a:extLst>
                <a:ext uri="{FF2B5EF4-FFF2-40B4-BE49-F238E27FC236}">
                  <a16:creationId xmlns:a16="http://schemas.microsoft.com/office/drawing/2014/main" id="{B168C4B7-B231-44D0-BC79-CEF1B332C6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00" y="1215"/>
              <a:ext cx="0" cy="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86" name="Line 210">
              <a:extLst>
                <a:ext uri="{FF2B5EF4-FFF2-40B4-BE49-F238E27FC236}">
                  <a16:creationId xmlns:a16="http://schemas.microsoft.com/office/drawing/2014/main" id="{1E553988-2511-4360-8306-9F29FA5BDD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76" y="1374"/>
              <a:ext cx="0" cy="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1787" name="Group 264">
              <a:extLst>
                <a:ext uri="{FF2B5EF4-FFF2-40B4-BE49-F238E27FC236}">
                  <a16:creationId xmlns:a16="http://schemas.microsoft.com/office/drawing/2014/main" id="{9EC2C496-1E3A-4A12-A010-A8074DDD589F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5233" y="1199"/>
              <a:ext cx="71" cy="22"/>
              <a:chOff x="926" y="1718"/>
              <a:chExt cx="160" cy="43"/>
            </a:xfrm>
          </p:grpSpPr>
          <p:sp>
            <p:nvSpPr>
              <p:cNvPr id="71788" name="Line 265">
                <a:extLst>
                  <a:ext uri="{FF2B5EF4-FFF2-40B4-BE49-F238E27FC236}">
                    <a16:creationId xmlns:a16="http://schemas.microsoft.com/office/drawing/2014/main" id="{FA549C0A-41BB-4003-82E6-B0D0C132AD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26" y="1761"/>
                <a:ext cx="16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89" name="Line 266">
                <a:extLst>
                  <a:ext uri="{FF2B5EF4-FFF2-40B4-BE49-F238E27FC236}">
                    <a16:creationId xmlns:a16="http://schemas.microsoft.com/office/drawing/2014/main" id="{D542F655-576D-466D-A3C3-00D2E3BB49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26" y="1718"/>
                <a:ext cx="16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71760" name="Group 272">
            <a:extLst>
              <a:ext uri="{FF2B5EF4-FFF2-40B4-BE49-F238E27FC236}">
                <a16:creationId xmlns:a16="http://schemas.microsoft.com/office/drawing/2014/main" id="{39FB87A0-C838-4106-BF5E-BC57DDFE9672}"/>
              </a:ext>
            </a:extLst>
          </p:cNvPr>
          <p:cNvGrpSpPr>
            <a:grpSpLocks/>
          </p:cNvGrpSpPr>
          <p:nvPr/>
        </p:nvGrpSpPr>
        <p:grpSpPr bwMode="auto">
          <a:xfrm>
            <a:off x="7578725" y="2679700"/>
            <a:ext cx="1133475" cy="998538"/>
            <a:chOff x="4630" y="1812"/>
            <a:chExt cx="714" cy="629"/>
          </a:xfrm>
        </p:grpSpPr>
        <p:sp>
          <p:nvSpPr>
            <p:cNvPr id="71761" name="AutoShape 181">
              <a:extLst>
                <a:ext uri="{FF2B5EF4-FFF2-40B4-BE49-F238E27FC236}">
                  <a16:creationId xmlns:a16="http://schemas.microsoft.com/office/drawing/2014/main" id="{47F4285F-9311-4165-8BFB-F7CCD02323A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5014" y="2030"/>
              <a:ext cx="202" cy="147"/>
            </a:xfrm>
            <a:prstGeom prst="hexagon">
              <a:avLst>
                <a:gd name="adj" fmla="val 34354"/>
                <a:gd name="vf" fmla="val 11547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JO" altLang="ar-JO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762" name="AutoShape 182">
              <a:extLst>
                <a:ext uri="{FF2B5EF4-FFF2-40B4-BE49-F238E27FC236}">
                  <a16:creationId xmlns:a16="http://schemas.microsoft.com/office/drawing/2014/main" id="{5518CFE4-7A92-40E2-8F60-CB37361C054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5186" y="2013"/>
              <a:ext cx="144" cy="139"/>
            </a:xfrm>
            <a:prstGeom prst="homePlate">
              <a:avLst>
                <a:gd name="adj" fmla="val 25899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JO" altLang="ar-JO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763" name="AutoShape 183">
              <a:extLst>
                <a:ext uri="{FF2B5EF4-FFF2-40B4-BE49-F238E27FC236}">
                  <a16:creationId xmlns:a16="http://schemas.microsoft.com/office/drawing/2014/main" id="{B974A0AB-3B6F-46A5-8025-2CC5D27F38C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4938" y="2182"/>
              <a:ext cx="202" cy="148"/>
            </a:xfrm>
            <a:prstGeom prst="hexagon">
              <a:avLst>
                <a:gd name="adj" fmla="val 34122"/>
                <a:gd name="vf" fmla="val 11547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JO" altLang="ar-JO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764" name="Text Box 184">
              <a:extLst>
                <a:ext uri="{FF2B5EF4-FFF2-40B4-BE49-F238E27FC236}">
                  <a16:creationId xmlns:a16="http://schemas.microsoft.com/office/drawing/2014/main" id="{BAE1797D-F857-407B-8C1A-0A77BF0CD4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30" y="2287"/>
              <a:ext cx="17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100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grpSp>
          <p:nvGrpSpPr>
            <p:cNvPr id="71765" name="Group 185">
              <a:extLst>
                <a:ext uri="{FF2B5EF4-FFF2-40B4-BE49-F238E27FC236}">
                  <a16:creationId xmlns:a16="http://schemas.microsoft.com/office/drawing/2014/main" id="{FCAAE310-8AAA-4DA5-AE2B-5ECC738E0F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16" y="2155"/>
              <a:ext cx="149" cy="202"/>
              <a:chOff x="463" y="1069"/>
              <a:chExt cx="337" cy="390"/>
            </a:xfrm>
          </p:grpSpPr>
          <p:sp>
            <p:nvSpPr>
              <p:cNvPr id="71775" name="AutoShape 186">
                <a:extLst>
                  <a:ext uri="{FF2B5EF4-FFF2-40B4-BE49-F238E27FC236}">
                    <a16:creationId xmlns:a16="http://schemas.microsoft.com/office/drawing/2014/main" id="{47D40928-4256-47D2-8692-23E4A95B20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437" y="1095"/>
                <a:ext cx="390" cy="337"/>
              </a:xfrm>
              <a:prstGeom prst="hexagon">
                <a:avLst>
                  <a:gd name="adj" fmla="val 28932"/>
                  <a:gd name="vf" fmla="val 115470"/>
                </a:avLst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JO" altLang="ar-JO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776" name="Line 187">
                <a:extLst>
                  <a:ext uri="{FF2B5EF4-FFF2-40B4-BE49-F238E27FC236}">
                    <a16:creationId xmlns:a16="http://schemas.microsoft.com/office/drawing/2014/main" id="{C13A376D-CD95-4DF6-AB77-BD94C6F038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30" y="1333"/>
                <a:ext cx="140" cy="8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1766" name="Group 188">
              <a:extLst>
                <a:ext uri="{FF2B5EF4-FFF2-40B4-BE49-F238E27FC236}">
                  <a16:creationId xmlns:a16="http://schemas.microsoft.com/office/drawing/2014/main" id="{DFE78B17-03D2-4FCE-876D-1A3913D07F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1" y="2301"/>
              <a:ext cx="70" cy="59"/>
              <a:chOff x="726" y="1429"/>
              <a:chExt cx="159" cy="114"/>
            </a:xfrm>
          </p:grpSpPr>
          <p:sp>
            <p:nvSpPr>
              <p:cNvPr id="71773" name="Line 189">
                <a:extLst>
                  <a:ext uri="{FF2B5EF4-FFF2-40B4-BE49-F238E27FC236}">
                    <a16:creationId xmlns:a16="http://schemas.microsoft.com/office/drawing/2014/main" id="{BEBDBCAB-57B4-4A7E-9A73-D966F3D641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26" y="1429"/>
                <a:ext cx="140" cy="8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74" name="Line 190">
                <a:extLst>
                  <a:ext uri="{FF2B5EF4-FFF2-40B4-BE49-F238E27FC236}">
                    <a16:creationId xmlns:a16="http://schemas.microsoft.com/office/drawing/2014/main" id="{CA8ACE7C-55AD-4D1D-90E8-147A498224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45" y="1462"/>
                <a:ext cx="140" cy="8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1767" name="Text Box 194">
              <a:extLst>
                <a:ext uri="{FF2B5EF4-FFF2-40B4-BE49-F238E27FC236}">
                  <a16:creationId xmlns:a16="http://schemas.microsoft.com/office/drawing/2014/main" id="{33001F1D-AA0C-494F-9C71-1696CBE5AF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66" y="1812"/>
              <a:ext cx="17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100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71768" name="Line 195">
              <a:extLst>
                <a:ext uri="{FF2B5EF4-FFF2-40B4-BE49-F238E27FC236}">
                  <a16:creationId xmlns:a16="http://schemas.microsoft.com/office/drawing/2014/main" id="{F2E1779E-B91F-4D2A-95C4-4998911563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8" y="1976"/>
              <a:ext cx="0" cy="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69" name="Line 196">
              <a:extLst>
                <a:ext uri="{FF2B5EF4-FFF2-40B4-BE49-F238E27FC236}">
                  <a16:creationId xmlns:a16="http://schemas.microsoft.com/office/drawing/2014/main" id="{43630373-A99E-4FB3-9257-2F26AE2C62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5" y="2135"/>
              <a:ext cx="0" cy="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1770" name="Group 268">
              <a:extLst>
                <a:ext uri="{FF2B5EF4-FFF2-40B4-BE49-F238E27FC236}">
                  <a16:creationId xmlns:a16="http://schemas.microsoft.com/office/drawing/2014/main" id="{02ABE926-EB5D-475B-87B5-AC310FD7A3C0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5221" y="1955"/>
              <a:ext cx="71" cy="22"/>
              <a:chOff x="926" y="1718"/>
              <a:chExt cx="160" cy="43"/>
            </a:xfrm>
          </p:grpSpPr>
          <p:sp>
            <p:nvSpPr>
              <p:cNvPr id="71771" name="Line 269">
                <a:extLst>
                  <a:ext uri="{FF2B5EF4-FFF2-40B4-BE49-F238E27FC236}">
                    <a16:creationId xmlns:a16="http://schemas.microsoft.com/office/drawing/2014/main" id="{F34846EE-0FFF-466B-A4EB-074339443D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26" y="1761"/>
                <a:ext cx="16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72" name="Line 270">
                <a:extLst>
                  <a:ext uri="{FF2B5EF4-FFF2-40B4-BE49-F238E27FC236}">
                    <a16:creationId xmlns:a16="http://schemas.microsoft.com/office/drawing/2014/main" id="{36F228CF-814D-411F-95E2-62CC2A87E4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26" y="1718"/>
                <a:ext cx="16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5">
            <a:extLst>
              <a:ext uri="{FF2B5EF4-FFF2-40B4-BE49-F238E27FC236}">
                <a16:creationId xmlns:a16="http://schemas.microsoft.com/office/drawing/2014/main" id="{70FDDAC3-3705-4B03-8990-1124F76962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1198563"/>
            <a:ext cx="120173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0"/>
              </a:spcBef>
              <a:buFontTx/>
              <a:buNone/>
            </a:pPr>
            <a:r>
              <a:rPr lang="en-US" altLang="ar-JO" sz="1400">
                <a:latin typeface="Times New Roman" panose="02020603050405020304" pitchFamily="18" charset="0"/>
                <a:cs typeface="Times New Roman" panose="02020603050405020304" pitchFamily="18" charset="0"/>
              </a:rPr>
              <a:t>Cholesterol</a:t>
            </a:r>
            <a:endParaRPr lang="en-US" altLang="ar-JO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707" name="Line 23">
            <a:extLst>
              <a:ext uri="{FF2B5EF4-FFF2-40B4-BE49-F238E27FC236}">
                <a16:creationId xmlns:a16="http://schemas.microsoft.com/office/drawing/2014/main" id="{9F0CD83F-FD30-4818-A49F-166B988A7621}"/>
              </a:ext>
            </a:extLst>
          </p:cNvPr>
          <p:cNvSpPr>
            <a:spLocks noChangeShapeType="1"/>
          </p:cNvSpPr>
          <p:nvPr/>
        </p:nvSpPr>
        <p:spPr bwMode="black">
          <a:xfrm>
            <a:off x="3371850" y="1303338"/>
            <a:ext cx="738188" cy="2270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08" name="Text Box 24">
            <a:extLst>
              <a:ext uri="{FF2B5EF4-FFF2-40B4-BE49-F238E27FC236}">
                <a16:creationId xmlns:a16="http://schemas.microsoft.com/office/drawing/2014/main" id="{C4A5FB1A-FE44-4B79-B9C4-38585E625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9975" y="5067300"/>
            <a:ext cx="15208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0"/>
              </a:spcBef>
              <a:buFontTx/>
              <a:buNone/>
            </a:pPr>
            <a:r>
              <a:rPr lang="en-US" altLang="ar-JO" sz="1400">
                <a:latin typeface="Times New Roman" panose="02020603050405020304" pitchFamily="18" charset="0"/>
                <a:cs typeface="Times New Roman" panose="02020603050405020304" pitchFamily="18" charset="0"/>
              </a:rPr>
              <a:t>Corticosterone</a:t>
            </a:r>
            <a:endParaRPr lang="en-US" altLang="ar-JO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709" name="Text Box 25">
            <a:extLst>
              <a:ext uri="{FF2B5EF4-FFF2-40B4-BE49-F238E27FC236}">
                <a16:creationId xmlns:a16="http://schemas.microsoft.com/office/drawing/2014/main" id="{9FAF1E58-1D73-436A-92EF-266C99ABA9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9975" y="3735388"/>
            <a:ext cx="21304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0"/>
              </a:spcBef>
              <a:buFontTx/>
              <a:buNone/>
            </a:pPr>
            <a:r>
              <a:rPr lang="en-US" altLang="ar-JO" sz="1400">
                <a:latin typeface="Times New Roman" panose="02020603050405020304" pitchFamily="18" charset="0"/>
                <a:cs typeface="Times New Roman" panose="02020603050405020304" pitchFamily="18" charset="0"/>
              </a:rPr>
              <a:t>11-Deoxycorticosterone</a:t>
            </a:r>
            <a:endParaRPr lang="en-US" altLang="ar-JO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710" name="Text Box 27">
            <a:extLst>
              <a:ext uri="{FF2B5EF4-FFF2-40B4-BE49-F238E27FC236}">
                <a16:creationId xmlns:a16="http://schemas.microsoft.com/office/drawing/2014/main" id="{596DCCAB-0A08-42DC-B265-081DF14F50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9975" y="1673225"/>
            <a:ext cx="1368425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0"/>
              </a:spcBef>
              <a:buFontTx/>
              <a:buNone/>
            </a:pPr>
            <a:r>
              <a:rPr lang="en-US" altLang="ar-JO" sz="1400">
                <a:latin typeface="Times New Roman" panose="02020603050405020304" pitchFamily="18" charset="0"/>
                <a:cs typeface="Times New Roman" panose="02020603050405020304" pitchFamily="18" charset="0"/>
              </a:rPr>
              <a:t>Pregnenolone</a:t>
            </a:r>
            <a:endParaRPr lang="en-US" altLang="ar-JO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711" name="Text Box 28">
            <a:extLst>
              <a:ext uri="{FF2B5EF4-FFF2-40B4-BE49-F238E27FC236}">
                <a16:creationId xmlns:a16="http://schemas.microsoft.com/office/drawing/2014/main" id="{BE48D95E-8430-4219-AB06-F0F9B2E50A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9975" y="6130925"/>
            <a:ext cx="19018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0"/>
              </a:spcBef>
              <a:buFontTx/>
              <a:buNone/>
            </a:pPr>
            <a:r>
              <a:rPr lang="en-US" altLang="ar-JO" sz="1600">
                <a:solidFill>
                  <a:srgbClr val="9F00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Aldosterone</a:t>
            </a:r>
          </a:p>
        </p:txBody>
      </p:sp>
      <p:sp>
        <p:nvSpPr>
          <p:cNvPr id="72712" name="Text Box 29">
            <a:extLst>
              <a:ext uri="{FF2B5EF4-FFF2-40B4-BE49-F238E27FC236}">
                <a16:creationId xmlns:a16="http://schemas.microsoft.com/office/drawing/2014/main" id="{30817EEF-584F-4B0F-B711-EE264D1DF7B3}"/>
              </a:ext>
            </a:extLst>
          </p:cNvPr>
          <p:cNvSpPr txBox="1">
            <a:spLocks noChangeArrowheads="1"/>
          </p:cNvSpPr>
          <p:nvPr/>
        </p:nvSpPr>
        <p:spPr bwMode="blackWhite">
          <a:xfrm>
            <a:off x="3409950" y="1114425"/>
            <a:ext cx="1200150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0"/>
              </a:spcBef>
              <a:buFontTx/>
              <a:buNone/>
            </a:pPr>
            <a:r>
              <a:rPr lang="en-US" altLang="ar-JO" sz="1800">
                <a:latin typeface="Arial" panose="020B0604020202020204" pitchFamily="34" charset="0"/>
              </a:rPr>
              <a:t>ACTH</a:t>
            </a:r>
          </a:p>
        </p:txBody>
      </p:sp>
      <p:sp>
        <p:nvSpPr>
          <p:cNvPr id="72713" name="Text Box 30">
            <a:extLst>
              <a:ext uri="{FF2B5EF4-FFF2-40B4-BE49-F238E27FC236}">
                <a16:creationId xmlns:a16="http://schemas.microsoft.com/office/drawing/2014/main" id="{327D9EF6-F63E-4CAB-A137-2E412A3259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4363" y="1512888"/>
            <a:ext cx="120015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0"/>
              </a:spcBef>
              <a:buFontTx/>
              <a:buNone/>
            </a:pPr>
            <a:r>
              <a:rPr lang="en-US" altLang="ar-JO" sz="180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ar-JO" sz="18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ar-JO" sz="1800">
                <a:latin typeface="Times New Roman" panose="02020603050405020304" pitchFamily="18" charset="0"/>
                <a:cs typeface="Times New Roman" panose="02020603050405020304" pitchFamily="18" charset="0"/>
              </a:rPr>
              <a:t>, A II</a:t>
            </a:r>
          </a:p>
        </p:txBody>
      </p:sp>
      <p:sp>
        <p:nvSpPr>
          <p:cNvPr id="72714" name="AutoShape 91">
            <a:extLst>
              <a:ext uri="{FF2B5EF4-FFF2-40B4-BE49-F238E27FC236}">
                <a16:creationId xmlns:a16="http://schemas.microsoft.com/office/drawing/2014/main" id="{E5B3A5D5-015B-42C2-BDC7-91A183527797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4229100" y="5997575"/>
            <a:ext cx="325438" cy="242888"/>
          </a:xfrm>
          <a:prstGeom prst="hexagon">
            <a:avLst>
              <a:gd name="adj" fmla="val 32175"/>
              <a:gd name="vf" fmla="val 11547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JO" altLang="ar-JO" sz="1800">
              <a:latin typeface="Arial" panose="020B0604020202020204" pitchFamily="34" charset="0"/>
            </a:endParaRPr>
          </a:p>
        </p:txBody>
      </p:sp>
      <p:sp>
        <p:nvSpPr>
          <p:cNvPr id="72715" name="AutoShape 92">
            <a:extLst>
              <a:ext uri="{FF2B5EF4-FFF2-40B4-BE49-F238E27FC236}">
                <a16:creationId xmlns:a16="http://schemas.microsoft.com/office/drawing/2014/main" id="{DDF6216E-8C1E-49CD-BFE6-E5BDC53EB5FC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4510088" y="5972175"/>
            <a:ext cx="234950" cy="228600"/>
          </a:xfrm>
          <a:prstGeom prst="homePlate">
            <a:avLst>
              <a:gd name="adj" fmla="val 25119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JO" altLang="ar-JO" sz="1800">
              <a:latin typeface="Arial" panose="020B0604020202020204" pitchFamily="34" charset="0"/>
            </a:endParaRPr>
          </a:p>
        </p:txBody>
      </p:sp>
      <p:sp>
        <p:nvSpPr>
          <p:cNvPr id="72716" name="AutoShape 93">
            <a:extLst>
              <a:ext uri="{FF2B5EF4-FFF2-40B4-BE49-F238E27FC236}">
                <a16:creationId xmlns:a16="http://schemas.microsoft.com/office/drawing/2014/main" id="{46F62ED7-88F9-46E3-B27E-0174F625F041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4106862" y="6242051"/>
            <a:ext cx="322263" cy="246062"/>
          </a:xfrm>
          <a:prstGeom prst="hexagon">
            <a:avLst>
              <a:gd name="adj" fmla="val 31451"/>
              <a:gd name="vf" fmla="val 11547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JO" altLang="ar-JO" sz="1800">
              <a:latin typeface="Arial" panose="020B0604020202020204" pitchFamily="34" charset="0"/>
            </a:endParaRPr>
          </a:p>
        </p:txBody>
      </p:sp>
      <p:sp>
        <p:nvSpPr>
          <p:cNvPr id="72717" name="Text Box 94">
            <a:extLst>
              <a:ext uri="{FF2B5EF4-FFF2-40B4-BE49-F238E27FC236}">
                <a16:creationId xmlns:a16="http://schemas.microsoft.com/office/drawing/2014/main" id="{1F0E1568-82B8-4134-B6C6-296C682A0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3900" y="5454650"/>
            <a:ext cx="350838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1000">
                <a:latin typeface="Arial" panose="020B0604020202020204" pitchFamily="34" charset="0"/>
              </a:rPr>
              <a:t>CH</a:t>
            </a:r>
            <a:r>
              <a:rPr lang="en-US" altLang="ar-JO" sz="1000" baseline="-25000">
                <a:latin typeface="Arial" panose="020B0604020202020204" pitchFamily="34" charset="0"/>
              </a:rPr>
              <a:t>3</a:t>
            </a:r>
            <a:endParaRPr lang="en-US" altLang="ar-JO" sz="1000">
              <a:latin typeface="Arial" panose="020B0604020202020204" pitchFamily="34" charset="0"/>
            </a:endParaRPr>
          </a:p>
        </p:txBody>
      </p:sp>
      <p:sp>
        <p:nvSpPr>
          <p:cNvPr id="72718" name="AutoShape 95">
            <a:extLst>
              <a:ext uri="{FF2B5EF4-FFF2-40B4-BE49-F238E27FC236}">
                <a16:creationId xmlns:a16="http://schemas.microsoft.com/office/drawing/2014/main" id="{963E51FA-1B46-4CF3-BB35-144885421280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3861594" y="6242844"/>
            <a:ext cx="322263" cy="244475"/>
          </a:xfrm>
          <a:prstGeom prst="hexagon">
            <a:avLst>
              <a:gd name="adj" fmla="val 31655"/>
              <a:gd name="vf" fmla="val 11547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JO" altLang="ar-JO" sz="1800">
              <a:latin typeface="Arial" panose="020B0604020202020204" pitchFamily="34" charset="0"/>
            </a:endParaRPr>
          </a:p>
        </p:txBody>
      </p:sp>
      <p:sp>
        <p:nvSpPr>
          <p:cNvPr id="72719" name="Text Box 96">
            <a:extLst>
              <a:ext uri="{FF2B5EF4-FFF2-40B4-BE49-F238E27FC236}">
                <a16:creationId xmlns:a16="http://schemas.microsoft.com/office/drawing/2014/main" id="{68FE6971-3D7F-4F77-8FED-F7E95E7949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5695950"/>
            <a:ext cx="2381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1000">
                <a:latin typeface="Arial" panose="020B0604020202020204" pitchFamily="34" charset="0"/>
              </a:rPr>
              <a:t>O</a:t>
            </a:r>
          </a:p>
        </p:txBody>
      </p:sp>
      <p:sp>
        <p:nvSpPr>
          <p:cNvPr id="72720" name="Text Box 97">
            <a:extLst>
              <a:ext uri="{FF2B5EF4-FFF2-40B4-BE49-F238E27FC236}">
                <a16:creationId xmlns:a16="http://schemas.microsoft.com/office/drawing/2014/main" id="{B5745C1A-16FD-46B2-AD68-B717AB8283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9613" y="5702300"/>
            <a:ext cx="23177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1000">
                <a:latin typeface="Arial" panose="020B0604020202020204" pitchFamily="34" charset="0"/>
              </a:rPr>
              <a:t>C</a:t>
            </a:r>
          </a:p>
        </p:txBody>
      </p:sp>
      <p:grpSp>
        <p:nvGrpSpPr>
          <p:cNvPr id="72721" name="Group 98">
            <a:extLst>
              <a:ext uri="{FF2B5EF4-FFF2-40B4-BE49-F238E27FC236}">
                <a16:creationId xmlns:a16="http://schemas.microsoft.com/office/drawing/2014/main" id="{38F1F3E5-2E2C-4714-A80A-4324173F900C}"/>
              </a:ext>
            </a:extLst>
          </p:cNvPr>
          <p:cNvGrpSpPr>
            <a:grpSpLocks/>
          </p:cNvGrpSpPr>
          <p:nvPr/>
        </p:nvGrpSpPr>
        <p:grpSpPr bwMode="auto">
          <a:xfrm>
            <a:off x="4683125" y="5792788"/>
            <a:ext cx="117475" cy="34925"/>
            <a:chOff x="944" y="1718"/>
            <a:chExt cx="160" cy="43"/>
          </a:xfrm>
        </p:grpSpPr>
        <p:sp>
          <p:nvSpPr>
            <p:cNvPr id="72822" name="Line 99">
              <a:extLst>
                <a:ext uri="{FF2B5EF4-FFF2-40B4-BE49-F238E27FC236}">
                  <a16:creationId xmlns:a16="http://schemas.microsoft.com/office/drawing/2014/main" id="{91C54BF8-3334-40D2-9FAD-EFCD414B9E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4" y="1761"/>
              <a:ext cx="16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823" name="Line 100">
              <a:extLst>
                <a:ext uri="{FF2B5EF4-FFF2-40B4-BE49-F238E27FC236}">
                  <a16:creationId xmlns:a16="http://schemas.microsoft.com/office/drawing/2014/main" id="{B261BCBA-9794-447A-A2CE-8D50AB6841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4" y="1718"/>
              <a:ext cx="16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2722" name="Line 101">
            <a:extLst>
              <a:ext uri="{FF2B5EF4-FFF2-40B4-BE49-F238E27FC236}">
                <a16:creationId xmlns:a16="http://schemas.microsoft.com/office/drawing/2014/main" id="{E9734B65-BB83-462E-8010-35D3B18847AA}"/>
              </a:ext>
            </a:extLst>
          </p:cNvPr>
          <p:cNvSpPr>
            <a:spLocks noChangeShapeType="1"/>
          </p:cNvSpPr>
          <p:nvPr/>
        </p:nvSpPr>
        <p:spPr bwMode="auto">
          <a:xfrm>
            <a:off x="4144963" y="6170613"/>
            <a:ext cx="0" cy="1254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23" name="Line 102">
            <a:extLst>
              <a:ext uri="{FF2B5EF4-FFF2-40B4-BE49-F238E27FC236}">
                <a16:creationId xmlns:a16="http://schemas.microsoft.com/office/drawing/2014/main" id="{79CBFB27-88DE-4B08-8812-5A8B2D22A14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175125" y="5970588"/>
            <a:ext cx="95250" cy="63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24" name="Text Box 103">
            <a:extLst>
              <a:ext uri="{FF2B5EF4-FFF2-40B4-BE49-F238E27FC236}">
                <a16:creationId xmlns:a16="http://schemas.microsoft.com/office/drawing/2014/main" id="{7AF0D175-6F37-4A8A-840E-2EC5ED24F5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5842000"/>
            <a:ext cx="3190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1000">
                <a:latin typeface="Arial" panose="020B0604020202020204" pitchFamily="34" charset="0"/>
              </a:rPr>
              <a:t>HO</a:t>
            </a:r>
          </a:p>
        </p:txBody>
      </p:sp>
      <p:sp>
        <p:nvSpPr>
          <p:cNvPr id="72725" name="Line 104">
            <a:extLst>
              <a:ext uri="{FF2B5EF4-FFF2-40B4-BE49-F238E27FC236}">
                <a16:creationId xmlns:a16="http://schemas.microsoft.com/office/drawing/2014/main" id="{E8349C00-1CEA-4F6B-B8D0-F850CE105C58}"/>
              </a:ext>
            </a:extLst>
          </p:cNvPr>
          <p:cNvSpPr>
            <a:spLocks noChangeShapeType="1"/>
          </p:cNvSpPr>
          <p:nvPr/>
        </p:nvSpPr>
        <p:spPr bwMode="auto">
          <a:xfrm>
            <a:off x="4627563" y="5845175"/>
            <a:ext cx="0" cy="1238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26" name="Line 105">
            <a:extLst>
              <a:ext uri="{FF2B5EF4-FFF2-40B4-BE49-F238E27FC236}">
                <a16:creationId xmlns:a16="http://schemas.microsoft.com/office/drawing/2014/main" id="{0AFB1CAE-417C-4D9A-9353-6292C59D73EC}"/>
              </a:ext>
            </a:extLst>
          </p:cNvPr>
          <p:cNvSpPr>
            <a:spLocks noChangeShapeType="1"/>
          </p:cNvSpPr>
          <p:nvPr/>
        </p:nvSpPr>
        <p:spPr bwMode="auto">
          <a:xfrm>
            <a:off x="4627563" y="5614988"/>
            <a:ext cx="0" cy="1254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27" name="Text Box 106">
            <a:extLst>
              <a:ext uri="{FF2B5EF4-FFF2-40B4-BE49-F238E27FC236}">
                <a16:creationId xmlns:a16="http://schemas.microsoft.com/office/drawing/2014/main" id="{F248C74C-F4AB-43C4-969B-55A651E5B2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1725" y="6415088"/>
            <a:ext cx="236538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1000">
                <a:latin typeface="Arial" panose="020B0604020202020204" pitchFamily="34" charset="0"/>
              </a:rPr>
              <a:t>O</a:t>
            </a:r>
          </a:p>
        </p:txBody>
      </p:sp>
      <p:grpSp>
        <p:nvGrpSpPr>
          <p:cNvPr id="72728" name="Group 107">
            <a:extLst>
              <a:ext uri="{FF2B5EF4-FFF2-40B4-BE49-F238E27FC236}">
                <a16:creationId xmlns:a16="http://schemas.microsoft.com/office/drawing/2014/main" id="{E5B291E2-F14A-4E59-B18D-0E8BB26B1F55}"/>
              </a:ext>
            </a:extLst>
          </p:cNvPr>
          <p:cNvGrpSpPr>
            <a:grpSpLocks/>
          </p:cNvGrpSpPr>
          <p:nvPr/>
        </p:nvGrpSpPr>
        <p:grpSpPr bwMode="auto">
          <a:xfrm rot="-1800000">
            <a:off x="3798888" y="6457950"/>
            <a:ext cx="115887" cy="34925"/>
            <a:chOff x="926" y="1718"/>
            <a:chExt cx="160" cy="43"/>
          </a:xfrm>
        </p:grpSpPr>
        <p:sp>
          <p:nvSpPr>
            <p:cNvPr id="72820" name="Line 108">
              <a:extLst>
                <a:ext uri="{FF2B5EF4-FFF2-40B4-BE49-F238E27FC236}">
                  <a16:creationId xmlns:a16="http://schemas.microsoft.com/office/drawing/2014/main" id="{B99344F8-21FB-4B39-93DB-340760740B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6" y="1761"/>
              <a:ext cx="16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821" name="Line 109">
              <a:extLst>
                <a:ext uri="{FF2B5EF4-FFF2-40B4-BE49-F238E27FC236}">
                  <a16:creationId xmlns:a16="http://schemas.microsoft.com/office/drawing/2014/main" id="{01319737-339F-4D58-94A1-2337F64F9F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6" y="1718"/>
              <a:ext cx="16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2729" name="Line 110">
            <a:extLst>
              <a:ext uri="{FF2B5EF4-FFF2-40B4-BE49-F238E27FC236}">
                <a16:creationId xmlns:a16="http://schemas.microsoft.com/office/drawing/2014/main" id="{BA4E0D66-618F-4DC0-B244-0E332819448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22725" y="6426200"/>
            <a:ext cx="93663" cy="63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30" name="Text Box 111">
            <a:extLst>
              <a:ext uri="{FF2B5EF4-FFF2-40B4-BE49-F238E27FC236}">
                <a16:creationId xmlns:a16="http://schemas.microsoft.com/office/drawing/2014/main" id="{6712781A-63CA-4D4E-A067-79EE88F3AD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4988" y="5748338"/>
            <a:ext cx="31432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1000">
                <a:latin typeface="Arial" panose="020B0604020202020204" pitchFamily="34" charset="0"/>
              </a:rPr>
              <a:t>HC</a:t>
            </a:r>
          </a:p>
        </p:txBody>
      </p:sp>
      <p:sp>
        <p:nvSpPr>
          <p:cNvPr id="72731" name="Line 112">
            <a:extLst>
              <a:ext uri="{FF2B5EF4-FFF2-40B4-BE49-F238E27FC236}">
                <a16:creationId xmlns:a16="http://schemas.microsoft.com/office/drawing/2014/main" id="{78698C5F-48BC-4BDE-98FA-750E7641649F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0088" y="5900738"/>
            <a:ext cx="0" cy="1254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32" name="Text Box 116">
            <a:extLst>
              <a:ext uri="{FF2B5EF4-FFF2-40B4-BE49-F238E27FC236}">
                <a16:creationId xmlns:a16="http://schemas.microsoft.com/office/drawing/2014/main" id="{806B9B9F-F827-40D6-A0EA-FC80393018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1663" y="5532438"/>
            <a:ext cx="23653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1000">
                <a:latin typeface="Arial" panose="020B0604020202020204" pitchFamily="34" charset="0"/>
              </a:rPr>
              <a:t>O</a:t>
            </a:r>
          </a:p>
        </p:txBody>
      </p:sp>
      <p:sp>
        <p:nvSpPr>
          <p:cNvPr id="72733" name="Text Box 26">
            <a:extLst>
              <a:ext uri="{FF2B5EF4-FFF2-40B4-BE49-F238E27FC236}">
                <a16:creationId xmlns:a16="http://schemas.microsoft.com/office/drawing/2014/main" id="{1D589C6B-D61A-40B1-A09B-9B0FECC40A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9975" y="2711450"/>
            <a:ext cx="13684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0"/>
              </a:spcBef>
              <a:buFontTx/>
              <a:buNone/>
            </a:pPr>
            <a:r>
              <a:rPr lang="en-US" altLang="ar-JO" sz="1400">
                <a:latin typeface="Times New Roman" panose="02020603050405020304" pitchFamily="18" charset="0"/>
                <a:cs typeface="Times New Roman" panose="02020603050405020304" pitchFamily="18" charset="0"/>
              </a:rPr>
              <a:t>Progesterone</a:t>
            </a:r>
            <a:endParaRPr lang="en-US" altLang="ar-JO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2734" name="Group 132">
            <a:extLst>
              <a:ext uri="{FF2B5EF4-FFF2-40B4-BE49-F238E27FC236}">
                <a16:creationId xmlns:a16="http://schemas.microsoft.com/office/drawing/2014/main" id="{3B1BFF82-35FD-4652-9FCF-E11913652206}"/>
              </a:ext>
            </a:extLst>
          </p:cNvPr>
          <p:cNvGrpSpPr>
            <a:grpSpLocks/>
          </p:cNvGrpSpPr>
          <p:nvPr/>
        </p:nvGrpSpPr>
        <p:grpSpPr bwMode="auto">
          <a:xfrm>
            <a:off x="3649663" y="2108200"/>
            <a:ext cx="1308100" cy="1165225"/>
            <a:chOff x="1428" y="1005"/>
            <a:chExt cx="983" cy="840"/>
          </a:xfrm>
        </p:grpSpPr>
        <p:sp>
          <p:nvSpPr>
            <p:cNvPr id="72801" name="AutoShape 32">
              <a:extLst>
                <a:ext uri="{FF2B5EF4-FFF2-40B4-BE49-F238E27FC236}">
                  <a16:creationId xmlns:a16="http://schemas.microsoft.com/office/drawing/2014/main" id="{B13AAC32-5080-44E3-BA54-1369C482D1B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1874" y="1392"/>
              <a:ext cx="234" cy="183"/>
            </a:xfrm>
            <a:prstGeom prst="hexagon">
              <a:avLst>
                <a:gd name="adj" fmla="val 31967"/>
                <a:gd name="vf" fmla="val 11547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JO" altLang="ar-JO" sz="1800">
                <a:latin typeface="Arial" panose="020B0604020202020204" pitchFamily="34" charset="0"/>
              </a:endParaRPr>
            </a:p>
          </p:txBody>
        </p:sp>
        <p:sp>
          <p:nvSpPr>
            <p:cNvPr id="72802" name="AutoShape 33">
              <a:extLst>
                <a:ext uri="{FF2B5EF4-FFF2-40B4-BE49-F238E27FC236}">
                  <a16:creationId xmlns:a16="http://schemas.microsoft.com/office/drawing/2014/main" id="{8427178F-86A0-4F40-A629-F7ACDA62BD7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083" y="1375"/>
              <a:ext cx="169" cy="171"/>
            </a:xfrm>
            <a:prstGeom prst="homePlate">
              <a:avLst>
                <a:gd name="adj" fmla="val 2500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JO" altLang="ar-JO" sz="1800">
                <a:latin typeface="Arial" panose="020B0604020202020204" pitchFamily="34" charset="0"/>
              </a:endParaRPr>
            </a:p>
          </p:txBody>
        </p:sp>
        <p:sp>
          <p:nvSpPr>
            <p:cNvPr id="72803" name="AutoShape 34">
              <a:extLst>
                <a:ext uri="{FF2B5EF4-FFF2-40B4-BE49-F238E27FC236}">
                  <a16:creationId xmlns:a16="http://schemas.microsoft.com/office/drawing/2014/main" id="{FC4ED732-C934-4E4C-9DF1-6ED1A4B5A3E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1781" y="1569"/>
              <a:ext cx="233" cy="185"/>
            </a:xfrm>
            <a:prstGeom prst="hexagon">
              <a:avLst>
                <a:gd name="adj" fmla="val 31486"/>
                <a:gd name="vf" fmla="val 11547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JO" altLang="ar-JO" sz="1800">
                <a:latin typeface="Arial" panose="020B0604020202020204" pitchFamily="34" charset="0"/>
              </a:endParaRPr>
            </a:p>
          </p:txBody>
        </p:sp>
        <p:sp>
          <p:nvSpPr>
            <p:cNvPr id="72804" name="Text Box 35">
              <a:extLst>
                <a:ext uri="{FF2B5EF4-FFF2-40B4-BE49-F238E27FC236}">
                  <a16:creationId xmlns:a16="http://schemas.microsoft.com/office/drawing/2014/main" id="{5834A67D-FCEF-452E-85A6-F68DC1B5DD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91" y="1005"/>
              <a:ext cx="26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1000">
                  <a:latin typeface="Arial" panose="020B0604020202020204" pitchFamily="34" charset="0"/>
                </a:rPr>
                <a:t>CH</a:t>
              </a:r>
              <a:r>
                <a:rPr lang="en-US" altLang="ar-JO" sz="1000" baseline="-25000">
                  <a:latin typeface="Arial" panose="020B0604020202020204" pitchFamily="34" charset="0"/>
                </a:rPr>
                <a:t>3</a:t>
              </a:r>
              <a:endParaRPr lang="en-US" altLang="ar-JO" sz="1000">
                <a:latin typeface="Arial" panose="020B0604020202020204" pitchFamily="34" charset="0"/>
              </a:endParaRPr>
            </a:p>
          </p:txBody>
        </p:sp>
        <p:sp>
          <p:nvSpPr>
            <p:cNvPr id="72805" name="AutoShape 36">
              <a:extLst>
                <a:ext uri="{FF2B5EF4-FFF2-40B4-BE49-F238E27FC236}">
                  <a16:creationId xmlns:a16="http://schemas.microsoft.com/office/drawing/2014/main" id="{9D115F61-FAD1-49E0-85B7-158DF453E37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1596" y="1570"/>
              <a:ext cx="233" cy="184"/>
            </a:xfrm>
            <a:prstGeom prst="hexagon">
              <a:avLst>
                <a:gd name="adj" fmla="val 31658"/>
                <a:gd name="vf" fmla="val 11547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JO" altLang="ar-JO" sz="1800">
                <a:latin typeface="Arial" panose="020B0604020202020204" pitchFamily="34" charset="0"/>
              </a:endParaRPr>
            </a:p>
          </p:txBody>
        </p:sp>
        <p:sp>
          <p:nvSpPr>
            <p:cNvPr id="72806" name="Text Box 37">
              <a:extLst>
                <a:ext uri="{FF2B5EF4-FFF2-40B4-BE49-F238E27FC236}">
                  <a16:creationId xmlns:a16="http://schemas.microsoft.com/office/drawing/2014/main" id="{6A0DBA22-779A-4ACF-AE35-9AEC9952B5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33" y="1185"/>
              <a:ext cx="17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1000">
                  <a:latin typeface="Arial" panose="020B0604020202020204" pitchFamily="34" charset="0"/>
                </a:rPr>
                <a:t>O</a:t>
              </a:r>
            </a:p>
          </p:txBody>
        </p:sp>
        <p:sp>
          <p:nvSpPr>
            <p:cNvPr id="72807" name="Text Box 38">
              <a:extLst>
                <a:ext uri="{FF2B5EF4-FFF2-40B4-BE49-F238E27FC236}">
                  <a16:creationId xmlns:a16="http://schemas.microsoft.com/office/drawing/2014/main" id="{18D02FAE-BB74-4837-A577-503E827D9B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86" y="1182"/>
              <a:ext cx="174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1000">
                  <a:latin typeface="Arial" panose="020B0604020202020204" pitchFamily="34" charset="0"/>
                </a:rPr>
                <a:t>C</a:t>
              </a:r>
            </a:p>
          </p:txBody>
        </p:sp>
        <p:grpSp>
          <p:nvGrpSpPr>
            <p:cNvPr id="72808" name="Group 39">
              <a:extLst>
                <a:ext uri="{FF2B5EF4-FFF2-40B4-BE49-F238E27FC236}">
                  <a16:creationId xmlns:a16="http://schemas.microsoft.com/office/drawing/2014/main" id="{52B9E5B2-E107-4A8D-89BB-605DB33053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07" y="1249"/>
              <a:ext cx="88" cy="25"/>
              <a:chOff x="940" y="1718"/>
              <a:chExt cx="162" cy="43"/>
            </a:xfrm>
          </p:grpSpPr>
          <p:sp>
            <p:nvSpPr>
              <p:cNvPr id="72818" name="Line 40">
                <a:extLst>
                  <a:ext uri="{FF2B5EF4-FFF2-40B4-BE49-F238E27FC236}">
                    <a16:creationId xmlns:a16="http://schemas.microsoft.com/office/drawing/2014/main" id="{7C1ACB3E-CA37-4137-B1B5-2E5A153060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40" y="1761"/>
                <a:ext cx="16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819" name="Line 41">
                <a:extLst>
                  <a:ext uri="{FF2B5EF4-FFF2-40B4-BE49-F238E27FC236}">
                    <a16:creationId xmlns:a16="http://schemas.microsoft.com/office/drawing/2014/main" id="{12326249-6ECE-4459-A45B-4A0852BDE2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41" y="1718"/>
                <a:ext cx="16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2809" name="Line 42">
              <a:extLst>
                <a:ext uri="{FF2B5EF4-FFF2-40B4-BE49-F238E27FC236}">
                  <a16:creationId xmlns:a16="http://schemas.microsoft.com/office/drawing/2014/main" id="{3CE030F5-17DE-46E6-9378-DC5DBA9D5C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05" y="1520"/>
              <a:ext cx="0" cy="9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810" name="Text Box 43">
              <a:extLst>
                <a:ext uri="{FF2B5EF4-FFF2-40B4-BE49-F238E27FC236}">
                  <a16:creationId xmlns:a16="http://schemas.microsoft.com/office/drawing/2014/main" id="{6484E4CC-53E3-4782-9845-2FE03F6855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28" y="1691"/>
              <a:ext cx="17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1000">
                  <a:latin typeface="Arial" panose="020B0604020202020204" pitchFamily="34" charset="0"/>
                </a:rPr>
                <a:t>O</a:t>
              </a:r>
            </a:p>
          </p:txBody>
        </p:sp>
        <p:sp>
          <p:nvSpPr>
            <p:cNvPr id="72811" name="Line 44">
              <a:extLst>
                <a:ext uri="{FF2B5EF4-FFF2-40B4-BE49-F238E27FC236}">
                  <a16:creationId xmlns:a16="http://schemas.microsoft.com/office/drawing/2014/main" id="{BC1B3027-275D-4FFC-924E-F26FF2F7BC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8" y="1285"/>
              <a:ext cx="0" cy="9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812" name="Line 45">
              <a:extLst>
                <a:ext uri="{FF2B5EF4-FFF2-40B4-BE49-F238E27FC236}">
                  <a16:creationId xmlns:a16="http://schemas.microsoft.com/office/drawing/2014/main" id="{59598898-E014-43A4-BCCC-0DBEC30C6D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8" y="1119"/>
              <a:ext cx="0" cy="9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813" name="Line 46">
              <a:extLst>
                <a:ext uri="{FF2B5EF4-FFF2-40B4-BE49-F238E27FC236}">
                  <a16:creationId xmlns:a16="http://schemas.microsoft.com/office/drawing/2014/main" id="{F5E6C3EC-4265-493D-A085-42EBC6D5AA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13" y="1708"/>
              <a:ext cx="71" cy="4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2814" name="Group 47">
              <a:extLst>
                <a:ext uri="{FF2B5EF4-FFF2-40B4-BE49-F238E27FC236}">
                  <a16:creationId xmlns:a16="http://schemas.microsoft.com/office/drawing/2014/main" id="{50D9019B-2633-4542-AB72-93E4C0762E88}"/>
                </a:ext>
              </a:extLst>
            </p:cNvPr>
            <p:cNvGrpSpPr>
              <a:grpSpLocks/>
            </p:cNvGrpSpPr>
            <p:nvPr/>
          </p:nvGrpSpPr>
          <p:grpSpPr bwMode="auto">
            <a:xfrm rot="-1800000">
              <a:off x="1548" y="1729"/>
              <a:ext cx="87" cy="26"/>
              <a:chOff x="926" y="1718"/>
              <a:chExt cx="160" cy="43"/>
            </a:xfrm>
          </p:grpSpPr>
          <p:sp>
            <p:nvSpPr>
              <p:cNvPr id="72816" name="Line 48">
                <a:extLst>
                  <a:ext uri="{FF2B5EF4-FFF2-40B4-BE49-F238E27FC236}">
                    <a16:creationId xmlns:a16="http://schemas.microsoft.com/office/drawing/2014/main" id="{262C2E02-0394-4341-A920-7352B055BC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26" y="1761"/>
                <a:ext cx="16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817" name="Line 49">
                <a:extLst>
                  <a:ext uri="{FF2B5EF4-FFF2-40B4-BE49-F238E27FC236}">
                    <a16:creationId xmlns:a16="http://schemas.microsoft.com/office/drawing/2014/main" id="{90DD00FD-A070-430C-A68D-397425F436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26" y="1718"/>
                <a:ext cx="16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2815" name="Line 117">
              <a:extLst>
                <a:ext uri="{FF2B5EF4-FFF2-40B4-BE49-F238E27FC236}">
                  <a16:creationId xmlns:a16="http://schemas.microsoft.com/office/drawing/2014/main" id="{8DFA8718-95DF-4BB9-9355-A9057C1D97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0" y="1037"/>
              <a:ext cx="1" cy="19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2735" name="Group 130">
            <a:extLst>
              <a:ext uri="{FF2B5EF4-FFF2-40B4-BE49-F238E27FC236}">
                <a16:creationId xmlns:a16="http://schemas.microsoft.com/office/drawing/2014/main" id="{72881379-9410-4F23-9E4C-A3146573820A}"/>
              </a:ext>
            </a:extLst>
          </p:cNvPr>
          <p:cNvGrpSpPr>
            <a:grpSpLocks/>
          </p:cNvGrpSpPr>
          <p:nvPr/>
        </p:nvGrpSpPr>
        <p:grpSpPr bwMode="auto">
          <a:xfrm>
            <a:off x="3657600" y="3192463"/>
            <a:ext cx="1393825" cy="1171575"/>
            <a:chOff x="1434" y="1787"/>
            <a:chExt cx="1047" cy="845"/>
          </a:xfrm>
        </p:grpSpPr>
        <p:sp>
          <p:nvSpPr>
            <p:cNvPr id="72782" name="AutoShape 51">
              <a:extLst>
                <a:ext uri="{FF2B5EF4-FFF2-40B4-BE49-F238E27FC236}">
                  <a16:creationId xmlns:a16="http://schemas.microsoft.com/office/drawing/2014/main" id="{076A1340-4E6B-44CD-A274-055A8983275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1876" y="2174"/>
              <a:ext cx="234" cy="183"/>
            </a:xfrm>
            <a:prstGeom prst="hexagon">
              <a:avLst>
                <a:gd name="adj" fmla="val 31967"/>
                <a:gd name="vf" fmla="val 11547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JO" altLang="ar-JO" sz="1800">
                <a:latin typeface="Arial" panose="020B0604020202020204" pitchFamily="34" charset="0"/>
              </a:endParaRPr>
            </a:p>
          </p:txBody>
        </p:sp>
        <p:sp>
          <p:nvSpPr>
            <p:cNvPr id="72783" name="AutoShape 52">
              <a:extLst>
                <a:ext uri="{FF2B5EF4-FFF2-40B4-BE49-F238E27FC236}">
                  <a16:creationId xmlns:a16="http://schemas.microsoft.com/office/drawing/2014/main" id="{D0133DBA-0B96-44C6-A25A-9B77646CABC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085" y="2157"/>
              <a:ext cx="169" cy="171"/>
            </a:xfrm>
            <a:prstGeom prst="homePlate">
              <a:avLst>
                <a:gd name="adj" fmla="val 2500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JO" altLang="ar-JO" sz="1800">
                <a:latin typeface="Arial" panose="020B0604020202020204" pitchFamily="34" charset="0"/>
              </a:endParaRPr>
            </a:p>
          </p:txBody>
        </p:sp>
        <p:sp>
          <p:nvSpPr>
            <p:cNvPr id="72784" name="AutoShape 53">
              <a:extLst>
                <a:ext uri="{FF2B5EF4-FFF2-40B4-BE49-F238E27FC236}">
                  <a16:creationId xmlns:a16="http://schemas.microsoft.com/office/drawing/2014/main" id="{5480E86F-3DC3-4625-8708-323D6FC6C8B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1783" y="2351"/>
              <a:ext cx="233" cy="185"/>
            </a:xfrm>
            <a:prstGeom prst="hexagon">
              <a:avLst>
                <a:gd name="adj" fmla="val 31486"/>
                <a:gd name="vf" fmla="val 11547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JO" altLang="ar-JO" sz="1800">
                <a:latin typeface="Arial" panose="020B0604020202020204" pitchFamily="34" charset="0"/>
              </a:endParaRPr>
            </a:p>
          </p:txBody>
        </p:sp>
        <p:sp>
          <p:nvSpPr>
            <p:cNvPr id="72785" name="Text Box 54">
              <a:extLst>
                <a:ext uri="{FF2B5EF4-FFF2-40B4-BE49-F238E27FC236}">
                  <a16:creationId xmlns:a16="http://schemas.microsoft.com/office/drawing/2014/main" id="{E592DA63-94E6-4FAC-A019-8C02384EC8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93" y="1787"/>
              <a:ext cx="38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1000">
                  <a:latin typeface="Arial" panose="020B0604020202020204" pitchFamily="34" charset="0"/>
                </a:rPr>
                <a:t>CH</a:t>
              </a:r>
              <a:r>
                <a:rPr lang="en-US" altLang="ar-JO" sz="1000" baseline="-25000">
                  <a:latin typeface="Arial" panose="020B0604020202020204" pitchFamily="34" charset="0"/>
                </a:rPr>
                <a:t>2</a:t>
              </a:r>
              <a:r>
                <a:rPr lang="en-US" altLang="ar-JO" sz="1000">
                  <a:latin typeface="Arial" panose="020B0604020202020204" pitchFamily="34" charset="0"/>
                </a:rPr>
                <a:t>OH</a:t>
              </a:r>
            </a:p>
          </p:txBody>
        </p:sp>
        <p:sp>
          <p:nvSpPr>
            <p:cNvPr id="72786" name="AutoShape 55">
              <a:extLst>
                <a:ext uri="{FF2B5EF4-FFF2-40B4-BE49-F238E27FC236}">
                  <a16:creationId xmlns:a16="http://schemas.microsoft.com/office/drawing/2014/main" id="{EA59CFBC-63FB-4F5C-904A-E6181D8D695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1598" y="2352"/>
              <a:ext cx="233" cy="184"/>
            </a:xfrm>
            <a:prstGeom prst="hexagon">
              <a:avLst>
                <a:gd name="adj" fmla="val 31658"/>
                <a:gd name="vf" fmla="val 11547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JO" altLang="ar-JO" sz="1800">
                <a:latin typeface="Arial" panose="020B0604020202020204" pitchFamily="34" charset="0"/>
              </a:endParaRPr>
            </a:p>
          </p:txBody>
        </p:sp>
        <p:sp>
          <p:nvSpPr>
            <p:cNvPr id="72787" name="Text Box 56">
              <a:extLst>
                <a:ext uri="{FF2B5EF4-FFF2-40B4-BE49-F238E27FC236}">
                  <a16:creationId xmlns:a16="http://schemas.microsoft.com/office/drawing/2014/main" id="{B3F0CA35-694A-4585-A803-DAE75073B4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7" y="1961"/>
              <a:ext cx="17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1000">
                  <a:latin typeface="Arial" panose="020B0604020202020204" pitchFamily="34" charset="0"/>
                </a:rPr>
                <a:t>O</a:t>
              </a:r>
            </a:p>
          </p:txBody>
        </p:sp>
        <p:sp>
          <p:nvSpPr>
            <p:cNvPr id="72788" name="Text Box 57">
              <a:extLst>
                <a:ext uri="{FF2B5EF4-FFF2-40B4-BE49-F238E27FC236}">
                  <a16:creationId xmlns:a16="http://schemas.microsoft.com/office/drawing/2014/main" id="{A5773196-2D6D-42D9-93B9-FB8758CB17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88" y="1964"/>
              <a:ext cx="174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1000">
                  <a:latin typeface="Arial" panose="020B0604020202020204" pitchFamily="34" charset="0"/>
                </a:rPr>
                <a:t>C</a:t>
              </a:r>
            </a:p>
          </p:txBody>
        </p:sp>
        <p:grpSp>
          <p:nvGrpSpPr>
            <p:cNvPr id="72789" name="Group 58">
              <a:extLst>
                <a:ext uri="{FF2B5EF4-FFF2-40B4-BE49-F238E27FC236}">
                  <a16:creationId xmlns:a16="http://schemas.microsoft.com/office/drawing/2014/main" id="{28FCC25B-4BEB-4CCC-9F72-84BB3ABD88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08" y="2031"/>
              <a:ext cx="87" cy="25"/>
              <a:chOff x="926" y="1718"/>
              <a:chExt cx="160" cy="43"/>
            </a:xfrm>
          </p:grpSpPr>
          <p:sp>
            <p:nvSpPr>
              <p:cNvPr id="72799" name="Line 59">
                <a:extLst>
                  <a:ext uri="{FF2B5EF4-FFF2-40B4-BE49-F238E27FC236}">
                    <a16:creationId xmlns:a16="http://schemas.microsoft.com/office/drawing/2014/main" id="{08809B1B-1183-4DAB-8F4C-AFC51296EC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26" y="1761"/>
                <a:ext cx="16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800" name="Line 60">
                <a:extLst>
                  <a:ext uri="{FF2B5EF4-FFF2-40B4-BE49-F238E27FC236}">
                    <a16:creationId xmlns:a16="http://schemas.microsoft.com/office/drawing/2014/main" id="{CDA58082-9CA2-4E33-AEDD-BCC68507FC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26" y="1718"/>
                <a:ext cx="16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2790" name="Line 61">
              <a:extLst>
                <a:ext uri="{FF2B5EF4-FFF2-40B4-BE49-F238E27FC236}">
                  <a16:creationId xmlns:a16="http://schemas.microsoft.com/office/drawing/2014/main" id="{9C7FA9C8-7041-4118-83ED-5CC3E173AD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07" y="2302"/>
              <a:ext cx="0" cy="9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91" name="Line 62">
              <a:extLst>
                <a:ext uri="{FF2B5EF4-FFF2-40B4-BE49-F238E27FC236}">
                  <a16:creationId xmlns:a16="http://schemas.microsoft.com/office/drawing/2014/main" id="{0DD5DE48-B019-4150-9AD7-8BA839F5F9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70" y="2067"/>
              <a:ext cx="0" cy="9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92" name="Line 63">
              <a:extLst>
                <a:ext uri="{FF2B5EF4-FFF2-40B4-BE49-F238E27FC236}">
                  <a16:creationId xmlns:a16="http://schemas.microsoft.com/office/drawing/2014/main" id="{165964D0-306E-48FC-8F57-BCA0A7E3F9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70" y="1901"/>
              <a:ext cx="0" cy="9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93" name="Text Box 64">
              <a:extLst>
                <a:ext uri="{FF2B5EF4-FFF2-40B4-BE49-F238E27FC236}">
                  <a16:creationId xmlns:a16="http://schemas.microsoft.com/office/drawing/2014/main" id="{CDDB8006-BA07-4632-80AD-BBE3C49A99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34" y="2478"/>
              <a:ext cx="17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1000">
                  <a:latin typeface="Arial" panose="020B0604020202020204" pitchFamily="34" charset="0"/>
                </a:rPr>
                <a:t>O</a:t>
              </a:r>
            </a:p>
          </p:txBody>
        </p:sp>
        <p:sp>
          <p:nvSpPr>
            <p:cNvPr id="72794" name="Line 65">
              <a:extLst>
                <a:ext uri="{FF2B5EF4-FFF2-40B4-BE49-F238E27FC236}">
                  <a16:creationId xmlns:a16="http://schemas.microsoft.com/office/drawing/2014/main" id="{99ED39F7-8B61-4184-A09E-DC70899763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13" y="2487"/>
              <a:ext cx="71" cy="4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2795" name="Group 66">
              <a:extLst>
                <a:ext uri="{FF2B5EF4-FFF2-40B4-BE49-F238E27FC236}">
                  <a16:creationId xmlns:a16="http://schemas.microsoft.com/office/drawing/2014/main" id="{2075ADC8-078A-4573-83E9-82E510B7F6B2}"/>
                </a:ext>
              </a:extLst>
            </p:cNvPr>
            <p:cNvGrpSpPr>
              <a:grpSpLocks/>
            </p:cNvGrpSpPr>
            <p:nvPr/>
          </p:nvGrpSpPr>
          <p:grpSpPr bwMode="auto">
            <a:xfrm rot="-1800000">
              <a:off x="1548" y="2509"/>
              <a:ext cx="87" cy="25"/>
              <a:chOff x="926" y="1718"/>
              <a:chExt cx="160" cy="43"/>
            </a:xfrm>
          </p:grpSpPr>
          <p:sp>
            <p:nvSpPr>
              <p:cNvPr id="72797" name="Line 67">
                <a:extLst>
                  <a:ext uri="{FF2B5EF4-FFF2-40B4-BE49-F238E27FC236}">
                    <a16:creationId xmlns:a16="http://schemas.microsoft.com/office/drawing/2014/main" id="{CA6A3529-1CD1-4ADD-BB2C-20EFFC0C88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26" y="1761"/>
                <a:ext cx="16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98" name="Line 68">
                <a:extLst>
                  <a:ext uri="{FF2B5EF4-FFF2-40B4-BE49-F238E27FC236}">
                    <a16:creationId xmlns:a16="http://schemas.microsoft.com/office/drawing/2014/main" id="{06EFD227-8E5D-4E91-9C2C-E8B0BF038C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26" y="1718"/>
                <a:ext cx="16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2796" name="Line 118">
              <a:extLst>
                <a:ext uri="{FF2B5EF4-FFF2-40B4-BE49-F238E27FC236}">
                  <a16:creationId xmlns:a16="http://schemas.microsoft.com/office/drawing/2014/main" id="{D21C7BC3-4156-4C37-A30C-DE52E876DB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0" y="1831"/>
              <a:ext cx="1" cy="19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2736" name="Group 133">
            <a:extLst>
              <a:ext uri="{FF2B5EF4-FFF2-40B4-BE49-F238E27FC236}">
                <a16:creationId xmlns:a16="http://schemas.microsoft.com/office/drawing/2014/main" id="{AB387787-1E11-4F00-A217-0633976E0361}"/>
              </a:ext>
            </a:extLst>
          </p:cNvPr>
          <p:cNvGrpSpPr>
            <a:grpSpLocks/>
          </p:cNvGrpSpPr>
          <p:nvPr/>
        </p:nvGrpSpPr>
        <p:grpSpPr bwMode="auto">
          <a:xfrm>
            <a:off x="3649663" y="4278313"/>
            <a:ext cx="1397000" cy="1163637"/>
            <a:chOff x="1428" y="2570"/>
            <a:chExt cx="1050" cy="840"/>
          </a:xfrm>
        </p:grpSpPr>
        <p:sp>
          <p:nvSpPr>
            <p:cNvPr id="72761" name="AutoShape 70">
              <a:extLst>
                <a:ext uri="{FF2B5EF4-FFF2-40B4-BE49-F238E27FC236}">
                  <a16:creationId xmlns:a16="http://schemas.microsoft.com/office/drawing/2014/main" id="{1F1030E0-13C8-4DC4-8156-FB5AF05B634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1873" y="2957"/>
              <a:ext cx="234" cy="183"/>
            </a:xfrm>
            <a:prstGeom prst="hexagon">
              <a:avLst>
                <a:gd name="adj" fmla="val 31967"/>
                <a:gd name="vf" fmla="val 11547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JO" altLang="ar-JO" sz="1800">
                <a:latin typeface="Arial" panose="020B0604020202020204" pitchFamily="34" charset="0"/>
              </a:endParaRPr>
            </a:p>
          </p:txBody>
        </p:sp>
        <p:sp>
          <p:nvSpPr>
            <p:cNvPr id="72762" name="AutoShape 71">
              <a:extLst>
                <a:ext uri="{FF2B5EF4-FFF2-40B4-BE49-F238E27FC236}">
                  <a16:creationId xmlns:a16="http://schemas.microsoft.com/office/drawing/2014/main" id="{CF065F39-7893-43C1-8CEC-6DF8A5FF358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082" y="2940"/>
              <a:ext cx="169" cy="172"/>
            </a:xfrm>
            <a:prstGeom prst="homePlate">
              <a:avLst>
                <a:gd name="adj" fmla="val 2500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JO" altLang="ar-JO" sz="1800">
                <a:latin typeface="Arial" panose="020B0604020202020204" pitchFamily="34" charset="0"/>
              </a:endParaRPr>
            </a:p>
          </p:txBody>
        </p:sp>
        <p:sp>
          <p:nvSpPr>
            <p:cNvPr id="72763" name="AutoShape 72">
              <a:extLst>
                <a:ext uri="{FF2B5EF4-FFF2-40B4-BE49-F238E27FC236}">
                  <a16:creationId xmlns:a16="http://schemas.microsoft.com/office/drawing/2014/main" id="{6818E713-FC72-4140-8AB8-C2DF683D433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1780" y="3134"/>
              <a:ext cx="233" cy="185"/>
            </a:xfrm>
            <a:prstGeom prst="hexagon">
              <a:avLst>
                <a:gd name="adj" fmla="val 31486"/>
                <a:gd name="vf" fmla="val 11547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JO" altLang="ar-JO" sz="1800">
                <a:latin typeface="Arial" panose="020B0604020202020204" pitchFamily="34" charset="0"/>
              </a:endParaRPr>
            </a:p>
          </p:txBody>
        </p:sp>
        <p:sp>
          <p:nvSpPr>
            <p:cNvPr id="72764" name="Text Box 73">
              <a:extLst>
                <a:ext uri="{FF2B5EF4-FFF2-40B4-BE49-F238E27FC236}">
                  <a16:creationId xmlns:a16="http://schemas.microsoft.com/office/drawing/2014/main" id="{F41ABB2A-0806-4336-99EF-C11039CA21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90" y="2570"/>
              <a:ext cx="38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1000">
                  <a:latin typeface="Arial" panose="020B0604020202020204" pitchFamily="34" charset="0"/>
                </a:rPr>
                <a:t>CH</a:t>
              </a:r>
              <a:r>
                <a:rPr lang="en-US" altLang="ar-JO" sz="1000" baseline="-25000">
                  <a:latin typeface="Arial" panose="020B0604020202020204" pitchFamily="34" charset="0"/>
                </a:rPr>
                <a:t>2</a:t>
              </a:r>
              <a:r>
                <a:rPr lang="en-US" altLang="ar-JO" sz="1000">
                  <a:latin typeface="Arial" panose="020B0604020202020204" pitchFamily="34" charset="0"/>
                </a:rPr>
                <a:t>OH</a:t>
              </a:r>
            </a:p>
          </p:txBody>
        </p:sp>
        <p:sp>
          <p:nvSpPr>
            <p:cNvPr id="72765" name="AutoShape 74">
              <a:extLst>
                <a:ext uri="{FF2B5EF4-FFF2-40B4-BE49-F238E27FC236}">
                  <a16:creationId xmlns:a16="http://schemas.microsoft.com/office/drawing/2014/main" id="{665A4D28-51C1-4F85-9814-6751F46DF88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1595" y="3135"/>
              <a:ext cx="233" cy="184"/>
            </a:xfrm>
            <a:prstGeom prst="hexagon">
              <a:avLst>
                <a:gd name="adj" fmla="val 31658"/>
                <a:gd name="vf" fmla="val 11547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JO" altLang="ar-JO" sz="1800">
                <a:latin typeface="Arial" panose="020B0604020202020204" pitchFamily="34" charset="0"/>
              </a:endParaRPr>
            </a:p>
          </p:txBody>
        </p:sp>
        <p:sp>
          <p:nvSpPr>
            <p:cNvPr id="72766" name="Text Box 75">
              <a:extLst>
                <a:ext uri="{FF2B5EF4-FFF2-40B4-BE49-F238E27FC236}">
                  <a16:creationId xmlns:a16="http://schemas.microsoft.com/office/drawing/2014/main" id="{8DA77051-4D80-4649-919F-CE8AD78340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0" y="2750"/>
              <a:ext cx="17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1000">
                  <a:latin typeface="Arial" panose="020B0604020202020204" pitchFamily="34" charset="0"/>
                </a:rPr>
                <a:t>O</a:t>
              </a:r>
            </a:p>
          </p:txBody>
        </p:sp>
        <p:sp>
          <p:nvSpPr>
            <p:cNvPr id="72767" name="Text Box 76">
              <a:extLst>
                <a:ext uri="{FF2B5EF4-FFF2-40B4-BE49-F238E27FC236}">
                  <a16:creationId xmlns:a16="http://schemas.microsoft.com/office/drawing/2014/main" id="{FCEAF9F5-51D6-4098-ABF0-4E583862B7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91" y="2747"/>
              <a:ext cx="174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1000">
                  <a:latin typeface="Arial" panose="020B0604020202020204" pitchFamily="34" charset="0"/>
                </a:rPr>
                <a:t>C</a:t>
              </a:r>
            </a:p>
          </p:txBody>
        </p:sp>
        <p:grpSp>
          <p:nvGrpSpPr>
            <p:cNvPr id="72768" name="Group 77">
              <a:extLst>
                <a:ext uri="{FF2B5EF4-FFF2-40B4-BE49-F238E27FC236}">
                  <a16:creationId xmlns:a16="http://schemas.microsoft.com/office/drawing/2014/main" id="{3C905775-8053-4CF6-95C3-72139CD4C0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11" y="2820"/>
              <a:ext cx="87" cy="25"/>
              <a:chOff x="926" y="1718"/>
              <a:chExt cx="160" cy="43"/>
            </a:xfrm>
          </p:grpSpPr>
          <p:sp>
            <p:nvSpPr>
              <p:cNvPr id="72780" name="Line 78">
                <a:extLst>
                  <a:ext uri="{FF2B5EF4-FFF2-40B4-BE49-F238E27FC236}">
                    <a16:creationId xmlns:a16="http://schemas.microsoft.com/office/drawing/2014/main" id="{9DF5F582-AD3C-4415-899E-F69BD685AA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26" y="1761"/>
                <a:ext cx="16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81" name="Line 79">
                <a:extLst>
                  <a:ext uri="{FF2B5EF4-FFF2-40B4-BE49-F238E27FC236}">
                    <a16:creationId xmlns:a16="http://schemas.microsoft.com/office/drawing/2014/main" id="{463276FE-FF94-44D5-9F8E-D21CE5AD6F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26" y="1718"/>
                <a:ext cx="16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2769" name="Line 80">
              <a:extLst>
                <a:ext uri="{FF2B5EF4-FFF2-40B4-BE49-F238E27FC236}">
                  <a16:creationId xmlns:a16="http://schemas.microsoft.com/office/drawing/2014/main" id="{E2BA237F-6198-4CB7-B869-F6DCB61EF0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04" y="3085"/>
              <a:ext cx="0" cy="9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70" name="Line 81">
              <a:extLst>
                <a:ext uri="{FF2B5EF4-FFF2-40B4-BE49-F238E27FC236}">
                  <a16:creationId xmlns:a16="http://schemas.microsoft.com/office/drawing/2014/main" id="{D4A3CB2C-7CC7-4D86-8D2E-190207AC76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7" y="2850"/>
              <a:ext cx="0" cy="9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71" name="Line 82">
              <a:extLst>
                <a:ext uri="{FF2B5EF4-FFF2-40B4-BE49-F238E27FC236}">
                  <a16:creationId xmlns:a16="http://schemas.microsoft.com/office/drawing/2014/main" id="{7B4761FE-98DF-4A11-BEAD-B334150FDE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7" y="2684"/>
              <a:ext cx="0" cy="9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72" name="Line 83">
              <a:extLst>
                <a:ext uri="{FF2B5EF4-FFF2-40B4-BE49-F238E27FC236}">
                  <a16:creationId xmlns:a16="http://schemas.microsoft.com/office/drawing/2014/main" id="{C01C4B85-62DD-46EE-9836-4C6C0CDA19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13" y="3272"/>
              <a:ext cx="71" cy="4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73" name="Text Box 84">
              <a:extLst>
                <a:ext uri="{FF2B5EF4-FFF2-40B4-BE49-F238E27FC236}">
                  <a16:creationId xmlns:a16="http://schemas.microsoft.com/office/drawing/2014/main" id="{56A789D1-BEC8-458A-8964-39A0FF3871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28" y="3256"/>
              <a:ext cx="17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1000">
                  <a:latin typeface="Arial" panose="020B0604020202020204" pitchFamily="34" charset="0"/>
                </a:rPr>
                <a:t>O</a:t>
              </a:r>
            </a:p>
          </p:txBody>
        </p:sp>
        <p:grpSp>
          <p:nvGrpSpPr>
            <p:cNvPr id="72774" name="Group 85">
              <a:extLst>
                <a:ext uri="{FF2B5EF4-FFF2-40B4-BE49-F238E27FC236}">
                  <a16:creationId xmlns:a16="http://schemas.microsoft.com/office/drawing/2014/main" id="{8F9A263F-FD7F-4CA6-B546-CADFF2036C7A}"/>
                </a:ext>
              </a:extLst>
            </p:cNvPr>
            <p:cNvGrpSpPr>
              <a:grpSpLocks/>
            </p:cNvGrpSpPr>
            <p:nvPr/>
          </p:nvGrpSpPr>
          <p:grpSpPr bwMode="auto">
            <a:xfrm rot="-1800000">
              <a:off x="1548" y="3293"/>
              <a:ext cx="87" cy="25"/>
              <a:chOff x="926" y="1718"/>
              <a:chExt cx="160" cy="43"/>
            </a:xfrm>
          </p:grpSpPr>
          <p:sp>
            <p:nvSpPr>
              <p:cNvPr id="72778" name="Line 86">
                <a:extLst>
                  <a:ext uri="{FF2B5EF4-FFF2-40B4-BE49-F238E27FC236}">
                    <a16:creationId xmlns:a16="http://schemas.microsoft.com/office/drawing/2014/main" id="{79C937C9-6149-447C-9994-A01C85A15B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26" y="1761"/>
                <a:ext cx="16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79" name="Line 87">
                <a:extLst>
                  <a:ext uri="{FF2B5EF4-FFF2-40B4-BE49-F238E27FC236}">
                    <a16:creationId xmlns:a16="http://schemas.microsoft.com/office/drawing/2014/main" id="{D7EA29A7-8930-4901-A6C4-3C12FF8744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26" y="1718"/>
                <a:ext cx="16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2775" name="Line 88">
              <a:extLst>
                <a:ext uri="{FF2B5EF4-FFF2-40B4-BE49-F238E27FC236}">
                  <a16:creationId xmlns:a16="http://schemas.microsoft.com/office/drawing/2014/main" id="{8EF5CF27-2FD7-4613-9C93-4B113E694B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826" y="2943"/>
              <a:ext cx="71" cy="4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76" name="Text Box 89">
              <a:extLst>
                <a:ext uri="{FF2B5EF4-FFF2-40B4-BE49-F238E27FC236}">
                  <a16:creationId xmlns:a16="http://schemas.microsoft.com/office/drawing/2014/main" id="{387FBCC5-5F15-4C67-A752-DE82938300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6" y="2850"/>
              <a:ext cx="24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1000">
                  <a:latin typeface="Arial" panose="020B0604020202020204" pitchFamily="34" charset="0"/>
                </a:rPr>
                <a:t>HO</a:t>
              </a:r>
            </a:p>
          </p:txBody>
        </p:sp>
        <p:sp>
          <p:nvSpPr>
            <p:cNvPr id="72777" name="Line 119">
              <a:extLst>
                <a:ext uri="{FF2B5EF4-FFF2-40B4-BE49-F238E27FC236}">
                  <a16:creationId xmlns:a16="http://schemas.microsoft.com/office/drawing/2014/main" id="{6DC990E7-FFA7-4A62-BEDB-6FD354A62B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0" y="2626"/>
              <a:ext cx="1" cy="19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2737" name="Line 120">
            <a:extLst>
              <a:ext uri="{FF2B5EF4-FFF2-40B4-BE49-F238E27FC236}">
                <a16:creationId xmlns:a16="http://schemas.microsoft.com/office/drawing/2014/main" id="{DC8677FE-B975-47A8-BB07-D9A65B0B23C5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9438" y="5430838"/>
            <a:ext cx="1587" cy="2746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38" name="Text Box 121">
            <a:extLst>
              <a:ext uri="{FF2B5EF4-FFF2-40B4-BE49-F238E27FC236}">
                <a16:creationId xmlns:a16="http://schemas.microsoft.com/office/drawing/2014/main" id="{F8B8CFE3-A15C-4B08-8305-281BFEF3F6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5603875"/>
            <a:ext cx="120173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ar-JO" sz="1400">
                <a:latin typeface="Times New Roman" panose="02020603050405020304" pitchFamily="18" charset="0"/>
                <a:cs typeface="Times New Roman" panose="02020603050405020304" pitchFamily="18" charset="0"/>
              </a:rPr>
              <a:t>Aldosterone Synthase</a:t>
            </a:r>
            <a:endParaRPr lang="en-US" altLang="ar-JO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739" name="Text Box 122">
            <a:extLst>
              <a:ext uri="{FF2B5EF4-FFF2-40B4-BE49-F238E27FC236}">
                <a16:creationId xmlns:a16="http://schemas.microsoft.com/office/drawing/2014/main" id="{D90EB653-1460-44D7-9237-BADAFD9297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0450" y="5507038"/>
            <a:ext cx="98742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0"/>
              </a:spcBef>
              <a:buFontTx/>
              <a:buNone/>
            </a:pPr>
            <a:r>
              <a:rPr lang="en-US" altLang="ar-JO" sz="160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ar-JO" sz="16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ar-JO" sz="1600">
                <a:latin typeface="Times New Roman" panose="02020603050405020304" pitchFamily="18" charset="0"/>
                <a:cs typeface="Times New Roman" panose="02020603050405020304" pitchFamily="18" charset="0"/>
              </a:rPr>
              <a:t>, A II</a:t>
            </a:r>
          </a:p>
        </p:txBody>
      </p:sp>
      <p:grpSp>
        <p:nvGrpSpPr>
          <p:cNvPr id="72740" name="Group 131">
            <a:extLst>
              <a:ext uri="{FF2B5EF4-FFF2-40B4-BE49-F238E27FC236}">
                <a16:creationId xmlns:a16="http://schemas.microsoft.com/office/drawing/2014/main" id="{ED5966A0-63B2-4EBC-853C-036A5BBBB685}"/>
              </a:ext>
            </a:extLst>
          </p:cNvPr>
          <p:cNvGrpSpPr>
            <a:grpSpLocks/>
          </p:cNvGrpSpPr>
          <p:nvPr/>
        </p:nvGrpSpPr>
        <p:grpSpPr bwMode="auto">
          <a:xfrm>
            <a:off x="3505200" y="1047750"/>
            <a:ext cx="1438275" cy="1165225"/>
            <a:chOff x="1319" y="240"/>
            <a:chExt cx="1081" cy="841"/>
          </a:xfrm>
        </p:grpSpPr>
        <p:sp>
          <p:nvSpPr>
            <p:cNvPr id="72745" name="Text Box 20">
              <a:extLst>
                <a:ext uri="{FF2B5EF4-FFF2-40B4-BE49-F238E27FC236}">
                  <a16:creationId xmlns:a16="http://schemas.microsoft.com/office/drawing/2014/main" id="{5ABE6787-3DB7-41DF-90F8-27C68718CA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9" y="927"/>
              <a:ext cx="24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1000">
                  <a:latin typeface="Arial" panose="020B0604020202020204" pitchFamily="34" charset="0"/>
                </a:rPr>
                <a:t>HO</a:t>
              </a:r>
            </a:p>
          </p:txBody>
        </p:sp>
        <p:sp>
          <p:nvSpPr>
            <p:cNvPr id="72746" name="AutoShape 7">
              <a:extLst>
                <a:ext uri="{FF2B5EF4-FFF2-40B4-BE49-F238E27FC236}">
                  <a16:creationId xmlns:a16="http://schemas.microsoft.com/office/drawing/2014/main" id="{E7BE6893-B996-49E0-B666-9D0F35538C4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1862" y="628"/>
              <a:ext cx="235" cy="183"/>
            </a:xfrm>
            <a:prstGeom prst="hexagon">
              <a:avLst>
                <a:gd name="adj" fmla="val 32104"/>
                <a:gd name="vf" fmla="val 11547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JO" altLang="ar-JO" sz="1800">
                <a:latin typeface="Arial" panose="020B0604020202020204" pitchFamily="34" charset="0"/>
              </a:endParaRPr>
            </a:p>
          </p:txBody>
        </p:sp>
        <p:sp>
          <p:nvSpPr>
            <p:cNvPr id="72747" name="AutoShape 8">
              <a:extLst>
                <a:ext uri="{FF2B5EF4-FFF2-40B4-BE49-F238E27FC236}">
                  <a16:creationId xmlns:a16="http://schemas.microsoft.com/office/drawing/2014/main" id="{FBFB744F-0B6E-4950-85C4-6566D4CAD04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072" y="610"/>
              <a:ext cx="169" cy="171"/>
            </a:xfrm>
            <a:prstGeom prst="homePlate">
              <a:avLst>
                <a:gd name="adj" fmla="val 2500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JO" altLang="ar-JO" sz="1800">
                <a:latin typeface="Arial" panose="020B0604020202020204" pitchFamily="34" charset="0"/>
              </a:endParaRPr>
            </a:p>
          </p:txBody>
        </p:sp>
        <p:sp>
          <p:nvSpPr>
            <p:cNvPr id="72748" name="AutoShape 9">
              <a:extLst>
                <a:ext uri="{FF2B5EF4-FFF2-40B4-BE49-F238E27FC236}">
                  <a16:creationId xmlns:a16="http://schemas.microsoft.com/office/drawing/2014/main" id="{A033AD16-C7CA-4227-9AC9-D3AD30545E1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1769" y="805"/>
              <a:ext cx="234" cy="184"/>
            </a:xfrm>
            <a:prstGeom prst="hexagon">
              <a:avLst>
                <a:gd name="adj" fmla="val 31793"/>
                <a:gd name="vf" fmla="val 11547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JO" altLang="ar-JO" sz="1800">
                <a:latin typeface="Arial" panose="020B0604020202020204" pitchFamily="34" charset="0"/>
              </a:endParaRPr>
            </a:p>
          </p:txBody>
        </p:sp>
        <p:sp>
          <p:nvSpPr>
            <p:cNvPr id="72749" name="Text Box 10">
              <a:extLst>
                <a:ext uri="{FF2B5EF4-FFF2-40B4-BE49-F238E27FC236}">
                  <a16:creationId xmlns:a16="http://schemas.microsoft.com/office/drawing/2014/main" id="{738BD786-17CA-4E36-9152-A48075720B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80" y="240"/>
              <a:ext cx="26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1000">
                  <a:latin typeface="Arial" panose="020B0604020202020204" pitchFamily="34" charset="0"/>
                </a:rPr>
                <a:t>CH</a:t>
              </a:r>
              <a:r>
                <a:rPr lang="en-US" altLang="ar-JO" sz="1000" baseline="-25000">
                  <a:latin typeface="Arial" panose="020B0604020202020204" pitchFamily="34" charset="0"/>
                </a:rPr>
                <a:t>3</a:t>
              </a:r>
              <a:endParaRPr lang="en-US" altLang="ar-JO" sz="1000">
                <a:latin typeface="Arial" panose="020B0604020202020204" pitchFamily="34" charset="0"/>
              </a:endParaRPr>
            </a:p>
          </p:txBody>
        </p:sp>
        <p:sp>
          <p:nvSpPr>
            <p:cNvPr id="72750" name="AutoShape 11">
              <a:extLst>
                <a:ext uri="{FF2B5EF4-FFF2-40B4-BE49-F238E27FC236}">
                  <a16:creationId xmlns:a16="http://schemas.microsoft.com/office/drawing/2014/main" id="{B05D518A-803F-44ED-AE6F-89B63850856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1585" y="805"/>
              <a:ext cx="234" cy="184"/>
            </a:xfrm>
            <a:prstGeom prst="hexagon">
              <a:avLst>
                <a:gd name="adj" fmla="val 31793"/>
                <a:gd name="vf" fmla="val 11547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JO" altLang="ar-JO" sz="1800">
                <a:latin typeface="Arial" panose="020B0604020202020204" pitchFamily="34" charset="0"/>
              </a:endParaRPr>
            </a:p>
          </p:txBody>
        </p:sp>
        <p:sp>
          <p:nvSpPr>
            <p:cNvPr id="72751" name="Text Box 12">
              <a:extLst>
                <a:ext uri="{FF2B5EF4-FFF2-40B4-BE49-F238E27FC236}">
                  <a16:creationId xmlns:a16="http://schemas.microsoft.com/office/drawing/2014/main" id="{57229E7F-74B8-4F63-8341-9DD0925E07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2" y="420"/>
              <a:ext cx="17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1000">
                  <a:latin typeface="Arial" panose="020B0604020202020204" pitchFamily="34" charset="0"/>
                </a:rPr>
                <a:t>O</a:t>
              </a:r>
            </a:p>
          </p:txBody>
        </p:sp>
        <p:sp>
          <p:nvSpPr>
            <p:cNvPr id="72752" name="Text Box 13">
              <a:extLst>
                <a:ext uri="{FF2B5EF4-FFF2-40B4-BE49-F238E27FC236}">
                  <a16:creationId xmlns:a16="http://schemas.microsoft.com/office/drawing/2014/main" id="{A45542D0-94BE-4DFA-8EB9-44013DD98B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9" y="419"/>
              <a:ext cx="17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1000">
                  <a:latin typeface="Arial" panose="020B0604020202020204" pitchFamily="34" charset="0"/>
                </a:rPr>
                <a:t>C</a:t>
              </a:r>
            </a:p>
          </p:txBody>
        </p:sp>
        <p:sp>
          <p:nvSpPr>
            <p:cNvPr id="72753" name="Line 17">
              <a:extLst>
                <a:ext uri="{FF2B5EF4-FFF2-40B4-BE49-F238E27FC236}">
                  <a16:creationId xmlns:a16="http://schemas.microsoft.com/office/drawing/2014/main" id="{8F5DCC1E-496B-4095-B877-9B2F6ECC48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94" y="756"/>
              <a:ext cx="0" cy="9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54" name="Line 18">
              <a:extLst>
                <a:ext uri="{FF2B5EF4-FFF2-40B4-BE49-F238E27FC236}">
                  <a16:creationId xmlns:a16="http://schemas.microsoft.com/office/drawing/2014/main" id="{1B4D37AE-8B46-4044-BB83-D6E9808824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14" y="948"/>
              <a:ext cx="71" cy="4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55" name="Line 19">
              <a:extLst>
                <a:ext uri="{FF2B5EF4-FFF2-40B4-BE49-F238E27FC236}">
                  <a16:creationId xmlns:a16="http://schemas.microsoft.com/office/drawing/2014/main" id="{5DA44A8A-F8C5-4171-916E-89F25D97CD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39" y="948"/>
              <a:ext cx="71" cy="4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56" name="Line 21">
              <a:extLst>
                <a:ext uri="{FF2B5EF4-FFF2-40B4-BE49-F238E27FC236}">
                  <a16:creationId xmlns:a16="http://schemas.microsoft.com/office/drawing/2014/main" id="{B1392A56-638F-44DC-BEAF-20E60A1D02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56" y="520"/>
              <a:ext cx="0" cy="9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57" name="Line 22">
              <a:extLst>
                <a:ext uri="{FF2B5EF4-FFF2-40B4-BE49-F238E27FC236}">
                  <a16:creationId xmlns:a16="http://schemas.microsoft.com/office/drawing/2014/main" id="{36BDFD71-E133-4BD0-B27A-A7C4F0DC08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56" y="355"/>
              <a:ext cx="0" cy="9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2758" name="Group 126">
              <a:extLst>
                <a:ext uri="{FF2B5EF4-FFF2-40B4-BE49-F238E27FC236}">
                  <a16:creationId xmlns:a16="http://schemas.microsoft.com/office/drawing/2014/main" id="{AC2EEB88-430F-422C-943C-76A1FB3659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01" y="487"/>
              <a:ext cx="89" cy="25"/>
              <a:chOff x="958" y="1718"/>
              <a:chExt cx="165" cy="43"/>
            </a:xfrm>
          </p:grpSpPr>
          <p:sp>
            <p:nvSpPr>
              <p:cNvPr id="72759" name="Line 127">
                <a:extLst>
                  <a:ext uri="{FF2B5EF4-FFF2-40B4-BE49-F238E27FC236}">
                    <a16:creationId xmlns:a16="http://schemas.microsoft.com/office/drawing/2014/main" id="{DD6133F0-86C0-498D-97AF-F3C6488D83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2" y="1761"/>
                <a:ext cx="16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60" name="Line 128">
                <a:extLst>
                  <a:ext uri="{FF2B5EF4-FFF2-40B4-BE49-F238E27FC236}">
                    <a16:creationId xmlns:a16="http://schemas.microsoft.com/office/drawing/2014/main" id="{927573F4-9990-428A-B6F8-7F239A1A5D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58" y="1718"/>
                <a:ext cx="16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72741" name="Group 134">
            <a:extLst>
              <a:ext uri="{FF2B5EF4-FFF2-40B4-BE49-F238E27FC236}">
                <a16:creationId xmlns:a16="http://schemas.microsoft.com/office/drawing/2014/main" id="{53D9BC59-3BE6-4B2B-A86E-808216EC95AC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4475957" y="5736431"/>
            <a:ext cx="120650" cy="33337"/>
            <a:chOff x="926" y="1718"/>
            <a:chExt cx="160" cy="43"/>
          </a:xfrm>
        </p:grpSpPr>
        <p:sp>
          <p:nvSpPr>
            <p:cNvPr id="72743" name="Line 135">
              <a:extLst>
                <a:ext uri="{FF2B5EF4-FFF2-40B4-BE49-F238E27FC236}">
                  <a16:creationId xmlns:a16="http://schemas.microsoft.com/office/drawing/2014/main" id="{B56AB598-DFA3-441A-9CA2-A30F4DAAE5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6" y="1761"/>
              <a:ext cx="16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44" name="Line 136">
              <a:extLst>
                <a:ext uri="{FF2B5EF4-FFF2-40B4-BE49-F238E27FC236}">
                  <a16:creationId xmlns:a16="http://schemas.microsoft.com/office/drawing/2014/main" id="{52575775-1A88-4860-A3CE-7BB032C81E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6" y="1718"/>
              <a:ext cx="16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2742" name="TextBox 120">
            <a:extLst>
              <a:ext uri="{FF2B5EF4-FFF2-40B4-BE49-F238E27FC236}">
                <a16:creationId xmlns:a16="http://schemas.microsoft.com/office/drawing/2014/main" id="{0820BBF9-7558-4E9C-867D-2B55BE7B00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0"/>
            <a:ext cx="5334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ar-JO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Hormone Biosynthesis in the Zona Glomerulosa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>
            <a:extLst>
              <a:ext uri="{FF2B5EF4-FFF2-40B4-BE49-F238E27FC236}">
                <a16:creationId xmlns:a16="http://schemas.microsoft.com/office/drawing/2014/main" id="{A9B80742-0346-4A9C-82D8-6667028500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304800"/>
            <a:ext cx="59245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Hepatic Metabolism of Cortisol</a:t>
            </a:r>
          </a:p>
        </p:txBody>
      </p:sp>
      <p:sp>
        <p:nvSpPr>
          <p:cNvPr id="73731" name="Text Box 3">
            <a:extLst>
              <a:ext uri="{FF2B5EF4-FFF2-40B4-BE49-F238E27FC236}">
                <a16:creationId xmlns:a16="http://schemas.microsoft.com/office/drawing/2014/main" id="{F867C4BA-DB40-407F-BA50-9D024C6FE8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025775"/>
            <a:ext cx="2301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160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altLang="ar-JO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3732" name="Group 4">
            <a:extLst>
              <a:ext uri="{FF2B5EF4-FFF2-40B4-BE49-F238E27FC236}">
                <a16:creationId xmlns:a16="http://schemas.microsoft.com/office/drawing/2014/main" id="{7D87B3B4-A328-4004-8A5A-EE3658137B3B}"/>
              </a:ext>
            </a:extLst>
          </p:cNvPr>
          <p:cNvGrpSpPr>
            <a:grpSpLocks/>
          </p:cNvGrpSpPr>
          <p:nvPr/>
        </p:nvGrpSpPr>
        <p:grpSpPr bwMode="auto">
          <a:xfrm>
            <a:off x="5505450" y="1595438"/>
            <a:ext cx="2725738" cy="1587500"/>
            <a:chOff x="3340" y="1083"/>
            <a:chExt cx="1717" cy="1000"/>
          </a:xfrm>
        </p:grpSpPr>
        <p:sp>
          <p:nvSpPr>
            <p:cNvPr id="73798" name="AutoShape 5">
              <a:extLst>
                <a:ext uri="{FF2B5EF4-FFF2-40B4-BE49-F238E27FC236}">
                  <a16:creationId xmlns:a16="http://schemas.microsoft.com/office/drawing/2014/main" id="{3058D025-6610-4BEB-9BA5-D284BF5E29C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4159" y="1405"/>
              <a:ext cx="314" cy="305"/>
            </a:xfrm>
            <a:prstGeom prst="hexagon">
              <a:avLst>
                <a:gd name="adj" fmla="val 25738"/>
                <a:gd name="vf" fmla="val 11547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JO" altLang="ar-JO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799" name="AutoShape 6">
              <a:extLst>
                <a:ext uri="{FF2B5EF4-FFF2-40B4-BE49-F238E27FC236}">
                  <a16:creationId xmlns:a16="http://schemas.microsoft.com/office/drawing/2014/main" id="{AA4A9B0D-5F8B-4143-9463-6A6BFBBD58A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3690" y="1636"/>
              <a:ext cx="314" cy="306"/>
            </a:xfrm>
            <a:prstGeom prst="hexagon">
              <a:avLst>
                <a:gd name="adj" fmla="val 25654"/>
                <a:gd name="vf" fmla="val 11547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JO" altLang="ar-JO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800" name="AutoShape 7">
              <a:extLst>
                <a:ext uri="{FF2B5EF4-FFF2-40B4-BE49-F238E27FC236}">
                  <a16:creationId xmlns:a16="http://schemas.microsoft.com/office/drawing/2014/main" id="{4B51711A-E34E-4F8C-9E54-803A001A41E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3996" y="1636"/>
              <a:ext cx="314" cy="305"/>
            </a:xfrm>
            <a:prstGeom prst="hexagon">
              <a:avLst>
                <a:gd name="adj" fmla="val 25738"/>
                <a:gd name="vf" fmla="val 11547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JO" altLang="ar-JO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801" name="Line 8">
              <a:extLst>
                <a:ext uri="{FF2B5EF4-FFF2-40B4-BE49-F238E27FC236}">
                  <a16:creationId xmlns:a16="http://schemas.microsoft.com/office/drawing/2014/main" id="{431D0854-C8E8-4661-B51E-5F7F18CE44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65" y="1868"/>
              <a:ext cx="126" cy="6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802" name="Line 9">
              <a:extLst>
                <a:ext uri="{FF2B5EF4-FFF2-40B4-BE49-F238E27FC236}">
                  <a16:creationId xmlns:a16="http://schemas.microsoft.com/office/drawing/2014/main" id="{206AB485-2B8B-4FC8-9BBD-4FAEEC4B0A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18" y="1480"/>
              <a:ext cx="14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803" name="Line 10">
              <a:extLst>
                <a:ext uri="{FF2B5EF4-FFF2-40B4-BE49-F238E27FC236}">
                  <a16:creationId xmlns:a16="http://schemas.microsoft.com/office/drawing/2014/main" id="{1F7BB466-E2E4-4E7E-B510-ABD101DB51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01" y="1594"/>
              <a:ext cx="0" cy="12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804" name="Line 11">
              <a:extLst>
                <a:ext uri="{FF2B5EF4-FFF2-40B4-BE49-F238E27FC236}">
                  <a16:creationId xmlns:a16="http://schemas.microsoft.com/office/drawing/2014/main" id="{98A53357-6CEE-4BD3-AFDC-8A72197DF5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01" y="1871"/>
              <a:ext cx="0" cy="12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805" name="AutoShape 12">
              <a:extLst>
                <a:ext uri="{FF2B5EF4-FFF2-40B4-BE49-F238E27FC236}">
                  <a16:creationId xmlns:a16="http://schemas.microsoft.com/office/drawing/2014/main" id="{8EE6DC56-B5E0-4A52-A29D-8A82104ADEE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4499" y="1383"/>
              <a:ext cx="224" cy="285"/>
            </a:xfrm>
            <a:prstGeom prst="homePlate">
              <a:avLst>
                <a:gd name="adj" fmla="val 2500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JO" altLang="ar-JO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806" name="Text Box 13">
              <a:extLst>
                <a:ext uri="{FF2B5EF4-FFF2-40B4-BE49-F238E27FC236}">
                  <a16:creationId xmlns:a16="http://schemas.microsoft.com/office/drawing/2014/main" id="{9B311EDD-0C1D-474C-8080-07DFBFCBBF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25" y="1335"/>
              <a:ext cx="33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OH</a:t>
              </a:r>
              <a:endPara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807" name="Line 14">
              <a:extLst>
                <a:ext uri="{FF2B5EF4-FFF2-40B4-BE49-F238E27FC236}">
                  <a16:creationId xmlns:a16="http://schemas.microsoft.com/office/drawing/2014/main" id="{E31FB7BA-529E-4A07-9F9C-0CBAB0E9BE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08" y="1083"/>
              <a:ext cx="0" cy="12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808" name="Line 15">
              <a:extLst>
                <a:ext uri="{FF2B5EF4-FFF2-40B4-BE49-F238E27FC236}">
                  <a16:creationId xmlns:a16="http://schemas.microsoft.com/office/drawing/2014/main" id="{76E98F14-6AD0-4592-BF03-F76D0E0A96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07" y="1298"/>
              <a:ext cx="0" cy="12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809" name="Line 16">
              <a:extLst>
                <a:ext uri="{FF2B5EF4-FFF2-40B4-BE49-F238E27FC236}">
                  <a16:creationId xmlns:a16="http://schemas.microsoft.com/office/drawing/2014/main" id="{25DB0018-3A27-4ABC-8E8B-5DD7F1AA82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08" y="1414"/>
              <a:ext cx="14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810" name="Text Box 17">
              <a:extLst>
                <a:ext uri="{FF2B5EF4-FFF2-40B4-BE49-F238E27FC236}">
                  <a16:creationId xmlns:a16="http://schemas.microsoft.com/office/drawing/2014/main" id="{478C7EFD-6B29-48A8-A30E-8E9F71826F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66" y="1164"/>
              <a:ext cx="14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811" name="Text Box 18">
              <a:extLst>
                <a:ext uri="{FF2B5EF4-FFF2-40B4-BE49-F238E27FC236}">
                  <a16:creationId xmlns:a16="http://schemas.microsoft.com/office/drawing/2014/main" id="{9B5955F6-2EC2-463A-98FF-ED1F9BFF2A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07" y="1164"/>
              <a:ext cx="14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3812" name="Group 19">
              <a:extLst>
                <a:ext uri="{FF2B5EF4-FFF2-40B4-BE49-F238E27FC236}">
                  <a16:creationId xmlns:a16="http://schemas.microsoft.com/office/drawing/2014/main" id="{94C1C991-7C9C-451F-AFE4-7173EB5C97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52" y="1247"/>
              <a:ext cx="144" cy="35"/>
              <a:chOff x="926" y="1718"/>
              <a:chExt cx="160" cy="43"/>
            </a:xfrm>
          </p:grpSpPr>
          <p:sp>
            <p:nvSpPr>
              <p:cNvPr id="73816" name="Line 20">
                <a:extLst>
                  <a:ext uri="{FF2B5EF4-FFF2-40B4-BE49-F238E27FC236}">
                    <a16:creationId xmlns:a16="http://schemas.microsoft.com/office/drawing/2014/main" id="{EBC972A8-347B-4DCA-94D0-3AA7678BD8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26" y="1761"/>
                <a:ext cx="16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17" name="Line 21">
                <a:extLst>
                  <a:ext uri="{FF2B5EF4-FFF2-40B4-BE49-F238E27FC236}">
                    <a16:creationId xmlns:a16="http://schemas.microsoft.com/office/drawing/2014/main" id="{28E56D95-99DA-4BD9-AA2A-0DE0E3DC4E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26" y="1718"/>
                <a:ext cx="16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3813" name="Line 22">
              <a:extLst>
                <a:ext uri="{FF2B5EF4-FFF2-40B4-BE49-F238E27FC236}">
                  <a16:creationId xmlns:a16="http://schemas.microsoft.com/office/drawing/2014/main" id="{D20556D5-466D-4EB8-B9AE-0BF7B58917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8" y="1358"/>
              <a:ext cx="0" cy="12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814" name="Text Box 23">
              <a:extLst>
                <a:ext uri="{FF2B5EF4-FFF2-40B4-BE49-F238E27FC236}">
                  <a16:creationId xmlns:a16="http://schemas.microsoft.com/office/drawing/2014/main" id="{E7B0219C-CA97-4813-BCDE-C353E661EE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40" y="1871"/>
              <a:ext cx="35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HO</a:t>
              </a:r>
              <a:endPara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815" name="Text Box 24">
              <a:extLst>
                <a:ext uri="{FF2B5EF4-FFF2-40B4-BE49-F238E27FC236}">
                  <a16:creationId xmlns:a16="http://schemas.microsoft.com/office/drawing/2014/main" id="{80D9A382-1517-44D4-B4A5-D42B9D3E38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55" y="1400"/>
              <a:ext cx="35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HO</a:t>
              </a:r>
              <a:endPara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3733" name="Text Box 25">
            <a:extLst>
              <a:ext uri="{FF2B5EF4-FFF2-40B4-BE49-F238E27FC236}">
                <a16:creationId xmlns:a16="http://schemas.microsoft.com/office/drawing/2014/main" id="{6B9DFB2D-6F90-4AA1-B455-3C25BA95A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5725" y="3025775"/>
            <a:ext cx="2301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160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US" altLang="ar-JO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734" name="Line 26">
            <a:extLst>
              <a:ext uri="{FF2B5EF4-FFF2-40B4-BE49-F238E27FC236}">
                <a16:creationId xmlns:a16="http://schemas.microsoft.com/office/drawing/2014/main" id="{FC2DC0AF-E592-4A7B-B27E-5FE913C1ABB8}"/>
              </a:ext>
            </a:extLst>
          </p:cNvPr>
          <p:cNvSpPr>
            <a:spLocks noChangeShapeType="1"/>
          </p:cNvSpPr>
          <p:nvPr/>
        </p:nvSpPr>
        <p:spPr bwMode="auto">
          <a:xfrm>
            <a:off x="3692525" y="2535238"/>
            <a:ext cx="18303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35" name="Text Box 27">
            <a:extLst>
              <a:ext uri="{FF2B5EF4-FFF2-40B4-BE49-F238E27FC236}">
                <a16:creationId xmlns:a16="http://schemas.microsoft.com/office/drawing/2014/main" id="{6DC80710-D4E7-4691-A384-CCB44AE541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5725" y="5645150"/>
            <a:ext cx="2301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160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altLang="ar-JO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736" name="Text Box 28">
            <a:extLst>
              <a:ext uri="{FF2B5EF4-FFF2-40B4-BE49-F238E27FC236}">
                <a16:creationId xmlns:a16="http://schemas.microsoft.com/office/drawing/2014/main" id="{4C6E19B6-FC9B-4302-BBD6-4256237599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2288" y="4160838"/>
            <a:ext cx="1089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160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ar-JO" sz="16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ar-JO" sz="1600">
                <a:latin typeface="Times New Roman" panose="02020603050405020304" pitchFamily="18" charset="0"/>
                <a:cs typeface="Times New Roman" panose="02020603050405020304" pitchFamily="18" charset="0"/>
              </a:rPr>
              <a:t>OH</a:t>
            </a:r>
            <a:endParaRPr lang="en-US" altLang="ar-JO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737" name="AutoShape 30">
            <a:extLst>
              <a:ext uri="{FF2B5EF4-FFF2-40B4-BE49-F238E27FC236}">
                <a16:creationId xmlns:a16="http://schemas.microsoft.com/office/drawing/2014/main" id="{FF069BDD-983D-48FD-8E4E-954887D417F9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2510631" y="4898232"/>
            <a:ext cx="498475" cy="484188"/>
          </a:xfrm>
          <a:prstGeom prst="hexagon">
            <a:avLst>
              <a:gd name="adj" fmla="val 25738"/>
              <a:gd name="vf" fmla="val 11547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JO" altLang="ar-JO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738" name="AutoShape 31">
            <a:extLst>
              <a:ext uri="{FF2B5EF4-FFF2-40B4-BE49-F238E27FC236}">
                <a16:creationId xmlns:a16="http://schemas.microsoft.com/office/drawing/2014/main" id="{8E82CB0E-0A12-4C23-85E4-1A13BA91529C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3050382" y="4863306"/>
            <a:ext cx="355600" cy="452437"/>
          </a:xfrm>
          <a:prstGeom prst="homePlate">
            <a:avLst>
              <a:gd name="adj" fmla="val 2500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JO" altLang="ar-JO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739" name="AutoShape 32">
            <a:extLst>
              <a:ext uri="{FF2B5EF4-FFF2-40B4-BE49-F238E27FC236}">
                <a16:creationId xmlns:a16="http://schemas.microsoft.com/office/drawing/2014/main" id="{0CE91379-CCA3-4EF0-A005-64D396BA617F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2264569" y="5272881"/>
            <a:ext cx="496888" cy="485775"/>
          </a:xfrm>
          <a:prstGeom prst="hexagon">
            <a:avLst>
              <a:gd name="adj" fmla="val 25572"/>
              <a:gd name="vf" fmla="val 11547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defTabSz="8429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defTabSz="8429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defTabSz="8429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defTabSz="8429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defTabSz="8429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8429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8429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8429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8429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JO" altLang="ar-JO" sz="1600">
              <a:solidFill>
                <a:srgbClr val="9F003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740" name="Text Box 33">
            <a:extLst>
              <a:ext uri="{FF2B5EF4-FFF2-40B4-BE49-F238E27FC236}">
                <a16:creationId xmlns:a16="http://schemas.microsoft.com/office/drawing/2014/main" id="{AFDB0228-09B6-449F-B6DA-808AA1446F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7238" y="4886325"/>
            <a:ext cx="5572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160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altLang="ar-JO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741" name="Text Box 34">
            <a:extLst>
              <a:ext uri="{FF2B5EF4-FFF2-40B4-BE49-F238E27FC236}">
                <a16:creationId xmlns:a16="http://schemas.microsoft.com/office/drawing/2014/main" id="{9604EE95-EA3C-4FA4-AF83-E24FC85F51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1850" y="4746625"/>
            <a:ext cx="527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1600">
                <a:latin typeface="Times New Roman" panose="02020603050405020304" pitchFamily="18" charset="0"/>
                <a:cs typeface="Times New Roman" panose="02020603050405020304" pitchFamily="18" charset="0"/>
              </a:rPr>
              <a:t>OH</a:t>
            </a:r>
            <a:endParaRPr lang="en-US" altLang="ar-JO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3742" name="Group 35">
            <a:extLst>
              <a:ext uri="{FF2B5EF4-FFF2-40B4-BE49-F238E27FC236}">
                <a16:creationId xmlns:a16="http://schemas.microsoft.com/office/drawing/2014/main" id="{84DA2491-3029-48D5-8C32-C81C49DB7FEF}"/>
              </a:ext>
            </a:extLst>
          </p:cNvPr>
          <p:cNvGrpSpPr>
            <a:grpSpLocks/>
          </p:cNvGrpSpPr>
          <p:nvPr/>
        </p:nvGrpSpPr>
        <p:grpSpPr bwMode="auto">
          <a:xfrm>
            <a:off x="1785938" y="5267325"/>
            <a:ext cx="484187" cy="496888"/>
            <a:chOff x="463" y="1069"/>
            <a:chExt cx="337" cy="390"/>
          </a:xfrm>
        </p:grpSpPr>
        <p:sp>
          <p:nvSpPr>
            <p:cNvPr id="73796" name="AutoShape 36">
              <a:extLst>
                <a:ext uri="{FF2B5EF4-FFF2-40B4-BE49-F238E27FC236}">
                  <a16:creationId xmlns:a16="http://schemas.microsoft.com/office/drawing/2014/main" id="{47CB4D4B-7C3E-4380-AE4D-A79B7739EDA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437" y="1095"/>
              <a:ext cx="390" cy="337"/>
            </a:xfrm>
            <a:prstGeom prst="hexagon">
              <a:avLst>
                <a:gd name="adj" fmla="val 28932"/>
                <a:gd name="vf" fmla="val 11547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JO" altLang="ar-JO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797" name="Line 37">
              <a:extLst>
                <a:ext uri="{FF2B5EF4-FFF2-40B4-BE49-F238E27FC236}">
                  <a16:creationId xmlns:a16="http://schemas.microsoft.com/office/drawing/2014/main" id="{7EB1ECAC-E1A5-4FE1-B1DF-030FFEC66D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0" y="1333"/>
              <a:ext cx="140" cy="8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3743" name="Group 38">
            <a:extLst>
              <a:ext uri="{FF2B5EF4-FFF2-40B4-BE49-F238E27FC236}">
                <a16:creationId xmlns:a16="http://schemas.microsoft.com/office/drawing/2014/main" id="{0F0598E5-8EE4-4D34-8E3B-C2F1EB61B004}"/>
              </a:ext>
            </a:extLst>
          </p:cNvPr>
          <p:cNvGrpSpPr>
            <a:grpSpLocks/>
          </p:cNvGrpSpPr>
          <p:nvPr/>
        </p:nvGrpSpPr>
        <p:grpSpPr bwMode="auto">
          <a:xfrm>
            <a:off x="1579563" y="5613400"/>
            <a:ext cx="228600" cy="146050"/>
            <a:chOff x="726" y="1429"/>
            <a:chExt cx="159" cy="114"/>
          </a:xfrm>
        </p:grpSpPr>
        <p:sp>
          <p:nvSpPr>
            <p:cNvPr id="73794" name="Line 39">
              <a:extLst>
                <a:ext uri="{FF2B5EF4-FFF2-40B4-BE49-F238E27FC236}">
                  <a16:creationId xmlns:a16="http://schemas.microsoft.com/office/drawing/2014/main" id="{E640A1C0-8485-4070-AC53-ED02020A38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26" y="1429"/>
              <a:ext cx="140" cy="8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95" name="Line 40">
              <a:extLst>
                <a:ext uri="{FF2B5EF4-FFF2-40B4-BE49-F238E27FC236}">
                  <a16:creationId xmlns:a16="http://schemas.microsoft.com/office/drawing/2014/main" id="{01C7284C-125C-4345-8552-106E5D66FC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45" y="1462"/>
              <a:ext cx="140" cy="8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3744" name="Line 41">
            <a:extLst>
              <a:ext uri="{FF2B5EF4-FFF2-40B4-BE49-F238E27FC236}">
                <a16:creationId xmlns:a16="http://schemas.microsoft.com/office/drawing/2014/main" id="{9739B21A-8ED1-4A58-AE20-1F065E2F6503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7588" y="5016500"/>
            <a:ext cx="2301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45" name="Line 42">
            <a:extLst>
              <a:ext uri="{FF2B5EF4-FFF2-40B4-BE49-F238E27FC236}">
                <a16:creationId xmlns:a16="http://schemas.microsoft.com/office/drawing/2014/main" id="{72B247AD-589D-4E00-AB56-6325FF47E9FF}"/>
              </a:ext>
            </a:extLst>
          </p:cNvPr>
          <p:cNvSpPr>
            <a:spLocks noChangeShapeType="1"/>
          </p:cNvSpPr>
          <p:nvPr/>
        </p:nvSpPr>
        <p:spPr bwMode="auto">
          <a:xfrm>
            <a:off x="3224213" y="4384675"/>
            <a:ext cx="0" cy="1936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46" name="Line 43">
            <a:extLst>
              <a:ext uri="{FF2B5EF4-FFF2-40B4-BE49-F238E27FC236}">
                <a16:creationId xmlns:a16="http://schemas.microsoft.com/office/drawing/2014/main" id="{CA59A4B7-FBC4-4DD0-ABA4-2CB71B887BCF}"/>
              </a:ext>
            </a:extLst>
          </p:cNvPr>
          <p:cNvSpPr>
            <a:spLocks noChangeShapeType="1"/>
          </p:cNvSpPr>
          <p:nvPr/>
        </p:nvSpPr>
        <p:spPr bwMode="auto">
          <a:xfrm>
            <a:off x="3222625" y="4740275"/>
            <a:ext cx="0" cy="1936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47" name="Line 44">
            <a:extLst>
              <a:ext uri="{FF2B5EF4-FFF2-40B4-BE49-F238E27FC236}">
                <a16:creationId xmlns:a16="http://schemas.microsoft.com/office/drawing/2014/main" id="{0AC97F98-4FA8-4724-9791-F3CE8B18881B}"/>
              </a:ext>
            </a:extLst>
          </p:cNvPr>
          <p:cNvSpPr>
            <a:spLocks noChangeShapeType="1"/>
          </p:cNvSpPr>
          <p:nvPr/>
        </p:nvSpPr>
        <p:spPr bwMode="auto">
          <a:xfrm>
            <a:off x="3224213" y="4911725"/>
            <a:ext cx="230187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48" name="Text Box 45">
            <a:extLst>
              <a:ext uri="{FF2B5EF4-FFF2-40B4-BE49-F238E27FC236}">
                <a16:creationId xmlns:a16="http://schemas.microsoft.com/office/drawing/2014/main" id="{20E08626-7376-4E0F-B4FA-35991992F7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9638" y="4513263"/>
            <a:ext cx="2301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160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altLang="ar-JO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749" name="Text Box 46">
            <a:extLst>
              <a:ext uri="{FF2B5EF4-FFF2-40B4-BE49-F238E27FC236}">
                <a16:creationId xmlns:a16="http://schemas.microsoft.com/office/drawing/2014/main" id="{77A7FC2B-F3C5-4FAF-A793-CEDC2177B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2288" y="4500563"/>
            <a:ext cx="2301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160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altLang="ar-JO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3750" name="Group 47">
            <a:extLst>
              <a:ext uri="{FF2B5EF4-FFF2-40B4-BE49-F238E27FC236}">
                <a16:creationId xmlns:a16="http://schemas.microsoft.com/office/drawing/2014/main" id="{7247F857-2391-4E3B-9354-56419E6779B8}"/>
              </a:ext>
            </a:extLst>
          </p:cNvPr>
          <p:cNvGrpSpPr>
            <a:grpSpLocks/>
          </p:cNvGrpSpPr>
          <p:nvPr/>
        </p:nvGrpSpPr>
        <p:grpSpPr bwMode="auto">
          <a:xfrm>
            <a:off x="3292475" y="4659313"/>
            <a:ext cx="230188" cy="53975"/>
            <a:chOff x="926" y="1718"/>
            <a:chExt cx="160" cy="43"/>
          </a:xfrm>
        </p:grpSpPr>
        <p:sp>
          <p:nvSpPr>
            <p:cNvPr id="73792" name="Line 48">
              <a:extLst>
                <a:ext uri="{FF2B5EF4-FFF2-40B4-BE49-F238E27FC236}">
                  <a16:creationId xmlns:a16="http://schemas.microsoft.com/office/drawing/2014/main" id="{BA7F7C4F-87E6-40D8-B1EE-79269C5950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6" y="1761"/>
              <a:ext cx="16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93" name="Line 49">
              <a:extLst>
                <a:ext uri="{FF2B5EF4-FFF2-40B4-BE49-F238E27FC236}">
                  <a16:creationId xmlns:a16="http://schemas.microsoft.com/office/drawing/2014/main" id="{77BD79EB-6285-4035-AC81-3FBA2C51F8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6" y="1718"/>
              <a:ext cx="16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3751" name="Line 50">
            <a:extLst>
              <a:ext uri="{FF2B5EF4-FFF2-40B4-BE49-F238E27FC236}">
                <a16:creationId xmlns:a16="http://schemas.microsoft.com/office/drawing/2014/main" id="{6B1DDE86-B11E-4973-90DD-27F76944094D}"/>
              </a:ext>
            </a:extLst>
          </p:cNvPr>
          <p:cNvSpPr>
            <a:spLocks noChangeShapeType="1"/>
          </p:cNvSpPr>
          <p:nvPr/>
        </p:nvSpPr>
        <p:spPr bwMode="auto">
          <a:xfrm>
            <a:off x="3001963" y="4822825"/>
            <a:ext cx="0" cy="1936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52" name="Line 51">
            <a:extLst>
              <a:ext uri="{FF2B5EF4-FFF2-40B4-BE49-F238E27FC236}">
                <a16:creationId xmlns:a16="http://schemas.microsoft.com/office/drawing/2014/main" id="{AAA639B9-64AB-4A64-AAA6-F457712927E5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0125" y="5197475"/>
            <a:ext cx="0" cy="1920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53" name="Line 52">
            <a:extLst>
              <a:ext uri="{FF2B5EF4-FFF2-40B4-BE49-F238E27FC236}">
                <a16:creationId xmlns:a16="http://schemas.microsoft.com/office/drawing/2014/main" id="{F1990415-B956-4850-87E0-438D168194AC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7588" y="5080000"/>
            <a:ext cx="2301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54" name="Line 53">
            <a:extLst>
              <a:ext uri="{FF2B5EF4-FFF2-40B4-BE49-F238E27FC236}">
                <a16:creationId xmlns:a16="http://schemas.microsoft.com/office/drawing/2014/main" id="{1FE9A8F5-BE52-484B-AD86-E6452C1B909B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6225" y="3297238"/>
            <a:ext cx="0" cy="9032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55" name="Line 54">
            <a:extLst>
              <a:ext uri="{FF2B5EF4-FFF2-40B4-BE49-F238E27FC236}">
                <a16:creationId xmlns:a16="http://schemas.microsoft.com/office/drawing/2014/main" id="{0821C7B1-131D-4E54-AA3E-556FAE16CBB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62288" y="3297238"/>
            <a:ext cx="0" cy="9032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3756" name="Group 55">
            <a:extLst>
              <a:ext uri="{FF2B5EF4-FFF2-40B4-BE49-F238E27FC236}">
                <a16:creationId xmlns:a16="http://schemas.microsoft.com/office/drawing/2014/main" id="{42C68660-7F6B-4DB0-8D96-2304D4811116}"/>
              </a:ext>
            </a:extLst>
          </p:cNvPr>
          <p:cNvGrpSpPr>
            <a:grpSpLocks/>
          </p:cNvGrpSpPr>
          <p:nvPr/>
        </p:nvGrpSpPr>
        <p:grpSpPr bwMode="auto">
          <a:xfrm>
            <a:off x="1287463" y="1541463"/>
            <a:ext cx="2725737" cy="1603375"/>
            <a:chOff x="683" y="1049"/>
            <a:chExt cx="1717" cy="1010"/>
          </a:xfrm>
        </p:grpSpPr>
        <p:sp>
          <p:nvSpPr>
            <p:cNvPr id="73768" name="AutoShape 56">
              <a:extLst>
                <a:ext uri="{FF2B5EF4-FFF2-40B4-BE49-F238E27FC236}">
                  <a16:creationId xmlns:a16="http://schemas.microsoft.com/office/drawing/2014/main" id="{8339CA81-4E93-44E2-937D-9E2467617A2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1367" y="1513"/>
              <a:ext cx="314" cy="305"/>
            </a:xfrm>
            <a:prstGeom prst="hexagon">
              <a:avLst>
                <a:gd name="adj" fmla="val 25738"/>
                <a:gd name="vf" fmla="val 11547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JO" altLang="ar-JO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769" name="AutoShape 57">
              <a:extLst>
                <a:ext uri="{FF2B5EF4-FFF2-40B4-BE49-F238E27FC236}">
                  <a16:creationId xmlns:a16="http://schemas.microsoft.com/office/drawing/2014/main" id="{829EECEB-0C99-48F8-B0D0-5CC7C3E617C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1706" y="1492"/>
              <a:ext cx="223" cy="284"/>
            </a:xfrm>
            <a:prstGeom prst="homePlate">
              <a:avLst>
                <a:gd name="adj" fmla="val 2500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JO" altLang="ar-JO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770" name="AutoShape 58">
              <a:extLst>
                <a:ext uri="{FF2B5EF4-FFF2-40B4-BE49-F238E27FC236}">
                  <a16:creationId xmlns:a16="http://schemas.microsoft.com/office/drawing/2014/main" id="{87018D8D-5482-4490-9E18-90CEA985D88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1212" y="1749"/>
              <a:ext cx="314" cy="305"/>
            </a:xfrm>
            <a:prstGeom prst="hexagon">
              <a:avLst>
                <a:gd name="adj" fmla="val 25738"/>
                <a:gd name="vf" fmla="val 11547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JO" altLang="ar-JO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771" name="Text Box 59">
              <a:extLst>
                <a:ext uri="{FF2B5EF4-FFF2-40B4-BE49-F238E27FC236}">
                  <a16:creationId xmlns:a16="http://schemas.microsoft.com/office/drawing/2014/main" id="{67BA11D0-D45C-41DA-884A-42605E9C0D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14" y="1049"/>
              <a:ext cx="6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CH2OH</a:t>
              </a:r>
            </a:p>
          </p:txBody>
        </p:sp>
        <p:sp>
          <p:nvSpPr>
            <p:cNvPr id="73772" name="Text Box 60">
              <a:extLst>
                <a:ext uri="{FF2B5EF4-FFF2-40B4-BE49-F238E27FC236}">
                  <a16:creationId xmlns:a16="http://schemas.microsoft.com/office/drawing/2014/main" id="{57232CBE-2142-490C-A6CD-933815A18C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2" y="1477"/>
              <a:ext cx="3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HO</a:t>
              </a:r>
            </a:p>
          </p:txBody>
        </p:sp>
        <p:sp>
          <p:nvSpPr>
            <p:cNvPr id="73773" name="Text Box 61">
              <a:extLst>
                <a:ext uri="{FF2B5EF4-FFF2-40B4-BE49-F238E27FC236}">
                  <a16:creationId xmlns:a16="http://schemas.microsoft.com/office/drawing/2014/main" id="{3F2FAF24-A0F2-44B2-BFC1-839BA07CE0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33" y="1442"/>
              <a:ext cx="33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OH</a:t>
              </a:r>
              <a:endPara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3774" name="Group 62">
              <a:extLst>
                <a:ext uri="{FF2B5EF4-FFF2-40B4-BE49-F238E27FC236}">
                  <a16:creationId xmlns:a16="http://schemas.microsoft.com/office/drawing/2014/main" id="{D91B6796-30A4-455C-8BC3-468A00C685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0" y="1745"/>
              <a:ext cx="306" cy="314"/>
              <a:chOff x="463" y="1069"/>
              <a:chExt cx="337" cy="390"/>
            </a:xfrm>
          </p:grpSpPr>
          <p:sp>
            <p:nvSpPr>
              <p:cNvPr id="73790" name="AutoShape 63">
                <a:extLst>
                  <a:ext uri="{FF2B5EF4-FFF2-40B4-BE49-F238E27FC236}">
                    <a16:creationId xmlns:a16="http://schemas.microsoft.com/office/drawing/2014/main" id="{097B7288-78FE-4329-B471-AE9CCE4299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437" y="1095"/>
                <a:ext cx="390" cy="337"/>
              </a:xfrm>
              <a:prstGeom prst="hexagon">
                <a:avLst>
                  <a:gd name="adj" fmla="val 28932"/>
                  <a:gd name="vf" fmla="val 115470"/>
                </a:avLst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JO" altLang="ar-JO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791" name="Line 64">
                <a:extLst>
                  <a:ext uri="{FF2B5EF4-FFF2-40B4-BE49-F238E27FC236}">
                    <a16:creationId xmlns:a16="http://schemas.microsoft.com/office/drawing/2014/main" id="{E141B82D-03A7-474B-800A-09E67E0EB0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30" y="1333"/>
                <a:ext cx="140" cy="8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3775" name="Group 65">
              <a:extLst>
                <a:ext uri="{FF2B5EF4-FFF2-40B4-BE49-F238E27FC236}">
                  <a16:creationId xmlns:a16="http://schemas.microsoft.com/office/drawing/2014/main" id="{CD88911E-D990-4005-8EB2-113D1927F9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81" y="1963"/>
              <a:ext cx="144" cy="92"/>
              <a:chOff x="726" y="1429"/>
              <a:chExt cx="159" cy="114"/>
            </a:xfrm>
          </p:grpSpPr>
          <p:sp>
            <p:nvSpPr>
              <p:cNvPr id="73788" name="Line 66">
                <a:extLst>
                  <a:ext uri="{FF2B5EF4-FFF2-40B4-BE49-F238E27FC236}">
                    <a16:creationId xmlns:a16="http://schemas.microsoft.com/office/drawing/2014/main" id="{46B05730-41E7-4A6B-AC01-AE6FFF6203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26" y="1429"/>
                <a:ext cx="140" cy="8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89" name="Line 67">
                <a:extLst>
                  <a:ext uri="{FF2B5EF4-FFF2-40B4-BE49-F238E27FC236}">
                    <a16:creationId xmlns:a16="http://schemas.microsoft.com/office/drawing/2014/main" id="{36A40981-65DB-4EB1-889E-FCE1B65B52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45" y="1462"/>
                <a:ext cx="140" cy="8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3776" name="Line 68">
              <a:extLst>
                <a:ext uri="{FF2B5EF4-FFF2-40B4-BE49-F238E27FC236}">
                  <a16:creationId xmlns:a16="http://schemas.microsoft.com/office/drawing/2014/main" id="{AE201E71-1FBB-462F-9AB5-BD6DCC60C3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26" y="1587"/>
              <a:ext cx="14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77" name="Line 69">
              <a:extLst>
                <a:ext uri="{FF2B5EF4-FFF2-40B4-BE49-F238E27FC236}">
                  <a16:creationId xmlns:a16="http://schemas.microsoft.com/office/drawing/2014/main" id="{5815BF8B-F96E-4B87-9D5E-862C01D1C7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15" y="1190"/>
              <a:ext cx="0" cy="12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78" name="Line 70">
              <a:extLst>
                <a:ext uri="{FF2B5EF4-FFF2-40B4-BE49-F238E27FC236}">
                  <a16:creationId xmlns:a16="http://schemas.microsoft.com/office/drawing/2014/main" id="{E45BB0A6-9029-4AED-A97D-1721E58067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14" y="1406"/>
              <a:ext cx="0" cy="12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79" name="Line 71">
              <a:extLst>
                <a:ext uri="{FF2B5EF4-FFF2-40B4-BE49-F238E27FC236}">
                  <a16:creationId xmlns:a16="http://schemas.microsoft.com/office/drawing/2014/main" id="{E948FD30-2B89-4CC2-A57F-F91A5E0131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15" y="1522"/>
              <a:ext cx="14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80" name="Text Box 72">
              <a:extLst>
                <a:ext uri="{FF2B5EF4-FFF2-40B4-BE49-F238E27FC236}">
                  <a16:creationId xmlns:a16="http://schemas.microsoft.com/office/drawing/2014/main" id="{C88C9C68-C8CD-4DF2-9A5E-FB9A520AA8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6" y="1271"/>
              <a:ext cx="14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781" name="Text Box 73">
              <a:extLst>
                <a:ext uri="{FF2B5EF4-FFF2-40B4-BE49-F238E27FC236}">
                  <a16:creationId xmlns:a16="http://schemas.microsoft.com/office/drawing/2014/main" id="{3C013E41-0638-4A5F-BC20-467DEA9871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6" y="1257"/>
              <a:ext cx="14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3782" name="Group 74">
              <a:extLst>
                <a:ext uri="{FF2B5EF4-FFF2-40B4-BE49-F238E27FC236}">
                  <a16:creationId xmlns:a16="http://schemas.microsoft.com/office/drawing/2014/main" id="{2E5D2D00-F144-4BCF-9524-731C8F92E0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67" y="1363"/>
              <a:ext cx="145" cy="34"/>
              <a:chOff x="926" y="1718"/>
              <a:chExt cx="160" cy="43"/>
            </a:xfrm>
          </p:grpSpPr>
          <p:sp>
            <p:nvSpPr>
              <p:cNvPr id="73786" name="Line 75">
                <a:extLst>
                  <a:ext uri="{FF2B5EF4-FFF2-40B4-BE49-F238E27FC236}">
                    <a16:creationId xmlns:a16="http://schemas.microsoft.com/office/drawing/2014/main" id="{5579A3E8-AD8E-44DB-991F-24F81D8D12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26" y="1761"/>
                <a:ext cx="16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87" name="Line 76">
                <a:extLst>
                  <a:ext uri="{FF2B5EF4-FFF2-40B4-BE49-F238E27FC236}">
                    <a16:creationId xmlns:a16="http://schemas.microsoft.com/office/drawing/2014/main" id="{41E1594B-3C10-4CB2-9782-4E4D4075A1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26" y="1718"/>
                <a:ext cx="16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3783" name="Line 77">
              <a:extLst>
                <a:ext uri="{FF2B5EF4-FFF2-40B4-BE49-F238E27FC236}">
                  <a16:creationId xmlns:a16="http://schemas.microsoft.com/office/drawing/2014/main" id="{30FAC6A2-1161-40BB-BAF6-31C3727A25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76" y="1466"/>
              <a:ext cx="0" cy="12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84" name="Line 78">
              <a:extLst>
                <a:ext uri="{FF2B5EF4-FFF2-40B4-BE49-F238E27FC236}">
                  <a16:creationId xmlns:a16="http://schemas.microsoft.com/office/drawing/2014/main" id="{079DDADD-DBDA-49D7-B8C0-28816670DB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16" y="1715"/>
              <a:ext cx="0" cy="12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85" name="Text Box 79">
              <a:extLst>
                <a:ext uri="{FF2B5EF4-FFF2-40B4-BE49-F238E27FC236}">
                  <a16:creationId xmlns:a16="http://schemas.microsoft.com/office/drawing/2014/main" id="{46AD4A7A-3632-488E-8271-A9763B8239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3" y="1187"/>
              <a:ext cx="83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Cortisol</a:t>
              </a:r>
            </a:p>
          </p:txBody>
        </p:sp>
      </p:grpSp>
      <p:sp>
        <p:nvSpPr>
          <p:cNvPr id="73757" name="Text Box 80">
            <a:extLst>
              <a:ext uri="{FF2B5EF4-FFF2-40B4-BE49-F238E27FC236}">
                <a16:creationId xmlns:a16="http://schemas.microsoft.com/office/drawing/2014/main" id="{A3A1A248-B710-4726-92FD-010A49E876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3790950"/>
            <a:ext cx="20875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2000">
                <a:latin typeface="Times New Roman" panose="02020603050405020304" pitchFamily="18" charset="0"/>
                <a:cs typeface="Times New Roman" panose="02020603050405020304" pitchFamily="18" charset="0"/>
              </a:rPr>
              <a:t>17-Ketosteroids</a:t>
            </a:r>
          </a:p>
        </p:txBody>
      </p:sp>
      <p:sp>
        <p:nvSpPr>
          <p:cNvPr id="73758" name="Text Box 81">
            <a:extLst>
              <a:ext uri="{FF2B5EF4-FFF2-40B4-BE49-F238E27FC236}">
                <a16:creationId xmlns:a16="http://schemas.microsoft.com/office/drawing/2014/main" id="{2476B507-8DE6-47FD-A3A0-E10247CE1D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825" y="4822825"/>
            <a:ext cx="1330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2000">
                <a:latin typeface="Times New Roman" panose="02020603050405020304" pitchFamily="18" charset="0"/>
                <a:cs typeface="Times New Roman" panose="02020603050405020304" pitchFamily="18" charset="0"/>
              </a:rPr>
              <a:t>Cortisone</a:t>
            </a:r>
          </a:p>
        </p:txBody>
      </p:sp>
      <p:sp>
        <p:nvSpPr>
          <p:cNvPr id="73759" name="Text Box 82">
            <a:extLst>
              <a:ext uri="{FF2B5EF4-FFF2-40B4-BE49-F238E27FC236}">
                <a16:creationId xmlns:a16="http://schemas.microsoft.com/office/drawing/2014/main" id="{3FB33124-974D-4F4E-A6FD-D425A88C23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1963" y="2944813"/>
            <a:ext cx="22558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2000">
                <a:latin typeface="Times New Roman" panose="02020603050405020304" pitchFamily="18" charset="0"/>
                <a:cs typeface="Times New Roman" panose="02020603050405020304" pitchFamily="18" charset="0"/>
              </a:rPr>
              <a:t>Tetrahydrocortisol</a:t>
            </a:r>
          </a:p>
        </p:txBody>
      </p:sp>
      <p:sp>
        <p:nvSpPr>
          <p:cNvPr id="73760" name="Text Box 83">
            <a:extLst>
              <a:ext uri="{FF2B5EF4-FFF2-40B4-BE49-F238E27FC236}">
                <a16:creationId xmlns:a16="http://schemas.microsoft.com/office/drawing/2014/main" id="{6FC67F99-4EDB-44F7-9CB9-35A3FE9121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9325" y="5645150"/>
            <a:ext cx="32543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2000">
                <a:latin typeface="Times New Roman" panose="02020603050405020304" pitchFamily="18" charset="0"/>
                <a:cs typeface="Times New Roman" panose="02020603050405020304" pitchFamily="18" charset="0"/>
              </a:rPr>
              <a:t>Tetrahydrocortisone glucuronide</a:t>
            </a:r>
          </a:p>
        </p:txBody>
      </p:sp>
      <p:sp>
        <p:nvSpPr>
          <p:cNvPr id="73761" name="Text Box 84">
            <a:extLst>
              <a:ext uri="{FF2B5EF4-FFF2-40B4-BE49-F238E27FC236}">
                <a16:creationId xmlns:a16="http://schemas.microsoft.com/office/drawing/2014/main" id="{9086C4A6-C4D9-4DEB-8165-D4FF5E269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" y="3365500"/>
            <a:ext cx="25527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200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l-GR" altLang="ar-JO" sz="200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altLang="ar-JO" sz="2000">
                <a:latin typeface="Times New Roman" panose="02020603050405020304" pitchFamily="18" charset="0"/>
                <a:cs typeface="Times New Roman" panose="02020603050405020304" pitchFamily="18" charset="0"/>
              </a:rPr>
              <a:t>-Hydroxysteroid dehydrogenase I</a:t>
            </a:r>
          </a:p>
        </p:txBody>
      </p:sp>
      <p:sp>
        <p:nvSpPr>
          <p:cNvPr id="73762" name="Line 85">
            <a:extLst>
              <a:ext uri="{FF2B5EF4-FFF2-40B4-BE49-F238E27FC236}">
                <a16:creationId xmlns:a16="http://schemas.microsoft.com/office/drawing/2014/main" id="{D2024FCF-896B-49F5-A5BC-62C22CEBAE4C}"/>
              </a:ext>
            </a:extLst>
          </p:cNvPr>
          <p:cNvSpPr>
            <a:spLocks noChangeShapeType="1"/>
          </p:cNvSpPr>
          <p:nvPr/>
        </p:nvSpPr>
        <p:spPr bwMode="auto">
          <a:xfrm>
            <a:off x="3475038" y="2841625"/>
            <a:ext cx="1058862" cy="939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63" name="Line 86">
            <a:extLst>
              <a:ext uri="{FF2B5EF4-FFF2-40B4-BE49-F238E27FC236}">
                <a16:creationId xmlns:a16="http://schemas.microsoft.com/office/drawing/2014/main" id="{BB59DA41-3D8F-4F46-A669-F96F39C0405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37000" y="4197350"/>
            <a:ext cx="596900" cy="5302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64" name="Line 87">
            <a:extLst>
              <a:ext uri="{FF2B5EF4-FFF2-40B4-BE49-F238E27FC236}">
                <a16:creationId xmlns:a16="http://schemas.microsoft.com/office/drawing/2014/main" id="{E27B6A11-CE92-44A8-9E68-307685595D7A}"/>
              </a:ext>
            </a:extLst>
          </p:cNvPr>
          <p:cNvSpPr>
            <a:spLocks noChangeShapeType="1"/>
          </p:cNvSpPr>
          <p:nvPr/>
        </p:nvSpPr>
        <p:spPr bwMode="auto">
          <a:xfrm>
            <a:off x="3692525" y="5389563"/>
            <a:ext cx="320675" cy="2857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65" name="Text Box 88">
            <a:extLst>
              <a:ext uri="{FF2B5EF4-FFF2-40B4-BE49-F238E27FC236}">
                <a16:creationId xmlns:a16="http://schemas.microsoft.com/office/drawing/2014/main" id="{6E4EA4C5-1977-4B4B-906C-6CAF46E67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7600" y="4702175"/>
            <a:ext cx="2260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2000">
                <a:latin typeface="Times New Roman" panose="02020603050405020304" pitchFamily="18" charset="0"/>
                <a:cs typeface="Times New Roman" panose="02020603050405020304" pitchFamily="18" charset="0"/>
              </a:rPr>
              <a:t>Tetrahydrocortisol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2000">
                <a:latin typeface="Times New Roman" panose="02020603050405020304" pitchFamily="18" charset="0"/>
                <a:cs typeface="Times New Roman" panose="02020603050405020304" pitchFamily="18" charset="0"/>
              </a:rPr>
              <a:t>glucuronide</a:t>
            </a:r>
          </a:p>
        </p:txBody>
      </p:sp>
      <p:sp>
        <p:nvSpPr>
          <p:cNvPr id="73766" name="Line 89">
            <a:extLst>
              <a:ext uri="{FF2B5EF4-FFF2-40B4-BE49-F238E27FC236}">
                <a16:creationId xmlns:a16="http://schemas.microsoft.com/office/drawing/2014/main" id="{1BFC65C0-0EFC-4324-AE23-35CB06A28132}"/>
              </a:ext>
            </a:extLst>
          </p:cNvPr>
          <p:cNvSpPr>
            <a:spLocks noChangeShapeType="1"/>
          </p:cNvSpPr>
          <p:nvPr/>
        </p:nvSpPr>
        <p:spPr bwMode="auto">
          <a:xfrm>
            <a:off x="7358063" y="3309938"/>
            <a:ext cx="0" cy="13112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67" name="Rectangle 90">
            <a:extLst>
              <a:ext uri="{FF2B5EF4-FFF2-40B4-BE49-F238E27FC236}">
                <a16:creationId xmlns:a16="http://schemas.microsoft.com/office/drawing/2014/main" id="{BF8E92C9-68A9-4D99-A41B-466BB49C6C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26313" y="1371600"/>
            <a:ext cx="8683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8429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defTabSz="8429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defTabSz="8429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defTabSz="8429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defTabSz="8429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8429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8429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8429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8429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1600">
                <a:latin typeface="Times New Roman" panose="02020603050405020304" pitchFamily="18" charset="0"/>
                <a:cs typeface="Times New Roman" panose="02020603050405020304" pitchFamily="18" charset="0"/>
              </a:rPr>
              <a:t>CH2OH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0C9320B4-F6C2-491E-AE97-7DAE099981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000" y="304800"/>
            <a:ext cx="5651500" cy="609600"/>
          </a:xfrm>
        </p:spPr>
        <p:txBody>
          <a:bodyPr anchor="t"/>
          <a:lstStyle/>
          <a:p>
            <a:pPr eaLnBrk="1" hangingPunct="1"/>
            <a:r>
              <a:rPr lang="en-US" altLang="ar-JO" sz="2800" b="1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Hormone Biosynthesis in the</a:t>
            </a:r>
            <a:br>
              <a:rPr lang="en-US" altLang="ar-JO" sz="2800" b="1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</a:br>
            <a:r>
              <a:rPr lang="en-US" altLang="ar-JO" sz="2800" b="1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Zona Fasiculata &amp; Reticularis</a:t>
            </a:r>
          </a:p>
        </p:txBody>
      </p:sp>
      <p:sp>
        <p:nvSpPr>
          <p:cNvPr id="74755" name="Text Box 3">
            <a:extLst>
              <a:ext uri="{FF2B5EF4-FFF2-40B4-BE49-F238E27FC236}">
                <a16:creationId xmlns:a16="http://schemas.microsoft.com/office/drawing/2014/main" id="{7370B1A4-D2DB-4E5A-845B-73F6D66021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00" y="1644650"/>
            <a:ext cx="11477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1400">
                <a:latin typeface="Times New Roman" panose="02020603050405020304" pitchFamily="18" charset="0"/>
                <a:cs typeface="Times New Roman" panose="02020603050405020304" pitchFamily="18" charset="0"/>
              </a:rPr>
              <a:t>Cholesterol</a:t>
            </a:r>
          </a:p>
        </p:txBody>
      </p:sp>
      <p:sp>
        <p:nvSpPr>
          <p:cNvPr id="74756" name="Text Box 4">
            <a:extLst>
              <a:ext uri="{FF2B5EF4-FFF2-40B4-BE49-F238E27FC236}">
                <a16:creationId xmlns:a16="http://schemas.microsoft.com/office/drawing/2014/main" id="{30CDE215-C60D-4084-8C3C-96A7DD86C0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5963" y="4140200"/>
            <a:ext cx="5905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100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ar-JO" sz="10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ar-JO" sz="1000">
                <a:latin typeface="Times New Roman" panose="02020603050405020304" pitchFamily="18" charset="0"/>
                <a:cs typeface="Times New Roman" panose="02020603050405020304" pitchFamily="18" charset="0"/>
              </a:rPr>
              <a:t>OH</a:t>
            </a:r>
          </a:p>
        </p:txBody>
      </p:sp>
      <p:grpSp>
        <p:nvGrpSpPr>
          <p:cNvPr id="74757" name="Group 5">
            <a:extLst>
              <a:ext uri="{FF2B5EF4-FFF2-40B4-BE49-F238E27FC236}">
                <a16:creationId xmlns:a16="http://schemas.microsoft.com/office/drawing/2014/main" id="{4AA12B7C-57B7-4936-9F1A-6471CC1E20BB}"/>
              </a:ext>
            </a:extLst>
          </p:cNvPr>
          <p:cNvGrpSpPr>
            <a:grpSpLocks/>
          </p:cNvGrpSpPr>
          <p:nvPr/>
        </p:nvGrpSpPr>
        <p:grpSpPr bwMode="auto">
          <a:xfrm>
            <a:off x="1117600" y="4335463"/>
            <a:ext cx="1362075" cy="1041400"/>
            <a:chOff x="456" y="2807"/>
            <a:chExt cx="858" cy="656"/>
          </a:xfrm>
        </p:grpSpPr>
        <p:sp>
          <p:nvSpPr>
            <p:cNvPr id="74974" name="AutoShape 6">
              <a:extLst>
                <a:ext uri="{FF2B5EF4-FFF2-40B4-BE49-F238E27FC236}">
                  <a16:creationId xmlns:a16="http://schemas.microsoft.com/office/drawing/2014/main" id="{600E2ED9-C9A4-449A-9843-C17B7F72A33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839" y="3047"/>
              <a:ext cx="201" cy="148"/>
            </a:xfrm>
            <a:prstGeom prst="hexagon">
              <a:avLst>
                <a:gd name="adj" fmla="val 33953"/>
                <a:gd name="vf" fmla="val 11547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JO" altLang="ar-JO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975" name="AutoShape 7">
              <a:extLst>
                <a:ext uri="{FF2B5EF4-FFF2-40B4-BE49-F238E27FC236}">
                  <a16:creationId xmlns:a16="http://schemas.microsoft.com/office/drawing/2014/main" id="{97E19B65-2ECE-4DE3-8A93-FC0CFB33D32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1011" y="3031"/>
              <a:ext cx="143" cy="138"/>
            </a:xfrm>
            <a:prstGeom prst="homePlate">
              <a:avLst>
                <a:gd name="adj" fmla="val 25906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JO" altLang="ar-JO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976" name="AutoShape 8">
              <a:extLst>
                <a:ext uri="{FF2B5EF4-FFF2-40B4-BE49-F238E27FC236}">
                  <a16:creationId xmlns:a16="http://schemas.microsoft.com/office/drawing/2014/main" id="{36024A5C-9B5F-4247-8DFE-3B0B38615D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764" y="3198"/>
              <a:ext cx="202" cy="148"/>
            </a:xfrm>
            <a:prstGeom prst="hexagon">
              <a:avLst>
                <a:gd name="adj" fmla="val 34122"/>
                <a:gd name="vf" fmla="val 11547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JO" altLang="ar-JO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977" name="Text Box 9">
              <a:extLst>
                <a:ext uri="{FF2B5EF4-FFF2-40B4-BE49-F238E27FC236}">
                  <a16:creationId xmlns:a16="http://schemas.microsoft.com/office/drawing/2014/main" id="{7786B7E7-D9B5-4117-8503-4DDFB11B06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" y="3309"/>
              <a:ext cx="17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100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grpSp>
          <p:nvGrpSpPr>
            <p:cNvPr id="74978" name="Group 10">
              <a:extLst>
                <a:ext uri="{FF2B5EF4-FFF2-40B4-BE49-F238E27FC236}">
                  <a16:creationId xmlns:a16="http://schemas.microsoft.com/office/drawing/2014/main" id="{AD5665E7-947A-4D8B-A3EE-5EC386E896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2" y="3171"/>
              <a:ext cx="149" cy="202"/>
              <a:chOff x="463" y="1069"/>
              <a:chExt cx="337" cy="390"/>
            </a:xfrm>
          </p:grpSpPr>
          <p:sp>
            <p:nvSpPr>
              <p:cNvPr id="74991" name="AutoShape 11">
                <a:extLst>
                  <a:ext uri="{FF2B5EF4-FFF2-40B4-BE49-F238E27FC236}">
                    <a16:creationId xmlns:a16="http://schemas.microsoft.com/office/drawing/2014/main" id="{5D6CC571-012E-405C-AC8B-F12C445DB5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437" y="1095"/>
                <a:ext cx="390" cy="337"/>
              </a:xfrm>
              <a:prstGeom prst="hexagon">
                <a:avLst>
                  <a:gd name="adj" fmla="val 28932"/>
                  <a:gd name="vf" fmla="val 115470"/>
                </a:avLst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JO" altLang="ar-JO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992" name="Line 12">
                <a:extLst>
                  <a:ext uri="{FF2B5EF4-FFF2-40B4-BE49-F238E27FC236}">
                    <a16:creationId xmlns:a16="http://schemas.microsoft.com/office/drawing/2014/main" id="{A76A91F8-DB20-444D-BDB0-7E5AB4E2C3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30" y="1333"/>
                <a:ext cx="140" cy="8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4979" name="Group 13">
              <a:extLst>
                <a:ext uri="{FF2B5EF4-FFF2-40B4-BE49-F238E27FC236}">
                  <a16:creationId xmlns:a16="http://schemas.microsoft.com/office/drawing/2014/main" id="{59443A45-0F22-4F8B-8DE5-3C2ED5CBC3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4" y="3323"/>
              <a:ext cx="69" cy="60"/>
              <a:chOff x="726" y="1429"/>
              <a:chExt cx="159" cy="114"/>
            </a:xfrm>
          </p:grpSpPr>
          <p:sp>
            <p:nvSpPr>
              <p:cNvPr id="74989" name="Line 14">
                <a:extLst>
                  <a:ext uri="{FF2B5EF4-FFF2-40B4-BE49-F238E27FC236}">
                    <a16:creationId xmlns:a16="http://schemas.microsoft.com/office/drawing/2014/main" id="{75E05D47-E51B-4E51-9950-289AF61D6F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26" y="1429"/>
                <a:ext cx="140" cy="8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990" name="Line 15">
                <a:extLst>
                  <a:ext uri="{FF2B5EF4-FFF2-40B4-BE49-F238E27FC236}">
                    <a16:creationId xmlns:a16="http://schemas.microsoft.com/office/drawing/2014/main" id="{56EF9664-D227-40FB-91A3-2D6E168A83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45" y="1462"/>
                <a:ext cx="140" cy="8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4980" name="Line 16">
              <a:extLst>
                <a:ext uri="{FF2B5EF4-FFF2-40B4-BE49-F238E27FC236}">
                  <a16:creationId xmlns:a16="http://schemas.microsoft.com/office/drawing/2014/main" id="{6F17FF39-D24F-47DC-A5AF-F09954AA06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82" y="2807"/>
              <a:ext cx="0" cy="7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981" name="Line 17">
              <a:extLst>
                <a:ext uri="{FF2B5EF4-FFF2-40B4-BE49-F238E27FC236}">
                  <a16:creationId xmlns:a16="http://schemas.microsoft.com/office/drawing/2014/main" id="{AED8D9F4-6A9D-49A8-A096-1D02DB3CE8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82" y="2954"/>
              <a:ext cx="0" cy="7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982" name="Text Box 18">
              <a:extLst>
                <a:ext uri="{FF2B5EF4-FFF2-40B4-BE49-F238E27FC236}">
                  <a16:creationId xmlns:a16="http://schemas.microsoft.com/office/drawing/2014/main" id="{B2530EA1-45FD-4B71-94BE-244A8FAFB7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6" y="2852"/>
              <a:ext cx="17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100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74983" name="Text Box 19">
              <a:extLst>
                <a:ext uri="{FF2B5EF4-FFF2-40B4-BE49-F238E27FC236}">
                  <a16:creationId xmlns:a16="http://schemas.microsoft.com/office/drawing/2014/main" id="{486B51A8-53D0-420B-981A-E9705A76FB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5" y="2850"/>
              <a:ext cx="17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100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grpSp>
          <p:nvGrpSpPr>
            <p:cNvPr id="74984" name="Group 20">
              <a:extLst>
                <a:ext uri="{FF2B5EF4-FFF2-40B4-BE49-F238E27FC236}">
                  <a16:creationId xmlns:a16="http://schemas.microsoft.com/office/drawing/2014/main" id="{A9E1B2D5-FF1E-4FED-9AD9-8CA031C866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3" y="2919"/>
              <a:ext cx="70" cy="22"/>
              <a:chOff x="926" y="1718"/>
              <a:chExt cx="160" cy="43"/>
            </a:xfrm>
          </p:grpSpPr>
          <p:sp>
            <p:nvSpPr>
              <p:cNvPr id="74987" name="Line 21">
                <a:extLst>
                  <a:ext uri="{FF2B5EF4-FFF2-40B4-BE49-F238E27FC236}">
                    <a16:creationId xmlns:a16="http://schemas.microsoft.com/office/drawing/2014/main" id="{92DB5EF3-06E8-407B-AF88-5804FA7FE4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26" y="1761"/>
                <a:ext cx="16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988" name="Line 22">
                <a:extLst>
                  <a:ext uri="{FF2B5EF4-FFF2-40B4-BE49-F238E27FC236}">
                    <a16:creationId xmlns:a16="http://schemas.microsoft.com/office/drawing/2014/main" id="{A41B9E63-E03D-4DB5-8FFB-06A7D75C97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26" y="1718"/>
                <a:ext cx="16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4985" name="Line 23">
              <a:extLst>
                <a:ext uri="{FF2B5EF4-FFF2-40B4-BE49-F238E27FC236}">
                  <a16:creationId xmlns:a16="http://schemas.microsoft.com/office/drawing/2014/main" id="{F0286112-002E-4743-BA91-EE79E5CC2D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4" y="2993"/>
              <a:ext cx="0" cy="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986" name="Line 24">
              <a:extLst>
                <a:ext uri="{FF2B5EF4-FFF2-40B4-BE49-F238E27FC236}">
                  <a16:creationId xmlns:a16="http://schemas.microsoft.com/office/drawing/2014/main" id="{CEE45DFC-AE39-4E98-A8C8-BAACC215C7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1" y="3152"/>
              <a:ext cx="0" cy="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4758" name="Text Box 25">
            <a:extLst>
              <a:ext uri="{FF2B5EF4-FFF2-40B4-BE49-F238E27FC236}">
                <a16:creationId xmlns:a16="http://schemas.microsoft.com/office/drawing/2014/main" id="{E0368478-B5DF-4A80-9C56-CF3345339B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6438" y="2836863"/>
            <a:ext cx="4191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100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ar-JO" sz="10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ar-JO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759" name="Text Box 26">
            <a:extLst>
              <a:ext uri="{FF2B5EF4-FFF2-40B4-BE49-F238E27FC236}">
                <a16:creationId xmlns:a16="http://schemas.microsoft.com/office/drawing/2014/main" id="{3F3E75A7-05E1-444B-B795-C9A077C2F0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0875" y="5114925"/>
            <a:ext cx="2825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100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grpSp>
        <p:nvGrpSpPr>
          <p:cNvPr id="74760" name="Group 27">
            <a:extLst>
              <a:ext uri="{FF2B5EF4-FFF2-40B4-BE49-F238E27FC236}">
                <a16:creationId xmlns:a16="http://schemas.microsoft.com/office/drawing/2014/main" id="{74F200C9-E899-4A32-98D0-603B9A0035A1}"/>
              </a:ext>
            </a:extLst>
          </p:cNvPr>
          <p:cNvGrpSpPr>
            <a:grpSpLocks/>
          </p:cNvGrpSpPr>
          <p:nvPr/>
        </p:nvGrpSpPr>
        <p:grpSpPr bwMode="auto">
          <a:xfrm>
            <a:off x="4646613" y="4162425"/>
            <a:ext cx="1282700" cy="1077913"/>
            <a:chOff x="2679" y="2698"/>
            <a:chExt cx="808" cy="679"/>
          </a:xfrm>
        </p:grpSpPr>
        <p:sp>
          <p:nvSpPr>
            <p:cNvPr id="74953" name="AutoShape 28">
              <a:extLst>
                <a:ext uri="{FF2B5EF4-FFF2-40B4-BE49-F238E27FC236}">
                  <a16:creationId xmlns:a16="http://schemas.microsoft.com/office/drawing/2014/main" id="{6A42CDDF-2F6F-4CAC-8113-29E9E41863B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951" y="3048"/>
              <a:ext cx="202" cy="148"/>
            </a:xfrm>
            <a:prstGeom prst="hexagon">
              <a:avLst>
                <a:gd name="adj" fmla="val 34122"/>
                <a:gd name="vf" fmla="val 11547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JO" altLang="ar-JO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954" name="AutoShape 29">
              <a:extLst>
                <a:ext uri="{FF2B5EF4-FFF2-40B4-BE49-F238E27FC236}">
                  <a16:creationId xmlns:a16="http://schemas.microsoft.com/office/drawing/2014/main" id="{54C620B6-CC7D-4A74-AF72-AFEEED3A37B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3123" y="3032"/>
              <a:ext cx="144" cy="138"/>
            </a:xfrm>
            <a:prstGeom prst="homePlate">
              <a:avLst>
                <a:gd name="adj" fmla="val 26087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JO" altLang="ar-JO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955" name="AutoShape 30">
              <a:extLst>
                <a:ext uri="{FF2B5EF4-FFF2-40B4-BE49-F238E27FC236}">
                  <a16:creationId xmlns:a16="http://schemas.microsoft.com/office/drawing/2014/main" id="{C88EF747-00FC-451A-A60D-359A87DCA08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876" y="3199"/>
              <a:ext cx="201" cy="149"/>
            </a:xfrm>
            <a:prstGeom prst="hexagon">
              <a:avLst>
                <a:gd name="adj" fmla="val 33725"/>
                <a:gd name="vf" fmla="val 11547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JO" altLang="ar-JO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956" name="Text Box 31">
              <a:extLst>
                <a:ext uri="{FF2B5EF4-FFF2-40B4-BE49-F238E27FC236}">
                  <a16:creationId xmlns:a16="http://schemas.microsoft.com/office/drawing/2014/main" id="{4BAFFC65-838B-43F4-86CE-567381617F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15" y="2698"/>
              <a:ext cx="37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1000">
                  <a:latin typeface="Times New Roman" panose="02020603050405020304" pitchFamily="18" charset="0"/>
                  <a:cs typeface="Times New Roman" panose="02020603050405020304" pitchFamily="18" charset="0"/>
                </a:rPr>
                <a:t>CH</a:t>
              </a:r>
              <a:r>
                <a:rPr lang="en-US" altLang="ar-JO" sz="1000" baseline="-2500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ar-JO" sz="1000">
                  <a:latin typeface="Times New Roman" panose="02020603050405020304" pitchFamily="18" charset="0"/>
                  <a:cs typeface="Times New Roman" panose="02020603050405020304" pitchFamily="18" charset="0"/>
                </a:rPr>
                <a:t>OH</a:t>
              </a:r>
            </a:p>
          </p:txBody>
        </p:sp>
        <p:sp>
          <p:nvSpPr>
            <p:cNvPr id="74957" name="Text Box 32">
              <a:extLst>
                <a:ext uri="{FF2B5EF4-FFF2-40B4-BE49-F238E27FC236}">
                  <a16:creationId xmlns:a16="http://schemas.microsoft.com/office/drawing/2014/main" id="{54632082-FDC9-410D-9715-6C3E09C124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25" y="2955"/>
              <a:ext cx="24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1000">
                  <a:latin typeface="Times New Roman" panose="02020603050405020304" pitchFamily="18" charset="0"/>
                  <a:cs typeface="Times New Roman" panose="02020603050405020304" pitchFamily="18" charset="0"/>
                </a:rPr>
                <a:t>OH</a:t>
              </a:r>
            </a:p>
          </p:txBody>
        </p:sp>
        <p:grpSp>
          <p:nvGrpSpPr>
            <p:cNvPr id="74958" name="Group 33">
              <a:extLst>
                <a:ext uri="{FF2B5EF4-FFF2-40B4-BE49-F238E27FC236}">
                  <a16:creationId xmlns:a16="http://schemas.microsoft.com/office/drawing/2014/main" id="{A880F12B-8545-42B5-9EDB-4C4D2CA57D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54" y="3173"/>
              <a:ext cx="148" cy="201"/>
              <a:chOff x="463" y="1069"/>
              <a:chExt cx="337" cy="390"/>
            </a:xfrm>
          </p:grpSpPr>
          <p:sp>
            <p:nvSpPr>
              <p:cNvPr id="74972" name="AutoShape 34">
                <a:extLst>
                  <a:ext uri="{FF2B5EF4-FFF2-40B4-BE49-F238E27FC236}">
                    <a16:creationId xmlns:a16="http://schemas.microsoft.com/office/drawing/2014/main" id="{95EE36D9-4BA8-4EA8-B311-568CF09217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437" y="1095"/>
                <a:ext cx="390" cy="337"/>
              </a:xfrm>
              <a:prstGeom prst="hexagon">
                <a:avLst>
                  <a:gd name="adj" fmla="val 28932"/>
                  <a:gd name="vf" fmla="val 115470"/>
                </a:avLst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JO" altLang="ar-JO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973" name="Line 35">
                <a:extLst>
                  <a:ext uri="{FF2B5EF4-FFF2-40B4-BE49-F238E27FC236}">
                    <a16:creationId xmlns:a16="http://schemas.microsoft.com/office/drawing/2014/main" id="{DFB41879-7968-43AB-9989-A6A23E4C89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30" y="1333"/>
                <a:ext cx="140" cy="8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4959" name="Group 36">
              <a:extLst>
                <a:ext uri="{FF2B5EF4-FFF2-40B4-BE49-F238E27FC236}">
                  <a16:creationId xmlns:a16="http://schemas.microsoft.com/office/drawing/2014/main" id="{5A55E63D-BB13-458C-8837-60FC739587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79" y="3319"/>
              <a:ext cx="70" cy="58"/>
              <a:chOff x="726" y="1429"/>
              <a:chExt cx="159" cy="114"/>
            </a:xfrm>
          </p:grpSpPr>
          <p:sp>
            <p:nvSpPr>
              <p:cNvPr id="74970" name="Line 37">
                <a:extLst>
                  <a:ext uri="{FF2B5EF4-FFF2-40B4-BE49-F238E27FC236}">
                    <a16:creationId xmlns:a16="http://schemas.microsoft.com/office/drawing/2014/main" id="{FF1BD674-C261-48CD-8F54-116F6928C4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26" y="1429"/>
                <a:ext cx="140" cy="8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971" name="Line 38">
                <a:extLst>
                  <a:ext uri="{FF2B5EF4-FFF2-40B4-BE49-F238E27FC236}">
                    <a16:creationId xmlns:a16="http://schemas.microsoft.com/office/drawing/2014/main" id="{482350A2-B859-492F-B2C3-FAFFE2A0DA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45" y="1462"/>
                <a:ext cx="140" cy="8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4960" name="Line 39">
              <a:extLst>
                <a:ext uri="{FF2B5EF4-FFF2-40B4-BE49-F238E27FC236}">
                  <a16:creationId xmlns:a16="http://schemas.microsoft.com/office/drawing/2014/main" id="{D80EEEF7-6F64-4247-A10A-AE08DD61AE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4" y="2809"/>
              <a:ext cx="0" cy="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961" name="Line 40">
              <a:extLst>
                <a:ext uri="{FF2B5EF4-FFF2-40B4-BE49-F238E27FC236}">
                  <a16:creationId xmlns:a16="http://schemas.microsoft.com/office/drawing/2014/main" id="{903235FD-1238-4BEA-AE2A-36597EFE2D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4" y="2956"/>
              <a:ext cx="0" cy="7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962" name="Line 41">
              <a:extLst>
                <a:ext uri="{FF2B5EF4-FFF2-40B4-BE49-F238E27FC236}">
                  <a16:creationId xmlns:a16="http://schemas.microsoft.com/office/drawing/2014/main" id="{7090FFC8-3A6F-4942-8117-0D412F749A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4" y="3029"/>
              <a:ext cx="7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963" name="Text Box 42">
              <a:extLst>
                <a:ext uri="{FF2B5EF4-FFF2-40B4-BE49-F238E27FC236}">
                  <a16:creationId xmlns:a16="http://schemas.microsoft.com/office/drawing/2014/main" id="{B1A79132-8AD1-418F-8796-8EBA4DCDB6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54" y="2853"/>
              <a:ext cx="17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100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74964" name="Text Box 43">
              <a:extLst>
                <a:ext uri="{FF2B5EF4-FFF2-40B4-BE49-F238E27FC236}">
                  <a16:creationId xmlns:a16="http://schemas.microsoft.com/office/drawing/2014/main" id="{0E034F9B-DA05-474C-B5D2-13015E4070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07" y="2851"/>
              <a:ext cx="17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100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grpSp>
          <p:nvGrpSpPr>
            <p:cNvPr id="74965" name="Group 44">
              <a:extLst>
                <a:ext uri="{FF2B5EF4-FFF2-40B4-BE49-F238E27FC236}">
                  <a16:creationId xmlns:a16="http://schemas.microsoft.com/office/drawing/2014/main" id="{966ABB2F-A8C5-481E-8102-38D0EBA4AA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30" y="2921"/>
              <a:ext cx="71" cy="22"/>
              <a:chOff x="926" y="1718"/>
              <a:chExt cx="160" cy="43"/>
            </a:xfrm>
          </p:grpSpPr>
          <p:sp>
            <p:nvSpPr>
              <p:cNvPr id="74968" name="Line 45">
                <a:extLst>
                  <a:ext uri="{FF2B5EF4-FFF2-40B4-BE49-F238E27FC236}">
                    <a16:creationId xmlns:a16="http://schemas.microsoft.com/office/drawing/2014/main" id="{844F9252-62B4-4C2A-B8D5-3DDFE74F0F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26" y="1761"/>
                <a:ext cx="16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969" name="Line 46">
                <a:extLst>
                  <a:ext uri="{FF2B5EF4-FFF2-40B4-BE49-F238E27FC236}">
                    <a16:creationId xmlns:a16="http://schemas.microsoft.com/office/drawing/2014/main" id="{8E2E9182-5D98-47E5-A9F1-4417A19C7F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26" y="1718"/>
                <a:ext cx="16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4966" name="Line 47">
              <a:extLst>
                <a:ext uri="{FF2B5EF4-FFF2-40B4-BE49-F238E27FC236}">
                  <a16:creationId xmlns:a16="http://schemas.microsoft.com/office/drawing/2014/main" id="{6AB79827-0FC7-4890-BB48-2350AFD46B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6" y="2994"/>
              <a:ext cx="0" cy="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967" name="Line 48">
              <a:extLst>
                <a:ext uri="{FF2B5EF4-FFF2-40B4-BE49-F238E27FC236}">
                  <a16:creationId xmlns:a16="http://schemas.microsoft.com/office/drawing/2014/main" id="{AF8B4452-7350-4D06-9759-58AA6714A2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2" y="3153"/>
              <a:ext cx="0" cy="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4761" name="Group 49">
            <a:extLst>
              <a:ext uri="{FF2B5EF4-FFF2-40B4-BE49-F238E27FC236}">
                <a16:creationId xmlns:a16="http://schemas.microsoft.com/office/drawing/2014/main" id="{AB455CE2-9D5D-4765-A7DA-99C360CC8341}"/>
              </a:ext>
            </a:extLst>
          </p:cNvPr>
          <p:cNvGrpSpPr>
            <a:grpSpLocks/>
          </p:cNvGrpSpPr>
          <p:nvPr/>
        </p:nvGrpSpPr>
        <p:grpSpPr bwMode="auto">
          <a:xfrm>
            <a:off x="4470400" y="3033713"/>
            <a:ext cx="1420813" cy="1031875"/>
            <a:chOff x="2568" y="1987"/>
            <a:chExt cx="895" cy="650"/>
          </a:xfrm>
        </p:grpSpPr>
        <p:sp>
          <p:nvSpPr>
            <p:cNvPr id="74932" name="AutoShape 50">
              <a:extLst>
                <a:ext uri="{FF2B5EF4-FFF2-40B4-BE49-F238E27FC236}">
                  <a16:creationId xmlns:a16="http://schemas.microsoft.com/office/drawing/2014/main" id="{FC4797C9-C30D-4E2E-A4E8-E6E3DCB9A45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951" y="2227"/>
              <a:ext cx="202" cy="147"/>
            </a:xfrm>
            <a:prstGeom prst="hexagon">
              <a:avLst>
                <a:gd name="adj" fmla="val 34354"/>
                <a:gd name="vf" fmla="val 11547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JO" altLang="ar-JO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933" name="AutoShape 51">
              <a:extLst>
                <a:ext uri="{FF2B5EF4-FFF2-40B4-BE49-F238E27FC236}">
                  <a16:creationId xmlns:a16="http://schemas.microsoft.com/office/drawing/2014/main" id="{BD122E2F-1A1A-4EEE-AB60-026EE3AB372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3123" y="2210"/>
              <a:ext cx="144" cy="139"/>
            </a:xfrm>
            <a:prstGeom prst="homePlate">
              <a:avLst>
                <a:gd name="adj" fmla="val 25899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JO" altLang="ar-JO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934" name="AutoShape 52">
              <a:extLst>
                <a:ext uri="{FF2B5EF4-FFF2-40B4-BE49-F238E27FC236}">
                  <a16:creationId xmlns:a16="http://schemas.microsoft.com/office/drawing/2014/main" id="{7E3F2CAF-A9C7-4A23-8A15-9A5380D36B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875" y="2379"/>
              <a:ext cx="202" cy="148"/>
            </a:xfrm>
            <a:prstGeom prst="hexagon">
              <a:avLst>
                <a:gd name="adj" fmla="val 34122"/>
                <a:gd name="vf" fmla="val 11547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JO" altLang="ar-JO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935" name="Text Box 53">
              <a:extLst>
                <a:ext uri="{FF2B5EF4-FFF2-40B4-BE49-F238E27FC236}">
                  <a16:creationId xmlns:a16="http://schemas.microsoft.com/office/drawing/2014/main" id="{72CD13DC-3D52-477F-8B44-5AA5C6FB9A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68" y="2483"/>
              <a:ext cx="17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100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74936" name="Text Box 54">
              <a:extLst>
                <a:ext uri="{FF2B5EF4-FFF2-40B4-BE49-F238E27FC236}">
                  <a16:creationId xmlns:a16="http://schemas.microsoft.com/office/drawing/2014/main" id="{4A1AD573-03C8-40CE-8F87-82EFEB7E48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23" y="2122"/>
              <a:ext cx="24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1000">
                  <a:latin typeface="Times New Roman" panose="02020603050405020304" pitchFamily="18" charset="0"/>
                  <a:cs typeface="Times New Roman" panose="02020603050405020304" pitchFamily="18" charset="0"/>
                </a:rPr>
                <a:t>OH</a:t>
              </a:r>
            </a:p>
          </p:txBody>
        </p:sp>
        <p:grpSp>
          <p:nvGrpSpPr>
            <p:cNvPr id="74937" name="Group 55">
              <a:extLst>
                <a:ext uri="{FF2B5EF4-FFF2-40B4-BE49-F238E27FC236}">
                  <a16:creationId xmlns:a16="http://schemas.microsoft.com/office/drawing/2014/main" id="{C4FB2786-C8D4-4CC4-9777-6F29276417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54" y="2352"/>
              <a:ext cx="148" cy="202"/>
              <a:chOff x="463" y="1069"/>
              <a:chExt cx="337" cy="390"/>
            </a:xfrm>
          </p:grpSpPr>
          <p:sp>
            <p:nvSpPr>
              <p:cNvPr id="74951" name="AutoShape 56">
                <a:extLst>
                  <a:ext uri="{FF2B5EF4-FFF2-40B4-BE49-F238E27FC236}">
                    <a16:creationId xmlns:a16="http://schemas.microsoft.com/office/drawing/2014/main" id="{F83A8CE1-CA67-4023-ABBF-D10426509D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437" y="1095"/>
                <a:ext cx="390" cy="337"/>
              </a:xfrm>
              <a:prstGeom prst="hexagon">
                <a:avLst>
                  <a:gd name="adj" fmla="val 28932"/>
                  <a:gd name="vf" fmla="val 115470"/>
                </a:avLst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JO" altLang="ar-JO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952" name="Line 57">
                <a:extLst>
                  <a:ext uri="{FF2B5EF4-FFF2-40B4-BE49-F238E27FC236}">
                    <a16:creationId xmlns:a16="http://schemas.microsoft.com/office/drawing/2014/main" id="{A5E5BE13-9145-46DD-92E5-2784E9FE1D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30" y="1333"/>
                <a:ext cx="140" cy="8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4938" name="Group 58">
              <a:extLst>
                <a:ext uri="{FF2B5EF4-FFF2-40B4-BE49-F238E27FC236}">
                  <a16:creationId xmlns:a16="http://schemas.microsoft.com/office/drawing/2014/main" id="{D0D0DD49-AC66-4CB2-8199-D8276AEEFD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79" y="2498"/>
              <a:ext cx="70" cy="59"/>
              <a:chOff x="726" y="1429"/>
              <a:chExt cx="159" cy="114"/>
            </a:xfrm>
          </p:grpSpPr>
          <p:sp>
            <p:nvSpPr>
              <p:cNvPr id="74949" name="Line 59">
                <a:extLst>
                  <a:ext uri="{FF2B5EF4-FFF2-40B4-BE49-F238E27FC236}">
                    <a16:creationId xmlns:a16="http://schemas.microsoft.com/office/drawing/2014/main" id="{400A6A42-E100-47F4-8C5D-A38895025B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26" y="1429"/>
                <a:ext cx="140" cy="8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950" name="Line 60">
                <a:extLst>
                  <a:ext uri="{FF2B5EF4-FFF2-40B4-BE49-F238E27FC236}">
                    <a16:creationId xmlns:a16="http://schemas.microsoft.com/office/drawing/2014/main" id="{FB8DD06B-EF7E-4F64-B4EA-1B254322A7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45" y="1462"/>
                <a:ext cx="140" cy="8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4939" name="Line 61">
              <a:extLst>
                <a:ext uri="{FF2B5EF4-FFF2-40B4-BE49-F238E27FC236}">
                  <a16:creationId xmlns:a16="http://schemas.microsoft.com/office/drawing/2014/main" id="{8C4C3F24-1E93-43F5-83AA-325EA007B4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3" y="1987"/>
              <a:ext cx="0" cy="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940" name="Line 62">
              <a:extLst>
                <a:ext uri="{FF2B5EF4-FFF2-40B4-BE49-F238E27FC236}">
                  <a16:creationId xmlns:a16="http://schemas.microsoft.com/office/drawing/2014/main" id="{4FD002CE-F014-453B-8203-04D7150A65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3" y="2134"/>
              <a:ext cx="0" cy="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941" name="Line 63">
              <a:extLst>
                <a:ext uri="{FF2B5EF4-FFF2-40B4-BE49-F238E27FC236}">
                  <a16:creationId xmlns:a16="http://schemas.microsoft.com/office/drawing/2014/main" id="{15DCE4DA-557E-4527-A866-1DF3553F4C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9" y="2202"/>
              <a:ext cx="7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942" name="Text Box 64">
              <a:extLst>
                <a:ext uri="{FF2B5EF4-FFF2-40B4-BE49-F238E27FC236}">
                  <a16:creationId xmlns:a16="http://schemas.microsoft.com/office/drawing/2014/main" id="{8C9F36D3-1DF6-43FE-8013-66FE6FDBA5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2" y="2026"/>
              <a:ext cx="17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100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74943" name="Text Box 65">
              <a:extLst>
                <a:ext uri="{FF2B5EF4-FFF2-40B4-BE49-F238E27FC236}">
                  <a16:creationId xmlns:a16="http://schemas.microsoft.com/office/drawing/2014/main" id="{E73983AC-63A9-483A-A0AA-880BB464D6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07" y="2030"/>
              <a:ext cx="17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100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grpSp>
          <p:nvGrpSpPr>
            <p:cNvPr id="74944" name="Group 66">
              <a:extLst>
                <a:ext uri="{FF2B5EF4-FFF2-40B4-BE49-F238E27FC236}">
                  <a16:creationId xmlns:a16="http://schemas.microsoft.com/office/drawing/2014/main" id="{D918E7DB-0654-47C5-B7BE-F6AE02DBB0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24" y="2100"/>
              <a:ext cx="70" cy="22"/>
              <a:chOff x="926" y="1718"/>
              <a:chExt cx="160" cy="43"/>
            </a:xfrm>
          </p:grpSpPr>
          <p:sp>
            <p:nvSpPr>
              <p:cNvPr id="74947" name="Line 67">
                <a:extLst>
                  <a:ext uri="{FF2B5EF4-FFF2-40B4-BE49-F238E27FC236}">
                    <a16:creationId xmlns:a16="http://schemas.microsoft.com/office/drawing/2014/main" id="{EC3AEBFF-ABF2-4B70-B09D-DED08AD88A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26" y="1761"/>
                <a:ext cx="16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948" name="Line 68">
                <a:extLst>
                  <a:ext uri="{FF2B5EF4-FFF2-40B4-BE49-F238E27FC236}">
                    <a16:creationId xmlns:a16="http://schemas.microsoft.com/office/drawing/2014/main" id="{FF9B4E5F-7462-4BD7-A363-08CF82C7AE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26" y="1718"/>
                <a:ext cx="16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4945" name="Line 69">
              <a:extLst>
                <a:ext uri="{FF2B5EF4-FFF2-40B4-BE49-F238E27FC236}">
                  <a16:creationId xmlns:a16="http://schemas.microsoft.com/office/drawing/2014/main" id="{5C1FD7DF-9485-497A-92BD-1AEF139EE3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5" y="2173"/>
              <a:ext cx="0" cy="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946" name="Line 70">
              <a:extLst>
                <a:ext uri="{FF2B5EF4-FFF2-40B4-BE49-F238E27FC236}">
                  <a16:creationId xmlns:a16="http://schemas.microsoft.com/office/drawing/2014/main" id="{5DC3F064-5D2B-42AA-8614-2FF2A5CAEE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2" y="2332"/>
              <a:ext cx="0" cy="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4762" name="Text Box 71">
            <a:extLst>
              <a:ext uri="{FF2B5EF4-FFF2-40B4-BE49-F238E27FC236}">
                <a16:creationId xmlns:a16="http://schemas.microsoft.com/office/drawing/2014/main" id="{38708614-A969-4947-B825-9CCDAB5236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4200" y="2538413"/>
            <a:ext cx="381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1000">
                <a:latin typeface="Times New Roman" panose="02020603050405020304" pitchFamily="18" charset="0"/>
                <a:cs typeface="Times New Roman" panose="02020603050405020304" pitchFamily="18" charset="0"/>
              </a:rPr>
              <a:t>HO</a:t>
            </a:r>
          </a:p>
        </p:txBody>
      </p:sp>
      <p:sp>
        <p:nvSpPr>
          <p:cNvPr id="74763" name="Text Box 72">
            <a:extLst>
              <a:ext uri="{FF2B5EF4-FFF2-40B4-BE49-F238E27FC236}">
                <a16:creationId xmlns:a16="http://schemas.microsoft.com/office/drawing/2014/main" id="{56FD51B8-D766-43A3-A802-DF1E4908BF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6438" y="2424113"/>
            <a:ext cx="12366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1400">
                <a:latin typeface="Times New Roman" panose="02020603050405020304" pitchFamily="18" charset="0"/>
                <a:cs typeface="Times New Roman" panose="02020603050405020304" pitchFamily="18" charset="0"/>
              </a:rPr>
              <a:t>Pregnenolone</a:t>
            </a:r>
          </a:p>
        </p:txBody>
      </p:sp>
      <p:sp>
        <p:nvSpPr>
          <p:cNvPr id="74764" name="Text Box 73">
            <a:extLst>
              <a:ext uri="{FF2B5EF4-FFF2-40B4-BE49-F238E27FC236}">
                <a16:creationId xmlns:a16="http://schemas.microsoft.com/office/drawing/2014/main" id="{FF810612-C4B4-4001-BD77-5756B7987E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7600" y="3819525"/>
            <a:ext cx="2825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100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grpSp>
        <p:nvGrpSpPr>
          <p:cNvPr id="74765" name="Group 74">
            <a:extLst>
              <a:ext uri="{FF2B5EF4-FFF2-40B4-BE49-F238E27FC236}">
                <a16:creationId xmlns:a16="http://schemas.microsoft.com/office/drawing/2014/main" id="{AF3D96A0-02BD-450B-A5FD-511C1E5E3576}"/>
              </a:ext>
            </a:extLst>
          </p:cNvPr>
          <p:cNvGrpSpPr>
            <a:grpSpLocks/>
          </p:cNvGrpSpPr>
          <p:nvPr/>
        </p:nvGrpSpPr>
        <p:grpSpPr bwMode="auto">
          <a:xfrm>
            <a:off x="1303338" y="3032125"/>
            <a:ext cx="1909762" cy="923925"/>
            <a:chOff x="573" y="1986"/>
            <a:chExt cx="1203" cy="582"/>
          </a:xfrm>
        </p:grpSpPr>
        <p:sp>
          <p:nvSpPr>
            <p:cNvPr id="74913" name="AutoShape 75">
              <a:extLst>
                <a:ext uri="{FF2B5EF4-FFF2-40B4-BE49-F238E27FC236}">
                  <a16:creationId xmlns:a16="http://schemas.microsoft.com/office/drawing/2014/main" id="{04047C46-24C5-4F56-8ECC-D226DACC44D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839" y="2226"/>
              <a:ext cx="202" cy="147"/>
            </a:xfrm>
            <a:prstGeom prst="hexagon">
              <a:avLst>
                <a:gd name="adj" fmla="val 34354"/>
                <a:gd name="vf" fmla="val 11547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JO" altLang="ar-JO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914" name="AutoShape 76">
              <a:extLst>
                <a:ext uri="{FF2B5EF4-FFF2-40B4-BE49-F238E27FC236}">
                  <a16:creationId xmlns:a16="http://schemas.microsoft.com/office/drawing/2014/main" id="{6A1953F6-51F8-46E2-9BC7-A156B1650A2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1010" y="2210"/>
              <a:ext cx="144" cy="138"/>
            </a:xfrm>
            <a:prstGeom prst="homePlate">
              <a:avLst>
                <a:gd name="adj" fmla="val 26087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JO" altLang="ar-JO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915" name="AutoShape 77">
              <a:extLst>
                <a:ext uri="{FF2B5EF4-FFF2-40B4-BE49-F238E27FC236}">
                  <a16:creationId xmlns:a16="http://schemas.microsoft.com/office/drawing/2014/main" id="{3FA6142A-376B-4881-818D-F8ACA5A3484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763" y="2378"/>
              <a:ext cx="202" cy="148"/>
            </a:xfrm>
            <a:prstGeom prst="hexagon">
              <a:avLst>
                <a:gd name="adj" fmla="val 34122"/>
                <a:gd name="vf" fmla="val 11547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JO" altLang="ar-JO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4916" name="Group 78">
              <a:extLst>
                <a:ext uri="{FF2B5EF4-FFF2-40B4-BE49-F238E27FC236}">
                  <a16:creationId xmlns:a16="http://schemas.microsoft.com/office/drawing/2014/main" id="{2AE9523C-6249-42A0-B980-B50ACB8986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2" y="2351"/>
              <a:ext cx="148" cy="202"/>
              <a:chOff x="463" y="1069"/>
              <a:chExt cx="337" cy="390"/>
            </a:xfrm>
          </p:grpSpPr>
          <p:sp>
            <p:nvSpPr>
              <p:cNvPr id="74930" name="AutoShape 79">
                <a:extLst>
                  <a:ext uri="{FF2B5EF4-FFF2-40B4-BE49-F238E27FC236}">
                    <a16:creationId xmlns:a16="http://schemas.microsoft.com/office/drawing/2014/main" id="{C11266E1-8A9F-4205-9694-29AD5D953A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437" y="1095"/>
                <a:ext cx="390" cy="337"/>
              </a:xfrm>
              <a:prstGeom prst="hexagon">
                <a:avLst>
                  <a:gd name="adj" fmla="val 28932"/>
                  <a:gd name="vf" fmla="val 115470"/>
                </a:avLst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JO" altLang="ar-JO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931" name="Line 80">
                <a:extLst>
                  <a:ext uri="{FF2B5EF4-FFF2-40B4-BE49-F238E27FC236}">
                    <a16:creationId xmlns:a16="http://schemas.microsoft.com/office/drawing/2014/main" id="{A2F036D0-C5EB-4EAA-86D6-C832574C8A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30" y="1333"/>
                <a:ext cx="140" cy="8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4917" name="Group 81">
              <a:extLst>
                <a:ext uri="{FF2B5EF4-FFF2-40B4-BE49-F238E27FC236}">
                  <a16:creationId xmlns:a16="http://schemas.microsoft.com/office/drawing/2014/main" id="{7020BAB7-94D1-487B-974B-CE97B1EBFE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3" y="2503"/>
              <a:ext cx="70" cy="59"/>
              <a:chOff x="726" y="1429"/>
              <a:chExt cx="159" cy="114"/>
            </a:xfrm>
          </p:grpSpPr>
          <p:sp>
            <p:nvSpPr>
              <p:cNvPr id="74928" name="Line 82">
                <a:extLst>
                  <a:ext uri="{FF2B5EF4-FFF2-40B4-BE49-F238E27FC236}">
                    <a16:creationId xmlns:a16="http://schemas.microsoft.com/office/drawing/2014/main" id="{F45404F5-1531-4CF8-93AA-4A514DBFC0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26" y="1429"/>
                <a:ext cx="140" cy="8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929" name="Line 83">
                <a:extLst>
                  <a:ext uri="{FF2B5EF4-FFF2-40B4-BE49-F238E27FC236}">
                    <a16:creationId xmlns:a16="http://schemas.microsoft.com/office/drawing/2014/main" id="{CAB9F5F7-201A-4EF5-969E-2D972F8A7E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45" y="1462"/>
                <a:ext cx="140" cy="8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4918" name="Line 84">
              <a:extLst>
                <a:ext uri="{FF2B5EF4-FFF2-40B4-BE49-F238E27FC236}">
                  <a16:creationId xmlns:a16="http://schemas.microsoft.com/office/drawing/2014/main" id="{03700247-19D3-42EE-BEF2-8F87398374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81" y="1986"/>
              <a:ext cx="0" cy="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919" name="Line 85">
              <a:extLst>
                <a:ext uri="{FF2B5EF4-FFF2-40B4-BE49-F238E27FC236}">
                  <a16:creationId xmlns:a16="http://schemas.microsoft.com/office/drawing/2014/main" id="{773AC971-44DD-44AE-A646-AE737D45A8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81" y="2133"/>
              <a:ext cx="0" cy="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920" name="Text Box 86">
              <a:extLst>
                <a:ext uri="{FF2B5EF4-FFF2-40B4-BE49-F238E27FC236}">
                  <a16:creationId xmlns:a16="http://schemas.microsoft.com/office/drawing/2014/main" id="{B9628ECD-CE65-4502-A00D-A209536224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29" y="2031"/>
              <a:ext cx="17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100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74921" name="Text Box 87">
              <a:extLst>
                <a:ext uri="{FF2B5EF4-FFF2-40B4-BE49-F238E27FC236}">
                  <a16:creationId xmlns:a16="http://schemas.microsoft.com/office/drawing/2014/main" id="{43942217-38F4-497B-B0E4-E32A9988AD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6" y="2029"/>
              <a:ext cx="17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100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grpSp>
          <p:nvGrpSpPr>
            <p:cNvPr id="74922" name="Group 88">
              <a:extLst>
                <a:ext uri="{FF2B5EF4-FFF2-40B4-BE49-F238E27FC236}">
                  <a16:creationId xmlns:a16="http://schemas.microsoft.com/office/drawing/2014/main" id="{4D24C154-8952-40BD-A1A4-B47594A0A28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2" y="2099"/>
              <a:ext cx="70" cy="22"/>
              <a:chOff x="926" y="1718"/>
              <a:chExt cx="160" cy="43"/>
            </a:xfrm>
          </p:grpSpPr>
          <p:sp>
            <p:nvSpPr>
              <p:cNvPr id="74926" name="Line 89">
                <a:extLst>
                  <a:ext uri="{FF2B5EF4-FFF2-40B4-BE49-F238E27FC236}">
                    <a16:creationId xmlns:a16="http://schemas.microsoft.com/office/drawing/2014/main" id="{B177C94B-23DE-436A-9845-0D05156E04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26" y="1761"/>
                <a:ext cx="16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927" name="Line 90">
                <a:extLst>
                  <a:ext uri="{FF2B5EF4-FFF2-40B4-BE49-F238E27FC236}">
                    <a16:creationId xmlns:a16="http://schemas.microsoft.com/office/drawing/2014/main" id="{5F1902CE-6551-4145-8FF9-E02A108EB1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26" y="1718"/>
                <a:ext cx="16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4923" name="Line 91">
              <a:extLst>
                <a:ext uri="{FF2B5EF4-FFF2-40B4-BE49-F238E27FC236}">
                  <a16:creationId xmlns:a16="http://schemas.microsoft.com/office/drawing/2014/main" id="{C9EEA13A-6F82-4380-B7CB-62846D823B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3" y="2172"/>
              <a:ext cx="0" cy="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924" name="Line 92">
              <a:extLst>
                <a:ext uri="{FF2B5EF4-FFF2-40B4-BE49-F238E27FC236}">
                  <a16:creationId xmlns:a16="http://schemas.microsoft.com/office/drawing/2014/main" id="{2834F8C8-82EB-4580-B0D2-6FEF476D77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0" y="2331"/>
              <a:ext cx="0" cy="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925" name="Text Box 93">
              <a:extLst>
                <a:ext uri="{FF2B5EF4-FFF2-40B4-BE49-F238E27FC236}">
                  <a16:creationId xmlns:a16="http://schemas.microsoft.com/office/drawing/2014/main" id="{F03A1140-3603-44CC-97AE-C618D7FF39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9" y="2376"/>
              <a:ext cx="82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Progesterone</a:t>
              </a:r>
            </a:p>
          </p:txBody>
        </p:sp>
      </p:grpSp>
      <p:sp>
        <p:nvSpPr>
          <p:cNvPr id="74766" name="Text Box 94">
            <a:extLst>
              <a:ext uri="{FF2B5EF4-FFF2-40B4-BE49-F238E27FC236}">
                <a16:creationId xmlns:a16="http://schemas.microsoft.com/office/drawing/2014/main" id="{92F82C93-08A1-45A0-9385-A71CF0F40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7600" y="6435725"/>
            <a:ext cx="2825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100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74767" name="AutoShape 95">
            <a:extLst>
              <a:ext uri="{FF2B5EF4-FFF2-40B4-BE49-F238E27FC236}">
                <a16:creationId xmlns:a16="http://schemas.microsoft.com/office/drawing/2014/main" id="{A60B4D75-7342-4573-A940-14167238B2B3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1727200" y="6022975"/>
            <a:ext cx="317500" cy="234950"/>
          </a:xfrm>
          <a:prstGeom prst="hexagon">
            <a:avLst>
              <a:gd name="adj" fmla="val 33784"/>
              <a:gd name="vf" fmla="val 11547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JO" altLang="ar-JO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768" name="AutoShape 96">
            <a:extLst>
              <a:ext uri="{FF2B5EF4-FFF2-40B4-BE49-F238E27FC236}">
                <a16:creationId xmlns:a16="http://schemas.microsoft.com/office/drawing/2014/main" id="{3C286B6C-9FAB-4A6F-90B3-A71E766AD27D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1999456" y="5998369"/>
            <a:ext cx="227013" cy="219075"/>
          </a:xfrm>
          <a:prstGeom prst="homePlate">
            <a:avLst>
              <a:gd name="adj" fmla="val 25906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JO" altLang="ar-JO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769" name="AutoShape 97">
            <a:extLst>
              <a:ext uri="{FF2B5EF4-FFF2-40B4-BE49-F238E27FC236}">
                <a16:creationId xmlns:a16="http://schemas.microsoft.com/office/drawing/2014/main" id="{04F71F36-D811-4E29-A86D-F18DB3FF0972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1608932" y="6261894"/>
            <a:ext cx="315912" cy="234950"/>
          </a:xfrm>
          <a:prstGeom prst="hexagon">
            <a:avLst>
              <a:gd name="adj" fmla="val 33615"/>
              <a:gd name="vf" fmla="val 11547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JO" altLang="ar-JO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770" name="Text Box 98">
            <a:extLst>
              <a:ext uri="{FF2B5EF4-FFF2-40B4-BE49-F238E27FC236}">
                <a16:creationId xmlns:a16="http://schemas.microsoft.com/office/drawing/2014/main" id="{3E60D84F-0AE1-44CC-B688-89472C3B23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6438" y="5453063"/>
            <a:ext cx="5905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100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ar-JO" sz="10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ar-JO" sz="1000">
                <a:latin typeface="Times New Roman" panose="02020603050405020304" pitchFamily="18" charset="0"/>
                <a:cs typeface="Times New Roman" panose="02020603050405020304" pitchFamily="18" charset="0"/>
              </a:rPr>
              <a:t>OH</a:t>
            </a:r>
          </a:p>
        </p:txBody>
      </p:sp>
      <p:sp>
        <p:nvSpPr>
          <p:cNvPr id="74771" name="Text Box 99">
            <a:extLst>
              <a:ext uri="{FF2B5EF4-FFF2-40B4-BE49-F238E27FC236}">
                <a16:creationId xmlns:a16="http://schemas.microsoft.com/office/drawing/2014/main" id="{9A2EC585-0EDB-4E35-9063-C20685DE9D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1763" y="5884863"/>
            <a:ext cx="381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1000">
                <a:latin typeface="Times New Roman" panose="02020603050405020304" pitchFamily="18" charset="0"/>
                <a:cs typeface="Times New Roman" panose="02020603050405020304" pitchFamily="18" charset="0"/>
              </a:rPr>
              <a:t>HO</a:t>
            </a:r>
          </a:p>
        </p:txBody>
      </p:sp>
      <p:grpSp>
        <p:nvGrpSpPr>
          <p:cNvPr id="74772" name="Group 100">
            <a:extLst>
              <a:ext uri="{FF2B5EF4-FFF2-40B4-BE49-F238E27FC236}">
                <a16:creationId xmlns:a16="http://schemas.microsoft.com/office/drawing/2014/main" id="{100E1DC0-2552-4AC3-A632-C33F17C754F4}"/>
              </a:ext>
            </a:extLst>
          </p:cNvPr>
          <p:cNvGrpSpPr>
            <a:grpSpLocks/>
          </p:cNvGrpSpPr>
          <p:nvPr/>
        </p:nvGrpSpPr>
        <p:grpSpPr bwMode="auto">
          <a:xfrm>
            <a:off x="1412875" y="6221413"/>
            <a:ext cx="236538" cy="315912"/>
            <a:chOff x="463" y="1069"/>
            <a:chExt cx="337" cy="390"/>
          </a:xfrm>
        </p:grpSpPr>
        <p:sp>
          <p:nvSpPr>
            <p:cNvPr id="74911" name="AutoShape 101">
              <a:extLst>
                <a:ext uri="{FF2B5EF4-FFF2-40B4-BE49-F238E27FC236}">
                  <a16:creationId xmlns:a16="http://schemas.microsoft.com/office/drawing/2014/main" id="{BDB8B0E8-5F1A-44E0-8F41-A8968BE4D61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437" y="1095"/>
              <a:ext cx="390" cy="337"/>
            </a:xfrm>
            <a:prstGeom prst="hexagon">
              <a:avLst>
                <a:gd name="adj" fmla="val 28932"/>
                <a:gd name="vf" fmla="val 11547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JO" altLang="ar-JO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912" name="Line 102">
              <a:extLst>
                <a:ext uri="{FF2B5EF4-FFF2-40B4-BE49-F238E27FC236}">
                  <a16:creationId xmlns:a16="http://schemas.microsoft.com/office/drawing/2014/main" id="{F094A633-0627-4B85-BBD1-37F8C335ED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0" y="1333"/>
              <a:ext cx="140" cy="8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4773" name="Group 103">
            <a:extLst>
              <a:ext uri="{FF2B5EF4-FFF2-40B4-BE49-F238E27FC236}">
                <a16:creationId xmlns:a16="http://schemas.microsoft.com/office/drawing/2014/main" id="{AFAC85A0-C456-4DC8-9897-D84A471F02CF}"/>
              </a:ext>
            </a:extLst>
          </p:cNvPr>
          <p:cNvGrpSpPr>
            <a:grpSpLocks/>
          </p:cNvGrpSpPr>
          <p:nvPr/>
        </p:nvGrpSpPr>
        <p:grpSpPr bwMode="auto">
          <a:xfrm>
            <a:off x="1304925" y="6459538"/>
            <a:ext cx="109538" cy="92075"/>
            <a:chOff x="726" y="1429"/>
            <a:chExt cx="159" cy="114"/>
          </a:xfrm>
        </p:grpSpPr>
        <p:sp>
          <p:nvSpPr>
            <p:cNvPr id="74909" name="Line 104">
              <a:extLst>
                <a:ext uri="{FF2B5EF4-FFF2-40B4-BE49-F238E27FC236}">
                  <a16:creationId xmlns:a16="http://schemas.microsoft.com/office/drawing/2014/main" id="{766AA96C-0A10-4FAB-85A6-5EC9F14848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26" y="1429"/>
              <a:ext cx="140" cy="8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910" name="Line 105">
              <a:extLst>
                <a:ext uri="{FF2B5EF4-FFF2-40B4-BE49-F238E27FC236}">
                  <a16:creationId xmlns:a16="http://schemas.microsoft.com/office/drawing/2014/main" id="{F7A38AC5-109E-45BA-B767-65ED4623BD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45" y="1462"/>
              <a:ext cx="140" cy="8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4774" name="Line 106">
            <a:extLst>
              <a:ext uri="{FF2B5EF4-FFF2-40B4-BE49-F238E27FC236}">
                <a16:creationId xmlns:a16="http://schemas.microsoft.com/office/drawing/2014/main" id="{A4D9089C-CCCC-4BDB-A1F5-B8134274D3FE}"/>
              </a:ext>
            </a:extLst>
          </p:cNvPr>
          <p:cNvSpPr>
            <a:spLocks noChangeShapeType="1"/>
          </p:cNvSpPr>
          <p:nvPr/>
        </p:nvSpPr>
        <p:spPr bwMode="auto">
          <a:xfrm rot="1858754" flipV="1">
            <a:off x="1685925" y="6032500"/>
            <a:ext cx="87313" cy="6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75" name="Line 107">
            <a:extLst>
              <a:ext uri="{FF2B5EF4-FFF2-40B4-BE49-F238E27FC236}">
                <a16:creationId xmlns:a16="http://schemas.microsoft.com/office/drawing/2014/main" id="{4DB0C796-F161-4761-97E7-AD740B33FCC2}"/>
              </a:ext>
            </a:extLst>
          </p:cNvPr>
          <p:cNvSpPr>
            <a:spLocks noChangeShapeType="1"/>
          </p:cNvSpPr>
          <p:nvPr/>
        </p:nvSpPr>
        <p:spPr bwMode="auto">
          <a:xfrm>
            <a:off x="2111375" y="5646738"/>
            <a:ext cx="0" cy="122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76" name="Line 108">
            <a:extLst>
              <a:ext uri="{FF2B5EF4-FFF2-40B4-BE49-F238E27FC236}">
                <a16:creationId xmlns:a16="http://schemas.microsoft.com/office/drawing/2014/main" id="{00DA806F-4AC4-40C4-BBF0-39E7CC7C2148}"/>
              </a:ext>
            </a:extLst>
          </p:cNvPr>
          <p:cNvSpPr>
            <a:spLocks noChangeShapeType="1"/>
          </p:cNvSpPr>
          <p:nvPr/>
        </p:nvSpPr>
        <p:spPr bwMode="auto">
          <a:xfrm>
            <a:off x="2111375" y="5878513"/>
            <a:ext cx="0" cy="120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77" name="Text Box 109">
            <a:extLst>
              <a:ext uri="{FF2B5EF4-FFF2-40B4-BE49-F238E27FC236}">
                <a16:creationId xmlns:a16="http://schemas.microsoft.com/office/drawing/2014/main" id="{5947FCE7-3B8E-4C70-8931-E090B5622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100" y="5727700"/>
            <a:ext cx="2825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100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74778" name="Text Box 110">
            <a:extLst>
              <a:ext uri="{FF2B5EF4-FFF2-40B4-BE49-F238E27FC236}">
                <a16:creationId xmlns:a16="http://schemas.microsoft.com/office/drawing/2014/main" id="{928169FB-C05E-447E-B2D3-93509585C9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3263" y="5715000"/>
            <a:ext cx="2762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100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grpSp>
        <p:nvGrpSpPr>
          <p:cNvPr id="74779" name="Group 111">
            <a:extLst>
              <a:ext uri="{FF2B5EF4-FFF2-40B4-BE49-F238E27FC236}">
                <a16:creationId xmlns:a16="http://schemas.microsoft.com/office/drawing/2014/main" id="{665E0A1A-7A97-4140-A364-CFF3A184E6C0}"/>
              </a:ext>
            </a:extLst>
          </p:cNvPr>
          <p:cNvGrpSpPr>
            <a:grpSpLocks/>
          </p:cNvGrpSpPr>
          <p:nvPr/>
        </p:nvGrpSpPr>
        <p:grpSpPr bwMode="auto">
          <a:xfrm>
            <a:off x="2160588" y="5834063"/>
            <a:ext cx="111125" cy="33337"/>
            <a:chOff x="926" y="1718"/>
            <a:chExt cx="160" cy="43"/>
          </a:xfrm>
        </p:grpSpPr>
        <p:sp>
          <p:nvSpPr>
            <p:cNvPr id="74907" name="Line 112">
              <a:extLst>
                <a:ext uri="{FF2B5EF4-FFF2-40B4-BE49-F238E27FC236}">
                  <a16:creationId xmlns:a16="http://schemas.microsoft.com/office/drawing/2014/main" id="{3B16D816-35A5-4051-AD59-16C7E9EA00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6" y="1761"/>
              <a:ext cx="16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908" name="Line 113">
              <a:extLst>
                <a:ext uri="{FF2B5EF4-FFF2-40B4-BE49-F238E27FC236}">
                  <a16:creationId xmlns:a16="http://schemas.microsoft.com/office/drawing/2014/main" id="{62BF9B3A-7955-4FBE-95CE-4F842673BF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6" y="1718"/>
              <a:ext cx="16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4780" name="Line 114">
            <a:extLst>
              <a:ext uri="{FF2B5EF4-FFF2-40B4-BE49-F238E27FC236}">
                <a16:creationId xmlns:a16="http://schemas.microsoft.com/office/drawing/2014/main" id="{E855D0D2-A5F4-4FEF-844B-7BCB781702F5}"/>
              </a:ext>
            </a:extLst>
          </p:cNvPr>
          <p:cNvSpPr>
            <a:spLocks noChangeShapeType="1"/>
          </p:cNvSpPr>
          <p:nvPr/>
        </p:nvSpPr>
        <p:spPr bwMode="auto">
          <a:xfrm>
            <a:off x="2003425" y="5938838"/>
            <a:ext cx="0" cy="1238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81" name="Line 115">
            <a:extLst>
              <a:ext uri="{FF2B5EF4-FFF2-40B4-BE49-F238E27FC236}">
                <a16:creationId xmlns:a16="http://schemas.microsoft.com/office/drawing/2014/main" id="{81817DCB-D400-4057-A6AC-4E602B381DE4}"/>
              </a:ext>
            </a:extLst>
          </p:cNvPr>
          <p:cNvSpPr>
            <a:spLocks noChangeShapeType="1"/>
          </p:cNvSpPr>
          <p:nvPr/>
        </p:nvSpPr>
        <p:spPr bwMode="auto">
          <a:xfrm>
            <a:off x="1649413" y="6189663"/>
            <a:ext cx="0" cy="122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82" name="Text Box 116">
            <a:extLst>
              <a:ext uri="{FF2B5EF4-FFF2-40B4-BE49-F238E27FC236}">
                <a16:creationId xmlns:a16="http://schemas.microsoft.com/office/drawing/2014/main" id="{98358610-8AC3-45A0-B619-57EA32E547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8638" y="6246813"/>
            <a:ext cx="16811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1400">
                <a:latin typeface="Times New Roman" panose="02020603050405020304" pitchFamily="18" charset="0"/>
                <a:cs typeface="Times New Roman" panose="02020603050405020304" pitchFamily="18" charset="0"/>
              </a:rPr>
              <a:t>Corticosterone</a:t>
            </a:r>
          </a:p>
        </p:txBody>
      </p:sp>
      <p:sp>
        <p:nvSpPr>
          <p:cNvPr id="74783" name="Text Box 117">
            <a:extLst>
              <a:ext uri="{FF2B5EF4-FFF2-40B4-BE49-F238E27FC236}">
                <a16:creationId xmlns:a16="http://schemas.microsoft.com/office/drawing/2014/main" id="{92624AE4-88F4-4241-8F37-7DC45DEB90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9763" y="4933950"/>
            <a:ext cx="21415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1400">
                <a:latin typeface="Times New Roman" panose="02020603050405020304" pitchFamily="18" charset="0"/>
                <a:cs typeface="Times New Roman" panose="02020603050405020304" pitchFamily="18" charset="0"/>
              </a:rPr>
              <a:t>11-Deoxycorticosterone</a:t>
            </a:r>
          </a:p>
        </p:txBody>
      </p:sp>
      <p:sp>
        <p:nvSpPr>
          <p:cNvPr id="74784" name="Text Box 118">
            <a:extLst>
              <a:ext uri="{FF2B5EF4-FFF2-40B4-BE49-F238E27FC236}">
                <a16:creationId xmlns:a16="http://schemas.microsoft.com/office/drawing/2014/main" id="{65AEF767-D0CD-4754-91AA-5EEE20E8E3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4300" y="2393950"/>
            <a:ext cx="21986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1400">
                <a:latin typeface="Times New Roman" panose="02020603050405020304" pitchFamily="18" charset="0"/>
                <a:cs typeface="Times New Roman" panose="02020603050405020304" pitchFamily="18" charset="0"/>
              </a:rPr>
              <a:t>17-Hydroxypregnenolone</a:t>
            </a:r>
          </a:p>
        </p:txBody>
      </p:sp>
      <p:sp>
        <p:nvSpPr>
          <p:cNvPr id="74785" name="Text Box 119">
            <a:extLst>
              <a:ext uri="{FF2B5EF4-FFF2-40B4-BE49-F238E27FC236}">
                <a16:creationId xmlns:a16="http://schemas.microsoft.com/office/drawing/2014/main" id="{B9FE73CB-49DF-4AE4-B02C-E88F080A5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4300" y="4908550"/>
            <a:ext cx="1828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1400">
                <a:latin typeface="Times New Roman" panose="02020603050405020304" pitchFamily="18" charset="0"/>
                <a:cs typeface="Times New Roman" panose="02020603050405020304" pitchFamily="18" charset="0"/>
              </a:rPr>
              <a:t>11-Deoxycortisol</a:t>
            </a:r>
          </a:p>
        </p:txBody>
      </p:sp>
      <p:sp>
        <p:nvSpPr>
          <p:cNvPr id="74786" name="Text Box 120">
            <a:extLst>
              <a:ext uri="{FF2B5EF4-FFF2-40B4-BE49-F238E27FC236}">
                <a16:creationId xmlns:a16="http://schemas.microsoft.com/office/drawing/2014/main" id="{75687ADF-33B4-4D7F-91D0-C6E8F0DC95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0500" y="3651250"/>
            <a:ext cx="209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1400">
                <a:latin typeface="Times New Roman" panose="02020603050405020304" pitchFamily="18" charset="0"/>
                <a:cs typeface="Times New Roman" panose="02020603050405020304" pitchFamily="18" charset="0"/>
              </a:rPr>
              <a:t>17-Hydroxyprogesterone</a:t>
            </a:r>
          </a:p>
        </p:txBody>
      </p:sp>
      <p:sp>
        <p:nvSpPr>
          <p:cNvPr id="74787" name="Text Box 121">
            <a:extLst>
              <a:ext uri="{FF2B5EF4-FFF2-40B4-BE49-F238E27FC236}">
                <a16:creationId xmlns:a16="http://schemas.microsoft.com/office/drawing/2014/main" id="{523EF107-CC2B-4C04-9085-A561C2449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4100" y="3638550"/>
            <a:ext cx="19732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1400">
                <a:latin typeface="Times New Roman" panose="02020603050405020304" pitchFamily="18" charset="0"/>
                <a:cs typeface="Times New Roman" panose="02020603050405020304" pitchFamily="18" charset="0"/>
              </a:rPr>
              <a:t>Androstenedione</a:t>
            </a:r>
          </a:p>
        </p:txBody>
      </p:sp>
      <p:sp>
        <p:nvSpPr>
          <p:cNvPr id="74788" name="Text Box 122">
            <a:extLst>
              <a:ext uri="{FF2B5EF4-FFF2-40B4-BE49-F238E27FC236}">
                <a16:creationId xmlns:a16="http://schemas.microsoft.com/office/drawing/2014/main" id="{8B366319-3C3F-4ED2-AD92-5612F28B2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1938" y="5454650"/>
            <a:ext cx="5905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100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ar-JO" sz="10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ar-JO" sz="1000">
                <a:latin typeface="Times New Roman" panose="02020603050405020304" pitchFamily="18" charset="0"/>
                <a:cs typeface="Times New Roman" panose="02020603050405020304" pitchFamily="18" charset="0"/>
              </a:rPr>
              <a:t>OH</a:t>
            </a:r>
          </a:p>
        </p:txBody>
      </p:sp>
      <p:sp>
        <p:nvSpPr>
          <p:cNvPr id="74789" name="AutoShape 123">
            <a:extLst>
              <a:ext uri="{FF2B5EF4-FFF2-40B4-BE49-F238E27FC236}">
                <a16:creationId xmlns:a16="http://schemas.microsoft.com/office/drawing/2014/main" id="{2988D23E-0DA9-44A7-8124-6B2CC3C03ED8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5082381" y="6015832"/>
            <a:ext cx="320675" cy="236538"/>
          </a:xfrm>
          <a:prstGeom prst="hexagon">
            <a:avLst>
              <a:gd name="adj" fmla="val 33893"/>
              <a:gd name="vf" fmla="val 11547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JO" altLang="ar-JO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790" name="AutoShape 124">
            <a:extLst>
              <a:ext uri="{FF2B5EF4-FFF2-40B4-BE49-F238E27FC236}">
                <a16:creationId xmlns:a16="http://schemas.microsoft.com/office/drawing/2014/main" id="{FC28B4CA-FCE9-474A-A3C3-919EC42917F4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5357019" y="5988844"/>
            <a:ext cx="230188" cy="222250"/>
          </a:xfrm>
          <a:prstGeom prst="homePlate">
            <a:avLst>
              <a:gd name="adj" fmla="val 25893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JO" altLang="ar-JO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791" name="AutoShape 125">
            <a:extLst>
              <a:ext uri="{FF2B5EF4-FFF2-40B4-BE49-F238E27FC236}">
                <a16:creationId xmlns:a16="http://schemas.microsoft.com/office/drawing/2014/main" id="{CACF5579-25D9-4880-AE1A-EA2513D094D6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4963319" y="6257132"/>
            <a:ext cx="320675" cy="236537"/>
          </a:xfrm>
          <a:prstGeom prst="hexagon">
            <a:avLst>
              <a:gd name="adj" fmla="val 33893"/>
              <a:gd name="vf" fmla="val 11547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JO" altLang="ar-JO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792" name="Text Box 126">
            <a:extLst>
              <a:ext uri="{FF2B5EF4-FFF2-40B4-BE49-F238E27FC236}">
                <a16:creationId xmlns:a16="http://schemas.microsoft.com/office/drawing/2014/main" id="{DBCB43EC-D0EE-40B5-86D4-C5568F4A69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9925" y="6415088"/>
            <a:ext cx="2825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100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74793" name="Text Box 127">
            <a:extLst>
              <a:ext uri="{FF2B5EF4-FFF2-40B4-BE49-F238E27FC236}">
                <a16:creationId xmlns:a16="http://schemas.microsoft.com/office/drawing/2014/main" id="{C8EE8885-F1CB-4681-A758-C56304077D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6150" y="5834063"/>
            <a:ext cx="381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1000">
                <a:latin typeface="Times New Roman" panose="02020603050405020304" pitchFamily="18" charset="0"/>
                <a:cs typeface="Times New Roman" panose="02020603050405020304" pitchFamily="18" charset="0"/>
              </a:rPr>
              <a:t>HO</a:t>
            </a:r>
          </a:p>
        </p:txBody>
      </p:sp>
      <p:sp>
        <p:nvSpPr>
          <p:cNvPr id="74794" name="Text Box 128">
            <a:extLst>
              <a:ext uri="{FF2B5EF4-FFF2-40B4-BE49-F238E27FC236}">
                <a16:creationId xmlns:a16="http://schemas.microsoft.com/office/drawing/2014/main" id="{7A0A891C-3E73-4431-BAFE-40D2B4076B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8788" y="5875338"/>
            <a:ext cx="381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1000">
                <a:latin typeface="Times New Roman" panose="02020603050405020304" pitchFamily="18" charset="0"/>
                <a:cs typeface="Times New Roman" panose="02020603050405020304" pitchFamily="18" charset="0"/>
              </a:rPr>
              <a:t>OH</a:t>
            </a:r>
          </a:p>
        </p:txBody>
      </p:sp>
      <p:grpSp>
        <p:nvGrpSpPr>
          <p:cNvPr id="74795" name="Group 129">
            <a:extLst>
              <a:ext uri="{FF2B5EF4-FFF2-40B4-BE49-F238E27FC236}">
                <a16:creationId xmlns:a16="http://schemas.microsoft.com/office/drawing/2014/main" id="{33D71DD4-8B75-48B9-A89E-F9B318BD55B3}"/>
              </a:ext>
            </a:extLst>
          </p:cNvPr>
          <p:cNvGrpSpPr>
            <a:grpSpLocks/>
          </p:cNvGrpSpPr>
          <p:nvPr/>
        </p:nvGrpSpPr>
        <p:grpSpPr bwMode="auto">
          <a:xfrm>
            <a:off x="4767263" y="6215063"/>
            <a:ext cx="238125" cy="320675"/>
            <a:chOff x="463" y="1069"/>
            <a:chExt cx="337" cy="390"/>
          </a:xfrm>
        </p:grpSpPr>
        <p:sp>
          <p:nvSpPr>
            <p:cNvPr id="74905" name="AutoShape 130">
              <a:extLst>
                <a:ext uri="{FF2B5EF4-FFF2-40B4-BE49-F238E27FC236}">
                  <a16:creationId xmlns:a16="http://schemas.microsoft.com/office/drawing/2014/main" id="{93649867-2DAB-4340-820A-4FF504AD2C0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437" y="1095"/>
              <a:ext cx="390" cy="337"/>
            </a:xfrm>
            <a:prstGeom prst="hexagon">
              <a:avLst>
                <a:gd name="adj" fmla="val 28932"/>
                <a:gd name="vf" fmla="val 11547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JO" altLang="ar-JO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906" name="Line 131">
              <a:extLst>
                <a:ext uri="{FF2B5EF4-FFF2-40B4-BE49-F238E27FC236}">
                  <a16:creationId xmlns:a16="http://schemas.microsoft.com/office/drawing/2014/main" id="{ED9A82FB-523B-4B64-89C9-6AD85D74E4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0" y="1333"/>
              <a:ext cx="140" cy="8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4796" name="Group 132">
            <a:extLst>
              <a:ext uri="{FF2B5EF4-FFF2-40B4-BE49-F238E27FC236}">
                <a16:creationId xmlns:a16="http://schemas.microsoft.com/office/drawing/2014/main" id="{CC477CCC-FFA2-4A84-835D-52484B85DF89}"/>
              </a:ext>
            </a:extLst>
          </p:cNvPr>
          <p:cNvGrpSpPr>
            <a:grpSpLocks/>
          </p:cNvGrpSpPr>
          <p:nvPr/>
        </p:nvGrpSpPr>
        <p:grpSpPr bwMode="auto">
          <a:xfrm>
            <a:off x="4668838" y="6438900"/>
            <a:ext cx="109537" cy="93663"/>
            <a:chOff x="726" y="1429"/>
            <a:chExt cx="159" cy="114"/>
          </a:xfrm>
        </p:grpSpPr>
        <p:sp>
          <p:nvSpPr>
            <p:cNvPr id="74903" name="Line 133">
              <a:extLst>
                <a:ext uri="{FF2B5EF4-FFF2-40B4-BE49-F238E27FC236}">
                  <a16:creationId xmlns:a16="http://schemas.microsoft.com/office/drawing/2014/main" id="{799675F2-A788-4171-A35F-12FF4A5647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26" y="1429"/>
              <a:ext cx="140" cy="8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904" name="Line 134">
              <a:extLst>
                <a:ext uri="{FF2B5EF4-FFF2-40B4-BE49-F238E27FC236}">
                  <a16:creationId xmlns:a16="http://schemas.microsoft.com/office/drawing/2014/main" id="{055779BF-22A7-4B61-8006-9C3C210A06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45" y="1462"/>
              <a:ext cx="140" cy="8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4797" name="Line 135">
            <a:extLst>
              <a:ext uri="{FF2B5EF4-FFF2-40B4-BE49-F238E27FC236}">
                <a16:creationId xmlns:a16="http://schemas.microsoft.com/office/drawing/2014/main" id="{B7DC0F11-72CC-4B4A-8F75-6E3AD795C80D}"/>
              </a:ext>
            </a:extLst>
          </p:cNvPr>
          <p:cNvSpPr>
            <a:spLocks noChangeShapeType="1"/>
          </p:cNvSpPr>
          <p:nvPr/>
        </p:nvSpPr>
        <p:spPr bwMode="auto">
          <a:xfrm rot="2047599">
            <a:off x="5045075" y="6018213"/>
            <a:ext cx="85725" cy="15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98" name="Line 136">
            <a:extLst>
              <a:ext uri="{FF2B5EF4-FFF2-40B4-BE49-F238E27FC236}">
                <a16:creationId xmlns:a16="http://schemas.microsoft.com/office/drawing/2014/main" id="{F761BF51-8B44-412C-B569-3DC04F7F75CD}"/>
              </a:ext>
            </a:extLst>
          </p:cNvPr>
          <p:cNvSpPr>
            <a:spLocks noChangeShapeType="1"/>
          </p:cNvSpPr>
          <p:nvPr/>
        </p:nvSpPr>
        <p:spPr bwMode="auto">
          <a:xfrm>
            <a:off x="5468938" y="5632450"/>
            <a:ext cx="0" cy="1254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99" name="Line 137">
            <a:extLst>
              <a:ext uri="{FF2B5EF4-FFF2-40B4-BE49-F238E27FC236}">
                <a16:creationId xmlns:a16="http://schemas.microsoft.com/office/drawing/2014/main" id="{C59F3F64-F5DA-40C5-B34E-5DF9987F8A95}"/>
              </a:ext>
            </a:extLst>
          </p:cNvPr>
          <p:cNvSpPr>
            <a:spLocks noChangeShapeType="1"/>
          </p:cNvSpPr>
          <p:nvPr/>
        </p:nvSpPr>
        <p:spPr bwMode="auto">
          <a:xfrm>
            <a:off x="5468938" y="5867400"/>
            <a:ext cx="0" cy="1238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800" name="Line 138">
            <a:extLst>
              <a:ext uri="{FF2B5EF4-FFF2-40B4-BE49-F238E27FC236}">
                <a16:creationId xmlns:a16="http://schemas.microsoft.com/office/drawing/2014/main" id="{D17B81B2-F2BB-4131-A51E-B7EF2D32C2AE}"/>
              </a:ext>
            </a:extLst>
          </p:cNvPr>
          <p:cNvSpPr>
            <a:spLocks noChangeShapeType="1"/>
          </p:cNvSpPr>
          <p:nvPr/>
        </p:nvSpPr>
        <p:spPr bwMode="auto">
          <a:xfrm>
            <a:off x="5468938" y="5984875"/>
            <a:ext cx="1143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801" name="Text Box 139">
            <a:extLst>
              <a:ext uri="{FF2B5EF4-FFF2-40B4-BE49-F238E27FC236}">
                <a16:creationId xmlns:a16="http://schemas.microsoft.com/office/drawing/2014/main" id="{0EEE0DBB-C353-4AB9-9D15-BAB90C7BA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7363" y="5703888"/>
            <a:ext cx="2825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100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74802" name="Text Box 140">
            <a:extLst>
              <a:ext uri="{FF2B5EF4-FFF2-40B4-BE49-F238E27FC236}">
                <a16:creationId xmlns:a16="http://schemas.microsoft.com/office/drawing/2014/main" id="{80CF1CAA-693B-4A3A-934A-E011CAD59E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2413" y="5700713"/>
            <a:ext cx="2762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100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grpSp>
        <p:nvGrpSpPr>
          <p:cNvPr id="74803" name="Group 141">
            <a:extLst>
              <a:ext uri="{FF2B5EF4-FFF2-40B4-BE49-F238E27FC236}">
                <a16:creationId xmlns:a16="http://schemas.microsoft.com/office/drawing/2014/main" id="{9D9A14BD-50F1-44B8-A64C-6A7F9719AA9B}"/>
              </a:ext>
            </a:extLst>
          </p:cNvPr>
          <p:cNvGrpSpPr>
            <a:grpSpLocks/>
          </p:cNvGrpSpPr>
          <p:nvPr/>
        </p:nvGrpSpPr>
        <p:grpSpPr bwMode="auto">
          <a:xfrm>
            <a:off x="5529263" y="5811838"/>
            <a:ext cx="112712" cy="34925"/>
            <a:chOff x="926" y="1718"/>
            <a:chExt cx="160" cy="43"/>
          </a:xfrm>
        </p:grpSpPr>
        <p:sp>
          <p:nvSpPr>
            <p:cNvPr id="74901" name="Line 142">
              <a:extLst>
                <a:ext uri="{FF2B5EF4-FFF2-40B4-BE49-F238E27FC236}">
                  <a16:creationId xmlns:a16="http://schemas.microsoft.com/office/drawing/2014/main" id="{4FB7A109-D826-44A4-BD52-46883DD6C1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6" y="1761"/>
              <a:ext cx="16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902" name="Line 143">
              <a:extLst>
                <a:ext uri="{FF2B5EF4-FFF2-40B4-BE49-F238E27FC236}">
                  <a16:creationId xmlns:a16="http://schemas.microsoft.com/office/drawing/2014/main" id="{05265569-7A47-4274-9AD6-3C13981082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6" y="1718"/>
              <a:ext cx="16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4804" name="Line 144">
            <a:extLst>
              <a:ext uri="{FF2B5EF4-FFF2-40B4-BE49-F238E27FC236}">
                <a16:creationId xmlns:a16="http://schemas.microsoft.com/office/drawing/2014/main" id="{51D6C7FA-A7A9-4CEF-9E59-80C0D5247E38}"/>
              </a:ext>
            </a:extLst>
          </p:cNvPr>
          <p:cNvSpPr>
            <a:spLocks noChangeShapeType="1"/>
          </p:cNvSpPr>
          <p:nvPr/>
        </p:nvSpPr>
        <p:spPr bwMode="auto">
          <a:xfrm>
            <a:off x="5360988" y="592772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805" name="Line 145">
            <a:extLst>
              <a:ext uri="{FF2B5EF4-FFF2-40B4-BE49-F238E27FC236}">
                <a16:creationId xmlns:a16="http://schemas.microsoft.com/office/drawing/2014/main" id="{34B8547A-4A08-451B-931F-721BCCEB7400}"/>
              </a:ext>
            </a:extLst>
          </p:cNvPr>
          <p:cNvSpPr>
            <a:spLocks noChangeShapeType="1"/>
          </p:cNvSpPr>
          <p:nvPr/>
        </p:nvSpPr>
        <p:spPr bwMode="auto">
          <a:xfrm>
            <a:off x="5005388" y="6184900"/>
            <a:ext cx="0" cy="1222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806" name="Text Box 146">
            <a:extLst>
              <a:ext uri="{FF2B5EF4-FFF2-40B4-BE49-F238E27FC236}">
                <a16:creationId xmlns:a16="http://schemas.microsoft.com/office/drawing/2014/main" id="{7B6D8849-A57E-40F3-82E5-2300F210EA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5075" y="6267450"/>
            <a:ext cx="14335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1400">
                <a:latin typeface="Times New Roman" panose="02020603050405020304" pitchFamily="18" charset="0"/>
                <a:cs typeface="Times New Roman" panose="02020603050405020304" pitchFamily="18" charset="0"/>
              </a:rPr>
              <a:t>Cortisol</a:t>
            </a:r>
          </a:p>
        </p:txBody>
      </p:sp>
      <p:sp>
        <p:nvSpPr>
          <p:cNvPr id="74807" name="Text Box 147">
            <a:extLst>
              <a:ext uri="{FF2B5EF4-FFF2-40B4-BE49-F238E27FC236}">
                <a16:creationId xmlns:a16="http://schemas.microsoft.com/office/drawing/2014/main" id="{BD30913A-A265-4B93-BA2D-D142C8E5F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1875" y="2524125"/>
            <a:ext cx="381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1000">
                <a:latin typeface="Times New Roman" panose="02020603050405020304" pitchFamily="18" charset="0"/>
                <a:cs typeface="Times New Roman" panose="02020603050405020304" pitchFamily="18" charset="0"/>
              </a:rPr>
              <a:t>HO</a:t>
            </a:r>
          </a:p>
        </p:txBody>
      </p:sp>
      <p:grpSp>
        <p:nvGrpSpPr>
          <p:cNvPr id="74808" name="Group 148">
            <a:extLst>
              <a:ext uri="{FF2B5EF4-FFF2-40B4-BE49-F238E27FC236}">
                <a16:creationId xmlns:a16="http://schemas.microsoft.com/office/drawing/2014/main" id="{F95223AE-EE1F-4737-878E-72F10C8CDF7A}"/>
              </a:ext>
            </a:extLst>
          </p:cNvPr>
          <p:cNvGrpSpPr>
            <a:grpSpLocks/>
          </p:cNvGrpSpPr>
          <p:nvPr/>
        </p:nvGrpSpPr>
        <p:grpSpPr bwMode="auto">
          <a:xfrm>
            <a:off x="1304925" y="1524000"/>
            <a:ext cx="1166813" cy="1103313"/>
            <a:chOff x="574" y="1036"/>
            <a:chExt cx="735" cy="695"/>
          </a:xfrm>
        </p:grpSpPr>
        <p:sp>
          <p:nvSpPr>
            <p:cNvPr id="74885" name="AutoShape 149">
              <a:extLst>
                <a:ext uri="{FF2B5EF4-FFF2-40B4-BE49-F238E27FC236}">
                  <a16:creationId xmlns:a16="http://schemas.microsoft.com/office/drawing/2014/main" id="{109EA04C-6E5A-4338-96A0-511C8AD1FC2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829" y="1404"/>
              <a:ext cx="202" cy="147"/>
            </a:xfrm>
            <a:prstGeom prst="hexagon">
              <a:avLst>
                <a:gd name="adj" fmla="val 34354"/>
                <a:gd name="vf" fmla="val 11547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JO" altLang="ar-JO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886" name="AutoShape 150">
              <a:extLst>
                <a:ext uri="{FF2B5EF4-FFF2-40B4-BE49-F238E27FC236}">
                  <a16:creationId xmlns:a16="http://schemas.microsoft.com/office/drawing/2014/main" id="{EEF0EEE3-46C0-4F22-BF20-A205446B595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1000" y="1389"/>
              <a:ext cx="144" cy="138"/>
            </a:xfrm>
            <a:prstGeom prst="homePlate">
              <a:avLst>
                <a:gd name="adj" fmla="val 26087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JO" altLang="ar-JO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887" name="AutoShape 151">
              <a:extLst>
                <a:ext uri="{FF2B5EF4-FFF2-40B4-BE49-F238E27FC236}">
                  <a16:creationId xmlns:a16="http://schemas.microsoft.com/office/drawing/2014/main" id="{13518AAC-2392-4F76-B0DC-993E445ADF7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753" y="1557"/>
              <a:ext cx="201" cy="148"/>
            </a:xfrm>
            <a:prstGeom prst="hexagon">
              <a:avLst>
                <a:gd name="adj" fmla="val 33953"/>
                <a:gd name="vf" fmla="val 11547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JO" altLang="ar-JO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888" name="Text Box 152">
              <a:extLst>
                <a:ext uri="{FF2B5EF4-FFF2-40B4-BE49-F238E27FC236}">
                  <a16:creationId xmlns:a16="http://schemas.microsoft.com/office/drawing/2014/main" id="{87D4CB0A-AF69-4E73-B7BB-BD3FA16F0A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3" y="1036"/>
              <a:ext cx="26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1000">
                  <a:latin typeface="Times New Roman" panose="02020603050405020304" pitchFamily="18" charset="0"/>
                  <a:cs typeface="Times New Roman" panose="02020603050405020304" pitchFamily="18" charset="0"/>
                </a:rPr>
                <a:t>CH</a:t>
              </a:r>
              <a:r>
                <a:rPr lang="en-US" altLang="ar-JO" sz="1000" baseline="-2500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altLang="ar-JO" sz="1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889" name="AutoShape 153">
              <a:extLst>
                <a:ext uri="{FF2B5EF4-FFF2-40B4-BE49-F238E27FC236}">
                  <a16:creationId xmlns:a16="http://schemas.microsoft.com/office/drawing/2014/main" id="{63DB2BAF-CEBD-4CB1-A026-DDDD6A1E8DB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605" y="1557"/>
              <a:ext cx="201" cy="148"/>
            </a:xfrm>
            <a:prstGeom prst="hexagon">
              <a:avLst>
                <a:gd name="adj" fmla="val 33953"/>
                <a:gd name="vf" fmla="val 11547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JO" altLang="ar-JO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890" name="Line 154">
              <a:extLst>
                <a:ext uri="{FF2B5EF4-FFF2-40B4-BE49-F238E27FC236}">
                  <a16:creationId xmlns:a16="http://schemas.microsoft.com/office/drawing/2014/main" id="{13BBD97F-79BC-436B-8E74-0771928C5C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93" y="1664"/>
              <a:ext cx="62" cy="4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891" name="Line 155">
              <a:extLst>
                <a:ext uri="{FF2B5EF4-FFF2-40B4-BE49-F238E27FC236}">
                  <a16:creationId xmlns:a16="http://schemas.microsoft.com/office/drawing/2014/main" id="{6D4D5A89-EACB-47B5-B8E8-F037948D65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4" y="1680"/>
              <a:ext cx="61" cy="4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892" name="Line 156">
              <a:extLst>
                <a:ext uri="{FF2B5EF4-FFF2-40B4-BE49-F238E27FC236}">
                  <a16:creationId xmlns:a16="http://schemas.microsoft.com/office/drawing/2014/main" id="{C6E85BFD-1486-4AD1-BACA-FD00F95FA1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1" y="1165"/>
              <a:ext cx="0" cy="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893" name="Line 157">
              <a:extLst>
                <a:ext uri="{FF2B5EF4-FFF2-40B4-BE49-F238E27FC236}">
                  <a16:creationId xmlns:a16="http://schemas.microsoft.com/office/drawing/2014/main" id="{624AA2F1-69ED-4AF4-9E89-878E8F5A1B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1" y="1312"/>
              <a:ext cx="0" cy="7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894" name="Text Box 158">
              <a:extLst>
                <a:ext uri="{FF2B5EF4-FFF2-40B4-BE49-F238E27FC236}">
                  <a16:creationId xmlns:a16="http://schemas.microsoft.com/office/drawing/2014/main" id="{8FAADA57-3145-4AAC-9806-A762B5CCFC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1" y="1204"/>
              <a:ext cx="17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100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74895" name="Text Box 159">
              <a:extLst>
                <a:ext uri="{FF2B5EF4-FFF2-40B4-BE49-F238E27FC236}">
                  <a16:creationId xmlns:a16="http://schemas.microsoft.com/office/drawing/2014/main" id="{0FDDFF3E-AB85-47D7-B8A9-8B528DF82F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1" y="1207"/>
              <a:ext cx="17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100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grpSp>
          <p:nvGrpSpPr>
            <p:cNvPr id="74896" name="Group 160">
              <a:extLst>
                <a:ext uri="{FF2B5EF4-FFF2-40B4-BE49-F238E27FC236}">
                  <a16:creationId xmlns:a16="http://schemas.microsoft.com/office/drawing/2014/main" id="{6FE1DFA6-BF9B-4A0A-9655-DA4D424377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8" y="1277"/>
              <a:ext cx="70" cy="22"/>
              <a:chOff x="926" y="1718"/>
              <a:chExt cx="160" cy="43"/>
            </a:xfrm>
          </p:grpSpPr>
          <p:sp>
            <p:nvSpPr>
              <p:cNvPr id="74899" name="Line 161">
                <a:extLst>
                  <a:ext uri="{FF2B5EF4-FFF2-40B4-BE49-F238E27FC236}">
                    <a16:creationId xmlns:a16="http://schemas.microsoft.com/office/drawing/2014/main" id="{DA583F4A-3A68-4F33-BF67-C09FDE0D80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26" y="1761"/>
                <a:ext cx="16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900" name="Line 162">
                <a:extLst>
                  <a:ext uri="{FF2B5EF4-FFF2-40B4-BE49-F238E27FC236}">
                    <a16:creationId xmlns:a16="http://schemas.microsoft.com/office/drawing/2014/main" id="{75570D99-D959-4EB4-B86D-528898BEDB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26" y="1718"/>
                <a:ext cx="16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4897" name="Line 163">
              <a:extLst>
                <a:ext uri="{FF2B5EF4-FFF2-40B4-BE49-F238E27FC236}">
                  <a16:creationId xmlns:a16="http://schemas.microsoft.com/office/drawing/2014/main" id="{01D9F1C0-11AB-4716-A751-2F543E1DF8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3" y="1351"/>
              <a:ext cx="0" cy="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898" name="Line 164">
              <a:extLst>
                <a:ext uri="{FF2B5EF4-FFF2-40B4-BE49-F238E27FC236}">
                  <a16:creationId xmlns:a16="http://schemas.microsoft.com/office/drawing/2014/main" id="{F7DD8350-B107-42B3-9E4C-5947B7046D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0" y="1510"/>
              <a:ext cx="0" cy="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4809" name="Text Box 165">
            <a:extLst>
              <a:ext uri="{FF2B5EF4-FFF2-40B4-BE49-F238E27FC236}">
                <a16:creationId xmlns:a16="http://schemas.microsoft.com/office/drawing/2014/main" id="{44AB5F7B-D76B-4869-8175-24EE095EDE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838" y="1949450"/>
            <a:ext cx="11477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1600">
                <a:latin typeface="Times New Roman" panose="02020603050405020304" pitchFamily="18" charset="0"/>
                <a:cs typeface="Times New Roman" panose="02020603050405020304" pitchFamily="18" charset="0"/>
              </a:rPr>
              <a:t>ACTH</a:t>
            </a:r>
          </a:p>
        </p:txBody>
      </p:sp>
      <p:sp>
        <p:nvSpPr>
          <p:cNvPr id="74810" name="Line 166">
            <a:extLst>
              <a:ext uri="{FF2B5EF4-FFF2-40B4-BE49-F238E27FC236}">
                <a16:creationId xmlns:a16="http://schemas.microsoft.com/office/drawing/2014/main" id="{95D0F702-76EF-4079-BD61-FBA5983F8337}"/>
              </a:ext>
            </a:extLst>
          </p:cNvPr>
          <p:cNvSpPr>
            <a:spLocks noChangeShapeType="1"/>
          </p:cNvSpPr>
          <p:nvPr/>
        </p:nvSpPr>
        <p:spPr bwMode="auto">
          <a:xfrm>
            <a:off x="1155700" y="1892300"/>
            <a:ext cx="296863" cy="3492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811" name="Line 167">
            <a:extLst>
              <a:ext uri="{FF2B5EF4-FFF2-40B4-BE49-F238E27FC236}">
                <a16:creationId xmlns:a16="http://schemas.microsoft.com/office/drawing/2014/main" id="{AEEBC0EA-9B23-4394-B35E-76659337DC4B}"/>
              </a:ext>
            </a:extLst>
          </p:cNvPr>
          <p:cNvSpPr>
            <a:spLocks noChangeShapeType="1"/>
          </p:cNvSpPr>
          <p:nvPr/>
        </p:nvSpPr>
        <p:spPr bwMode="gray">
          <a:xfrm>
            <a:off x="873125" y="2762250"/>
            <a:ext cx="7750175" cy="127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812" name="Line 168">
            <a:extLst>
              <a:ext uri="{FF2B5EF4-FFF2-40B4-BE49-F238E27FC236}">
                <a16:creationId xmlns:a16="http://schemas.microsoft.com/office/drawing/2014/main" id="{6F7FDD5C-B293-4FED-BB13-AC75581269D2}"/>
              </a:ext>
            </a:extLst>
          </p:cNvPr>
          <p:cNvSpPr>
            <a:spLocks noChangeShapeType="1"/>
          </p:cNvSpPr>
          <p:nvPr/>
        </p:nvSpPr>
        <p:spPr bwMode="gray">
          <a:xfrm>
            <a:off x="874713" y="4056063"/>
            <a:ext cx="4979987" cy="1587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813" name="Line 169">
            <a:extLst>
              <a:ext uri="{FF2B5EF4-FFF2-40B4-BE49-F238E27FC236}">
                <a16:creationId xmlns:a16="http://schemas.microsoft.com/office/drawing/2014/main" id="{AD7C7DAC-63B4-4F20-B71A-6AA2CF54D551}"/>
              </a:ext>
            </a:extLst>
          </p:cNvPr>
          <p:cNvSpPr>
            <a:spLocks noChangeShapeType="1"/>
          </p:cNvSpPr>
          <p:nvPr/>
        </p:nvSpPr>
        <p:spPr bwMode="gray">
          <a:xfrm>
            <a:off x="836613" y="5341938"/>
            <a:ext cx="5003800" cy="1587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814" name="Text Box 170">
            <a:extLst>
              <a:ext uri="{FF2B5EF4-FFF2-40B4-BE49-F238E27FC236}">
                <a16:creationId xmlns:a16="http://schemas.microsoft.com/office/drawing/2014/main" id="{69BBD4A1-0B5E-4981-BC60-7606194590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300" y="5365750"/>
            <a:ext cx="114935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45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ar-JO" sz="1000">
                <a:latin typeface="Times New Roman" panose="02020603050405020304" pitchFamily="18" charset="0"/>
                <a:cs typeface="Times New Roman" panose="02020603050405020304" pitchFamily="18" charset="0"/>
              </a:rPr>
              <a:t>11b-Hydroxylase</a:t>
            </a:r>
          </a:p>
          <a:p>
            <a:pPr eaLnBrk="1" hangingPunct="1">
              <a:lnSpc>
                <a:spcPct val="45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ar-JO" sz="1000">
                <a:latin typeface="Times New Roman" panose="02020603050405020304" pitchFamily="18" charset="0"/>
                <a:cs typeface="Times New Roman" panose="02020603050405020304" pitchFamily="18" charset="0"/>
              </a:rPr>
              <a:t>(P450 c11)</a:t>
            </a:r>
          </a:p>
        </p:txBody>
      </p:sp>
      <p:sp>
        <p:nvSpPr>
          <p:cNvPr id="74815" name="Text Box 171">
            <a:extLst>
              <a:ext uri="{FF2B5EF4-FFF2-40B4-BE49-F238E27FC236}">
                <a16:creationId xmlns:a16="http://schemas.microsoft.com/office/drawing/2014/main" id="{5BE02EE4-937A-4B45-AD7B-BA5B8268B6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900" y="4070350"/>
            <a:ext cx="1147763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45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ar-JO" sz="1000">
                <a:latin typeface="Times New Roman" panose="02020603050405020304" pitchFamily="18" charset="0"/>
                <a:cs typeface="Times New Roman" panose="02020603050405020304" pitchFamily="18" charset="0"/>
              </a:rPr>
              <a:t>21b-Hydroxylase</a:t>
            </a:r>
          </a:p>
          <a:p>
            <a:pPr eaLnBrk="1" hangingPunct="1">
              <a:lnSpc>
                <a:spcPct val="45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ar-JO" sz="1000">
                <a:latin typeface="Times New Roman" panose="02020603050405020304" pitchFamily="18" charset="0"/>
                <a:cs typeface="Times New Roman" panose="02020603050405020304" pitchFamily="18" charset="0"/>
              </a:rPr>
              <a:t>(P450 c21)</a:t>
            </a:r>
          </a:p>
        </p:txBody>
      </p:sp>
      <p:sp>
        <p:nvSpPr>
          <p:cNvPr id="74816" name="Text Box 172">
            <a:extLst>
              <a:ext uri="{FF2B5EF4-FFF2-40B4-BE49-F238E27FC236}">
                <a16:creationId xmlns:a16="http://schemas.microsoft.com/office/drawing/2014/main" id="{9F9C6933-B7F8-4268-9FAF-53B0132D0C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00" y="2774950"/>
            <a:ext cx="149860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45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ar-JO" sz="1000">
                <a:latin typeface="Times New Roman" panose="02020603050405020304" pitchFamily="18" charset="0"/>
                <a:cs typeface="Times New Roman" panose="02020603050405020304" pitchFamily="18" charset="0"/>
              </a:rPr>
              <a:t>3b-Hydroxysteroid</a:t>
            </a:r>
          </a:p>
          <a:p>
            <a:pPr eaLnBrk="1" hangingPunct="1">
              <a:lnSpc>
                <a:spcPct val="45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ar-JO" sz="1000">
                <a:latin typeface="Times New Roman" panose="02020603050405020304" pitchFamily="18" charset="0"/>
                <a:cs typeface="Times New Roman" panose="02020603050405020304" pitchFamily="18" charset="0"/>
              </a:rPr>
              <a:t>dehydrogenase</a:t>
            </a:r>
          </a:p>
        </p:txBody>
      </p:sp>
      <p:sp>
        <p:nvSpPr>
          <p:cNvPr id="74817" name="Line 173">
            <a:extLst>
              <a:ext uri="{FF2B5EF4-FFF2-40B4-BE49-F238E27FC236}">
                <a16:creationId xmlns:a16="http://schemas.microsoft.com/office/drawing/2014/main" id="{8ACE9221-76CC-4185-BDC1-11BAA154DD32}"/>
              </a:ext>
            </a:extLst>
          </p:cNvPr>
          <p:cNvSpPr>
            <a:spLocks noChangeShapeType="1"/>
          </p:cNvSpPr>
          <p:nvPr/>
        </p:nvSpPr>
        <p:spPr bwMode="auto">
          <a:xfrm>
            <a:off x="1992313" y="2568575"/>
            <a:ext cx="1587" cy="4349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818" name="Line 174">
            <a:extLst>
              <a:ext uri="{FF2B5EF4-FFF2-40B4-BE49-F238E27FC236}">
                <a16:creationId xmlns:a16="http://schemas.microsoft.com/office/drawing/2014/main" id="{3ADFB43C-A18D-4C61-A984-A517BD9FF651}"/>
              </a:ext>
            </a:extLst>
          </p:cNvPr>
          <p:cNvSpPr>
            <a:spLocks noChangeShapeType="1"/>
          </p:cNvSpPr>
          <p:nvPr/>
        </p:nvSpPr>
        <p:spPr bwMode="auto">
          <a:xfrm>
            <a:off x="1992313" y="3863975"/>
            <a:ext cx="1587" cy="4349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819" name="Line 175">
            <a:extLst>
              <a:ext uri="{FF2B5EF4-FFF2-40B4-BE49-F238E27FC236}">
                <a16:creationId xmlns:a16="http://schemas.microsoft.com/office/drawing/2014/main" id="{9B2C80BB-DE3D-44C1-B24E-486DC932D545}"/>
              </a:ext>
            </a:extLst>
          </p:cNvPr>
          <p:cNvSpPr>
            <a:spLocks noChangeShapeType="1"/>
          </p:cNvSpPr>
          <p:nvPr/>
        </p:nvSpPr>
        <p:spPr bwMode="auto">
          <a:xfrm>
            <a:off x="1993900" y="5213350"/>
            <a:ext cx="1588" cy="4349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4820" name="Group 176">
            <a:extLst>
              <a:ext uri="{FF2B5EF4-FFF2-40B4-BE49-F238E27FC236}">
                <a16:creationId xmlns:a16="http://schemas.microsoft.com/office/drawing/2014/main" id="{949D7DDE-3EFB-40D5-B3EF-D643B3352053}"/>
              </a:ext>
            </a:extLst>
          </p:cNvPr>
          <p:cNvGrpSpPr>
            <a:grpSpLocks/>
          </p:cNvGrpSpPr>
          <p:nvPr/>
        </p:nvGrpSpPr>
        <p:grpSpPr bwMode="auto">
          <a:xfrm>
            <a:off x="4673600" y="1527175"/>
            <a:ext cx="1220788" cy="1574800"/>
            <a:chOff x="2696" y="1038"/>
            <a:chExt cx="769" cy="992"/>
          </a:xfrm>
        </p:grpSpPr>
        <p:sp>
          <p:nvSpPr>
            <p:cNvPr id="74865" name="Text Box 177">
              <a:extLst>
                <a:ext uri="{FF2B5EF4-FFF2-40B4-BE49-F238E27FC236}">
                  <a16:creationId xmlns:a16="http://schemas.microsoft.com/office/drawing/2014/main" id="{884B514A-D2D1-4EAC-984B-31131E4014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14" y="1876"/>
              <a:ext cx="26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1000">
                  <a:latin typeface="Times New Roman" panose="02020603050405020304" pitchFamily="18" charset="0"/>
                  <a:cs typeface="Times New Roman" panose="02020603050405020304" pitchFamily="18" charset="0"/>
                </a:rPr>
                <a:t>CH</a:t>
              </a:r>
              <a:r>
                <a:rPr lang="en-US" altLang="ar-JO" sz="1000" baseline="-2500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altLang="ar-JO" sz="1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866" name="Text Box 178">
              <a:extLst>
                <a:ext uri="{FF2B5EF4-FFF2-40B4-BE49-F238E27FC236}">
                  <a16:creationId xmlns:a16="http://schemas.microsoft.com/office/drawing/2014/main" id="{2B09174E-9EDC-4479-BBD6-FED586B3DA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25" y="1308"/>
              <a:ext cx="24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1000">
                  <a:latin typeface="Times New Roman" panose="02020603050405020304" pitchFamily="18" charset="0"/>
                  <a:cs typeface="Times New Roman" panose="02020603050405020304" pitchFamily="18" charset="0"/>
                </a:rPr>
                <a:t>OH</a:t>
              </a:r>
            </a:p>
          </p:txBody>
        </p:sp>
        <p:sp>
          <p:nvSpPr>
            <p:cNvPr id="74867" name="AutoShape 179">
              <a:extLst>
                <a:ext uri="{FF2B5EF4-FFF2-40B4-BE49-F238E27FC236}">
                  <a16:creationId xmlns:a16="http://schemas.microsoft.com/office/drawing/2014/main" id="{159E89D8-0007-41AB-9949-1F26CB855D7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947" y="1407"/>
              <a:ext cx="202" cy="147"/>
            </a:xfrm>
            <a:prstGeom prst="hexagon">
              <a:avLst>
                <a:gd name="adj" fmla="val 34354"/>
                <a:gd name="vf" fmla="val 11547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JO" altLang="ar-JO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868" name="AutoShape 180">
              <a:extLst>
                <a:ext uri="{FF2B5EF4-FFF2-40B4-BE49-F238E27FC236}">
                  <a16:creationId xmlns:a16="http://schemas.microsoft.com/office/drawing/2014/main" id="{427A7DE7-F989-49A9-9707-5CE20E1B3A5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3119" y="1390"/>
              <a:ext cx="144" cy="139"/>
            </a:xfrm>
            <a:prstGeom prst="homePlate">
              <a:avLst>
                <a:gd name="adj" fmla="val 25899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JO" altLang="ar-JO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869" name="AutoShape 181">
              <a:extLst>
                <a:ext uri="{FF2B5EF4-FFF2-40B4-BE49-F238E27FC236}">
                  <a16:creationId xmlns:a16="http://schemas.microsoft.com/office/drawing/2014/main" id="{74C4E9AD-B4D1-445D-AB76-249ADD92604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871" y="1559"/>
              <a:ext cx="201" cy="148"/>
            </a:xfrm>
            <a:prstGeom prst="hexagon">
              <a:avLst>
                <a:gd name="adj" fmla="val 33953"/>
                <a:gd name="vf" fmla="val 11547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JO" altLang="ar-JO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870" name="Text Box 182">
              <a:extLst>
                <a:ext uri="{FF2B5EF4-FFF2-40B4-BE49-F238E27FC236}">
                  <a16:creationId xmlns:a16="http://schemas.microsoft.com/office/drawing/2014/main" id="{0A5AE355-F319-4A13-AD66-20519C13C8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04" y="1038"/>
              <a:ext cx="26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1000">
                  <a:latin typeface="Times New Roman" panose="02020603050405020304" pitchFamily="18" charset="0"/>
                  <a:cs typeface="Times New Roman" panose="02020603050405020304" pitchFamily="18" charset="0"/>
                </a:rPr>
                <a:t>CH</a:t>
              </a:r>
              <a:r>
                <a:rPr lang="en-US" altLang="ar-JO" sz="1000" baseline="-2500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altLang="ar-JO" sz="1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871" name="AutoShape 183">
              <a:extLst>
                <a:ext uri="{FF2B5EF4-FFF2-40B4-BE49-F238E27FC236}">
                  <a16:creationId xmlns:a16="http://schemas.microsoft.com/office/drawing/2014/main" id="{AD868F96-6886-4217-9F21-2209E77604C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723" y="1558"/>
              <a:ext cx="201" cy="149"/>
            </a:xfrm>
            <a:prstGeom prst="hexagon">
              <a:avLst>
                <a:gd name="adj" fmla="val 33725"/>
                <a:gd name="vf" fmla="val 11547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JO" altLang="ar-JO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872" name="Line 184">
              <a:extLst>
                <a:ext uri="{FF2B5EF4-FFF2-40B4-BE49-F238E27FC236}">
                  <a16:creationId xmlns:a16="http://schemas.microsoft.com/office/drawing/2014/main" id="{2EAC84C9-8676-49BF-9FFE-A9EFF09C44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911" y="1667"/>
              <a:ext cx="62" cy="4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873" name="Line 185">
              <a:extLst>
                <a:ext uri="{FF2B5EF4-FFF2-40B4-BE49-F238E27FC236}">
                  <a16:creationId xmlns:a16="http://schemas.microsoft.com/office/drawing/2014/main" id="{611F4C15-889F-4BAE-B1AE-E685812203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96" y="1685"/>
              <a:ext cx="60" cy="4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874" name="Line 186">
              <a:extLst>
                <a:ext uri="{FF2B5EF4-FFF2-40B4-BE49-F238E27FC236}">
                  <a16:creationId xmlns:a16="http://schemas.microsoft.com/office/drawing/2014/main" id="{1151BDBF-B522-4212-BE12-1BA1069418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89" y="1167"/>
              <a:ext cx="0" cy="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875" name="Line 187">
              <a:extLst>
                <a:ext uri="{FF2B5EF4-FFF2-40B4-BE49-F238E27FC236}">
                  <a16:creationId xmlns:a16="http://schemas.microsoft.com/office/drawing/2014/main" id="{F0BF4263-23E6-41D1-A8B4-6BAC17687F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89" y="1314"/>
              <a:ext cx="0" cy="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876" name="Line 188">
              <a:extLst>
                <a:ext uri="{FF2B5EF4-FFF2-40B4-BE49-F238E27FC236}">
                  <a16:creationId xmlns:a16="http://schemas.microsoft.com/office/drawing/2014/main" id="{5836D944-364C-43FB-8DE8-CE92EBEB8B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5" y="1388"/>
              <a:ext cx="7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877" name="Text Box 189">
              <a:extLst>
                <a:ext uri="{FF2B5EF4-FFF2-40B4-BE49-F238E27FC236}">
                  <a16:creationId xmlns:a16="http://schemas.microsoft.com/office/drawing/2014/main" id="{4B265304-DC32-4113-BCC6-58E531C6B6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9" y="1200"/>
              <a:ext cx="17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100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74878" name="Text Box 190">
              <a:extLst>
                <a:ext uri="{FF2B5EF4-FFF2-40B4-BE49-F238E27FC236}">
                  <a16:creationId xmlns:a16="http://schemas.microsoft.com/office/drawing/2014/main" id="{066C7996-D4EB-4C49-8265-844F718ADA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09" y="1203"/>
              <a:ext cx="17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100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grpSp>
          <p:nvGrpSpPr>
            <p:cNvPr id="74879" name="Group 191">
              <a:extLst>
                <a:ext uri="{FF2B5EF4-FFF2-40B4-BE49-F238E27FC236}">
                  <a16:creationId xmlns:a16="http://schemas.microsoft.com/office/drawing/2014/main" id="{8FE38991-BDF1-44E5-A77F-B7225ECE17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26" y="1273"/>
              <a:ext cx="70" cy="22"/>
              <a:chOff x="926" y="1718"/>
              <a:chExt cx="160" cy="43"/>
            </a:xfrm>
          </p:grpSpPr>
          <p:sp>
            <p:nvSpPr>
              <p:cNvPr id="74883" name="Line 192">
                <a:extLst>
                  <a:ext uri="{FF2B5EF4-FFF2-40B4-BE49-F238E27FC236}">
                    <a16:creationId xmlns:a16="http://schemas.microsoft.com/office/drawing/2014/main" id="{A3175369-50B0-4123-AA2A-44CB5F0813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26" y="1761"/>
                <a:ext cx="16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884" name="Line 193">
                <a:extLst>
                  <a:ext uri="{FF2B5EF4-FFF2-40B4-BE49-F238E27FC236}">
                    <a16:creationId xmlns:a16="http://schemas.microsoft.com/office/drawing/2014/main" id="{2D6862E2-8A61-46EC-A368-9B4565F46D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26" y="1718"/>
                <a:ext cx="16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4880" name="Line 194">
              <a:extLst>
                <a:ext uri="{FF2B5EF4-FFF2-40B4-BE49-F238E27FC236}">
                  <a16:creationId xmlns:a16="http://schemas.microsoft.com/office/drawing/2014/main" id="{5EB72C27-1E8E-4AD2-86D5-588F865152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1" y="1353"/>
              <a:ext cx="0" cy="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881" name="Line 195">
              <a:extLst>
                <a:ext uri="{FF2B5EF4-FFF2-40B4-BE49-F238E27FC236}">
                  <a16:creationId xmlns:a16="http://schemas.microsoft.com/office/drawing/2014/main" id="{CCEF14B9-1997-4184-BD02-16956238E6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8" y="1512"/>
              <a:ext cx="0" cy="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882" name="Line 196">
              <a:extLst>
                <a:ext uri="{FF2B5EF4-FFF2-40B4-BE49-F238E27FC236}">
                  <a16:creationId xmlns:a16="http://schemas.microsoft.com/office/drawing/2014/main" id="{4AE2E248-3E99-4797-90E6-5CD2EEFF67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36" y="1742"/>
              <a:ext cx="1" cy="27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4821" name="Line 197">
            <a:extLst>
              <a:ext uri="{FF2B5EF4-FFF2-40B4-BE49-F238E27FC236}">
                <a16:creationId xmlns:a16="http://schemas.microsoft.com/office/drawing/2014/main" id="{2A895197-0452-4284-BA97-D85550CDCFF5}"/>
              </a:ext>
            </a:extLst>
          </p:cNvPr>
          <p:cNvSpPr>
            <a:spLocks noChangeShapeType="1"/>
          </p:cNvSpPr>
          <p:nvPr/>
        </p:nvSpPr>
        <p:spPr bwMode="auto">
          <a:xfrm>
            <a:off x="5370513" y="3940175"/>
            <a:ext cx="1587" cy="4349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822" name="Line 198">
            <a:extLst>
              <a:ext uri="{FF2B5EF4-FFF2-40B4-BE49-F238E27FC236}">
                <a16:creationId xmlns:a16="http://schemas.microsoft.com/office/drawing/2014/main" id="{411F6535-534B-4950-88BE-E7BA2B814ECA}"/>
              </a:ext>
            </a:extLst>
          </p:cNvPr>
          <p:cNvSpPr>
            <a:spLocks noChangeShapeType="1"/>
          </p:cNvSpPr>
          <p:nvPr/>
        </p:nvSpPr>
        <p:spPr bwMode="auto">
          <a:xfrm>
            <a:off x="5370513" y="5235575"/>
            <a:ext cx="1587" cy="4349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823" name="Text Box 199">
            <a:extLst>
              <a:ext uri="{FF2B5EF4-FFF2-40B4-BE49-F238E27FC236}">
                <a16:creationId xmlns:a16="http://schemas.microsoft.com/office/drawing/2014/main" id="{B8380161-260E-417A-8C0F-9BD1A1084A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3100" y="2524125"/>
            <a:ext cx="2730500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45000"/>
              </a:lnSpc>
              <a:spcBef>
                <a:spcPct val="0"/>
              </a:spcBef>
              <a:buFontTx/>
              <a:buNone/>
            </a:pPr>
            <a:r>
              <a:rPr lang="en-US" altLang="ar-JO" sz="1400">
                <a:latin typeface="Times New Roman" panose="02020603050405020304" pitchFamily="18" charset="0"/>
                <a:cs typeface="Times New Roman" panose="02020603050405020304" pitchFamily="18" charset="0"/>
              </a:rPr>
              <a:t>Dehydroepiandrosterone</a:t>
            </a:r>
          </a:p>
        </p:txBody>
      </p:sp>
      <p:sp>
        <p:nvSpPr>
          <p:cNvPr id="74824" name="Text Box 200">
            <a:extLst>
              <a:ext uri="{FF2B5EF4-FFF2-40B4-BE49-F238E27FC236}">
                <a16:creationId xmlns:a16="http://schemas.microsoft.com/office/drawing/2014/main" id="{1D3E0BDC-BA93-4A21-B88E-1ACA9273C2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2563" y="1708150"/>
            <a:ext cx="1147762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45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ar-JO" sz="1000">
                <a:latin typeface="Times New Roman" panose="02020603050405020304" pitchFamily="18" charset="0"/>
                <a:cs typeface="Times New Roman" panose="02020603050405020304" pitchFamily="18" charset="0"/>
              </a:rPr>
              <a:t>17, 20 Lyase</a:t>
            </a:r>
          </a:p>
          <a:p>
            <a:pPr eaLnBrk="1" hangingPunct="1">
              <a:lnSpc>
                <a:spcPct val="45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ar-JO" sz="1000">
                <a:latin typeface="Times New Roman" panose="02020603050405020304" pitchFamily="18" charset="0"/>
                <a:cs typeface="Times New Roman" panose="02020603050405020304" pitchFamily="18" charset="0"/>
              </a:rPr>
              <a:t>(P450 c17)</a:t>
            </a:r>
          </a:p>
        </p:txBody>
      </p:sp>
      <p:sp>
        <p:nvSpPr>
          <p:cNvPr id="74825" name="Text Box 201">
            <a:extLst>
              <a:ext uri="{FF2B5EF4-FFF2-40B4-BE49-F238E27FC236}">
                <a16:creationId xmlns:a16="http://schemas.microsoft.com/office/drawing/2014/main" id="{CFC7E30C-ED98-4D59-8ECC-21B6771FCD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0225" y="1708150"/>
            <a:ext cx="1147763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45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ar-JO" sz="1000">
                <a:latin typeface="Times New Roman" panose="02020603050405020304" pitchFamily="18" charset="0"/>
                <a:cs typeface="Times New Roman" panose="02020603050405020304" pitchFamily="18" charset="0"/>
              </a:rPr>
              <a:t>17a-Hydroxylase</a:t>
            </a:r>
          </a:p>
          <a:p>
            <a:pPr eaLnBrk="1" hangingPunct="1">
              <a:lnSpc>
                <a:spcPct val="45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ar-JO" sz="1000">
                <a:latin typeface="Times New Roman" panose="02020603050405020304" pitchFamily="18" charset="0"/>
                <a:cs typeface="Times New Roman" panose="02020603050405020304" pitchFamily="18" charset="0"/>
              </a:rPr>
              <a:t>(P450 c17)</a:t>
            </a:r>
          </a:p>
        </p:txBody>
      </p:sp>
      <p:sp>
        <p:nvSpPr>
          <p:cNvPr id="74826" name="Line 202">
            <a:extLst>
              <a:ext uri="{FF2B5EF4-FFF2-40B4-BE49-F238E27FC236}">
                <a16:creationId xmlns:a16="http://schemas.microsoft.com/office/drawing/2014/main" id="{B0A65056-7056-47ED-B74F-AABB41FC547D}"/>
              </a:ext>
            </a:extLst>
          </p:cNvPr>
          <p:cNvSpPr>
            <a:spLocks noChangeShapeType="1"/>
          </p:cNvSpPr>
          <p:nvPr/>
        </p:nvSpPr>
        <p:spPr bwMode="auto">
          <a:xfrm>
            <a:off x="8318500" y="2749550"/>
            <a:ext cx="1588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827" name="Line 203">
            <a:extLst>
              <a:ext uri="{FF2B5EF4-FFF2-40B4-BE49-F238E27FC236}">
                <a16:creationId xmlns:a16="http://schemas.microsoft.com/office/drawing/2014/main" id="{0A625181-7D22-477F-810E-11681D257C54}"/>
              </a:ext>
            </a:extLst>
          </p:cNvPr>
          <p:cNvSpPr>
            <a:spLocks noChangeShapeType="1"/>
          </p:cNvSpPr>
          <p:nvPr/>
        </p:nvSpPr>
        <p:spPr bwMode="auto">
          <a:xfrm>
            <a:off x="3175000" y="2127250"/>
            <a:ext cx="893763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828" name="Line 204">
            <a:extLst>
              <a:ext uri="{FF2B5EF4-FFF2-40B4-BE49-F238E27FC236}">
                <a16:creationId xmlns:a16="http://schemas.microsoft.com/office/drawing/2014/main" id="{6A74FA80-A49B-4E50-ADAC-5E364D1627EC}"/>
              </a:ext>
            </a:extLst>
          </p:cNvPr>
          <p:cNvSpPr>
            <a:spLocks noChangeShapeType="1"/>
          </p:cNvSpPr>
          <p:nvPr/>
        </p:nvSpPr>
        <p:spPr bwMode="auto">
          <a:xfrm>
            <a:off x="3175000" y="3444875"/>
            <a:ext cx="893763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829" name="Line 205">
            <a:extLst>
              <a:ext uri="{FF2B5EF4-FFF2-40B4-BE49-F238E27FC236}">
                <a16:creationId xmlns:a16="http://schemas.microsoft.com/office/drawing/2014/main" id="{EBBB35F8-0EEC-42A9-8138-EED84C2ACBC5}"/>
              </a:ext>
            </a:extLst>
          </p:cNvPr>
          <p:cNvSpPr>
            <a:spLocks noChangeShapeType="1"/>
          </p:cNvSpPr>
          <p:nvPr/>
        </p:nvSpPr>
        <p:spPr bwMode="auto">
          <a:xfrm>
            <a:off x="6684963" y="2143125"/>
            <a:ext cx="893762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830" name="Line 206">
            <a:extLst>
              <a:ext uri="{FF2B5EF4-FFF2-40B4-BE49-F238E27FC236}">
                <a16:creationId xmlns:a16="http://schemas.microsoft.com/office/drawing/2014/main" id="{AC478EAC-40CD-4D98-B586-9CAC67570083}"/>
              </a:ext>
            </a:extLst>
          </p:cNvPr>
          <p:cNvSpPr>
            <a:spLocks noChangeShapeType="1"/>
          </p:cNvSpPr>
          <p:nvPr/>
        </p:nvSpPr>
        <p:spPr bwMode="auto">
          <a:xfrm>
            <a:off x="6684963" y="3438525"/>
            <a:ext cx="893762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4831" name="Group 207">
            <a:extLst>
              <a:ext uri="{FF2B5EF4-FFF2-40B4-BE49-F238E27FC236}">
                <a16:creationId xmlns:a16="http://schemas.microsoft.com/office/drawing/2014/main" id="{2C91F230-6C38-48C5-BF2F-389BF1F30207}"/>
              </a:ext>
            </a:extLst>
          </p:cNvPr>
          <p:cNvGrpSpPr>
            <a:grpSpLocks/>
          </p:cNvGrpSpPr>
          <p:nvPr/>
        </p:nvGrpSpPr>
        <p:grpSpPr bwMode="auto">
          <a:xfrm>
            <a:off x="7693025" y="1555750"/>
            <a:ext cx="1206500" cy="992188"/>
            <a:chOff x="4598" y="1056"/>
            <a:chExt cx="760" cy="625"/>
          </a:xfrm>
        </p:grpSpPr>
        <p:sp>
          <p:nvSpPr>
            <p:cNvPr id="74852" name="AutoShape 208">
              <a:extLst>
                <a:ext uri="{FF2B5EF4-FFF2-40B4-BE49-F238E27FC236}">
                  <a16:creationId xmlns:a16="http://schemas.microsoft.com/office/drawing/2014/main" id="{C1CA0011-BD9A-41B3-BA4E-C52E58E3A2E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5025" y="1269"/>
              <a:ext cx="202" cy="148"/>
            </a:xfrm>
            <a:prstGeom prst="hexagon">
              <a:avLst>
                <a:gd name="adj" fmla="val 34122"/>
                <a:gd name="vf" fmla="val 11547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JO" altLang="ar-JO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853" name="AutoShape 209">
              <a:extLst>
                <a:ext uri="{FF2B5EF4-FFF2-40B4-BE49-F238E27FC236}">
                  <a16:creationId xmlns:a16="http://schemas.microsoft.com/office/drawing/2014/main" id="{5E38C735-ABB4-468F-9C8D-51958450AA4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5197" y="1253"/>
              <a:ext cx="144" cy="138"/>
            </a:xfrm>
            <a:prstGeom prst="homePlate">
              <a:avLst>
                <a:gd name="adj" fmla="val 26087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JO" altLang="ar-JO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854" name="AutoShape 210">
              <a:extLst>
                <a:ext uri="{FF2B5EF4-FFF2-40B4-BE49-F238E27FC236}">
                  <a16:creationId xmlns:a16="http://schemas.microsoft.com/office/drawing/2014/main" id="{E8D013D9-4816-42D8-A2EC-3189D25DE8F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4950" y="1420"/>
              <a:ext cx="202" cy="149"/>
            </a:xfrm>
            <a:prstGeom prst="hexagon">
              <a:avLst>
                <a:gd name="adj" fmla="val 33893"/>
                <a:gd name="vf" fmla="val 11547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JO" altLang="ar-JO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855" name="Text Box 211">
              <a:extLst>
                <a:ext uri="{FF2B5EF4-FFF2-40B4-BE49-F238E27FC236}">
                  <a16:creationId xmlns:a16="http://schemas.microsoft.com/office/drawing/2014/main" id="{EDB15C7D-0471-4990-AA3B-D81EF9D28B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98" y="1527"/>
              <a:ext cx="24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1000">
                  <a:latin typeface="Times New Roman" panose="02020603050405020304" pitchFamily="18" charset="0"/>
                  <a:cs typeface="Times New Roman" panose="02020603050405020304" pitchFamily="18" charset="0"/>
                </a:rPr>
                <a:t>HO</a:t>
              </a:r>
            </a:p>
          </p:txBody>
        </p:sp>
        <p:sp>
          <p:nvSpPr>
            <p:cNvPr id="74856" name="AutoShape 212">
              <a:extLst>
                <a:ext uri="{FF2B5EF4-FFF2-40B4-BE49-F238E27FC236}">
                  <a16:creationId xmlns:a16="http://schemas.microsoft.com/office/drawing/2014/main" id="{855E586D-C284-4AED-834E-AB3B8A67130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4801" y="1421"/>
              <a:ext cx="202" cy="148"/>
            </a:xfrm>
            <a:prstGeom prst="hexagon">
              <a:avLst>
                <a:gd name="adj" fmla="val 34122"/>
                <a:gd name="vf" fmla="val 11547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JO" altLang="ar-JO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857" name="Line 213">
              <a:extLst>
                <a:ext uri="{FF2B5EF4-FFF2-40B4-BE49-F238E27FC236}">
                  <a16:creationId xmlns:a16="http://schemas.microsoft.com/office/drawing/2014/main" id="{4F762CFA-068C-4D2A-AD3B-314EB4330F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993" y="1528"/>
              <a:ext cx="62" cy="4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858" name="Line 214">
              <a:extLst>
                <a:ext uri="{FF2B5EF4-FFF2-40B4-BE49-F238E27FC236}">
                  <a16:creationId xmlns:a16="http://schemas.microsoft.com/office/drawing/2014/main" id="{0EBD5E57-E388-4FD9-9870-619D64F740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72" y="1545"/>
              <a:ext cx="60" cy="4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859" name="Text Box 215">
              <a:extLst>
                <a:ext uri="{FF2B5EF4-FFF2-40B4-BE49-F238E27FC236}">
                  <a16:creationId xmlns:a16="http://schemas.microsoft.com/office/drawing/2014/main" id="{44DE4913-2998-4DDD-AE19-762B542FA4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0" y="1056"/>
              <a:ext cx="17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100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74860" name="Line 216">
              <a:extLst>
                <a:ext uri="{FF2B5EF4-FFF2-40B4-BE49-F238E27FC236}">
                  <a16:creationId xmlns:a16="http://schemas.microsoft.com/office/drawing/2014/main" id="{C79EDD0C-3F4C-443F-B574-CEC76A1237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00" y="1215"/>
              <a:ext cx="0" cy="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861" name="Line 217">
              <a:extLst>
                <a:ext uri="{FF2B5EF4-FFF2-40B4-BE49-F238E27FC236}">
                  <a16:creationId xmlns:a16="http://schemas.microsoft.com/office/drawing/2014/main" id="{DF233267-E02F-4D4D-A46E-010F110172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76" y="1374"/>
              <a:ext cx="0" cy="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4862" name="Group 218">
              <a:extLst>
                <a:ext uri="{FF2B5EF4-FFF2-40B4-BE49-F238E27FC236}">
                  <a16:creationId xmlns:a16="http://schemas.microsoft.com/office/drawing/2014/main" id="{98FAC9D5-DFC2-476D-911E-E709C25287F0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5233" y="1199"/>
              <a:ext cx="71" cy="22"/>
              <a:chOff x="926" y="1718"/>
              <a:chExt cx="160" cy="43"/>
            </a:xfrm>
          </p:grpSpPr>
          <p:sp>
            <p:nvSpPr>
              <p:cNvPr id="74863" name="Line 219">
                <a:extLst>
                  <a:ext uri="{FF2B5EF4-FFF2-40B4-BE49-F238E27FC236}">
                    <a16:creationId xmlns:a16="http://schemas.microsoft.com/office/drawing/2014/main" id="{7653D48A-4284-4B26-AC3A-5F0E993A38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26" y="1761"/>
                <a:ext cx="16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864" name="Line 220">
                <a:extLst>
                  <a:ext uri="{FF2B5EF4-FFF2-40B4-BE49-F238E27FC236}">
                    <a16:creationId xmlns:a16="http://schemas.microsoft.com/office/drawing/2014/main" id="{B4C1F615-0699-42A7-BC25-CF3CE41E7B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26" y="1718"/>
                <a:ext cx="16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74832" name="Group 221">
            <a:extLst>
              <a:ext uri="{FF2B5EF4-FFF2-40B4-BE49-F238E27FC236}">
                <a16:creationId xmlns:a16="http://schemas.microsoft.com/office/drawing/2014/main" id="{72F9B499-DDD0-41F7-879A-2B7CD088E987}"/>
              </a:ext>
            </a:extLst>
          </p:cNvPr>
          <p:cNvGrpSpPr>
            <a:grpSpLocks/>
          </p:cNvGrpSpPr>
          <p:nvPr/>
        </p:nvGrpSpPr>
        <p:grpSpPr bwMode="auto">
          <a:xfrm>
            <a:off x="7743825" y="2755900"/>
            <a:ext cx="1133475" cy="998538"/>
            <a:chOff x="4630" y="1812"/>
            <a:chExt cx="714" cy="629"/>
          </a:xfrm>
        </p:grpSpPr>
        <p:sp>
          <p:nvSpPr>
            <p:cNvPr id="74836" name="AutoShape 222">
              <a:extLst>
                <a:ext uri="{FF2B5EF4-FFF2-40B4-BE49-F238E27FC236}">
                  <a16:creationId xmlns:a16="http://schemas.microsoft.com/office/drawing/2014/main" id="{A4CC414A-8D9A-47AB-8B3D-A4A513CB0C4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5014" y="2030"/>
              <a:ext cx="202" cy="147"/>
            </a:xfrm>
            <a:prstGeom prst="hexagon">
              <a:avLst>
                <a:gd name="adj" fmla="val 34354"/>
                <a:gd name="vf" fmla="val 11547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JO" altLang="ar-JO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837" name="AutoShape 223">
              <a:extLst>
                <a:ext uri="{FF2B5EF4-FFF2-40B4-BE49-F238E27FC236}">
                  <a16:creationId xmlns:a16="http://schemas.microsoft.com/office/drawing/2014/main" id="{D2868FFE-7926-4C28-8A1D-6A5E343ADB4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5186" y="2013"/>
              <a:ext cx="144" cy="139"/>
            </a:xfrm>
            <a:prstGeom prst="homePlate">
              <a:avLst>
                <a:gd name="adj" fmla="val 25899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JO" altLang="ar-JO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838" name="AutoShape 224">
              <a:extLst>
                <a:ext uri="{FF2B5EF4-FFF2-40B4-BE49-F238E27FC236}">
                  <a16:creationId xmlns:a16="http://schemas.microsoft.com/office/drawing/2014/main" id="{1C5398CD-7309-4DF2-8EB0-F8274EFFBE8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4938" y="2182"/>
              <a:ext cx="202" cy="148"/>
            </a:xfrm>
            <a:prstGeom prst="hexagon">
              <a:avLst>
                <a:gd name="adj" fmla="val 34122"/>
                <a:gd name="vf" fmla="val 11547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JO" altLang="ar-JO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839" name="Text Box 225">
              <a:extLst>
                <a:ext uri="{FF2B5EF4-FFF2-40B4-BE49-F238E27FC236}">
                  <a16:creationId xmlns:a16="http://schemas.microsoft.com/office/drawing/2014/main" id="{2EF1488E-408D-4504-89DE-91D0DA488C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30" y="2287"/>
              <a:ext cx="17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100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grpSp>
          <p:nvGrpSpPr>
            <p:cNvPr id="74840" name="Group 226">
              <a:extLst>
                <a:ext uri="{FF2B5EF4-FFF2-40B4-BE49-F238E27FC236}">
                  <a16:creationId xmlns:a16="http://schemas.microsoft.com/office/drawing/2014/main" id="{B17D02D0-84B0-41D0-8C93-BAB9051460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16" y="2155"/>
              <a:ext cx="149" cy="202"/>
              <a:chOff x="463" y="1069"/>
              <a:chExt cx="337" cy="390"/>
            </a:xfrm>
          </p:grpSpPr>
          <p:sp>
            <p:nvSpPr>
              <p:cNvPr id="74850" name="AutoShape 227">
                <a:extLst>
                  <a:ext uri="{FF2B5EF4-FFF2-40B4-BE49-F238E27FC236}">
                    <a16:creationId xmlns:a16="http://schemas.microsoft.com/office/drawing/2014/main" id="{539AFD59-0FAC-4867-854A-14471F0C5B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437" y="1095"/>
                <a:ext cx="390" cy="337"/>
              </a:xfrm>
              <a:prstGeom prst="hexagon">
                <a:avLst>
                  <a:gd name="adj" fmla="val 28932"/>
                  <a:gd name="vf" fmla="val 115470"/>
                </a:avLst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JO" altLang="ar-JO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851" name="Line 228">
                <a:extLst>
                  <a:ext uri="{FF2B5EF4-FFF2-40B4-BE49-F238E27FC236}">
                    <a16:creationId xmlns:a16="http://schemas.microsoft.com/office/drawing/2014/main" id="{93C77EB5-3805-4518-87D7-0AB53CBC20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30" y="1333"/>
                <a:ext cx="140" cy="8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4841" name="Group 229">
              <a:extLst>
                <a:ext uri="{FF2B5EF4-FFF2-40B4-BE49-F238E27FC236}">
                  <a16:creationId xmlns:a16="http://schemas.microsoft.com/office/drawing/2014/main" id="{B4AE03B7-D04E-4490-A2C1-B9A154E37D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1" y="2301"/>
              <a:ext cx="70" cy="59"/>
              <a:chOff x="726" y="1429"/>
              <a:chExt cx="159" cy="114"/>
            </a:xfrm>
          </p:grpSpPr>
          <p:sp>
            <p:nvSpPr>
              <p:cNvPr id="74848" name="Line 230">
                <a:extLst>
                  <a:ext uri="{FF2B5EF4-FFF2-40B4-BE49-F238E27FC236}">
                    <a16:creationId xmlns:a16="http://schemas.microsoft.com/office/drawing/2014/main" id="{EC39FAEB-F179-4DFB-8FAD-AE4DB9BA0E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26" y="1429"/>
                <a:ext cx="140" cy="8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849" name="Line 231">
                <a:extLst>
                  <a:ext uri="{FF2B5EF4-FFF2-40B4-BE49-F238E27FC236}">
                    <a16:creationId xmlns:a16="http://schemas.microsoft.com/office/drawing/2014/main" id="{E58D894A-718C-42DE-9277-35D7BDCFB6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45" y="1462"/>
                <a:ext cx="140" cy="8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4842" name="Text Box 232">
              <a:extLst>
                <a:ext uri="{FF2B5EF4-FFF2-40B4-BE49-F238E27FC236}">
                  <a16:creationId xmlns:a16="http://schemas.microsoft.com/office/drawing/2014/main" id="{281DC9DF-742C-476A-A2CB-32F338E101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66" y="1812"/>
              <a:ext cx="17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100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74843" name="Line 233">
              <a:extLst>
                <a:ext uri="{FF2B5EF4-FFF2-40B4-BE49-F238E27FC236}">
                  <a16:creationId xmlns:a16="http://schemas.microsoft.com/office/drawing/2014/main" id="{F3A799C3-078C-4F46-B487-92A657449E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8" y="1976"/>
              <a:ext cx="0" cy="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844" name="Line 234">
              <a:extLst>
                <a:ext uri="{FF2B5EF4-FFF2-40B4-BE49-F238E27FC236}">
                  <a16:creationId xmlns:a16="http://schemas.microsoft.com/office/drawing/2014/main" id="{1F756F3F-1A9E-4BA4-B228-9252BC4CD7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5" y="2135"/>
              <a:ext cx="0" cy="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4845" name="Group 235">
              <a:extLst>
                <a:ext uri="{FF2B5EF4-FFF2-40B4-BE49-F238E27FC236}">
                  <a16:creationId xmlns:a16="http://schemas.microsoft.com/office/drawing/2014/main" id="{46CDDF95-5712-4DA4-920E-2AD2D9BC2B85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5221" y="1955"/>
              <a:ext cx="71" cy="22"/>
              <a:chOff x="926" y="1718"/>
              <a:chExt cx="160" cy="43"/>
            </a:xfrm>
          </p:grpSpPr>
          <p:sp>
            <p:nvSpPr>
              <p:cNvPr id="74846" name="Line 236">
                <a:extLst>
                  <a:ext uri="{FF2B5EF4-FFF2-40B4-BE49-F238E27FC236}">
                    <a16:creationId xmlns:a16="http://schemas.microsoft.com/office/drawing/2014/main" id="{BA5FE1DF-9A0C-4314-9CAD-64114C082A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26" y="1761"/>
                <a:ext cx="16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847" name="Line 237">
                <a:extLst>
                  <a:ext uri="{FF2B5EF4-FFF2-40B4-BE49-F238E27FC236}">
                    <a16:creationId xmlns:a16="http://schemas.microsoft.com/office/drawing/2014/main" id="{CEE9714E-A966-440C-8850-8BFB364B99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26" y="1718"/>
                <a:ext cx="16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74833" name="Line 238">
            <a:extLst>
              <a:ext uri="{FF2B5EF4-FFF2-40B4-BE49-F238E27FC236}">
                <a16:creationId xmlns:a16="http://schemas.microsoft.com/office/drawing/2014/main" id="{65986B34-6087-4400-B93A-9FFD757DEAA4}"/>
              </a:ext>
            </a:extLst>
          </p:cNvPr>
          <p:cNvSpPr>
            <a:spLocks noChangeShapeType="1"/>
          </p:cNvSpPr>
          <p:nvPr/>
        </p:nvSpPr>
        <p:spPr bwMode="auto">
          <a:xfrm>
            <a:off x="8343900" y="3968750"/>
            <a:ext cx="1588" cy="508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834" name="Text Box 239">
            <a:extLst>
              <a:ext uri="{FF2B5EF4-FFF2-40B4-BE49-F238E27FC236}">
                <a16:creationId xmlns:a16="http://schemas.microsoft.com/office/drawing/2014/main" id="{D64471F6-38EE-4E31-A816-6BE4BEF9C6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9500" y="4489450"/>
            <a:ext cx="2082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429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defTabSz="8429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defTabSz="8429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defTabSz="8429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defTabSz="8429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8429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8429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8429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8429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JO" altLang="ar-JO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835" name="Text Box 240">
            <a:extLst>
              <a:ext uri="{FF2B5EF4-FFF2-40B4-BE49-F238E27FC236}">
                <a16:creationId xmlns:a16="http://schemas.microsoft.com/office/drawing/2014/main" id="{591F2B71-9E41-4C16-9BDF-0AC79389D1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1900" y="4514850"/>
            <a:ext cx="1689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429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defTabSz="8429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defTabSz="8429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defTabSz="8429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defTabSz="8429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8429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8429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8429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8429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1400">
                <a:latin typeface="Times New Roman" panose="02020603050405020304" pitchFamily="18" charset="0"/>
                <a:cs typeface="Times New Roman" panose="02020603050405020304" pitchFamily="18" charset="0"/>
              </a:rPr>
              <a:t>Testosterone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3">
            <a:extLst>
              <a:ext uri="{FF2B5EF4-FFF2-40B4-BE49-F238E27FC236}">
                <a16:creationId xmlns:a16="http://schemas.microsoft.com/office/drawing/2014/main" id="{D251567B-8E20-43E1-87BD-0A9BC210AD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52400"/>
            <a:ext cx="674211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ar-JO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Insulin Receptor &amp; Mechanisms of </a:t>
            </a:r>
            <a:br>
              <a:rPr lang="en-US" altLang="ar-JO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ar-JO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Insulin Action</a:t>
            </a:r>
          </a:p>
        </p:txBody>
      </p:sp>
      <p:sp>
        <p:nvSpPr>
          <p:cNvPr id="75779" name="Text Box 4">
            <a:extLst>
              <a:ext uri="{FF2B5EF4-FFF2-40B4-BE49-F238E27FC236}">
                <a16:creationId xmlns:a16="http://schemas.microsoft.com/office/drawing/2014/main" id="{7FED67F0-21A3-4F66-8A5B-B8C7C376F0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6324600"/>
            <a:ext cx="9080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1200">
                <a:latin typeface="Times New Roman" panose="02020603050405020304" pitchFamily="18" charset="0"/>
                <a:cs typeface="Times New Roman" panose="02020603050405020304" pitchFamily="18" charset="0"/>
              </a:rPr>
              <a:t>Figure 79-3</a:t>
            </a:r>
          </a:p>
        </p:txBody>
      </p:sp>
      <p:pic>
        <p:nvPicPr>
          <p:cNvPr id="75780" name="Picture 4" descr="f78-03 [Converted].jpg">
            <a:extLst>
              <a:ext uri="{FF2B5EF4-FFF2-40B4-BE49-F238E27FC236}">
                <a16:creationId xmlns:a16="http://schemas.microsoft.com/office/drawing/2014/main" id="{0B43F20C-434A-4C83-8E47-EDBCDE0DF5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066800"/>
            <a:ext cx="4114800" cy="548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72D51EEF-5D74-4C6B-93B0-85B6BEAC60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152400"/>
            <a:ext cx="6688138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312" tIns="42862" rIns="87312" bIns="42862">
            <a:spAutoFit/>
          </a:bodyPr>
          <a:lstStyle>
            <a:lvl1pPr defTabSz="8080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defTabSz="80803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defTabSz="80803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defTabSz="80803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defTabSz="808038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ar-JO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Insulin Actions on Glucose and Fatty Acid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ar-JO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Metabolism in the Liver</a:t>
            </a:r>
          </a:p>
        </p:txBody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4A901BE2-990D-4C9F-8953-8FB7410F39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6675" y="1905000"/>
            <a:ext cx="1604963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550" tIns="41275" rIns="82550" bIns="41275">
            <a:spAutoFit/>
          </a:bodyPr>
          <a:lstStyle>
            <a:lvl1pPr defTabSz="7540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defTabSz="7540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defTabSz="7540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defTabSz="7540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defTabSz="7540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754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754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754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754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ar-JO" sz="16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CO</a:t>
            </a:r>
            <a:r>
              <a:rPr lang="en-US" altLang="ar-JO" sz="16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ar-JO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ar-JO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ar-JO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ar-JO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ar-JO" sz="1600">
                <a:latin typeface="Times New Roman" panose="02020603050405020304" pitchFamily="18" charset="0"/>
                <a:cs typeface="Times New Roman" panose="02020603050405020304" pitchFamily="18" charset="0"/>
              </a:rPr>
              <a:t>Acetoacetyl-CoA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ar-JO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ar-JO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ar-JO" sz="1600">
                <a:latin typeface="Times New Roman" panose="02020603050405020304" pitchFamily="18" charset="0"/>
                <a:cs typeface="Times New Roman" panose="02020603050405020304" pitchFamily="18" charset="0"/>
              </a:rPr>
              <a:t>FFA-CoA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ar-JO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ar-JO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ar-JO" sz="1600">
                <a:latin typeface="Times New Roman" panose="02020603050405020304" pitchFamily="18" charset="0"/>
                <a:cs typeface="Times New Roman" panose="02020603050405020304" pitchFamily="18" charset="0"/>
              </a:rPr>
              <a:t>FFA-Carnitine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ar-JO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ar-JO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ar-JO" sz="1600">
                <a:latin typeface="Times New Roman" panose="02020603050405020304" pitchFamily="18" charset="0"/>
                <a:cs typeface="Times New Roman" panose="02020603050405020304" pitchFamily="18" charset="0"/>
              </a:rPr>
              <a:t>FFA-CoA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ar-JO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ar-JO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ar-JO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ar-JO" sz="1600">
                <a:latin typeface="Times New Roman" panose="02020603050405020304" pitchFamily="18" charset="0"/>
                <a:cs typeface="Times New Roman" panose="02020603050405020304" pitchFamily="18" charset="0"/>
              </a:rPr>
              <a:t>Triglycerides</a:t>
            </a:r>
          </a:p>
        </p:txBody>
      </p:sp>
      <p:sp>
        <p:nvSpPr>
          <p:cNvPr id="77828" name="Line 4">
            <a:extLst>
              <a:ext uri="{FF2B5EF4-FFF2-40B4-BE49-F238E27FC236}">
                <a16:creationId xmlns:a16="http://schemas.microsoft.com/office/drawing/2014/main" id="{54DE00D1-43F3-44DA-B747-95986D81B64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70713" y="2957513"/>
            <a:ext cx="0" cy="347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29" name="Line 5">
            <a:extLst>
              <a:ext uri="{FF2B5EF4-FFF2-40B4-BE49-F238E27FC236}">
                <a16:creationId xmlns:a16="http://schemas.microsoft.com/office/drawing/2014/main" id="{0A571600-C1FB-47BB-8261-8CB5423F7ABF}"/>
              </a:ext>
            </a:extLst>
          </p:cNvPr>
          <p:cNvSpPr>
            <a:spLocks noChangeShapeType="1"/>
          </p:cNvSpPr>
          <p:nvPr/>
        </p:nvSpPr>
        <p:spPr bwMode="auto">
          <a:xfrm>
            <a:off x="6975475" y="4945063"/>
            <a:ext cx="1588" cy="6191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0" name="Line 6">
            <a:extLst>
              <a:ext uri="{FF2B5EF4-FFF2-40B4-BE49-F238E27FC236}">
                <a16:creationId xmlns:a16="http://schemas.microsoft.com/office/drawing/2014/main" id="{B97188B2-EF12-49C6-8CDB-4014ACD8E25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54863" y="2154238"/>
            <a:ext cx="517525" cy="523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1" name="Line 7">
            <a:extLst>
              <a:ext uri="{FF2B5EF4-FFF2-40B4-BE49-F238E27FC236}">
                <a16:creationId xmlns:a16="http://schemas.microsoft.com/office/drawing/2014/main" id="{F8E59E8D-DA0A-4420-9DDC-32A8605B2FA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310313" y="2171700"/>
            <a:ext cx="514350" cy="4937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2" name="Rectangle 8">
            <a:extLst>
              <a:ext uri="{FF2B5EF4-FFF2-40B4-BE49-F238E27FC236}">
                <a16:creationId xmlns:a16="http://schemas.microsoft.com/office/drawing/2014/main" id="{676E0A3B-DBAB-45EB-AAF5-D9BF545502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092200"/>
            <a:ext cx="89058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550" tIns="41275" rIns="82550" bIns="41275">
            <a:spAutoFit/>
          </a:bodyPr>
          <a:lstStyle>
            <a:lvl1pPr defTabSz="7540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defTabSz="7540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defTabSz="7540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defTabSz="7540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defTabSz="7540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754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754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754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754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ar-JO" sz="1600">
                <a:latin typeface="Times New Roman" panose="02020603050405020304" pitchFamily="18" charset="0"/>
                <a:cs typeface="Times New Roman" panose="02020603050405020304" pitchFamily="18" charset="0"/>
              </a:rPr>
              <a:t>(Plasma)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ar-JO" sz="1600">
                <a:latin typeface="Times New Roman" panose="02020603050405020304" pitchFamily="18" charset="0"/>
                <a:cs typeface="Times New Roman" panose="02020603050405020304" pitchFamily="18" charset="0"/>
              </a:rPr>
              <a:t>Glucose</a:t>
            </a:r>
          </a:p>
        </p:txBody>
      </p:sp>
      <p:sp>
        <p:nvSpPr>
          <p:cNvPr id="77833" name="Rectangle 9">
            <a:extLst>
              <a:ext uri="{FF2B5EF4-FFF2-40B4-BE49-F238E27FC236}">
                <a16:creationId xmlns:a16="http://schemas.microsoft.com/office/drawing/2014/main" id="{7BB38D21-84F4-46BE-A4E8-C332617E51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1155700"/>
            <a:ext cx="2540000" cy="554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550" tIns="41275" rIns="82550" bIns="41275">
            <a:spAutoFit/>
          </a:bodyPr>
          <a:lstStyle>
            <a:lvl1pPr defTabSz="7540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defTabSz="7540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defTabSz="7540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defTabSz="7540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defTabSz="7540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754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754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754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754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ar-JO" sz="1600">
                <a:latin typeface="Times New Roman" panose="02020603050405020304" pitchFamily="18" charset="0"/>
                <a:cs typeface="Times New Roman" panose="02020603050405020304" pitchFamily="18" charset="0"/>
              </a:rPr>
              <a:t>Glucose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ar-JO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ar-JO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ar-JO" sz="1600">
                <a:latin typeface="Times New Roman" panose="02020603050405020304" pitchFamily="18" charset="0"/>
                <a:cs typeface="Times New Roman" panose="02020603050405020304" pitchFamily="18" charset="0"/>
              </a:rPr>
              <a:t>Glucose-6-P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ar-JO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ar-JO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ar-JO" sz="1600">
                <a:latin typeface="Times New Roman" panose="02020603050405020304" pitchFamily="18" charset="0"/>
                <a:cs typeface="Times New Roman" panose="02020603050405020304" pitchFamily="18" charset="0"/>
              </a:rPr>
              <a:t>Fructose-6-P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ar-JO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ar-JO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ar-JO" sz="1600">
                <a:latin typeface="Times New Roman" panose="02020603050405020304" pitchFamily="18" charset="0"/>
                <a:cs typeface="Times New Roman" panose="02020603050405020304" pitchFamily="18" charset="0"/>
              </a:rPr>
              <a:t>Fructose-1,6-diP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ar-JO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ar-JO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ar-JO" sz="1600">
                <a:latin typeface="Times New Roman" panose="02020603050405020304" pitchFamily="18" charset="0"/>
                <a:cs typeface="Times New Roman" panose="02020603050405020304" pitchFamily="18" charset="0"/>
              </a:rPr>
              <a:t>Phosphoenolpyruvate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ar-JO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ar-JO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ar-JO" sz="1600">
                <a:latin typeface="Times New Roman" panose="02020603050405020304" pitchFamily="18" charset="0"/>
                <a:cs typeface="Times New Roman" panose="02020603050405020304" pitchFamily="18" charset="0"/>
              </a:rPr>
              <a:t>Pyruvate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ar-JO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ar-JO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ar-JO" sz="1600">
                <a:latin typeface="Times New Roman" panose="02020603050405020304" pitchFamily="18" charset="0"/>
                <a:cs typeface="Times New Roman" panose="02020603050405020304" pitchFamily="18" charset="0"/>
              </a:rPr>
              <a:t>Acetyl-CoA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ar-JO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ar-JO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ar-JO" sz="1600">
                <a:latin typeface="Times New Roman" panose="02020603050405020304" pitchFamily="18" charset="0"/>
                <a:cs typeface="Times New Roman" panose="02020603050405020304" pitchFamily="18" charset="0"/>
              </a:rPr>
              <a:t>Hydroxymethylglutaryl-CoA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ar-JO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ar-JO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ar-JO" sz="1600">
                <a:latin typeface="Times New Roman" panose="02020603050405020304" pitchFamily="18" charset="0"/>
                <a:cs typeface="Times New Roman" panose="02020603050405020304" pitchFamily="18" charset="0"/>
              </a:rPr>
              <a:t>Mevalonate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ar-JO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ar-JO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ar-JO" sz="1600">
                <a:latin typeface="Times New Roman" panose="02020603050405020304" pitchFamily="18" charset="0"/>
                <a:cs typeface="Times New Roman" panose="02020603050405020304" pitchFamily="18" charset="0"/>
              </a:rPr>
              <a:t>Cholesterol</a:t>
            </a:r>
          </a:p>
        </p:txBody>
      </p:sp>
      <p:sp>
        <p:nvSpPr>
          <p:cNvPr id="77834" name="Line 10">
            <a:extLst>
              <a:ext uri="{FF2B5EF4-FFF2-40B4-BE49-F238E27FC236}">
                <a16:creationId xmlns:a16="http://schemas.microsoft.com/office/drawing/2014/main" id="{77F11B7A-EAB9-4F5E-92B4-E3A672891B0E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1588" y="1963738"/>
            <a:ext cx="0" cy="415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5" name="Line 11">
            <a:extLst>
              <a:ext uri="{FF2B5EF4-FFF2-40B4-BE49-F238E27FC236}">
                <a16:creationId xmlns:a16="http://schemas.microsoft.com/office/drawing/2014/main" id="{98C12366-7948-4DCC-82C0-D1B50AC80837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1588" y="3159125"/>
            <a:ext cx="0" cy="365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6" name="Line 12">
            <a:extLst>
              <a:ext uri="{FF2B5EF4-FFF2-40B4-BE49-F238E27FC236}">
                <a16:creationId xmlns:a16="http://schemas.microsoft.com/office/drawing/2014/main" id="{64C0B311-5FA9-4E11-BACC-F83CBBA72B78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1588" y="4924425"/>
            <a:ext cx="0" cy="3476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7" name="Line 13">
            <a:extLst>
              <a:ext uri="{FF2B5EF4-FFF2-40B4-BE49-F238E27FC236}">
                <a16:creationId xmlns:a16="http://schemas.microsoft.com/office/drawing/2014/main" id="{533384A0-8B63-45DD-8088-C91EAE4AED05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1588" y="6094413"/>
            <a:ext cx="0" cy="365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8" name="Line 15">
            <a:extLst>
              <a:ext uri="{FF2B5EF4-FFF2-40B4-BE49-F238E27FC236}">
                <a16:creationId xmlns:a16="http://schemas.microsoft.com/office/drawing/2014/main" id="{25D7E801-B113-40D6-AF0B-E563EC220045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1874838"/>
            <a:ext cx="8397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9" name="Line 16">
            <a:extLst>
              <a:ext uri="{FF2B5EF4-FFF2-40B4-BE49-F238E27FC236}">
                <a16:creationId xmlns:a16="http://schemas.microsoft.com/office/drawing/2014/main" id="{E3A177AB-A9E4-4F52-BA10-2AB1994CB0B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16063" y="1336675"/>
            <a:ext cx="571500" cy="25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40" name="Rectangle 17">
            <a:extLst>
              <a:ext uri="{FF2B5EF4-FFF2-40B4-BE49-F238E27FC236}">
                <a16:creationId xmlns:a16="http://schemas.microsoft.com/office/drawing/2014/main" id="{426C8F00-A2FC-41D5-8A05-85D2BC282B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7275" y="3941763"/>
            <a:ext cx="89852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550" tIns="41275" rIns="82550" bIns="41275">
            <a:spAutoFit/>
          </a:bodyPr>
          <a:lstStyle>
            <a:lvl1pPr defTabSz="7540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defTabSz="7540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defTabSz="7540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defTabSz="7540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defTabSz="7540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754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754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754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754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ar-JO" sz="1600">
                <a:latin typeface="Times New Roman" panose="02020603050405020304" pitchFamily="18" charset="0"/>
                <a:cs typeface="Times New Roman" panose="02020603050405020304" pitchFamily="18" charset="0"/>
              </a:rPr>
              <a:t>(Plasma)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ar-JO" sz="1600">
                <a:latin typeface="Times New Roman" panose="02020603050405020304" pitchFamily="18" charset="0"/>
                <a:cs typeface="Times New Roman" panose="02020603050405020304" pitchFamily="18" charset="0"/>
              </a:rPr>
              <a:t>Lactate</a:t>
            </a:r>
          </a:p>
        </p:txBody>
      </p:sp>
      <p:sp>
        <p:nvSpPr>
          <p:cNvPr id="77841" name="Rectangle 18">
            <a:extLst>
              <a:ext uri="{FF2B5EF4-FFF2-40B4-BE49-F238E27FC236}">
                <a16:creationId xmlns:a16="http://schemas.microsoft.com/office/drawing/2014/main" id="{CCC30A60-BD95-4B27-97F8-54DD547556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000" y="3565525"/>
            <a:ext cx="10160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50" tIns="41275" rIns="82550" bIns="41275">
            <a:spAutoFit/>
          </a:bodyPr>
          <a:lstStyle>
            <a:lvl1pPr defTabSz="7540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defTabSz="7540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defTabSz="7540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defTabSz="7540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defTabSz="7540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754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754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754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754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ar-JO" sz="1600">
                <a:latin typeface="Times New Roman" panose="02020603050405020304" pitchFamily="18" charset="0"/>
                <a:cs typeface="Times New Roman" panose="02020603050405020304" pitchFamily="18" charset="0"/>
              </a:rPr>
              <a:t>Oxalo-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ar-JO" sz="1600">
                <a:latin typeface="Times New Roman" panose="02020603050405020304" pitchFamily="18" charset="0"/>
                <a:cs typeface="Times New Roman" panose="02020603050405020304" pitchFamily="18" charset="0"/>
              </a:rPr>
              <a:t>Acetate</a:t>
            </a:r>
          </a:p>
        </p:txBody>
      </p:sp>
      <p:sp>
        <p:nvSpPr>
          <p:cNvPr id="77842" name="Rectangle 19">
            <a:extLst>
              <a:ext uri="{FF2B5EF4-FFF2-40B4-BE49-F238E27FC236}">
                <a16:creationId xmlns:a16="http://schemas.microsoft.com/office/drawing/2014/main" id="{37F12483-D021-48AB-AA7B-AB4D21BE9A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2413" y="4297363"/>
            <a:ext cx="89058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550" tIns="41275" rIns="82550" bIns="41275">
            <a:spAutoFit/>
          </a:bodyPr>
          <a:lstStyle>
            <a:lvl1pPr defTabSz="7540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defTabSz="7540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defTabSz="7540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defTabSz="7540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defTabSz="7540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754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754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754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754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ar-JO" sz="1600">
                <a:latin typeface="Times New Roman" panose="02020603050405020304" pitchFamily="18" charset="0"/>
                <a:cs typeface="Times New Roman" panose="02020603050405020304" pitchFamily="18" charset="0"/>
              </a:rPr>
              <a:t>(Plasma)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ar-JO" sz="1600">
                <a:latin typeface="Times New Roman" panose="02020603050405020304" pitchFamily="18" charset="0"/>
                <a:cs typeface="Times New Roman" panose="02020603050405020304" pitchFamily="18" charset="0"/>
              </a:rPr>
              <a:t>FFA</a:t>
            </a:r>
          </a:p>
        </p:txBody>
      </p:sp>
      <p:sp>
        <p:nvSpPr>
          <p:cNvPr id="77843" name="Rectangle 20">
            <a:extLst>
              <a:ext uri="{FF2B5EF4-FFF2-40B4-BE49-F238E27FC236}">
                <a16:creationId xmlns:a16="http://schemas.microsoft.com/office/drawing/2014/main" id="{18CD759E-9A85-42DD-87BE-F18FBA74AC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8163" y="4610100"/>
            <a:ext cx="1319212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550" tIns="41275" rIns="82550" bIns="41275">
            <a:spAutoFit/>
          </a:bodyPr>
          <a:lstStyle>
            <a:lvl1pPr defTabSz="7540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defTabSz="7540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defTabSz="7540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defTabSz="7540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defTabSz="7540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754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754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754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754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1600">
                <a:latin typeface="Times New Roman" panose="02020603050405020304" pitchFamily="18" charset="0"/>
                <a:cs typeface="Times New Roman" panose="02020603050405020304" pitchFamily="18" charset="0"/>
              </a:rPr>
              <a:t>Malonyl-CoA</a:t>
            </a:r>
          </a:p>
        </p:txBody>
      </p:sp>
      <p:sp>
        <p:nvSpPr>
          <p:cNvPr id="77844" name="Rectangle 21">
            <a:extLst>
              <a:ext uri="{FF2B5EF4-FFF2-40B4-BE49-F238E27FC236}">
                <a16:creationId xmlns:a16="http://schemas.microsoft.com/office/drawing/2014/main" id="{F57D2CD6-20D2-44C1-B75D-54FE910867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9713" y="4810125"/>
            <a:ext cx="106997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550" tIns="41275" rIns="82550" bIns="41275">
            <a:spAutoFit/>
          </a:bodyPr>
          <a:lstStyle>
            <a:lvl1pPr defTabSz="7540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defTabSz="7540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defTabSz="7540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defTabSz="7540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defTabSz="7540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754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754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754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754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1600">
                <a:latin typeface="Times New Roman" panose="02020603050405020304" pitchFamily="18" charset="0"/>
                <a:cs typeface="Times New Roman" panose="02020603050405020304" pitchFamily="18" charset="0"/>
              </a:rPr>
              <a:t>Glycerol-P</a:t>
            </a:r>
          </a:p>
        </p:txBody>
      </p:sp>
      <p:sp>
        <p:nvSpPr>
          <p:cNvPr id="77845" name="Line 22">
            <a:extLst>
              <a:ext uri="{FF2B5EF4-FFF2-40B4-BE49-F238E27FC236}">
                <a16:creationId xmlns:a16="http://schemas.microsoft.com/office/drawing/2014/main" id="{64E91364-C818-4B16-A359-7249AA877982}"/>
              </a:ext>
            </a:extLst>
          </p:cNvPr>
          <p:cNvSpPr>
            <a:spLocks noChangeShapeType="1"/>
          </p:cNvSpPr>
          <p:nvPr/>
        </p:nvSpPr>
        <p:spPr bwMode="auto">
          <a:xfrm>
            <a:off x="3070225" y="4773613"/>
            <a:ext cx="12985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46" name="Line 23">
            <a:extLst>
              <a:ext uri="{FF2B5EF4-FFF2-40B4-BE49-F238E27FC236}">
                <a16:creationId xmlns:a16="http://schemas.microsoft.com/office/drawing/2014/main" id="{5AE22E06-C019-4728-B3C2-060B0B2E4421}"/>
              </a:ext>
            </a:extLst>
          </p:cNvPr>
          <p:cNvSpPr>
            <a:spLocks noChangeShapeType="1"/>
          </p:cNvSpPr>
          <p:nvPr/>
        </p:nvSpPr>
        <p:spPr bwMode="auto">
          <a:xfrm>
            <a:off x="5619750" y="4778375"/>
            <a:ext cx="876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47" name="Line 24">
            <a:extLst>
              <a:ext uri="{FF2B5EF4-FFF2-40B4-BE49-F238E27FC236}">
                <a16:creationId xmlns:a16="http://schemas.microsoft.com/office/drawing/2014/main" id="{3DD6AE36-2759-46AF-8679-FAAD0EF6AD8A}"/>
              </a:ext>
            </a:extLst>
          </p:cNvPr>
          <p:cNvSpPr>
            <a:spLocks noChangeShapeType="1"/>
          </p:cNvSpPr>
          <p:nvPr/>
        </p:nvSpPr>
        <p:spPr bwMode="auto">
          <a:xfrm>
            <a:off x="7402513" y="4641850"/>
            <a:ext cx="4857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48" name="Line 25">
            <a:extLst>
              <a:ext uri="{FF2B5EF4-FFF2-40B4-BE49-F238E27FC236}">
                <a16:creationId xmlns:a16="http://schemas.microsoft.com/office/drawing/2014/main" id="{A489CBD4-5161-400D-A127-364E2C36781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20838" y="3657600"/>
            <a:ext cx="436562" cy="225425"/>
          </a:xfrm>
          <a:prstGeom prst="line">
            <a:avLst/>
          </a:prstGeom>
          <a:noFill/>
          <a:ln w="19050">
            <a:solidFill>
              <a:srgbClr val="9F003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49" name="Rectangle 26">
            <a:extLst>
              <a:ext uri="{FF2B5EF4-FFF2-40B4-BE49-F238E27FC236}">
                <a16:creationId xmlns:a16="http://schemas.microsoft.com/office/drawing/2014/main" id="{E02FF196-9B56-4AC1-B8B5-07DA63B9AE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913" y="4581525"/>
            <a:ext cx="515937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550" tIns="41275" rIns="82550" bIns="41275">
            <a:spAutoFit/>
          </a:bodyPr>
          <a:lstStyle>
            <a:lvl1pPr defTabSz="7540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defTabSz="7540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defTabSz="7540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defTabSz="7540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defTabSz="7540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754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754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754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754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160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altLang="ar-JO" sz="16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7850" name="Line 27">
            <a:extLst>
              <a:ext uri="{FF2B5EF4-FFF2-40B4-BE49-F238E27FC236}">
                <a16:creationId xmlns:a16="http://schemas.microsoft.com/office/drawing/2014/main" id="{75D581BB-3FC1-4844-8BBE-93FF1650B0D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28713" y="4754563"/>
            <a:ext cx="8413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51" name="Line 28">
            <a:extLst>
              <a:ext uri="{FF2B5EF4-FFF2-40B4-BE49-F238E27FC236}">
                <a16:creationId xmlns:a16="http://schemas.microsoft.com/office/drawing/2014/main" id="{A30CEBD5-7E62-41C1-A48B-9D9AA460DBD7}"/>
              </a:ext>
            </a:extLst>
          </p:cNvPr>
          <p:cNvSpPr>
            <a:spLocks noChangeShapeType="1"/>
          </p:cNvSpPr>
          <p:nvPr/>
        </p:nvSpPr>
        <p:spPr bwMode="auto">
          <a:xfrm>
            <a:off x="2908300" y="4233863"/>
            <a:ext cx="6953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52" name="Arc 29">
            <a:extLst>
              <a:ext uri="{FF2B5EF4-FFF2-40B4-BE49-F238E27FC236}">
                <a16:creationId xmlns:a16="http://schemas.microsoft.com/office/drawing/2014/main" id="{2AC3EBE7-04C3-451A-BC9B-590318B23E60}"/>
              </a:ext>
            </a:extLst>
          </p:cNvPr>
          <p:cNvSpPr>
            <a:spLocks/>
          </p:cNvSpPr>
          <p:nvPr/>
        </p:nvSpPr>
        <p:spPr bwMode="auto">
          <a:xfrm>
            <a:off x="6302375" y="4991100"/>
            <a:ext cx="671513" cy="204788"/>
          </a:xfrm>
          <a:custGeom>
            <a:avLst/>
            <a:gdLst>
              <a:gd name="T0" fmla="*/ 0 w 21647"/>
              <a:gd name="T1" fmla="*/ 0 h 21600"/>
              <a:gd name="T2" fmla="*/ 2147483646 w 21647"/>
              <a:gd name="T3" fmla="*/ 2147483646 h 21600"/>
              <a:gd name="T4" fmla="*/ 2147483646 w 21647"/>
              <a:gd name="T5" fmla="*/ 2147483646 h 21600"/>
              <a:gd name="T6" fmla="*/ 0 60000 65536"/>
              <a:gd name="T7" fmla="*/ 0 60000 65536"/>
              <a:gd name="T8" fmla="*/ 0 60000 65536"/>
              <a:gd name="T9" fmla="*/ 0 w 21647"/>
              <a:gd name="T10" fmla="*/ 0 h 21600"/>
              <a:gd name="T11" fmla="*/ 21647 w 2164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47" h="21600" fill="none" extrusionOk="0">
                <a:moveTo>
                  <a:pt x="0" y="0"/>
                </a:moveTo>
                <a:cubicBezTo>
                  <a:pt x="15" y="0"/>
                  <a:pt x="31" y="-1"/>
                  <a:pt x="47" y="0"/>
                </a:cubicBezTo>
                <a:cubicBezTo>
                  <a:pt x="11976" y="0"/>
                  <a:pt x="21647" y="9670"/>
                  <a:pt x="21647" y="21600"/>
                </a:cubicBezTo>
              </a:path>
              <a:path w="21647" h="21600" stroke="0" extrusionOk="0">
                <a:moveTo>
                  <a:pt x="0" y="0"/>
                </a:moveTo>
                <a:cubicBezTo>
                  <a:pt x="15" y="0"/>
                  <a:pt x="31" y="-1"/>
                  <a:pt x="47" y="0"/>
                </a:cubicBezTo>
                <a:cubicBezTo>
                  <a:pt x="11976" y="0"/>
                  <a:pt x="21647" y="9670"/>
                  <a:pt x="21647" y="21600"/>
                </a:cubicBezTo>
                <a:lnTo>
                  <a:pt x="47" y="21600"/>
                </a:lnTo>
                <a:lnTo>
                  <a:pt x="0" y="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7853" name="Group 30">
            <a:extLst>
              <a:ext uri="{FF2B5EF4-FFF2-40B4-BE49-F238E27FC236}">
                <a16:creationId xmlns:a16="http://schemas.microsoft.com/office/drawing/2014/main" id="{B86A18F3-9092-4C19-8A20-65B16F0D8FAA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4068763"/>
            <a:ext cx="822325" cy="160337"/>
            <a:chOff x="768" y="2714"/>
            <a:chExt cx="518" cy="101"/>
          </a:xfrm>
        </p:grpSpPr>
        <p:sp>
          <p:nvSpPr>
            <p:cNvPr id="77910" name="Line 31">
              <a:extLst>
                <a:ext uri="{FF2B5EF4-FFF2-40B4-BE49-F238E27FC236}">
                  <a16:creationId xmlns:a16="http://schemas.microsoft.com/office/drawing/2014/main" id="{1549BE67-D01C-4FC2-8F7D-731C81E9B7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2749"/>
              <a:ext cx="518" cy="47"/>
            </a:xfrm>
            <a:prstGeom prst="line">
              <a:avLst/>
            </a:prstGeom>
            <a:noFill/>
            <a:ln w="19050">
              <a:solidFill>
                <a:srgbClr val="9F003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 useBgFill="1">
          <p:nvSpPr>
            <p:cNvPr id="77911" name="Rectangle 32">
              <a:extLst>
                <a:ext uri="{FF2B5EF4-FFF2-40B4-BE49-F238E27FC236}">
                  <a16:creationId xmlns:a16="http://schemas.microsoft.com/office/drawing/2014/main" id="{36D5F6A8-B817-4776-93E7-170F9C870C0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040000">
              <a:off x="1022" y="2714"/>
              <a:ext cx="34" cy="101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JO" altLang="ar-JO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912" name="Line 33">
              <a:extLst>
                <a:ext uri="{FF2B5EF4-FFF2-40B4-BE49-F238E27FC236}">
                  <a16:creationId xmlns:a16="http://schemas.microsoft.com/office/drawing/2014/main" id="{399CEBF8-4D22-4A94-8922-BB92D9B324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2745"/>
              <a:ext cx="44" cy="67"/>
            </a:xfrm>
            <a:prstGeom prst="line">
              <a:avLst/>
            </a:prstGeom>
            <a:noFill/>
            <a:ln w="12700">
              <a:solidFill>
                <a:srgbClr val="9F003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913" name="Line 34">
              <a:extLst>
                <a:ext uri="{FF2B5EF4-FFF2-40B4-BE49-F238E27FC236}">
                  <a16:creationId xmlns:a16="http://schemas.microsoft.com/office/drawing/2014/main" id="{7F1E16F9-4D5E-48D2-A03E-3A02145FA6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48" y="2750"/>
              <a:ext cx="29" cy="43"/>
            </a:xfrm>
            <a:prstGeom prst="line">
              <a:avLst/>
            </a:prstGeom>
            <a:noFill/>
            <a:ln w="12700">
              <a:solidFill>
                <a:srgbClr val="9F003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 useBgFill="1">
        <p:nvSpPr>
          <p:cNvPr id="77854" name="Rectangle 35">
            <a:extLst>
              <a:ext uri="{FF2B5EF4-FFF2-40B4-BE49-F238E27FC236}">
                <a16:creationId xmlns:a16="http://schemas.microsoft.com/office/drawing/2014/main" id="{02302E57-44CF-4E37-8C62-6015A0C2221C}"/>
              </a:ext>
            </a:extLst>
          </p:cNvPr>
          <p:cNvSpPr>
            <a:spLocks noChangeArrowheads="1"/>
          </p:cNvSpPr>
          <p:nvPr/>
        </p:nvSpPr>
        <p:spPr bwMode="auto">
          <a:xfrm rot="-2460000">
            <a:off x="1798638" y="3654425"/>
            <a:ext cx="50800" cy="15875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JO" altLang="ar-JO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855" name="Line 36">
            <a:extLst>
              <a:ext uri="{FF2B5EF4-FFF2-40B4-BE49-F238E27FC236}">
                <a16:creationId xmlns:a16="http://schemas.microsoft.com/office/drawing/2014/main" id="{35C3E326-0584-4CAE-A8FA-E25DE53745F9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3733800"/>
            <a:ext cx="84138" cy="95250"/>
          </a:xfrm>
          <a:prstGeom prst="line">
            <a:avLst/>
          </a:prstGeom>
          <a:noFill/>
          <a:ln w="12700">
            <a:solidFill>
              <a:srgbClr val="9F003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56" name="Line 37">
            <a:extLst>
              <a:ext uri="{FF2B5EF4-FFF2-40B4-BE49-F238E27FC236}">
                <a16:creationId xmlns:a16="http://schemas.microsoft.com/office/drawing/2014/main" id="{1737DF13-4FCC-4697-AF3E-20405C143A58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5625" y="3713163"/>
            <a:ext cx="79375" cy="96837"/>
          </a:xfrm>
          <a:prstGeom prst="line">
            <a:avLst/>
          </a:prstGeom>
          <a:noFill/>
          <a:ln w="12700">
            <a:solidFill>
              <a:srgbClr val="9F003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57" name="Rectangle 38">
            <a:extLst>
              <a:ext uri="{FF2B5EF4-FFF2-40B4-BE49-F238E27FC236}">
                <a16:creationId xmlns:a16="http://schemas.microsoft.com/office/drawing/2014/main" id="{413C0F70-BE76-46C0-8341-F581446C5F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5925" y="5705475"/>
            <a:ext cx="3819525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550" tIns="41275" rIns="82550" bIns="41275">
            <a:spAutoFit/>
          </a:bodyPr>
          <a:lstStyle>
            <a:lvl1pPr defTabSz="7540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defTabSz="7540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defTabSz="7540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defTabSz="7540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defTabSz="7540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754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754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754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754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1600">
                <a:latin typeface="Times New Roman" panose="02020603050405020304" pitchFamily="18" charset="0"/>
                <a:cs typeface="Times New Roman" panose="02020603050405020304" pitchFamily="18" charset="0"/>
              </a:rPr>
              <a:t>Insulin effects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16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Increased activity or concentration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16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Decreased activity or concentration</a:t>
            </a:r>
          </a:p>
        </p:txBody>
      </p:sp>
      <p:sp>
        <p:nvSpPr>
          <p:cNvPr id="77858" name="Line 39">
            <a:extLst>
              <a:ext uri="{FF2B5EF4-FFF2-40B4-BE49-F238E27FC236}">
                <a16:creationId xmlns:a16="http://schemas.microsoft.com/office/drawing/2014/main" id="{2D2BD5CD-A28D-46EF-B181-7E35A7A7E764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1500" y="6156325"/>
            <a:ext cx="5730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59" name="Line 40">
            <a:extLst>
              <a:ext uri="{FF2B5EF4-FFF2-40B4-BE49-F238E27FC236}">
                <a16:creationId xmlns:a16="http://schemas.microsoft.com/office/drawing/2014/main" id="{984BF3C6-6747-4660-A90D-819BFF6E6699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8325" y="6384925"/>
            <a:ext cx="573088" cy="0"/>
          </a:xfrm>
          <a:prstGeom prst="line">
            <a:avLst/>
          </a:prstGeom>
          <a:noFill/>
          <a:ln w="19050">
            <a:solidFill>
              <a:srgbClr val="9F003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 useBgFill="1">
        <p:nvSpPr>
          <p:cNvPr id="77860" name="Rectangle 41">
            <a:extLst>
              <a:ext uri="{FF2B5EF4-FFF2-40B4-BE49-F238E27FC236}">
                <a16:creationId xmlns:a16="http://schemas.microsoft.com/office/drawing/2014/main" id="{05505613-A632-4F66-B04D-20B6B9DA0E89}"/>
              </a:ext>
            </a:extLst>
          </p:cNvPr>
          <p:cNvSpPr>
            <a:spLocks noChangeArrowheads="1"/>
          </p:cNvSpPr>
          <p:nvPr/>
        </p:nvSpPr>
        <p:spPr bwMode="auto">
          <a:xfrm rot="-2040000">
            <a:off x="4545013" y="6299200"/>
            <a:ext cx="55562" cy="160338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JO" altLang="ar-JO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861" name="Line 42">
            <a:extLst>
              <a:ext uri="{FF2B5EF4-FFF2-40B4-BE49-F238E27FC236}">
                <a16:creationId xmlns:a16="http://schemas.microsoft.com/office/drawing/2014/main" id="{74027122-E608-4A24-A56F-D005D5B9A028}"/>
              </a:ext>
            </a:extLst>
          </p:cNvPr>
          <p:cNvSpPr>
            <a:spLocks noChangeShapeType="1"/>
          </p:cNvSpPr>
          <p:nvPr/>
        </p:nvSpPr>
        <p:spPr bwMode="auto">
          <a:xfrm>
            <a:off x="4525963" y="6350000"/>
            <a:ext cx="66675" cy="104775"/>
          </a:xfrm>
          <a:prstGeom prst="line">
            <a:avLst/>
          </a:prstGeom>
          <a:noFill/>
          <a:ln w="12700">
            <a:solidFill>
              <a:srgbClr val="9F003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62" name="Line 43">
            <a:extLst>
              <a:ext uri="{FF2B5EF4-FFF2-40B4-BE49-F238E27FC236}">
                <a16:creationId xmlns:a16="http://schemas.microsoft.com/office/drawing/2014/main" id="{FC081E4D-BD9B-45E3-BAAF-06B3970366C7}"/>
              </a:ext>
            </a:extLst>
          </p:cNvPr>
          <p:cNvSpPr>
            <a:spLocks noChangeShapeType="1"/>
          </p:cNvSpPr>
          <p:nvPr/>
        </p:nvSpPr>
        <p:spPr bwMode="auto">
          <a:xfrm>
            <a:off x="4567238" y="6318250"/>
            <a:ext cx="66675" cy="106363"/>
          </a:xfrm>
          <a:prstGeom prst="line">
            <a:avLst/>
          </a:prstGeom>
          <a:noFill/>
          <a:ln w="12700">
            <a:solidFill>
              <a:srgbClr val="9F003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63" name="Line 44">
            <a:extLst>
              <a:ext uri="{FF2B5EF4-FFF2-40B4-BE49-F238E27FC236}">
                <a16:creationId xmlns:a16="http://schemas.microsoft.com/office/drawing/2014/main" id="{52E3AD72-C6B1-4395-B872-74829442C26F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6813" y="1411288"/>
            <a:ext cx="0" cy="3286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64" name="Rectangle 45">
            <a:extLst>
              <a:ext uri="{FF2B5EF4-FFF2-40B4-BE49-F238E27FC236}">
                <a16:creationId xmlns:a16="http://schemas.microsoft.com/office/drawing/2014/main" id="{65F1BFB1-D6BB-4B12-A6A1-7770119986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0" y="1430338"/>
            <a:ext cx="242888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550" tIns="41275" rIns="82550" bIns="41275">
            <a:spAutoFit/>
          </a:bodyPr>
          <a:lstStyle>
            <a:lvl1pPr defTabSz="7540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defTabSz="7540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defTabSz="7540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defTabSz="7540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defTabSz="7540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754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754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754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754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12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7865" name="Rectangle 46">
            <a:extLst>
              <a:ext uri="{FF2B5EF4-FFF2-40B4-BE49-F238E27FC236}">
                <a16:creationId xmlns:a16="http://schemas.microsoft.com/office/drawing/2014/main" id="{82E31B9B-6385-42B3-BAB6-44B06F919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7963" y="1430338"/>
            <a:ext cx="242887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550" tIns="41275" rIns="82550" bIns="41275">
            <a:spAutoFit/>
          </a:bodyPr>
          <a:lstStyle>
            <a:lvl1pPr defTabSz="7540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defTabSz="7540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defTabSz="7540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defTabSz="7540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defTabSz="7540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754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754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754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754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12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7866" name="Rectangle 14">
            <a:extLst>
              <a:ext uri="{FF2B5EF4-FFF2-40B4-BE49-F238E27FC236}">
                <a16:creationId xmlns:a16="http://schemas.microsoft.com/office/drawing/2014/main" id="{AAFDB4BD-07B3-44AE-A68E-CDFDC8CF1B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7800" y="1109663"/>
            <a:ext cx="1193800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550" tIns="41275" rIns="82550" bIns="41275">
            <a:spAutoFit/>
          </a:bodyPr>
          <a:lstStyle>
            <a:lvl1pPr defTabSz="7540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defTabSz="7540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defTabSz="7540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defTabSz="7540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defTabSz="7540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754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754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754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754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ar-JO" sz="1600">
                <a:latin typeface="Times New Roman" panose="02020603050405020304" pitchFamily="18" charset="0"/>
                <a:cs typeface="Times New Roman" panose="02020603050405020304" pitchFamily="18" charset="0"/>
              </a:rPr>
              <a:t>Glycogen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ar-JO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ar-JO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ar-JO" sz="1600">
                <a:latin typeface="Times New Roman" panose="02020603050405020304" pitchFamily="18" charset="0"/>
                <a:cs typeface="Times New Roman" panose="02020603050405020304" pitchFamily="18" charset="0"/>
              </a:rPr>
              <a:t>Glucose-1-P</a:t>
            </a:r>
          </a:p>
        </p:txBody>
      </p:sp>
      <p:sp>
        <p:nvSpPr>
          <p:cNvPr id="77867" name="Line 47">
            <a:extLst>
              <a:ext uri="{FF2B5EF4-FFF2-40B4-BE49-F238E27FC236}">
                <a16:creationId xmlns:a16="http://schemas.microsoft.com/office/drawing/2014/main" id="{485BC90B-69A8-4283-84F5-F1BFE1E3B87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68813" y="1354138"/>
            <a:ext cx="0" cy="384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68" name="Line 48">
            <a:extLst>
              <a:ext uri="{FF2B5EF4-FFF2-40B4-BE49-F238E27FC236}">
                <a16:creationId xmlns:a16="http://schemas.microsoft.com/office/drawing/2014/main" id="{5AA3D07C-776C-4E98-BC05-E99D2C2201D4}"/>
              </a:ext>
            </a:extLst>
          </p:cNvPr>
          <p:cNvSpPr>
            <a:spLocks noChangeShapeType="1"/>
          </p:cNvSpPr>
          <p:nvPr/>
        </p:nvSpPr>
        <p:spPr bwMode="auto">
          <a:xfrm>
            <a:off x="4257675" y="1347788"/>
            <a:ext cx="0" cy="412750"/>
          </a:xfrm>
          <a:prstGeom prst="line">
            <a:avLst/>
          </a:prstGeom>
          <a:noFill/>
          <a:ln w="19050">
            <a:solidFill>
              <a:srgbClr val="9F003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 useBgFill="1">
        <p:nvSpPr>
          <p:cNvPr id="77869" name="Rectangle 49">
            <a:extLst>
              <a:ext uri="{FF2B5EF4-FFF2-40B4-BE49-F238E27FC236}">
                <a16:creationId xmlns:a16="http://schemas.microsoft.com/office/drawing/2014/main" id="{5469B52D-A075-4F32-B80B-FD14028F8582}"/>
              </a:ext>
            </a:extLst>
          </p:cNvPr>
          <p:cNvSpPr>
            <a:spLocks noChangeArrowheads="1"/>
          </p:cNvSpPr>
          <p:nvPr/>
        </p:nvSpPr>
        <p:spPr bwMode="auto">
          <a:xfrm rot="3780000">
            <a:off x="4239419" y="1388269"/>
            <a:ext cx="60325" cy="141287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JO" altLang="ar-JO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870" name="Line 50">
            <a:extLst>
              <a:ext uri="{FF2B5EF4-FFF2-40B4-BE49-F238E27FC236}">
                <a16:creationId xmlns:a16="http://schemas.microsoft.com/office/drawing/2014/main" id="{7E8B7BC4-55F0-4F4E-BFA1-1E5AB367CD2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76713" y="1417638"/>
            <a:ext cx="139700" cy="50800"/>
          </a:xfrm>
          <a:prstGeom prst="line">
            <a:avLst/>
          </a:prstGeom>
          <a:noFill/>
          <a:ln w="12700">
            <a:solidFill>
              <a:srgbClr val="9F003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71" name="Line 51">
            <a:extLst>
              <a:ext uri="{FF2B5EF4-FFF2-40B4-BE49-F238E27FC236}">
                <a16:creationId xmlns:a16="http://schemas.microsoft.com/office/drawing/2014/main" id="{1BE176F1-5538-4636-BE60-1966338215F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03700" y="1460500"/>
            <a:ext cx="134938" cy="49213"/>
          </a:xfrm>
          <a:prstGeom prst="line">
            <a:avLst/>
          </a:prstGeom>
          <a:noFill/>
          <a:ln w="12700">
            <a:solidFill>
              <a:srgbClr val="9F003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72" name="Rectangle 52">
            <a:extLst>
              <a:ext uri="{FF2B5EF4-FFF2-40B4-BE49-F238E27FC236}">
                <a16:creationId xmlns:a16="http://schemas.microsoft.com/office/drawing/2014/main" id="{FE12031A-A3BE-46DF-B4D1-68B28D9C77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3663" y="1401763"/>
            <a:ext cx="242887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550" tIns="41275" rIns="82550" bIns="41275">
            <a:spAutoFit/>
          </a:bodyPr>
          <a:lstStyle>
            <a:lvl1pPr defTabSz="7540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defTabSz="7540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defTabSz="7540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defTabSz="7540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defTabSz="7540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754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754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754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754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12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7873" name="Rectangle 53">
            <a:extLst>
              <a:ext uri="{FF2B5EF4-FFF2-40B4-BE49-F238E27FC236}">
                <a16:creationId xmlns:a16="http://schemas.microsoft.com/office/drawing/2014/main" id="{0DFA6A15-0FC7-40A9-B15F-27AD7B9F1C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2475" y="1401763"/>
            <a:ext cx="242888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550" tIns="41275" rIns="82550" bIns="41275">
            <a:spAutoFit/>
          </a:bodyPr>
          <a:lstStyle>
            <a:lvl1pPr defTabSz="7540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defTabSz="7540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defTabSz="7540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defTabSz="7540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defTabSz="7540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754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754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754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754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12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7874" name="Line 54">
            <a:extLst>
              <a:ext uri="{FF2B5EF4-FFF2-40B4-BE49-F238E27FC236}">
                <a16:creationId xmlns:a16="http://schemas.microsoft.com/office/drawing/2014/main" id="{8E4C4670-F67D-43F8-8200-EF9CDD88BCA4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6813" y="2595563"/>
            <a:ext cx="0" cy="365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7875" name="Group 55">
            <a:extLst>
              <a:ext uri="{FF2B5EF4-FFF2-40B4-BE49-F238E27FC236}">
                <a16:creationId xmlns:a16="http://schemas.microsoft.com/office/drawing/2014/main" id="{CC38DFB9-A03A-47BA-92BC-123212FE77ED}"/>
              </a:ext>
            </a:extLst>
          </p:cNvPr>
          <p:cNvGrpSpPr>
            <a:grpSpLocks/>
          </p:cNvGrpSpPr>
          <p:nvPr/>
        </p:nvGrpSpPr>
        <p:grpSpPr bwMode="auto">
          <a:xfrm>
            <a:off x="2565400" y="2566988"/>
            <a:ext cx="160338" cy="347662"/>
            <a:chOff x="1616" y="1714"/>
            <a:chExt cx="101" cy="277"/>
          </a:xfrm>
        </p:grpSpPr>
        <p:sp>
          <p:nvSpPr>
            <p:cNvPr id="77906" name="Line 56">
              <a:extLst>
                <a:ext uri="{FF2B5EF4-FFF2-40B4-BE49-F238E27FC236}">
                  <a16:creationId xmlns:a16="http://schemas.microsoft.com/office/drawing/2014/main" id="{6D41C7EE-D5D2-4FD1-8F82-C3F02C6243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66" y="1714"/>
              <a:ext cx="0" cy="277"/>
            </a:xfrm>
            <a:prstGeom prst="line">
              <a:avLst/>
            </a:prstGeom>
            <a:noFill/>
            <a:ln w="19050">
              <a:solidFill>
                <a:srgbClr val="9F003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 useBgFill="1">
          <p:nvSpPr>
            <p:cNvPr id="77907" name="Rectangle 57">
              <a:extLst>
                <a:ext uri="{FF2B5EF4-FFF2-40B4-BE49-F238E27FC236}">
                  <a16:creationId xmlns:a16="http://schemas.microsoft.com/office/drawing/2014/main" id="{57823D92-DB1F-4EC1-A464-6DAFF2E6B7F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780000">
              <a:off x="1655" y="1858"/>
              <a:ext cx="36" cy="89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JO" altLang="ar-JO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908" name="Line 58">
              <a:extLst>
                <a:ext uri="{FF2B5EF4-FFF2-40B4-BE49-F238E27FC236}">
                  <a16:creationId xmlns:a16="http://schemas.microsoft.com/office/drawing/2014/main" id="{232AC3A3-A4DA-4B32-B1D4-0C48132E04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16" y="1877"/>
              <a:ext cx="86" cy="30"/>
            </a:xfrm>
            <a:prstGeom prst="line">
              <a:avLst/>
            </a:prstGeom>
            <a:noFill/>
            <a:ln w="12700">
              <a:solidFill>
                <a:srgbClr val="9F003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909" name="Line 59">
              <a:extLst>
                <a:ext uri="{FF2B5EF4-FFF2-40B4-BE49-F238E27FC236}">
                  <a16:creationId xmlns:a16="http://schemas.microsoft.com/office/drawing/2014/main" id="{74DA544F-01BB-4DB2-BDFD-19D076330A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31" y="1906"/>
              <a:ext cx="85" cy="31"/>
            </a:xfrm>
            <a:prstGeom prst="line">
              <a:avLst/>
            </a:prstGeom>
            <a:noFill/>
            <a:ln w="12700">
              <a:solidFill>
                <a:srgbClr val="9F003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7876" name="Rectangle 60">
            <a:extLst>
              <a:ext uri="{FF2B5EF4-FFF2-40B4-BE49-F238E27FC236}">
                <a16:creationId xmlns:a16="http://schemas.microsoft.com/office/drawing/2014/main" id="{25C6E0E8-5587-4421-B773-EE833929DF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1063" y="2592388"/>
            <a:ext cx="242887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550" tIns="41275" rIns="82550" bIns="41275">
            <a:spAutoFit/>
          </a:bodyPr>
          <a:lstStyle>
            <a:lvl1pPr defTabSz="7540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defTabSz="7540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defTabSz="7540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defTabSz="7540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defTabSz="7540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754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754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754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754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120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77877" name="Rectangle 61">
            <a:extLst>
              <a:ext uri="{FF2B5EF4-FFF2-40B4-BE49-F238E27FC236}">
                <a16:creationId xmlns:a16="http://schemas.microsoft.com/office/drawing/2014/main" id="{34087488-D03E-418A-B1AD-AF8771135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9550" y="2592388"/>
            <a:ext cx="242888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550" tIns="41275" rIns="82550" bIns="41275">
            <a:spAutoFit/>
          </a:bodyPr>
          <a:lstStyle>
            <a:lvl1pPr defTabSz="7540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defTabSz="7540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defTabSz="7540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defTabSz="7540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defTabSz="7540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754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754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754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754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120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77878" name="Line 62">
            <a:extLst>
              <a:ext uri="{FF2B5EF4-FFF2-40B4-BE49-F238E27FC236}">
                <a16:creationId xmlns:a16="http://schemas.microsoft.com/office/drawing/2014/main" id="{8F3B8571-64C4-4AC2-9A99-EB5FE9DBC732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1588" y="3757613"/>
            <a:ext cx="0" cy="347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79" name="Rectangle 63">
            <a:extLst>
              <a:ext uri="{FF2B5EF4-FFF2-40B4-BE49-F238E27FC236}">
                <a16:creationId xmlns:a16="http://schemas.microsoft.com/office/drawing/2014/main" id="{FF48EEC6-39B5-47FA-ADFE-6D124B1E32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9325" y="3819525"/>
            <a:ext cx="242888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550" tIns="41275" rIns="82550" bIns="41275">
            <a:spAutoFit/>
          </a:bodyPr>
          <a:lstStyle>
            <a:lvl1pPr defTabSz="7540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defTabSz="7540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defTabSz="7540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defTabSz="7540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defTabSz="7540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754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754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754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754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120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77880" name="Line 64">
            <a:extLst>
              <a:ext uri="{FF2B5EF4-FFF2-40B4-BE49-F238E27FC236}">
                <a16:creationId xmlns:a16="http://schemas.microsoft.com/office/drawing/2014/main" id="{3285C83F-53BF-4CCA-89C4-00C80C958EF7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1588" y="4340225"/>
            <a:ext cx="0" cy="3476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81" name="Rectangle 65">
            <a:extLst>
              <a:ext uri="{FF2B5EF4-FFF2-40B4-BE49-F238E27FC236}">
                <a16:creationId xmlns:a16="http://schemas.microsoft.com/office/drawing/2014/main" id="{B5D62586-1744-4E55-A655-51302849F7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4088" y="4364038"/>
            <a:ext cx="242887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550" tIns="41275" rIns="82550" bIns="41275">
            <a:spAutoFit/>
          </a:bodyPr>
          <a:lstStyle>
            <a:lvl1pPr defTabSz="7540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defTabSz="7540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defTabSz="7540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defTabSz="7540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defTabSz="7540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754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754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754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754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120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77882" name="Rectangle 66">
            <a:extLst>
              <a:ext uri="{FF2B5EF4-FFF2-40B4-BE49-F238E27FC236}">
                <a16:creationId xmlns:a16="http://schemas.microsoft.com/office/drawing/2014/main" id="{EC48951D-DC36-44C8-AFA3-53BC866296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5600" y="4227513"/>
            <a:ext cx="242888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550" tIns="41275" rIns="82550" bIns="41275">
            <a:spAutoFit/>
          </a:bodyPr>
          <a:lstStyle>
            <a:lvl1pPr defTabSz="7540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defTabSz="7540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defTabSz="7540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defTabSz="7540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defTabSz="7540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754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754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754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754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120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77883" name="Rectangle 67">
            <a:extLst>
              <a:ext uri="{FF2B5EF4-FFF2-40B4-BE49-F238E27FC236}">
                <a16:creationId xmlns:a16="http://schemas.microsoft.com/office/drawing/2014/main" id="{C6A82CE8-F88F-4062-B83F-B70CF76468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4325" y="3505200"/>
            <a:ext cx="320675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550" tIns="41275" rIns="82550" bIns="41275">
            <a:spAutoFit/>
          </a:bodyPr>
          <a:lstStyle>
            <a:lvl1pPr defTabSz="7540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defTabSz="7540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defTabSz="7540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defTabSz="7540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defTabSz="7540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754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754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754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754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120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77884" name="Rectangle 68">
            <a:extLst>
              <a:ext uri="{FF2B5EF4-FFF2-40B4-BE49-F238E27FC236}">
                <a16:creationId xmlns:a16="http://schemas.microsoft.com/office/drawing/2014/main" id="{11C0531D-7F22-493B-82D6-766E9C2743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0" y="4492625"/>
            <a:ext cx="314325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550" tIns="41275" rIns="82550" bIns="41275">
            <a:spAutoFit/>
          </a:bodyPr>
          <a:lstStyle>
            <a:lvl1pPr defTabSz="7540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defTabSz="7540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defTabSz="7540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defTabSz="7540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defTabSz="7540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754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754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754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754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120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77885" name="Rectangle 69">
            <a:extLst>
              <a:ext uri="{FF2B5EF4-FFF2-40B4-BE49-F238E27FC236}">
                <a16:creationId xmlns:a16="http://schemas.microsoft.com/office/drawing/2014/main" id="{E56EC364-810A-4A75-8B63-D10CF0FFBC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3413" y="4505325"/>
            <a:ext cx="320675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550" tIns="41275" rIns="82550" bIns="41275">
            <a:spAutoFit/>
          </a:bodyPr>
          <a:lstStyle>
            <a:lvl1pPr defTabSz="7540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defTabSz="7540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defTabSz="7540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defTabSz="7540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defTabSz="7540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754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754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754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754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120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77886" name="Line 70">
            <a:extLst>
              <a:ext uri="{FF2B5EF4-FFF2-40B4-BE49-F238E27FC236}">
                <a16:creationId xmlns:a16="http://schemas.microsoft.com/office/drawing/2014/main" id="{2C337F5D-A977-4954-B732-15E3182557B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40000" y="5524500"/>
            <a:ext cx="3175" cy="3286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87" name="Rectangle 71">
            <a:extLst>
              <a:ext uri="{FF2B5EF4-FFF2-40B4-BE49-F238E27FC236}">
                <a16:creationId xmlns:a16="http://schemas.microsoft.com/office/drawing/2014/main" id="{13225AE8-1D30-4F6E-9C32-D6423A8395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2650" y="5538788"/>
            <a:ext cx="320675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550" tIns="41275" rIns="82550" bIns="41275">
            <a:spAutoFit/>
          </a:bodyPr>
          <a:lstStyle>
            <a:lvl1pPr defTabSz="7540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defTabSz="7540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defTabSz="7540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defTabSz="7540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defTabSz="7540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754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754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754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754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120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77888" name="Line 72">
            <a:extLst>
              <a:ext uri="{FF2B5EF4-FFF2-40B4-BE49-F238E27FC236}">
                <a16:creationId xmlns:a16="http://schemas.microsoft.com/office/drawing/2014/main" id="{D9C53632-4ED0-44DF-93D2-234B2BB3AEE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70713" y="4146550"/>
            <a:ext cx="0" cy="347663"/>
          </a:xfrm>
          <a:prstGeom prst="line">
            <a:avLst/>
          </a:prstGeom>
          <a:noFill/>
          <a:ln w="19050">
            <a:solidFill>
              <a:srgbClr val="9F003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 useBgFill="1">
        <p:nvSpPr>
          <p:cNvPr id="77889" name="Rectangle 73">
            <a:extLst>
              <a:ext uri="{FF2B5EF4-FFF2-40B4-BE49-F238E27FC236}">
                <a16:creationId xmlns:a16="http://schemas.microsoft.com/office/drawing/2014/main" id="{A7DD75CA-BB0A-4C4D-A782-CF4DC85E8C7F}"/>
              </a:ext>
            </a:extLst>
          </p:cNvPr>
          <p:cNvSpPr>
            <a:spLocks noChangeArrowheads="1"/>
          </p:cNvSpPr>
          <p:nvPr/>
        </p:nvSpPr>
        <p:spPr bwMode="auto">
          <a:xfrm rot="3780000">
            <a:off x="6956425" y="4332288"/>
            <a:ext cx="55563" cy="141287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JO" altLang="ar-JO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890" name="Line 74">
            <a:extLst>
              <a:ext uri="{FF2B5EF4-FFF2-40B4-BE49-F238E27FC236}">
                <a16:creationId xmlns:a16="http://schemas.microsoft.com/office/drawing/2014/main" id="{05DDD2AD-9FF7-465A-A2F7-6813E77CBE8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92925" y="4359275"/>
            <a:ext cx="136525" cy="50800"/>
          </a:xfrm>
          <a:prstGeom prst="line">
            <a:avLst/>
          </a:prstGeom>
          <a:noFill/>
          <a:ln w="12700">
            <a:solidFill>
              <a:srgbClr val="9F003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91" name="Line 75">
            <a:extLst>
              <a:ext uri="{FF2B5EF4-FFF2-40B4-BE49-F238E27FC236}">
                <a16:creationId xmlns:a16="http://schemas.microsoft.com/office/drawing/2014/main" id="{2E378635-6025-431D-8031-7C5758F9D58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18325" y="4402138"/>
            <a:ext cx="134938" cy="50800"/>
          </a:xfrm>
          <a:prstGeom prst="line">
            <a:avLst/>
          </a:prstGeom>
          <a:noFill/>
          <a:ln w="12700">
            <a:solidFill>
              <a:srgbClr val="9F003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7892" name="Group 76">
            <a:extLst>
              <a:ext uri="{FF2B5EF4-FFF2-40B4-BE49-F238E27FC236}">
                <a16:creationId xmlns:a16="http://schemas.microsoft.com/office/drawing/2014/main" id="{CB72A856-BA84-4F94-87C9-3260949F9107}"/>
              </a:ext>
            </a:extLst>
          </p:cNvPr>
          <p:cNvGrpSpPr>
            <a:grpSpLocks/>
          </p:cNvGrpSpPr>
          <p:nvPr/>
        </p:nvGrpSpPr>
        <p:grpSpPr bwMode="auto">
          <a:xfrm>
            <a:off x="6896100" y="3516313"/>
            <a:ext cx="160338" cy="347662"/>
            <a:chOff x="4344" y="2384"/>
            <a:chExt cx="101" cy="278"/>
          </a:xfrm>
        </p:grpSpPr>
        <p:sp>
          <p:nvSpPr>
            <p:cNvPr id="77902" name="Line 77">
              <a:extLst>
                <a:ext uri="{FF2B5EF4-FFF2-40B4-BE49-F238E27FC236}">
                  <a16:creationId xmlns:a16="http://schemas.microsoft.com/office/drawing/2014/main" id="{AE691946-BAD0-4840-9456-72F15E6A54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91" y="2384"/>
              <a:ext cx="0" cy="278"/>
            </a:xfrm>
            <a:prstGeom prst="line">
              <a:avLst/>
            </a:prstGeom>
            <a:noFill/>
            <a:ln w="19050">
              <a:solidFill>
                <a:srgbClr val="9F003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 useBgFill="1">
          <p:nvSpPr>
            <p:cNvPr id="77903" name="Rectangle 78">
              <a:extLst>
                <a:ext uri="{FF2B5EF4-FFF2-40B4-BE49-F238E27FC236}">
                  <a16:creationId xmlns:a16="http://schemas.microsoft.com/office/drawing/2014/main" id="{15C137F5-D18B-4E6B-9993-8BB1F5E19FF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780000">
              <a:off x="4382" y="2529"/>
              <a:ext cx="36" cy="90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JO" altLang="ar-JO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904" name="Line 79">
              <a:extLst>
                <a:ext uri="{FF2B5EF4-FFF2-40B4-BE49-F238E27FC236}">
                  <a16:creationId xmlns:a16="http://schemas.microsoft.com/office/drawing/2014/main" id="{45776486-5C8E-4792-B682-6A7634F15A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44" y="2547"/>
              <a:ext cx="86" cy="30"/>
            </a:xfrm>
            <a:prstGeom prst="line">
              <a:avLst/>
            </a:prstGeom>
            <a:noFill/>
            <a:ln w="12700">
              <a:solidFill>
                <a:srgbClr val="9F003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905" name="Line 80">
              <a:extLst>
                <a:ext uri="{FF2B5EF4-FFF2-40B4-BE49-F238E27FC236}">
                  <a16:creationId xmlns:a16="http://schemas.microsoft.com/office/drawing/2014/main" id="{3A2D12DE-A2E5-4959-99E0-5D88E6C490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59" y="2575"/>
              <a:ext cx="85" cy="33"/>
            </a:xfrm>
            <a:prstGeom prst="line">
              <a:avLst/>
            </a:prstGeom>
            <a:noFill/>
            <a:ln w="12700">
              <a:solidFill>
                <a:srgbClr val="9F003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7893" name="Rectangle 81">
            <a:extLst>
              <a:ext uri="{FF2B5EF4-FFF2-40B4-BE49-F238E27FC236}">
                <a16:creationId xmlns:a16="http://schemas.microsoft.com/office/drawing/2014/main" id="{4F6EA398-BE1B-4208-8BB5-61D8FD1B1F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8600" y="3600450"/>
            <a:ext cx="320675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550" tIns="41275" rIns="82550" bIns="41275">
            <a:spAutoFit/>
          </a:bodyPr>
          <a:lstStyle>
            <a:lvl1pPr defTabSz="7540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defTabSz="7540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defTabSz="7540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defTabSz="7540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defTabSz="7540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754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754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754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754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120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77894" name="Rectangle 82">
            <a:extLst>
              <a:ext uri="{FF2B5EF4-FFF2-40B4-BE49-F238E27FC236}">
                <a16:creationId xmlns:a16="http://schemas.microsoft.com/office/drawing/2014/main" id="{302E0C25-E32B-4CF3-8FA4-370CFBF58D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2250" y="4133850"/>
            <a:ext cx="320675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550" tIns="41275" rIns="82550" bIns="41275">
            <a:spAutoFit/>
          </a:bodyPr>
          <a:lstStyle>
            <a:lvl1pPr defTabSz="7540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defTabSz="7540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defTabSz="7540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defTabSz="7540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defTabSz="7540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754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754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754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754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120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77895" name="Line 83">
            <a:extLst>
              <a:ext uri="{FF2B5EF4-FFF2-40B4-BE49-F238E27FC236}">
                <a16:creationId xmlns:a16="http://schemas.microsoft.com/office/drawing/2014/main" id="{5BB86169-BD61-4B8E-93FE-214FE35A5B68}"/>
              </a:ext>
            </a:extLst>
          </p:cNvPr>
          <p:cNvSpPr>
            <a:spLocks noChangeShapeType="1"/>
          </p:cNvSpPr>
          <p:nvPr/>
        </p:nvSpPr>
        <p:spPr bwMode="auto">
          <a:xfrm>
            <a:off x="6977063" y="4659313"/>
            <a:ext cx="0" cy="636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7896" name="Group 84">
            <a:extLst>
              <a:ext uri="{FF2B5EF4-FFF2-40B4-BE49-F238E27FC236}">
                <a16:creationId xmlns:a16="http://schemas.microsoft.com/office/drawing/2014/main" id="{AC8AAE00-B5F4-4DA9-A6A0-91BDF7E6BA5C}"/>
              </a:ext>
            </a:extLst>
          </p:cNvPr>
          <p:cNvGrpSpPr>
            <a:grpSpLocks/>
          </p:cNvGrpSpPr>
          <p:nvPr/>
        </p:nvGrpSpPr>
        <p:grpSpPr bwMode="auto">
          <a:xfrm>
            <a:off x="2576513" y="1411288"/>
            <a:ext cx="136525" cy="311150"/>
            <a:chOff x="1623" y="959"/>
            <a:chExt cx="86" cy="252"/>
          </a:xfrm>
        </p:grpSpPr>
        <p:sp>
          <p:nvSpPr>
            <p:cNvPr id="77898" name="Line 85">
              <a:extLst>
                <a:ext uri="{FF2B5EF4-FFF2-40B4-BE49-F238E27FC236}">
                  <a16:creationId xmlns:a16="http://schemas.microsoft.com/office/drawing/2014/main" id="{2461D656-8804-478B-9434-E7EA62F198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66" y="959"/>
              <a:ext cx="0" cy="134"/>
            </a:xfrm>
            <a:prstGeom prst="line">
              <a:avLst/>
            </a:prstGeom>
            <a:noFill/>
            <a:ln w="19050">
              <a:solidFill>
                <a:srgbClr val="9F003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99" name="Line 86">
              <a:extLst>
                <a:ext uri="{FF2B5EF4-FFF2-40B4-BE49-F238E27FC236}">
                  <a16:creationId xmlns:a16="http://schemas.microsoft.com/office/drawing/2014/main" id="{5EBDE887-3531-4698-813A-EF7EE7B8CF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23" y="1081"/>
              <a:ext cx="85" cy="30"/>
            </a:xfrm>
            <a:prstGeom prst="line">
              <a:avLst/>
            </a:prstGeom>
            <a:noFill/>
            <a:ln w="12700">
              <a:solidFill>
                <a:srgbClr val="9F003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900" name="Line 87">
              <a:extLst>
                <a:ext uri="{FF2B5EF4-FFF2-40B4-BE49-F238E27FC236}">
                  <a16:creationId xmlns:a16="http://schemas.microsoft.com/office/drawing/2014/main" id="{DE489E2B-724C-48E8-84CE-838AD73B29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24" y="1107"/>
              <a:ext cx="85" cy="30"/>
            </a:xfrm>
            <a:prstGeom prst="line">
              <a:avLst/>
            </a:prstGeom>
            <a:noFill/>
            <a:ln w="12700">
              <a:solidFill>
                <a:srgbClr val="9F003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901" name="Line 88">
              <a:extLst>
                <a:ext uri="{FF2B5EF4-FFF2-40B4-BE49-F238E27FC236}">
                  <a16:creationId xmlns:a16="http://schemas.microsoft.com/office/drawing/2014/main" id="{DE655681-0CA3-40CC-9F00-5E615DB5A3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67" y="1125"/>
              <a:ext cx="0" cy="86"/>
            </a:xfrm>
            <a:prstGeom prst="line">
              <a:avLst/>
            </a:prstGeom>
            <a:noFill/>
            <a:ln w="19050">
              <a:solidFill>
                <a:srgbClr val="9F003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7897" name="Rectangle 89">
            <a:extLst>
              <a:ext uri="{FF2B5EF4-FFF2-40B4-BE49-F238E27FC236}">
                <a16:creationId xmlns:a16="http://schemas.microsoft.com/office/drawing/2014/main" id="{6EB45147-0C9C-49F0-9913-99C305661D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3725" y="1828800"/>
            <a:ext cx="1108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1800">
                <a:latin typeface="Times New Roman" panose="02020603050405020304" pitchFamily="18" charset="0"/>
                <a:cs typeface="Times New Roman" panose="02020603050405020304" pitchFamily="18" charset="0"/>
              </a:rPr>
              <a:t>Ketoacids</a:t>
            </a:r>
            <a:endParaRPr lang="en-US" altLang="ar-JO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5BF9CEE-A71F-418F-A6F7-5A905AF77718}"/>
              </a:ext>
            </a:extLst>
          </p:cNvPr>
          <p:cNvSpPr/>
          <p:nvPr/>
        </p:nvSpPr>
        <p:spPr>
          <a:xfrm>
            <a:off x="304800" y="533400"/>
            <a:ext cx="8534400" cy="35401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b="1" dirty="0">
                <a:latin typeface="Arial" charset="0"/>
                <a:cs typeface="Arial" charset="0"/>
              </a:rPr>
              <a:t>The response of a target cell to a hormone depends on:</a:t>
            </a:r>
          </a:p>
          <a:p>
            <a:pPr eaLnBrk="1" hangingPunct="1">
              <a:defRPr/>
            </a:pPr>
            <a:endParaRPr lang="en-US" sz="2800" dirty="0">
              <a:latin typeface="Arial" charset="0"/>
              <a:cs typeface="Arial" charset="0"/>
            </a:endParaRP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en-US" sz="2800" dirty="0">
                <a:latin typeface="Arial" charset="0"/>
                <a:cs typeface="Arial" charset="0"/>
              </a:rPr>
              <a:t>The concentration of the hormone at the target cell.</a:t>
            </a:r>
          </a:p>
          <a:p>
            <a:pPr marL="514350" indent="-514350" eaLnBrk="1" hangingPunct="1">
              <a:buFontTx/>
              <a:buAutoNum type="arabicPeriod"/>
              <a:defRPr/>
            </a:pPr>
            <a:endParaRPr lang="en-US" sz="2800" dirty="0">
              <a:latin typeface="Arial" charset="0"/>
              <a:cs typeface="Arial" charset="0"/>
            </a:endParaRP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800" dirty="0">
                <a:latin typeface="Arial" charset="0"/>
                <a:cs typeface="Arial" charset="0"/>
              </a:rPr>
              <a:t>Factors that affect the actual response of the target cell to the hormone.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D72DB91D-5982-4E97-AA5F-6D2EBB6F92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304800"/>
            <a:ext cx="4722813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312" tIns="44450" rIns="87312" bIns="44450">
            <a:spAutoFit/>
          </a:bodyPr>
          <a:lstStyle>
            <a:lvl1pPr defTabSz="8255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defTabSz="8255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defTabSz="8255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defTabSz="8255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defTabSz="8255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825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825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825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825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Processing of Preproglucagon</a:t>
            </a:r>
          </a:p>
        </p:txBody>
      </p:sp>
      <p:sp>
        <p:nvSpPr>
          <p:cNvPr id="78851" name="Rectangle 3" descr="Wide upward diagonal">
            <a:extLst>
              <a:ext uri="{FF2B5EF4-FFF2-40B4-BE49-F238E27FC236}">
                <a16:creationId xmlns:a16="http://schemas.microsoft.com/office/drawing/2014/main" id="{61F981E8-1DB3-43AC-A909-D000FCEEE0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4350" y="1863725"/>
            <a:ext cx="1370013" cy="46672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JO" altLang="ar-JO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852" name="Rectangle 4">
            <a:extLst>
              <a:ext uri="{FF2B5EF4-FFF2-40B4-BE49-F238E27FC236}">
                <a16:creationId xmlns:a16="http://schemas.microsoft.com/office/drawing/2014/main" id="{CE3843C8-B7CB-4C41-98A4-2DD1F478D0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1863725"/>
            <a:ext cx="6161087" cy="4667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JO" altLang="ar-JO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853" name="Rectangle 5">
            <a:extLst>
              <a:ext uri="{FF2B5EF4-FFF2-40B4-BE49-F238E27FC236}">
                <a16:creationId xmlns:a16="http://schemas.microsoft.com/office/drawing/2014/main" id="{86AAEFBC-2EC6-498E-A9CC-87A95AA2AB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9075" y="1863725"/>
            <a:ext cx="1370013" cy="4667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JO" altLang="ar-JO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854" name="Rectangle 6">
            <a:extLst>
              <a:ext uri="{FF2B5EF4-FFF2-40B4-BE49-F238E27FC236}">
                <a16:creationId xmlns:a16="http://schemas.microsoft.com/office/drawing/2014/main" id="{038496E5-C527-4B7F-98BD-B91AC9432C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0613" y="1863725"/>
            <a:ext cx="690562" cy="4667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JO" altLang="ar-JO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855" name="Rectangle 7">
            <a:extLst>
              <a:ext uri="{FF2B5EF4-FFF2-40B4-BE49-F238E27FC236}">
                <a16:creationId xmlns:a16="http://schemas.microsoft.com/office/drawing/2014/main" id="{91A8455F-7656-4F54-BF5E-5097278B93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1625" y="5459413"/>
            <a:ext cx="1370013" cy="46513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JO" altLang="ar-JO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856" name="Rectangle 8">
            <a:extLst>
              <a:ext uri="{FF2B5EF4-FFF2-40B4-BE49-F238E27FC236}">
                <a16:creationId xmlns:a16="http://schemas.microsoft.com/office/drawing/2014/main" id="{4A8A101A-FDA1-41C9-8F95-73DED95708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75" y="5459413"/>
            <a:ext cx="1370013" cy="46513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JO" altLang="ar-JO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857" name="Rectangle 9" descr="Wide upward diagonal">
            <a:extLst>
              <a:ext uri="{FF2B5EF4-FFF2-40B4-BE49-F238E27FC236}">
                <a16:creationId xmlns:a16="http://schemas.microsoft.com/office/drawing/2014/main" id="{97782E8C-EEE3-4E37-B642-3F228ED896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8475" y="5465763"/>
            <a:ext cx="1706563" cy="465137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JO" altLang="ar-JO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858" name="Rectangle 10" descr="Wide upward diagonal">
            <a:extLst>
              <a:ext uri="{FF2B5EF4-FFF2-40B4-BE49-F238E27FC236}">
                <a16:creationId xmlns:a16="http://schemas.microsoft.com/office/drawing/2014/main" id="{417E4502-140E-465F-8D94-FFF112785A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6875" y="5465763"/>
            <a:ext cx="1370013" cy="468312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JO" altLang="ar-JO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859" name="Rectangle 11" descr="Wide upward diagonal">
            <a:extLst>
              <a:ext uri="{FF2B5EF4-FFF2-40B4-BE49-F238E27FC236}">
                <a16:creationId xmlns:a16="http://schemas.microsoft.com/office/drawing/2014/main" id="{108D269A-2FA0-4DD1-93D1-DBF1FFDC19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6300" y="3544888"/>
            <a:ext cx="1370013" cy="468312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JO" altLang="ar-JO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860" name="Rectangle 12">
            <a:extLst>
              <a:ext uri="{FF2B5EF4-FFF2-40B4-BE49-F238E27FC236}">
                <a16:creationId xmlns:a16="http://schemas.microsoft.com/office/drawing/2014/main" id="{FCB6CD87-636C-41BF-B21B-EC3524E23D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650" y="3554413"/>
            <a:ext cx="1371600" cy="46831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JO" altLang="ar-JO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861" name="Rectangle 13">
            <a:extLst>
              <a:ext uri="{FF2B5EF4-FFF2-40B4-BE49-F238E27FC236}">
                <a16:creationId xmlns:a16="http://schemas.microsoft.com/office/drawing/2014/main" id="{DF2CE84B-4082-4179-B919-AA9A6D066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2588" y="5465763"/>
            <a:ext cx="3094037" cy="46831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JO" altLang="ar-JO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862" name="Rectangle 14" descr="Wide upward diagonal">
            <a:extLst>
              <a:ext uri="{FF2B5EF4-FFF2-40B4-BE49-F238E27FC236}">
                <a16:creationId xmlns:a16="http://schemas.microsoft.com/office/drawing/2014/main" id="{685E8AC0-34A5-4F3C-8249-C04DA947E9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2313" y="3543300"/>
            <a:ext cx="1370012" cy="47942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JO" altLang="ar-JO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863" name="Rectangle 15" descr="Wide upward diagonal">
            <a:extLst>
              <a:ext uri="{FF2B5EF4-FFF2-40B4-BE49-F238E27FC236}">
                <a16:creationId xmlns:a16="http://schemas.microsoft.com/office/drawing/2014/main" id="{9A78D416-61A0-43A6-A2AB-E0232A619B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4163" y="3544888"/>
            <a:ext cx="1370012" cy="477837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JO" altLang="ar-JO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864" name="Rectangle 16" descr="Wide upward diagonal">
            <a:extLst>
              <a:ext uri="{FF2B5EF4-FFF2-40B4-BE49-F238E27FC236}">
                <a16:creationId xmlns:a16="http://schemas.microsoft.com/office/drawing/2014/main" id="{0D2BAC2B-BE14-448C-B473-D98822ABE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5763" y="3543300"/>
            <a:ext cx="333375" cy="47942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JO" altLang="ar-JO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865" name="Rectangle 17">
            <a:extLst>
              <a:ext uri="{FF2B5EF4-FFF2-40B4-BE49-F238E27FC236}">
                <a16:creationId xmlns:a16="http://schemas.microsoft.com/office/drawing/2014/main" id="{0B19D3B0-D304-47BD-8E27-E7D745FC57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8088" y="3543300"/>
            <a:ext cx="3451225" cy="4794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JO" altLang="ar-JO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866" name="Rectangle 18">
            <a:extLst>
              <a:ext uri="{FF2B5EF4-FFF2-40B4-BE49-F238E27FC236}">
                <a16:creationId xmlns:a16="http://schemas.microsoft.com/office/drawing/2014/main" id="{95A17AA4-A010-4296-93BE-7C17F82D50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2363" y="1946275"/>
            <a:ext cx="654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312" tIns="44450" rIns="87312" bIns="44450">
            <a:spAutoFit/>
          </a:bodyPr>
          <a:lstStyle>
            <a:lvl1pPr defTabSz="8255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defTabSz="8255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defTabSz="8255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defTabSz="8255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defTabSz="8255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825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825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825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825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Signal</a:t>
            </a:r>
          </a:p>
        </p:txBody>
      </p:sp>
      <p:sp>
        <p:nvSpPr>
          <p:cNvPr id="78867" name="Line 19">
            <a:extLst>
              <a:ext uri="{FF2B5EF4-FFF2-40B4-BE49-F238E27FC236}">
                <a16:creationId xmlns:a16="http://schemas.microsoft.com/office/drawing/2014/main" id="{DF1707EA-8A3D-49B4-94F4-236844E507CB}"/>
              </a:ext>
            </a:extLst>
          </p:cNvPr>
          <p:cNvSpPr>
            <a:spLocks noChangeShapeType="1"/>
          </p:cNvSpPr>
          <p:nvPr/>
        </p:nvSpPr>
        <p:spPr bwMode="auto">
          <a:xfrm>
            <a:off x="5159375" y="2505075"/>
            <a:ext cx="3195638" cy="1276350"/>
          </a:xfrm>
          <a:prstGeom prst="line">
            <a:avLst/>
          </a:prstGeom>
          <a:noFill/>
          <a:ln w="25400">
            <a:solidFill>
              <a:srgbClr val="9F003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68" name="Line 20">
            <a:extLst>
              <a:ext uri="{FF2B5EF4-FFF2-40B4-BE49-F238E27FC236}">
                <a16:creationId xmlns:a16="http://schemas.microsoft.com/office/drawing/2014/main" id="{A0EF1E86-3DE5-4FB4-A081-1DA7813A833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35563" y="3806825"/>
            <a:ext cx="3209925" cy="1343025"/>
          </a:xfrm>
          <a:prstGeom prst="line">
            <a:avLst/>
          </a:prstGeom>
          <a:noFill/>
          <a:ln w="25400">
            <a:solidFill>
              <a:srgbClr val="9F003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69" name="Rectangle 21">
            <a:extLst>
              <a:ext uri="{FF2B5EF4-FFF2-40B4-BE49-F238E27FC236}">
                <a16:creationId xmlns:a16="http://schemas.microsoft.com/office/drawing/2014/main" id="{6DFF6006-71E7-4067-AF91-5411A10A54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1471613"/>
            <a:ext cx="2420938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312" tIns="44450" rIns="87312" bIns="44450">
            <a:spAutoFit/>
          </a:bodyPr>
          <a:lstStyle>
            <a:lvl1pPr defTabSz="8255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defTabSz="8255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defTabSz="8255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defTabSz="8255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defTabSz="8255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825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825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825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825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1900" b="1">
                <a:latin typeface="Times New Roman" panose="02020603050405020304" pitchFamily="18" charset="0"/>
                <a:cs typeface="Times New Roman" panose="02020603050405020304" pitchFamily="18" charset="0"/>
              </a:rPr>
              <a:t>Preproglucagon (179)</a:t>
            </a:r>
          </a:p>
        </p:txBody>
      </p:sp>
      <p:sp>
        <p:nvSpPr>
          <p:cNvPr id="78870" name="Rectangle 22">
            <a:extLst>
              <a:ext uri="{FF2B5EF4-FFF2-40B4-BE49-F238E27FC236}">
                <a16:creationId xmlns:a16="http://schemas.microsoft.com/office/drawing/2014/main" id="{E3608D31-4E93-48BF-874A-5C22F65396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5950" y="2613025"/>
            <a:ext cx="1839913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312" tIns="44450" rIns="87312" bIns="44450">
            <a:spAutoFit/>
          </a:bodyPr>
          <a:lstStyle>
            <a:lvl1pPr defTabSz="8255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defTabSz="8255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defTabSz="8255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defTabSz="8255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defTabSz="8255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825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825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825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825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1900" b="1">
                <a:latin typeface="Times New Roman" panose="02020603050405020304" pitchFamily="18" charset="0"/>
                <a:cs typeface="Times New Roman" panose="02020603050405020304" pitchFamily="18" charset="0"/>
              </a:rPr>
              <a:t>Pancreatic islets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1900" b="1">
                <a:latin typeface="Times New Roman" panose="02020603050405020304" pitchFamily="18" charset="0"/>
                <a:cs typeface="Times New Roman" panose="02020603050405020304" pitchFamily="18" charset="0"/>
              </a:rPr>
              <a:t>(A-cells)</a:t>
            </a:r>
          </a:p>
        </p:txBody>
      </p:sp>
      <p:sp>
        <p:nvSpPr>
          <p:cNvPr id="78871" name="Rectangle 23">
            <a:extLst>
              <a:ext uri="{FF2B5EF4-FFF2-40B4-BE49-F238E27FC236}">
                <a16:creationId xmlns:a16="http://schemas.microsoft.com/office/drawing/2014/main" id="{50F28471-99DD-4B25-9977-A5302772B9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8638" y="4503738"/>
            <a:ext cx="1136650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312" tIns="44450" rIns="87312" bIns="44450">
            <a:spAutoFit/>
          </a:bodyPr>
          <a:lstStyle>
            <a:lvl1pPr defTabSz="8255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defTabSz="8255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defTabSz="8255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defTabSz="8255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defTabSz="8255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825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825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825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825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1900" b="1">
                <a:latin typeface="Times New Roman" panose="02020603050405020304" pitchFamily="18" charset="0"/>
                <a:cs typeface="Times New Roman" panose="02020603050405020304" pitchFamily="18" charset="0"/>
              </a:rPr>
              <a:t>Intestine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1900" b="1">
                <a:latin typeface="Times New Roman" panose="02020603050405020304" pitchFamily="18" charset="0"/>
                <a:cs typeface="Times New Roman" panose="02020603050405020304" pitchFamily="18" charset="0"/>
              </a:rPr>
              <a:t>(L - cells)</a:t>
            </a:r>
          </a:p>
        </p:txBody>
      </p:sp>
      <p:sp>
        <p:nvSpPr>
          <p:cNvPr id="78872" name="Rectangle 24">
            <a:extLst>
              <a:ext uri="{FF2B5EF4-FFF2-40B4-BE49-F238E27FC236}">
                <a16:creationId xmlns:a16="http://schemas.microsoft.com/office/drawing/2014/main" id="{A64A7E0A-5869-4384-868C-7CE224A16B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6263" y="4021138"/>
            <a:ext cx="15525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312" tIns="44450" rIns="87312" bIns="44450">
            <a:spAutoFit/>
          </a:bodyPr>
          <a:lstStyle>
            <a:lvl1pPr defTabSz="8255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defTabSz="8255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defTabSz="8255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defTabSz="8255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defTabSz="8255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825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825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825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825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1800" b="1">
                <a:solidFill>
                  <a:srgbClr val="9F00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Glucagon (29)</a:t>
            </a:r>
          </a:p>
        </p:txBody>
      </p:sp>
      <p:sp>
        <p:nvSpPr>
          <p:cNvPr id="78873" name="Rectangle 25">
            <a:extLst>
              <a:ext uri="{FF2B5EF4-FFF2-40B4-BE49-F238E27FC236}">
                <a16:creationId xmlns:a16="http://schemas.microsoft.com/office/drawing/2014/main" id="{69490F4F-9BBF-4007-8754-362F67A533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5900" y="5935663"/>
            <a:ext cx="879475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312" tIns="44450" rIns="87312" bIns="44450">
            <a:spAutoFit/>
          </a:bodyPr>
          <a:lstStyle>
            <a:lvl1pPr defTabSz="8255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defTabSz="8255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defTabSz="8255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defTabSz="8255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defTabSz="8255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825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825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825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825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1900" b="1">
                <a:latin typeface="Times New Roman" panose="02020603050405020304" pitchFamily="18" charset="0"/>
                <a:cs typeface="Times New Roman" panose="02020603050405020304" pitchFamily="18" charset="0"/>
              </a:rPr>
              <a:t>GLP-1</a:t>
            </a:r>
          </a:p>
        </p:txBody>
      </p:sp>
      <p:sp>
        <p:nvSpPr>
          <p:cNvPr id="78874" name="Rectangle 26">
            <a:extLst>
              <a:ext uri="{FF2B5EF4-FFF2-40B4-BE49-F238E27FC236}">
                <a16:creationId xmlns:a16="http://schemas.microsoft.com/office/drawing/2014/main" id="{CB70BF92-4837-4D77-9DD4-B53D5286D7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9275" y="5922963"/>
            <a:ext cx="879475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312" tIns="44450" rIns="87312" bIns="44450">
            <a:spAutoFit/>
          </a:bodyPr>
          <a:lstStyle>
            <a:lvl1pPr defTabSz="8255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defTabSz="8255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defTabSz="8255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defTabSz="8255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defTabSz="8255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825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825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825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825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1900" b="1">
                <a:latin typeface="Times New Roman" panose="02020603050405020304" pitchFamily="18" charset="0"/>
                <a:cs typeface="Times New Roman" panose="02020603050405020304" pitchFamily="18" charset="0"/>
              </a:rPr>
              <a:t>GLP-2</a:t>
            </a:r>
          </a:p>
        </p:txBody>
      </p:sp>
      <p:sp>
        <p:nvSpPr>
          <p:cNvPr id="78875" name="Rectangle 27">
            <a:extLst>
              <a:ext uri="{FF2B5EF4-FFF2-40B4-BE49-F238E27FC236}">
                <a16:creationId xmlns:a16="http://schemas.microsoft.com/office/drawing/2014/main" id="{134E9258-DB89-43D3-BF0E-7FD22EC04F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8438" y="6208713"/>
            <a:ext cx="2541587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312" tIns="44450" rIns="87312" bIns="44450">
            <a:spAutoFit/>
          </a:bodyPr>
          <a:lstStyle>
            <a:lvl1pPr defTabSz="8255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defTabSz="8255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defTabSz="8255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defTabSz="8255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defTabSz="8255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825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825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825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825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1900" b="1">
                <a:latin typeface="Times New Roman" panose="02020603050405020304" pitchFamily="18" charset="0"/>
                <a:cs typeface="Times New Roman" panose="02020603050405020304" pitchFamily="18" charset="0"/>
              </a:rPr>
              <a:t>Glucagon-like peptides</a:t>
            </a:r>
          </a:p>
        </p:txBody>
      </p:sp>
      <p:sp>
        <p:nvSpPr>
          <p:cNvPr id="78876" name="Line 28">
            <a:extLst>
              <a:ext uri="{FF2B5EF4-FFF2-40B4-BE49-F238E27FC236}">
                <a16:creationId xmlns:a16="http://schemas.microsoft.com/office/drawing/2014/main" id="{50720D84-BAC2-42A1-B4A6-0F129D5502EE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3230563"/>
            <a:ext cx="0" cy="279400"/>
          </a:xfrm>
          <a:prstGeom prst="line">
            <a:avLst/>
          </a:prstGeom>
          <a:noFill/>
          <a:ln w="25400">
            <a:solidFill>
              <a:srgbClr val="9F003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77" name="Line 29">
            <a:extLst>
              <a:ext uri="{FF2B5EF4-FFF2-40B4-BE49-F238E27FC236}">
                <a16:creationId xmlns:a16="http://schemas.microsoft.com/office/drawing/2014/main" id="{091BB80B-23EC-49AE-913D-A7E8FC593D57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2425700"/>
            <a:ext cx="0" cy="263525"/>
          </a:xfrm>
          <a:prstGeom prst="line">
            <a:avLst/>
          </a:prstGeom>
          <a:noFill/>
          <a:ln w="25400">
            <a:solidFill>
              <a:srgbClr val="9F003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78" name="Rectangle 30">
            <a:extLst>
              <a:ext uri="{FF2B5EF4-FFF2-40B4-BE49-F238E27FC236}">
                <a16:creationId xmlns:a16="http://schemas.microsoft.com/office/drawing/2014/main" id="{E4F98DA3-4E69-4A47-BFF9-3BB6AC3612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0550" y="5451475"/>
            <a:ext cx="333375" cy="4603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JO" altLang="ar-JO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879" name="Rectangle 31">
            <a:extLst>
              <a:ext uri="{FF2B5EF4-FFF2-40B4-BE49-F238E27FC236}">
                <a16:creationId xmlns:a16="http://schemas.microsoft.com/office/drawing/2014/main" id="{7C4CEAE7-7AE6-4907-9835-5BEA1417B3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4463" y="5948363"/>
            <a:ext cx="1125537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312" tIns="44450" rIns="87312" bIns="44450">
            <a:spAutoFit/>
          </a:bodyPr>
          <a:lstStyle>
            <a:lvl1pPr defTabSz="8255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defTabSz="8255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defTabSz="8255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defTabSz="8255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defTabSz="8255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825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825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825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825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1900" b="1">
                <a:latin typeface="Times New Roman" panose="02020603050405020304" pitchFamily="18" charset="0"/>
                <a:cs typeface="Times New Roman" panose="02020603050405020304" pitchFamily="18" charset="0"/>
              </a:rPr>
              <a:t>Glicentin</a:t>
            </a:r>
          </a:p>
        </p:txBody>
      </p:sp>
      <p:sp>
        <p:nvSpPr>
          <p:cNvPr id="78880" name="Text Box 32">
            <a:extLst>
              <a:ext uri="{FF2B5EF4-FFF2-40B4-BE49-F238E27FC236}">
                <a16:creationId xmlns:a16="http://schemas.microsoft.com/office/drawing/2014/main" id="{AA8E9261-6238-4EFA-B4DD-C7AC361F66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375" y="4024313"/>
            <a:ext cx="11874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ar-JO" sz="1900" b="1">
                <a:latin typeface="Times New Roman" panose="02020603050405020304" pitchFamily="18" charset="0"/>
                <a:cs typeface="Times New Roman" panose="02020603050405020304" pitchFamily="18" charset="0"/>
              </a:rPr>
              <a:t>GRPP</a:t>
            </a:r>
          </a:p>
        </p:txBody>
      </p:sp>
      <p:sp>
        <p:nvSpPr>
          <p:cNvPr id="78881" name="Rectangle 33" descr="Wide upward diagonal">
            <a:extLst>
              <a:ext uri="{FF2B5EF4-FFF2-40B4-BE49-F238E27FC236}">
                <a16:creationId xmlns:a16="http://schemas.microsoft.com/office/drawing/2014/main" id="{457369C6-5F32-4C13-AAED-9D93C4D572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4550" y="5468938"/>
            <a:ext cx="1370013" cy="468312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JO" altLang="ar-JO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882" name="Rectangle 34" descr="Wide upward diagonal">
            <a:extLst>
              <a:ext uri="{FF2B5EF4-FFF2-40B4-BE49-F238E27FC236}">
                <a16:creationId xmlns:a16="http://schemas.microsoft.com/office/drawing/2014/main" id="{C30CA037-3850-41D0-88E5-16C055DC5F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0238" y="1868488"/>
            <a:ext cx="1370012" cy="468312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JO" altLang="ar-JO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898" name="Group 160">
            <a:extLst>
              <a:ext uri="{FF2B5EF4-FFF2-40B4-BE49-F238E27FC236}">
                <a16:creationId xmlns:a16="http://schemas.microsoft.com/office/drawing/2014/main" id="{C56949B5-3860-452A-9587-10A88B15775F}"/>
              </a:ext>
            </a:extLst>
          </p:cNvPr>
          <p:cNvGrpSpPr>
            <a:grpSpLocks/>
          </p:cNvGrpSpPr>
          <p:nvPr/>
        </p:nvGrpSpPr>
        <p:grpSpPr bwMode="auto">
          <a:xfrm>
            <a:off x="76200" y="1200150"/>
            <a:ext cx="2171700" cy="1028700"/>
            <a:chOff x="1392" y="816"/>
            <a:chExt cx="1539" cy="676"/>
          </a:xfrm>
        </p:grpSpPr>
        <p:grpSp>
          <p:nvGrpSpPr>
            <p:cNvPr id="81035" name="Group 161">
              <a:extLst>
                <a:ext uri="{FF2B5EF4-FFF2-40B4-BE49-F238E27FC236}">
                  <a16:creationId xmlns:a16="http://schemas.microsoft.com/office/drawing/2014/main" id="{40EC1A03-852A-4E8F-AD19-9CF0AD647C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" y="865"/>
              <a:ext cx="1182" cy="627"/>
              <a:chOff x="1392" y="865"/>
              <a:chExt cx="1182" cy="627"/>
            </a:xfrm>
          </p:grpSpPr>
          <p:sp>
            <p:nvSpPr>
              <p:cNvPr id="81044" name="AutoShape 162">
                <a:extLst>
                  <a:ext uri="{FF2B5EF4-FFF2-40B4-BE49-F238E27FC236}">
                    <a16:creationId xmlns:a16="http://schemas.microsoft.com/office/drawing/2014/main" id="{0A49B123-9F09-40A8-B4D1-F5849F7836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2081" y="961"/>
                <a:ext cx="262" cy="252"/>
              </a:xfrm>
              <a:prstGeom prst="hexagon">
                <a:avLst>
                  <a:gd name="adj" fmla="val 25992"/>
                  <a:gd name="vf" fmla="val 115470"/>
                </a:avLst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JO" altLang="ar-JO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1045" name="AutoShape 163">
                <a:extLst>
                  <a:ext uri="{FF2B5EF4-FFF2-40B4-BE49-F238E27FC236}">
                    <a16:creationId xmlns:a16="http://schemas.microsoft.com/office/drawing/2014/main" id="{A79A238C-F538-4861-BB61-604187389F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2362" y="942"/>
                <a:ext cx="188" cy="236"/>
              </a:xfrm>
              <a:prstGeom prst="homePlate">
                <a:avLst>
                  <a:gd name="adj" fmla="val 25000"/>
                </a:avLst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JO" altLang="ar-JO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1046" name="AutoShape 164">
                <a:extLst>
                  <a:ext uri="{FF2B5EF4-FFF2-40B4-BE49-F238E27FC236}">
                    <a16:creationId xmlns:a16="http://schemas.microsoft.com/office/drawing/2014/main" id="{C86524D9-CA1B-4726-9C26-F1B5ECDB8E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954" y="1157"/>
                <a:ext cx="260" cy="254"/>
              </a:xfrm>
              <a:prstGeom prst="hexagon">
                <a:avLst>
                  <a:gd name="adj" fmla="val 25591"/>
                  <a:gd name="vf" fmla="val 115470"/>
                </a:avLst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JO" altLang="ar-JO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1047" name="AutoShape 165">
                <a:extLst>
                  <a:ext uri="{FF2B5EF4-FFF2-40B4-BE49-F238E27FC236}">
                    <a16:creationId xmlns:a16="http://schemas.microsoft.com/office/drawing/2014/main" id="{0992BDDE-0CB2-4160-BCB8-57E9260CAE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701" y="1157"/>
                <a:ext cx="260" cy="253"/>
              </a:xfrm>
              <a:prstGeom prst="hexagon">
                <a:avLst>
                  <a:gd name="adj" fmla="val 25692"/>
                  <a:gd name="vf" fmla="val 115470"/>
                </a:avLst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JO" altLang="ar-JO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1048" name="Line 166">
                <a:extLst>
                  <a:ext uri="{FF2B5EF4-FFF2-40B4-BE49-F238E27FC236}">
                    <a16:creationId xmlns:a16="http://schemas.microsoft.com/office/drawing/2014/main" id="{A3AB26FE-456C-4D91-8D2D-A03951B256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84" y="1341"/>
                <a:ext cx="97" cy="5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049" name="Line 167">
                <a:extLst>
                  <a:ext uri="{FF2B5EF4-FFF2-40B4-BE49-F238E27FC236}">
                    <a16:creationId xmlns:a16="http://schemas.microsoft.com/office/drawing/2014/main" id="{CCFA7185-3158-4014-9BDF-917FCA87FD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06" y="1347"/>
                <a:ext cx="98" cy="5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050" name="Text Box 168">
                <a:extLst>
                  <a:ext uri="{FF2B5EF4-FFF2-40B4-BE49-F238E27FC236}">
                    <a16:creationId xmlns:a16="http://schemas.microsoft.com/office/drawing/2014/main" id="{F5C8844C-BAAC-48F2-B46B-D7923AADBF5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92" y="1331"/>
                <a:ext cx="270" cy="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ar-JO" sz="10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</a:t>
                </a:r>
                <a:endParaRPr lang="en-US" altLang="ar-JO" sz="1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1051" name="Line 169">
                <a:extLst>
                  <a:ext uri="{FF2B5EF4-FFF2-40B4-BE49-F238E27FC236}">
                    <a16:creationId xmlns:a16="http://schemas.microsoft.com/office/drawing/2014/main" id="{7D2965DB-B794-4E71-A21E-D2CE33F719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56" y="865"/>
                <a:ext cx="0" cy="10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052" name="Line 170">
                <a:extLst>
                  <a:ext uri="{FF2B5EF4-FFF2-40B4-BE49-F238E27FC236}">
                    <a16:creationId xmlns:a16="http://schemas.microsoft.com/office/drawing/2014/main" id="{770DB6A4-6AF8-4755-B2AA-866B4130D2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563662">
                <a:off x="2156" y="1247"/>
                <a:ext cx="69" cy="7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053" name="Line 171">
                <a:extLst>
                  <a:ext uri="{FF2B5EF4-FFF2-40B4-BE49-F238E27FC236}">
                    <a16:creationId xmlns:a16="http://schemas.microsoft.com/office/drawing/2014/main" id="{4746C8AC-3281-4570-AC25-567E787A53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3630185">
                <a:off x="1909" y="1141"/>
                <a:ext cx="94" cy="5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1036" name="Group 172">
              <a:extLst>
                <a:ext uri="{FF2B5EF4-FFF2-40B4-BE49-F238E27FC236}">
                  <a16:creationId xmlns:a16="http://schemas.microsoft.com/office/drawing/2014/main" id="{61FA538A-4C58-412F-BA08-A08EE0BDCF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56" y="816"/>
              <a:ext cx="575" cy="153"/>
              <a:chOff x="3003" y="516"/>
              <a:chExt cx="511" cy="153"/>
            </a:xfrm>
          </p:grpSpPr>
          <p:sp>
            <p:nvSpPr>
              <p:cNvPr id="81037" name="Line 173">
                <a:extLst>
                  <a:ext uri="{FF2B5EF4-FFF2-40B4-BE49-F238E27FC236}">
                    <a16:creationId xmlns:a16="http://schemas.microsoft.com/office/drawing/2014/main" id="{F2F867C9-C6B3-40CA-8D6A-30AC372180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27" y="568"/>
                <a:ext cx="0" cy="10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038" name="Line 174">
                <a:extLst>
                  <a:ext uri="{FF2B5EF4-FFF2-40B4-BE49-F238E27FC236}">
                    <a16:creationId xmlns:a16="http://schemas.microsoft.com/office/drawing/2014/main" id="{8CC9CA81-C388-48E2-AB4A-ABC20C858F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>
                <a:off x="3003" y="516"/>
                <a:ext cx="87" cy="5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039" name="Line 175">
                <a:extLst>
                  <a:ext uri="{FF2B5EF4-FFF2-40B4-BE49-F238E27FC236}">
                    <a16:creationId xmlns:a16="http://schemas.microsoft.com/office/drawing/2014/main" id="{69723B4F-C870-412E-97E0-0B552FAE49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091" y="516"/>
                <a:ext cx="87" cy="5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040" name="Line 176">
                <a:extLst>
                  <a:ext uri="{FF2B5EF4-FFF2-40B4-BE49-F238E27FC236}">
                    <a16:creationId xmlns:a16="http://schemas.microsoft.com/office/drawing/2014/main" id="{1189CC68-DE65-4FCC-B75E-A6C9447ED9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75" y="518"/>
                <a:ext cx="87" cy="5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041" name="Line 177">
                <a:extLst>
                  <a:ext uri="{FF2B5EF4-FFF2-40B4-BE49-F238E27FC236}">
                    <a16:creationId xmlns:a16="http://schemas.microsoft.com/office/drawing/2014/main" id="{55F24B07-7963-482B-A23E-411BC114E2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44" y="519"/>
                <a:ext cx="87" cy="5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042" name="Line 178">
                <a:extLst>
                  <a:ext uri="{FF2B5EF4-FFF2-40B4-BE49-F238E27FC236}">
                    <a16:creationId xmlns:a16="http://schemas.microsoft.com/office/drawing/2014/main" id="{905AC237-8805-4ECA-8A18-BF29B51728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261" y="517"/>
                <a:ext cx="87" cy="5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043" name="Line 179">
                <a:extLst>
                  <a:ext uri="{FF2B5EF4-FFF2-40B4-BE49-F238E27FC236}">
                    <a16:creationId xmlns:a16="http://schemas.microsoft.com/office/drawing/2014/main" id="{FF744CE6-FF3D-4E3A-8943-58CA1F9862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27" y="516"/>
                <a:ext cx="87" cy="5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80899" name="Text Box 180">
            <a:extLst>
              <a:ext uri="{FF2B5EF4-FFF2-40B4-BE49-F238E27FC236}">
                <a16:creationId xmlns:a16="http://schemas.microsoft.com/office/drawing/2014/main" id="{DFD21693-BF4A-4B74-BCFE-4EBC64B86D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938" y="2493963"/>
            <a:ext cx="20589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ar-JO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7-Dehydrocholesterol (provitamin)</a:t>
            </a:r>
          </a:p>
        </p:txBody>
      </p:sp>
      <p:grpSp>
        <p:nvGrpSpPr>
          <p:cNvPr id="80900" name="Group 181">
            <a:extLst>
              <a:ext uri="{FF2B5EF4-FFF2-40B4-BE49-F238E27FC236}">
                <a16:creationId xmlns:a16="http://schemas.microsoft.com/office/drawing/2014/main" id="{C7A93097-5BAD-4FD5-BD6C-BFBC5D321EC0}"/>
              </a:ext>
            </a:extLst>
          </p:cNvPr>
          <p:cNvGrpSpPr>
            <a:grpSpLocks/>
          </p:cNvGrpSpPr>
          <p:nvPr/>
        </p:nvGrpSpPr>
        <p:grpSpPr bwMode="auto">
          <a:xfrm>
            <a:off x="3519488" y="1168400"/>
            <a:ext cx="1770062" cy="1552575"/>
            <a:chOff x="2608" y="544"/>
            <a:chExt cx="1254" cy="1021"/>
          </a:xfrm>
        </p:grpSpPr>
        <p:sp>
          <p:nvSpPr>
            <p:cNvPr id="81011" name="Line 182">
              <a:extLst>
                <a:ext uri="{FF2B5EF4-FFF2-40B4-BE49-F238E27FC236}">
                  <a16:creationId xmlns:a16="http://schemas.microsoft.com/office/drawing/2014/main" id="{C1FD4382-B5AC-4787-B02B-E896C266D54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3630185">
              <a:off x="3220" y="670"/>
              <a:ext cx="94" cy="5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1012" name="Group 183">
              <a:extLst>
                <a:ext uri="{FF2B5EF4-FFF2-40B4-BE49-F238E27FC236}">
                  <a16:creationId xmlns:a16="http://schemas.microsoft.com/office/drawing/2014/main" id="{AD8EB531-0EB2-4397-AB0B-FA32F6EAC4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17" y="544"/>
              <a:ext cx="845" cy="401"/>
              <a:chOff x="1879" y="1824"/>
              <a:chExt cx="845" cy="401"/>
            </a:xfrm>
          </p:grpSpPr>
          <p:sp>
            <p:nvSpPr>
              <p:cNvPr id="81025" name="AutoShape 184">
                <a:extLst>
                  <a:ext uri="{FF2B5EF4-FFF2-40B4-BE49-F238E27FC236}">
                    <a16:creationId xmlns:a16="http://schemas.microsoft.com/office/drawing/2014/main" id="{DEED19B2-41A3-40F8-98AA-6D50D3447A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874" y="1969"/>
                <a:ext cx="261" cy="252"/>
              </a:xfrm>
              <a:prstGeom prst="hexagon">
                <a:avLst>
                  <a:gd name="adj" fmla="val 25893"/>
                  <a:gd name="vf" fmla="val 115470"/>
                </a:avLst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JO" altLang="ar-JO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1026" name="AutoShape 185">
                <a:extLst>
                  <a:ext uri="{FF2B5EF4-FFF2-40B4-BE49-F238E27FC236}">
                    <a16:creationId xmlns:a16="http://schemas.microsoft.com/office/drawing/2014/main" id="{F47D496B-1040-4697-BB82-00E9A2B66B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2155" y="1950"/>
                <a:ext cx="188" cy="236"/>
              </a:xfrm>
              <a:prstGeom prst="homePlate">
                <a:avLst>
                  <a:gd name="adj" fmla="val 25000"/>
                </a:avLst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JO" altLang="ar-JO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1027" name="Line 186">
                <a:extLst>
                  <a:ext uri="{FF2B5EF4-FFF2-40B4-BE49-F238E27FC236}">
                    <a16:creationId xmlns:a16="http://schemas.microsoft.com/office/drawing/2014/main" id="{0582CC11-30ED-4AD3-8835-C94AA0F927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49" y="1873"/>
                <a:ext cx="0" cy="10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028" name="Line 187">
                <a:extLst>
                  <a:ext uri="{FF2B5EF4-FFF2-40B4-BE49-F238E27FC236}">
                    <a16:creationId xmlns:a16="http://schemas.microsoft.com/office/drawing/2014/main" id="{4AEC08C6-1C79-477D-B00E-DF0C672939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26" y="1876"/>
                <a:ext cx="0" cy="10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029" name="Line 188">
                <a:extLst>
                  <a:ext uri="{FF2B5EF4-FFF2-40B4-BE49-F238E27FC236}">
                    <a16:creationId xmlns:a16="http://schemas.microsoft.com/office/drawing/2014/main" id="{1D878B3E-938F-4149-A37D-BAE8089C45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>
                <a:off x="2149" y="1824"/>
                <a:ext cx="98" cy="5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030" name="Line 189">
                <a:extLst>
                  <a:ext uri="{FF2B5EF4-FFF2-40B4-BE49-F238E27FC236}">
                    <a16:creationId xmlns:a16="http://schemas.microsoft.com/office/drawing/2014/main" id="{B075B4D0-23F7-4031-8B63-2B2DEB9F1E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48" y="1824"/>
                <a:ext cx="98" cy="5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031" name="Line 190">
                <a:extLst>
                  <a:ext uri="{FF2B5EF4-FFF2-40B4-BE49-F238E27FC236}">
                    <a16:creationId xmlns:a16="http://schemas.microsoft.com/office/drawing/2014/main" id="{A5FFEAF1-5871-461F-8AD7-9C26766A82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43" y="1826"/>
                <a:ext cx="97" cy="5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032" name="Line 191">
                <a:extLst>
                  <a:ext uri="{FF2B5EF4-FFF2-40B4-BE49-F238E27FC236}">
                    <a16:creationId xmlns:a16="http://schemas.microsoft.com/office/drawing/2014/main" id="{DE69B4B2-41B0-430F-9138-DDB9A48E92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33" y="1827"/>
                <a:ext cx="98" cy="5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033" name="Line 192">
                <a:extLst>
                  <a:ext uri="{FF2B5EF4-FFF2-40B4-BE49-F238E27FC236}">
                    <a16:creationId xmlns:a16="http://schemas.microsoft.com/office/drawing/2014/main" id="{64D69DFD-9F06-4FD2-8D4C-FD57F80057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39" y="1825"/>
                <a:ext cx="98" cy="5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034" name="Line 193">
                <a:extLst>
                  <a:ext uri="{FF2B5EF4-FFF2-40B4-BE49-F238E27FC236}">
                    <a16:creationId xmlns:a16="http://schemas.microsoft.com/office/drawing/2014/main" id="{614B40DE-7018-4868-8C69-86BC20042D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26" y="1824"/>
                <a:ext cx="98" cy="5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1013" name="Group 194">
              <a:extLst>
                <a:ext uri="{FF2B5EF4-FFF2-40B4-BE49-F238E27FC236}">
                  <a16:creationId xmlns:a16="http://schemas.microsoft.com/office/drawing/2014/main" id="{A0E26032-93BB-496A-ADCD-AA7400032D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08" y="946"/>
              <a:ext cx="921" cy="619"/>
              <a:chOff x="2608" y="946"/>
              <a:chExt cx="921" cy="619"/>
            </a:xfrm>
          </p:grpSpPr>
          <p:sp>
            <p:nvSpPr>
              <p:cNvPr id="81014" name="AutoShape 195">
                <a:extLst>
                  <a:ext uri="{FF2B5EF4-FFF2-40B4-BE49-F238E27FC236}">
                    <a16:creationId xmlns:a16="http://schemas.microsoft.com/office/drawing/2014/main" id="{F5F91F7D-0190-4D33-AD2B-D075A6746B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2920" y="1196"/>
                <a:ext cx="259" cy="254"/>
              </a:xfrm>
              <a:prstGeom prst="hexagon">
                <a:avLst>
                  <a:gd name="adj" fmla="val 25492"/>
                  <a:gd name="vf" fmla="val 115470"/>
                </a:avLst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JO" altLang="ar-JO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1015" name="Line 196">
                <a:extLst>
                  <a:ext uri="{FF2B5EF4-FFF2-40B4-BE49-F238E27FC236}">
                    <a16:creationId xmlns:a16="http://schemas.microsoft.com/office/drawing/2014/main" id="{F3FA68A1-060F-4055-BCD2-C57C45A480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786" y="1388"/>
                <a:ext cx="141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016" name="Text Box 197">
                <a:extLst>
                  <a:ext uri="{FF2B5EF4-FFF2-40B4-BE49-F238E27FC236}">
                    <a16:creationId xmlns:a16="http://schemas.microsoft.com/office/drawing/2014/main" id="{7E1CA5E8-641D-42A2-986F-2972FCFFA6A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08" y="1404"/>
                <a:ext cx="270" cy="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ar-JO" sz="10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</a:t>
                </a:r>
                <a:endParaRPr lang="en-US" altLang="ar-JO" sz="1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1017" name="Line 198">
                <a:extLst>
                  <a:ext uri="{FF2B5EF4-FFF2-40B4-BE49-F238E27FC236}">
                    <a16:creationId xmlns:a16="http://schemas.microsoft.com/office/drawing/2014/main" id="{EA0413ED-494E-4698-9748-1EF0E07E8F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046" y="1039"/>
                <a:ext cx="98" cy="5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018" name="Line 199">
                <a:extLst>
                  <a:ext uri="{FF2B5EF4-FFF2-40B4-BE49-F238E27FC236}">
                    <a16:creationId xmlns:a16="http://schemas.microsoft.com/office/drawing/2014/main" id="{0A08A750-A8BF-40CC-A44E-60B64969E2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83" y="1186"/>
                <a:ext cx="84" cy="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019" name="Line 200">
                <a:extLst>
                  <a:ext uri="{FF2B5EF4-FFF2-40B4-BE49-F238E27FC236}">
                    <a16:creationId xmlns:a16="http://schemas.microsoft.com/office/drawing/2014/main" id="{762C44D3-97BA-46DA-AACB-64BCB09D14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78" y="1207"/>
                <a:ext cx="98" cy="5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020" name="Rectangle 201">
                <a:extLst>
                  <a:ext uri="{FF2B5EF4-FFF2-40B4-BE49-F238E27FC236}">
                    <a16:creationId xmlns:a16="http://schemas.microsoft.com/office/drawing/2014/main" id="{B1E42F92-8A3F-4D30-BFF0-3FFF1DAF61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32" y="1100"/>
                <a:ext cx="297" cy="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ar-JO" sz="10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</a:t>
                </a:r>
                <a:r>
                  <a:rPr lang="en-US" altLang="ar-JO" sz="10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81021" name="Line 202">
                <a:extLst>
                  <a:ext uri="{FF2B5EF4-FFF2-40B4-BE49-F238E27FC236}">
                    <a16:creationId xmlns:a16="http://schemas.microsoft.com/office/drawing/2014/main" id="{BAEF352C-AB55-41EE-9BC5-869F2BBE66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3630185">
                <a:off x="3032" y="1121"/>
                <a:ext cx="76" cy="4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022" name="Line 203">
                <a:extLst>
                  <a:ext uri="{FF2B5EF4-FFF2-40B4-BE49-F238E27FC236}">
                    <a16:creationId xmlns:a16="http://schemas.microsoft.com/office/drawing/2014/main" id="{5A52909C-5CBB-4448-B491-0DFB7C9113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3630185">
                <a:off x="3003" y="1115"/>
                <a:ext cx="91" cy="5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023" name="Line 204">
                <a:extLst>
                  <a:ext uri="{FF2B5EF4-FFF2-40B4-BE49-F238E27FC236}">
                    <a16:creationId xmlns:a16="http://schemas.microsoft.com/office/drawing/2014/main" id="{BD5597AE-38B3-48D8-90FA-BCAF315BD1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3630185">
                <a:off x="3098" y="965"/>
                <a:ext cx="90" cy="5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024" name="Line 205">
                <a:extLst>
                  <a:ext uri="{FF2B5EF4-FFF2-40B4-BE49-F238E27FC236}">
                    <a16:creationId xmlns:a16="http://schemas.microsoft.com/office/drawing/2014/main" id="{1CE6D27E-BE1E-4B16-ACB1-C88794A35D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3630185">
                <a:off x="3126" y="975"/>
                <a:ext cx="76" cy="4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80901" name="Text Box 206">
            <a:extLst>
              <a:ext uri="{FF2B5EF4-FFF2-40B4-BE49-F238E27FC236}">
                <a16:creationId xmlns:a16="http://schemas.microsoft.com/office/drawing/2014/main" id="{2D53C2C3-3A0C-454D-9C58-88E74E276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8175" y="2506663"/>
            <a:ext cx="24653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ar-JO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Vitamin D</a:t>
            </a:r>
            <a:r>
              <a:rPr lang="en-US" altLang="ar-JO" sz="1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ar-JO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 (cholecalciferol)</a:t>
            </a:r>
            <a:endParaRPr lang="en-US" altLang="ar-JO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902" name="Text Box 207">
            <a:extLst>
              <a:ext uri="{FF2B5EF4-FFF2-40B4-BE49-F238E27FC236}">
                <a16:creationId xmlns:a16="http://schemas.microsoft.com/office/drawing/2014/main" id="{A2A0F13B-9761-4132-ACDF-346EE0A71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0550" y="990600"/>
            <a:ext cx="812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ar-JO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Diet</a:t>
            </a:r>
            <a:endParaRPr lang="en-US" altLang="ar-JO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0903" name="Group 208">
            <a:extLst>
              <a:ext uri="{FF2B5EF4-FFF2-40B4-BE49-F238E27FC236}">
                <a16:creationId xmlns:a16="http://schemas.microsoft.com/office/drawing/2014/main" id="{00BB4282-1F66-41A3-A8C0-DC544F8913E3}"/>
              </a:ext>
            </a:extLst>
          </p:cNvPr>
          <p:cNvGrpSpPr>
            <a:grpSpLocks/>
          </p:cNvGrpSpPr>
          <p:nvPr/>
        </p:nvGrpSpPr>
        <p:grpSpPr bwMode="auto">
          <a:xfrm>
            <a:off x="2424113" y="1311275"/>
            <a:ext cx="947737" cy="895350"/>
            <a:chOff x="1832" y="760"/>
            <a:chExt cx="671" cy="589"/>
          </a:xfrm>
        </p:grpSpPr>
        <p:sp>
          <p:nvSpPr>
            <p:cNvPr id="81008" name="Text Box 209">
              <a:extLst>
                <a:ext uri="{FF2B5EF4-FFF2-40B4-BE49-F238E27FC236}">
                  <a16:creationId xmlns:a16="http://schemas.microsoft.com/office/drawing/2014/main" id="{568535A3-E49E-4644-AB93-0C4ADB7D1F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0" y="760"/>
              <a:ext cx="576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ar-JO" sz="1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skin</a:t>
              </a:r>
              <a:endPara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1009" name="Text Box 210">
              <a:extLst>
                <a:ext uri="{FF2B5EF4-FFF2-40B4-BE49-F238E27FC236}">
                  <a16:creationId xmlns:a16="http://schemas.microsoft.com/office/drawing/2014/main" id="{AF03F9D4-B7F4-412A-9FD9-51896D608A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32" y="1128"/>
              <a:ext cx="671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ar-JO" sz="1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UV light</a:t>
              </a:r>
              <a:endPara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1010" name="Line 211">
              <a:extLst>
                <a:ext uri="{FF2B5EF4-FFF2-40B4-BE49-F238E27FC236}">
                  <a16:creationId xmlns:a16="http://schemas.microsoft.com/office/drawing/2014/main" id="{4041D8C9-6556-40F0-808C-B3B9C5AA49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8" y="1048"/>
              <a:ext cx="50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0904" name="Group 212">
            <a:extLst>
              <a:ext uri="{FF2B5EF4-FFF2-40B4-BE49-F238E27FC236}">
                <a16:creationId xmlns:a16="http://schemas.microsoft.com/office/drawing/2014/main" id="{838EB4AA-1B77-4A88-B655-6C0EC1D2EA74}"/>
              </a:ext>
            </a:extLst>
          </p:cNvPr>
          <p:cNvGrpSpPr>
            <a:grpSpLocks/>
          </p:cNvGrpSpPr>
          <p:nvPr/>
        </p:nvGrpSpPr>
        <p:grpSpPr bwMode="auto">
          <a:xfrm>
            <a:off x="6567488" y="1168400"/>
            <a:ext cx="2033587" cy="1554163"/>
            <a:chOff x="4768" y="544"/>
            <a:chExt cx="1441" cy="1022"/>
          </a:xfrm>
        </p:grpSpPr>
        <p:sp>
          <p:nvSpPr>
            <p:cNvPr id="80984" name="Line 213">
              <a:extLst>
                <a:ext uri="{FF2B5EF4-FFF2-40B4-BE49-F238E27FC236}">
                  <a16:creationId xmlns:a16="http://schemas.microsoft.com/office/drawing/2014/main" id="{280FAA25-C749-44A8-814B-288B2A961E9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3630185">
              <a:off x="5396" y="665"/>
              <a:ext cx="94" cy="5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0985" name="Group 214">
              <a:extLst>
                <a:ext uri="{FF2B5EF4-FFF2-40B4-BE49-F238E27FC236}">
                  <a16:creationId xmlns:a16="http://schemas.microsoft.com/office/drawing/2014/main" id="{C9CFF1DA-F50C-4C87-99AA-184BF62F6F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68" y="544"/>
              <a:ext cx="1272" cy="1022"/>
              <a:chOff x="1452" y="3336"/>
              <a:chExt cx="1272" cy="1022"/>
            </a:xfrm>
          </p:grpSpPr>
          <p:sp>
            <p:nvSpPr>
              <p:cNvPr id="80990" name="AutoShape 215">
                <a:extLst>
                  <a:ext uri="{FF2B5EF4-FFF2-40B4-BE49-F238E27FC236}">
                    <a16:creationId xmlns:a16="http://schemas.microsoft.com/office/drawing/2014/main" id="{222645F3-25F8-4C75-BC72-314C789B5D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782" y="3988"/>
                <a:ext cx="259" cy="253"/>
              </a:xfrm>
              <a:prstGeom prst="hexagon">
                <a:avLst>
                  <a:gd name="adj" fmla="val 25593"/>
                  <a:gd name="vf" fmla="val 115470"/>
                </a:avLst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JO" altLang="ar-JO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0991" name="Line 216">
                <a:extLst>
                  <a:ext uri="{FF2B5EF4-FFF2-40B4-BE49-F238E27FC236}">
                    <a16:creationId xmlns:a16="http://schemas.microsoft.com/office/drawing/2014/main" id="{D4CF11A0-7573-449E-9038-D74911ABCB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59" y="4184"/>
                <a:ext cx="127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92" name="Text Box 217">
                <a:extLst>
                  <a:ext uri="{FF2B5EF4-FFF2-40B4-BE49-F238E27FC236}">
                    <a16:creationId xmlns:a16="http://schemas.microsoft.com/office/drawing/2014/main" id="{4EDE4B2B-12F0-49C2-9576-A68A2A9FDD6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2" y="4197"/>
                <a:ext cx="270" cy="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ar-JO" sz="10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</a:t>
                </a:r>
                <a:endParaRPr lang="en-US" altLang="ar-JO" sz="1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80993" name="Group 218">
                <a:extLst>
                  <a:ext uri="{FF2B5EF4-FFF2-40B4-BE49-F238E27FC236}">
                    <a16:creationId xmlns:a16="http://schemas.microsoft.com/office/drawing/2014/main" id="{7E8D025B-E64C-41D7-9568-C42EE985AA2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79" y="3336"/>
                <a:ext cx="845" cy="401"/>
                <a:chOff x="1897" y="3240"/>
                <a:chExt cx="845" cy="401"/>
              </a:xfrm>
            </p:grpSpPr>
            <p:sp>
              <p:nvSpPr>
                <p:cNvPr id="80998" name="AutoShape 219">
                  <a:extLst>
                    <a:ext uri="{FF2B5EF4-FFF2-40B4-BE49-F238E27FC236}">
                      <a16:creationId xmlns:a16="http://schemas.microsoft.com/office/drawing/2014/main" id="{AB53A91B-4158-43E4-84B6-119E88259B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1892" y="3385"/>
                  <a:ext cx="261" cy="252"/>
                </a:xfrm>
                <a:prstGeom prst="hexagon">
                  <a:avLst>
                    <a:gd name="adj" fmla="val 25893"/>
                    <a:gd name="vf" fmla="val 115470"/>
                  </a:avLst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ar-JO" altLang="ar-JO" sz="1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0999" name="AutoShape 220">
                  <a:extLst>
                    <a:ext uri="{FF2B5EF4-FFF2-40B4-BE49-F238E27FC236}">
                      <a16:creationId xmlns:a16="http://schemas.microsoft.com/office/drawing/2014/main" id="{95E4D7EC-F4DE-4CCB-A950-023E3EE924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2173" y="3366"/>
                  <a:ext cx="188" cy="236"/>
                </a:xfrm>
                <a:prstGeom prst="homePlate">
                  <a:avLst>
                    <a:gd name="adj" fmla="val 25000"/>
                  </a:avLst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ar-JO" altLang="ar-JO" sz="1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1000" name="Line 221">
                  <a:extLst>
                    <a:ext uri="{FF2B5EF4-FFF2-40B4-BE49-F238E27FC236}">
                      <a16:creationId xmlns:a16="http://schemas.microsoft.com/office/drawing/2014/main" id="{CEA80E2B-EF08-4B00-8089-F8ABBC7D4D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67" y="3289"/>
                  <a:ext cx="0" cy="10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001" name="Line 222">
                  <a:extLst>
                    <a:ext uri="{FF2B5EF4-FFF2-40B4-BE49-F238E27FC236}">
                      <a16:creationId xmlns:a16="http://schemas.microsoft.com/office/drawing/2014/main" id="{01A19951-80F1-46C8-B5E7-7AB36A8B51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44" y="3292"/>
                  <a:ext cx="0" cy="10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002" name="Line 223">
                  <a:extLst>
                    <a:ext uri="{FF2B5EF4-FFF2-40B4-BE49-F238E27FC236}">
                      <a16:creationId xmlns:a16="http://schemas.microsoft.com/office/drawing/2014/main" id="{4C6BDD07-5488-4A1C-B46B-75906B25336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>
                  <a:off x="2167" y="3240"/>
                  <a:ext cx="98" cy="5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003" name="Line 224">
                  <a:extLst>
                    <a:ext uri="{FF2B5EF4-FFF2-40B4-BE49-F238E27FC236}">
                      <a16:creationId xmlns:a16="http://schemas.microsoft.com/office/drawing/2014/main" id="{BD5D33CF-448F-4E35-9F9B-84958CE7E8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266" y="3240"/>
                  <a:ext cx="98" cy="5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004" name="Line 225">
                  <a:extLst>
                    <a:ext uri="{FF2B5EF4-FFF2-40B4-BE49-F238E27FC236}">
                      <a16:creationId xmlns:a16="http://schemas.microsoft.com/office/drawing/2014/main" id="{60A301A0-9447-47C9-A1CD-D501EF7CE1A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61" y="3242"/>
                  <a:ext cx="97" cy="5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005" name="Line 226">
                  <a:extLst>
                    <a:ext uri="{FF2B5EF4-FFF2-40B4-BE49-F238E27FC236}">
                      <a16:creationId xmlns:a16="http://schemas.microsoft.com/office/drawing/2014/main" id="{A16E93C3-52EA-45F0-AC69-328ADF4F70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51" y="3243"/>
                  <a:ext cx="98" cy="5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006" name="Line 227">
                  <a:extLst>
                    <a:ext uri="{FF2B5EF4-FFF2-40B4-BE49-F238E27FC236}">
                      <a16:creationId xmlns:a16="http://schemas.microsoft.com/office/drawing/2014/main" id="{B69482A7-8359-409E-A158-319860416B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457" y="3241"/>
                  <a:ext cx="98" cy="5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007" name="Line 228">
                  <a:extLst>
                    <a:ext uri="{FF2B5EF4-FFF2-40B4-BE49-F238E27FC236}">
                      <a16:creationId xmlns:a16="http://schemas.microsoft.com/office/drawing/2014/main" id="{09E95F31-A3CA-414B-9686-E433DA36FD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644" y="3240"/>
                  <a:ext cx="98" cy="5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80994" name="Line 229">
                <a:extLst>
                  <a:ext uri="{FF2B5EF4-FFF2-40B4-BE49-F238E27FC236}">
                    <a16:creationId xmlns:a16="http://schemas.microsoft.com/office/drawing/2014/main" id="{20FA39BB-DF66-45C3-8F3A-3AF5F49292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908" y="3833"/>
                <a:ext cx="98" cy="5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95" name="Line 230">
                <a:extLst>
                  <a:ext uri="{FF2B5EF4-FFF2-40B4-BE49-F238E27FC236}">
                    <a16:creationId xmlns:a16="http://schemas.microsoft.com/office/drawing/2014/main" id="{257D3654-1500-4EF3-8FEE-52A2087E32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45" y="3978"/>
                <a:ext cx="84" cy="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96" name="Line 231">
                <a:extLst>
                  <a:ext uri="{FF2B5EF4-FFF2-40B4-BE49-F238E27FC236}">
                    <a16:creationId xmlns:a16="http://schemas.microsoft.com/office/drawing/2014/main" id="{CABB72C7-F03F-45B8-A70D-2DD9977B5B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40" y="3999"/>
                <a:ext cx="98" cy="5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97" name="Rectangle 232">
                <a:extLst>
                  <a:ext uri="{FF2B5EF4-FFF2-40B4-BE49-F238E27FC236}">
                    <a16:creationId xmlns:a16="http://schemas.microsoft.com/office/drawing/2014/main" id="{E71C2CE1-9328-4E47-8C9C-2642E2D4BB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5" y="3893"/>
                <a:ext cx="297" cy="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ar-JO" sz="10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</a:t>
                </a:r>
                <a:r>
                  <a:rPr lang="en-US" altLang="ar-JO" sz="10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</p:grpSp>
        <p:sp>
          <p:nvSpPr>
            <p:cNvPr id="80986" name="Line 233">
              <a:extLst>
                <a:ext uri="{FF2B5EF4-FFF2-40B4-BE49-F238E27FC236}">
                  <a16:creationId xmlns:a16="http://schemas.microsoft.com/office/drawing/2014/main" id="{4DD7EDA9-8623-4F60-8192-31E89E71CA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41" y="594"/>
              <a:ext cx="50" cy="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87" name="Rectangle 234">
              <a:extLst>
                <a:ext uri="{FF2B5EF4-FFF2-40B4-BE49-F238E27FC236}">
                  <a16:creationId xmlns:a16="http://schemas.microsoft.com/office/drawing/2014/main" id="{A847A5EC-D317-472A-A5DC-119AB4176A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39" y="574"/>
              <a:ext cx="270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1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OH</a:t>
              </a:r>
            </a:p>
          </p:txBody>
        </p:sp>
        <p:sp>
          <p:nvSpPr>
            <p:cNvPr id="80988" name="Line 235">
              <a:extLst>
                <a:ext uri="{FF2B5EF4-FFF2-40B4-BE49-F238E27FC236}">
                  <a16:creationId xmlns:a16="http://schemas.microsoft.com/office/drawing/2014/main" id="{287BAC4F-DCD8-4F00-89AA-8498C2F81E0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3630185">
              <a:off x="5279" y="973"/>
              <a:ext cx="83" cy="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89" name="Line 236">
              <a:extLst>
                <a:ext uri="{FF2B5EF4-FFF2-40B4-BE49-F238E27FC236}">
                  <a16:creationId xmlns:a16="http://schemas.microsoft.com/office/drawing/2014/main" id="{D33F61CB-0EB8-421D-92D8-BD16165DEC4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3630185">
              <a:off x="5178" y="1117"/>
              <a:ext cx="92" cy="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0905" name="Line 238">
            <a:extLst>
              <a:ext uri="{FF2B5EF4-FFF2-40B4-BE49-F238E27FC236}">
                <a16:creationId xmlns:a16="http://schemas.microsoft.com/office/drawing/2014/main" id="{D3F8CC62-D180-48F9-8B8E-6CB4793D0615}"/>
              </a:ext>
            </a:extLst>
          </p:cNvPr>
          <p:cNvSpPr>
            <a:spLocks noChangeShapeType="1"/>
          </p:cNvSpPr>
          <p:nvPr/>
        </p:nvSpPr>
        <p:spPr bwMode="auto">
          <a:xfrm rot="2766244" flipH="1">
            <a:off x="6169026" y="2678112"/>
            <a:ext cx="652462" cy="20558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06" name="Line 239">
            <a:extLst>
              <a:ext uri="{FF2B5EF4-FFF2-40B4-BE49-F238E27FC236}">
                <a16:creationId xmlns:a16="http://schemas.microsoft.com/office/drawing/2014/main" id="{05EE4D56-46CC-46C1-9530-890409273CFD}"/>
              </a:ext>
            </a:extLst>
          </p:cNvPr>
          <p:cNvSpPr>
            <a:spLocks noChangeShapeType="1"/>
          </p:cNvSpPr>
          <p:nvPr/>
        </p:nvSpPr>
        <p:spPr bwMode="auto">
          <a:xfrm rot="18833756" flipH="1">
            <a:off x="7065170" y="3390106"/>
            <a:ext cx="747712" cy="663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07" name="Text Box 240">
            <a:extLst>
              <a:ext uri="{FF2B5EF4-FFF2-40B4-BE49-F238E27FC236}">
                <a16:creationId xmlns:a16="http://schemas.microsoft.com/office/drawing/2014/main" id="{D02D8AC3-A59C-4B81-89A9-8B2DED1921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0275" y="3536950"/>
            <a:ext cx="1625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ar-JO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ar-JO" sz="1600" b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</a:t>
            </a:r>
            <a:r>
              <a:rPr lang="en-US" altLang="ar-JO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-Hydroxylase</a:t>
            </a:r>
            <a:endParaRPr lang="en-US" altLang="ar-JO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908" name="Text Box 241">
            <a:extLst>
              <a:ext uri="{FF2B5EF4-FFF2-40B4-BE49-F238E27FC236}">
                <a16:creationId xmlns:a16="http://schemas.microsoft.com/office/drawing/2014/main" id="{E5E61978-E5E0-455F-B4CC-1D8A00C76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1875" y="3546475"/>
            <a:ext cx="1625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ar-JO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24-Hydroxylase</a:t>
            </a:r>
            <a:endParaRPr lang="en-US" altLang="ar-JO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909" name="Text Box 242">
            <a:extLst>
              <a:ext uri="{FF2B5EF4-FFF2-40B4-BE49-F238E27FC236}">
                <a16:creationId xmlns:a16="http://schemas.microsoft.com/office/drawing/2014/main" id="{AFBEDE6D-B54A-4B2F-89C5-A53300799D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8438" y="3538538"/>
            <a:ext cx="9826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ar-JO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kidney</a:t>
            </a:r>
            <a:endParaRPr lang="en-US" altLang="ar-JO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910" name="Text Box 243">
            <a:extLst>
              <a:ext uri="{FF2B5EF4-FFF2-40B4-BE49-F238E27FC236}">
                <a16:creationId xmlns:a16="http://schemas.microsoft.com/office/drawing/2014/main" id="{B5320794-0A7A-48F6-908F-F7F58C0BD9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4438" y="2716213"/>
            <a:ext cx="25431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ar-JO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25-(OH)-cholecalciferol</a:t>
            </a:r>
            <a:endParaRPr lang="en-US" altLang="ar-JO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0911" name="Group 244">
            <a:extLst>
              <a:ext uri="{FF2B5EF4-FFF2-40B4-BE49-F238E27FC236}">
                <a16:creationId xmlns:a16="http://schemas.microsoft.com/office/drawing/2014/main" id="{E713966A-81E2-4663-8B2A-44379C657E5A}"/>
              </a:ext>
            </a:extLst>
          </p:cNvPr>
          <p:cNvGrpSpPr>
            <a:grpSpLocks/>
          </p:cNvGrpSpPr>
          <p:nvPr/>
        </p:nvGrpSpPr>
        <p:grpSpPr bwMode="auto">
          <a:xfrm>
            <a:off x="3417888" y="4267200"/>
            <a:ext cx="2008187" cy="1535113"/>
            <a:chOff x="2536" y="2784"/>
            <a:chExt cx="1423" cy="1010"/>
          </a:xfrm>
        </p:grpSpPr>
        <p:sp>
          <p:nvSpPr>
            <p:cNvPr id="80953" name="Line 245">
              <a:extLst>
                <a:ext uri="{FF2B5EF4-FFF2-40B4-BE49-F238E27FC236}">
                  <a16:creationId xmlns:a16="http://schemas.microsoft.com/office/drawing/2014/main" id="{2C7F2ED6-2735-4078-8DF3-EF2B6C7E5EC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3630185">
              <a:off x="3017" y="3205"/>
              <a:ext cx="94" cy="5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54" name="Line 246">
              <a:extLst>
                <a:ext uri="{FF2B5EF4-FFF2-40B4-BE49-F238E27FC236}">
                  <a16:creationId xmlns:a16="http://schemas.microsoft.com/office/drawing/2014/main" id="{438E3F61-2CE8-4DD7-BA91-207888EF325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3630185">
              <a:off x="3146" y="2905"/>
              <a:ext cx="94" cy="5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55" name="Line 247">
              <a:extLst>
                <a:ext uri="{FF2B5EF4-FFF2-40B4-BE49-F238E27FC236}">
                  <a16:creationId xmlns:a16="http://schemas.microsoft.com/office/drawing/2014/main" id="{8E19D5C2-FB8D-447E-9D4C-230769E7E16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3630185">
              <a:off x="2932" y="3356"/>
              <a:ext cx="93" cy="5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0956" name="Group 248">
              <a:extLst>
                <a:ext uri="{FF2B5EF4-FFF2-40B4-BE49-F238E27FC236}">
                  <a16:creationId xmlns:a16="http://schemas.microsoft.com/office/drawing/2014/main" id="{5B827360-AFA7-422A-BF3C-B0EA22FF12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36" y="2784"/>
              <a:ext cx="1423" cy="1010"/>
              <a:chOff x="1488" y="3242"/>
              <a:chExt cx="1423" cy="1010"/>
            </a:xfrm>
          </p:grpSpPr>
          <p:grpSp>
            <p:nvGrpSpPr>
              <p:cNvPr id="80957" name="Group 249">
                <a:extLst>
                  <a:ext uri="{FF2B5EF4-FFF2-40B4-BE49-F238E27FC236}">
                    <a16:creationId xmlns:a16="http://schemas.microsoft.com/office/drawing/2014/main" id="{35014AAA-23CC-4A66-9A6F-7884E3BD310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88" y="3242"/>
                <a:ext cx="1423" cy="1010"/>
                <a:chOff x="1488" y="3240"/>
                <a:chExt cx="1423" cy="1010"/>
              </a:xfrm>
            </p:grpSpPr>
            <p:grpSp>
              <p:nvGrpSpPr>
                <p:cNvPr id="80960" name="Group 250">
                  <a:extLst>
                    <a:ext uri="{FF2B5EF4-FFF2-40B4-BE49-F238E27FC236}">
                      <a16:creationId xmlns:a16="http://schemas.microsoft.com/office/drawing/2014/main" id="{FB0C7756-3F39-4933-AE22-462AEE4C22D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88" y="3240"/>
                  <a:ext cx="1254" cy="1010"/>
                  <a:chOff x="1488" y="3240"/>
                  <a:chExt cx="1254" cy="1010"/>
                </a:xfrm>
              </p:grpSpPr>
              <p:grpSp>
                <p:nvGrpSpPr>
                  <p:cNvPr id="80963" name="Group 251">
                    <a:extLst>
                      <a:ext uri="{FF2B5EF4-FFF2-40B4-BE49-F238E27FC236}">
                        <a16:creationId xmlns:a16="http://schemas.microsoft.com/office/drawing/2014/main" id="{15C4816A-1F7A-4B27-A1B6-5E0FE978366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488" y="3240"/>
                    <a:ext cx="1254" cy="1010"/>
                    <a:chOff x="1488" y="3240"/>
                    <a:chExt cx="1254" cy="1010"/>
                  </a:xfrm>
                </p:grpSpPr>
                <p:sp>
                  <p:nvSpPr>
                    <p:cNvPr id="80966" name="AutoShape 252">
                      <a:extLst>
                        <a:ext uri="{FF2B5EF4-FFF2-40B4-BE49-F238E27FC236}">
                          <a16:creationId xmlns:a16="http://schemas.microsoft.com/office/drawing/2014/main" id="{526DFB9E-FE39-4D7F-A49A-78399D03488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1800" y="3892"/>
                      <a:ext cx="259" cy="253"/>
                    </a:xfrm>
                    <a:prstGeom prst="hexagon">
                      <a:avLst>
                        <a:gd name="adj" fmla="val 25593"/>
                        <a:gd name="vf" fmla="val 115470"/>
                      </a:avLst>
                    </a:prstGeom>
                    <a:noFill/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ar-JO" altLang="ar-JO"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80967" name="Line 253">
                      <a:extLst>
                        <a:ext uri="{FF2B5EF4-FFF2-40B4-BE49-F238E27FC236}">
                          <a16:creationId xmlns:a16="http://schemas.microsoft.com/office/drawing/2014/main" id="{29A72F33-6491-45F3-ADC8-0AC84007770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706" y="4088"/>
                      <a:ext cx="98" cy="5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0968" name="Text Box 254">
                      <a:extLst>
                        <a:ext uri="{FF2B5EF4-FFF2-40B4-BE49-F238E27FC236}">
                          <a16:creationId xmlns:a16="http://schemas.microsoft.com/office/drawing/2014/main" id="{4239C56C-6BA1-4857-8C4E-A2479FEEAD54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488" y="4089"/>
                      <a:ext cx="270" cy="16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en-US" altLang="ar-JO" sz="1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</a:t>
                      </a:r>
                      <a:endParaRPr lang="en-US" altLang="ar-JO"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grpSp>
                  <p:nvGrpSpPr>
                    <p:cNvPr id="80969" name="Group 255">
                      <a:extLst>
                        <a:ext uri="{FF2B5EF4-FFF2-40B4-BE49-F238E27FC236}">
                          <a16:creationId xmlns:a16="http://schemas.microsoft.com/office/drawing/2014/main" id="{9DAB83C2-A4A8-432E-8BBC-A7D8DBF0F472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97" y="3240"/>
                      <a:ext cx="845" cy="401"/>
                      <a:chOff x="1897" y="3240"/>
                      <a:chExt cx="845" cy="401"/>
                    </a:xfrm>
                  </p:grpSpPr>
                  <p:sp>
                    <p:nvSpPr>
                      <p:cNvPr id="80974" name="AutoShape 256">
                        <a:extLst>
                          <a:ext uri="{FF2B5EF4-FFF2-40B4-BE49-F238E27FC236}">
                            <a16:creationId xmlns:a16="http://schemas.microsoft.com/office/drawing/2014/main" id="{E8B4238C-EEAC-4A70-855A-2804B5F67703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 rot="-5400000">
                        <a:off x="1892" y="3385"/>
                        <a:ext cx="261" cy="252"/>
                      </a:xfrm>
                      <a:prstGeom prst="hexagon">
                        <a:avLst>
                          <a:gd name="adj" fmla="val 25893"/>
                          <a:gd name="vf" fmla="val 115470"/>
                        </a:avLst>
                      </a:prstGeom>
                      <a:noFill/>
                      <a:ln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Gill Sans MT" panose="020B0502020104020203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Gill Sans MT" panose="020B0502020104020203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Gill Sans MT" panose="020B0502020104020203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Gill Sans MT" panose="020B0502020104020203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Gill Sans MT" panose="020B0502020104020203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Gill Sans MT" panose="020B0502020104020203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Gill Sans MT" panose="020B0502020104020203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Gill Sans MT" panose="020B0502020104020203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Gill Sans MT" panose="020B0502020104020203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ar-JO" altLang="ar-JO" sz="1800"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80975" name="AutoShape 257">
                        <a:extLst>
                          <a:ext uri="{FF2B5EF4-FFF2-40B4-BE49-F238E27FC236}">
                            <a16:creationId xmlns:a16="http://schemas.microsoft.com/office/drawing/2014/main" id="{4F626A68-0FB0-4ECE-B5B6-62707C3B8D3D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 rot="-5400000">
                        <a:off x="2173" y="3366"/>
                        <a:ext cx="188" cy="236"/>
                      </a:xfrm>
                      <a:prstGeom prst="homePlate">
                        <a:avLst>
                          <a:gd name="adj" fmla="val 25000"/>
                        </a:avLst>
                      </a:prstGeom>
                      <a:noFill/>
                      <a:ln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Gill Sans MT" panose="020B0502020104020203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Gill Sans MT" panose="020B0502020104020203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Gill Sans MT" panose="020B0502020104020203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Gill Sans MT" panose="020B0502020104020203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Gill Sans MT" panose="020B0502020104020203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Gill Sans MT" panose="020B0502020104020203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Gill Sans MT" panose="020B0502020104020203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Gill Sans MT" panose="020B0502020104020203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Gill Sans MT" panose="020B0502020104020203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ar-JO" altLang="ar-JO" sz="1800"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80976" name="Line 258">
                        <a:extLst>
                          <a:ext uri="{FF2B5EF4-FFF2-40B4-BE49-F238E27FC236}">
                            <a16:creationId xmlns:a16="http://schemas.microsoft.com/office/drawing/2014/main" id="{D55C1D31-AD2B-49D0-8C77-D6FC7E24708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267" y="3289"/>
                        <a:ext cx="0" cy="101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0977" name="Line 259">
                        <a:extLst>
                          <a:ext uri="{FF2B5EF4-FFF2-40B4-BE49-F238E27FC236}">
                            <a16:creationId xmlns:a16="http://schemas.microsoft.com/office/drawing/2014/main" id="{4182FEE7-B4A6-489D-B11F-C86E5C9E787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644" y="3292"/>
                        <a:ext cx="0" cy="101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0978" name="Line 260">
                        <a:extLst>
                          <a:ext uri="{FF2B5EF4-FFF2-40B4-BE49-F238E27FC236}">
                            <a16:creationId xmlns:a16="http://schemas.microsoft.com/office/drawing/2014/main" id="{64CF6114-9A83-4E57-A083-9371191BD60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rot="10800000">
                        <a:off x="2167" y="3240"/>
                        <a:ext cx="98" cy="50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0979" name="Line 261">
                        <a:extLst>
                          <a:ext uri="{FF2B5EF4-FFF2-40B4-BE49-F238E27FC236}">
                            <a16:creationId xmlns:a16="http://schemas.microsoft.com/office/drawing/2014/main" id="{936AFF54-8110-495A-96A0-213C7A128E5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266" y="3240"/>
                        <a:ext cx="98" cy="50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0980" name="Line 262">
                        <a:extLst>
                          <a:ext uri="{FF2B5EF4-FFF2-40B4-BE49-F238E27FC236}">
                            <a16:creationId xmlns:a16="http://schemas.microsoft.com/office/drawing/2014/main" id="{6A547548-5622-4ED4-88D1-9D5821F1748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361" y="3242"/>
                        <a:ext cx="97" cy="50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0981" name="Line 263">
                        <a:extLst>
                          <a:ext uri="{FF2B5EF4-FFF2-40B4-BE49-F238E27FC236}">
                            <a16:creationId xmlns:a16="http://schemas.microsoft.com/office/drawing/2014/main" id="{86614B21-C14B-413A-8AA7-217B44A96F4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551" y="3243"/>
                        <a:ext cx="98" cy="50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0982" name="Line 264">
                        <a:extLst>
                          <a:ext uri="{FF2B5EF4-FFF2-40B4-BE49-F238E27FC236}">
                            <a16:creationId xmlns:a16="http://schemas.microsoft.com/office/drawing/2014/main" id="{F302F13B-4C0B-42ED-B850-2C6B67548A7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457" y="3241"/>
                        <a:ext cx="98" cy="50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0983" name="Line 265">
                        <a:extLst>
                          <a:ext uri="{FF2B5EF4-FFF2-40B4-BE49-F238E27FC236}">
                            <a16:creationId xmlns:a16="http://schemas.microsoft.com/office/drawing/2014/main" id="{59FD54FA-8582-4D59-913A-711D5028331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644" y="3240"/>
                        <a:ext cx="98" cy="50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80970" name="Line 266">
                      <a:extLst>
                        <a:ext uri="{FF2B5EF4-FFF2-40B4-BE49-F238E27FC236}">
                          <a16:creationId xmlns:a16="http://schemas.microsoft.com/office/drawing/2014/main" id="{954CC85F-0E3A-4C98-9A74-5F8397E2EEC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926" y="3737"/>
                      <a:ext cx="98" cy="5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0971" name="Line 267">
                      <a:extLst>
                        <a:ext uri="{FF2B5EF4-FFF2-40B4-BE49-F238E27FC236}">
                          <a16:creationId xmlns:a16="http://schemas.microsoft.com/office/drawing/2014/main" id="{814FD0EA-487B-4EA2-813D-BEC3ABBA662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063" y="3882"/>
                      <a:ext cx="84" cy="42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0972" name="Line 268">
                      <a:extLst>
                        <a:ext uri="{FF2B5EF4-FFF2-40B4-BE49-F238E27FC236}">
                          <a16:creationId xmlns:a16="http://schemas.microsoft.com/office/drawing/2014/main" id="{7ABCE398-5CB0-427D-83A4-E64ED8523A9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058" y="3903"/>
                      <a:ext cx="98" cy="5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0973" name="Rectangle 269">
                      <a:extLst>
                        <a:ext uri="{FF2B5EF4-FFF2-40B4-BE49-F238E27FC236}">
                          <a16:creationId xmlns:a16="http://schemas.microsoft.com/office/drawing/2014/main" id="{86C483B1-5FE1-48CA-B4D9-EDA08A407C6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3" y="3797"/>
                      <a:ext cx="298" cy="16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ar-JO" sz="1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</a:t>
                      </a:r>
                      <a:r>
                        <a:rPr lang="en-US" altLang="ar-JO" sz="1000" b="1" baseline="-25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p:txBody>
                </p:sp>
              </p:grpSp>
              <p:sp>
                <p:nvSpPr>
                  <p:cNvPr id="80964" name="Line 270">
                    <a:extLst>
                      <a:ext uri="{FF2B5EF4-FFF2-40B4-BE49-F238E27FC236}">
                        <a16:creationId xmlns:a16="http://schemas.microsoft.com/office/drawing/2014/main" id="{7A1C80BC-E9DB-46A4-BFAE-25A156ADD25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055" y="4083"/>
                    <a:ext cx="98" cy="5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0965" name="Rectangle 271">
                    <a:extLst>
                      <a:ext uri="{FF2B5EF4-FFF2-40B4-BE49-F238E27FC236}">
                        <a16:creationId xmlns:a16="http://schemas.microsoft.com/office/drawing/2014/main" id="{06770435-3521-4904-860B-76EC8249E77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113" y="4082"/>
                    <a:ext cx="272" cy="16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Gill Sans MT" panose="020B0502020104020203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Gill Sans MT" panose="020B0502020104020203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Gill Sans MT" panose="020B0502020104020203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Gill Sans MT" panose="020B0502020104020203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Gill Sans MT" panose="020B0502020104020203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Gill Sans MT" panose="020B0502020104020203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Gill Sans MT" panose="020B0502020104020203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Gill Sans MT" panose="020B0502020104020203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Gill Sans MT" panose="020B0502020104020203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ar-JO" sz="10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OH</a:t>
                    </a:r>
                  </a:p>
                </p:txBody>
              </p:sp>
            </p:grpSp>
            <p:sp>
              <p:nvSpPr>
                <p:cNvPr id="80961" name="Line 272">
                  <a:extLst>
                    <a:ext uri="{FF2B5EF4-FFF2-40B4-BE49-F238E27FC236}">
                      <a16:creationId xmlns:a16="http://schemas.microsoft.com/office/drawing/2014/main" id="{A0AE4741-F546-46D9-BE36-13FC083BF28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43" y="3290"/>
                  <a:ext cx="50" cy="2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962" name="Rectangle 273">
                  <a:extLst>
                    <a:ext uri="{FF2B5EF4-FFF2-40B4-BE49-F238E27FC236}">
                      <a16:creationId xmlns:a16="http://schemas.microsoft.com/office/drawing/2014/main" id="{E9290948-D491-4013-97DE-24AB6FE459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1" y="3270"/>
                  <a:ext cx="270" cy="1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ar-JO" sz="10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OH</a:t>
                  </a:r>
                </a:p>
              </p:txBody>
            </p:sp>
          </p:grpSp>
          <p:sp>
            <p:nvSpPr>
              <p:cNvPr id="80958" name="Line 274">
                <a:extLst>
                  <a:ext uri="{FF2B5EF4-FFF2-40B4-BE49-F238E27FC236}">
                    <a16:creationId xmlns:a16="http://schemas.microsoft.com/office/drawing/2014/main" id="{6D031EF9-9535-49E0-BF63-99F65037C2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3630185">
                <a:off x="2003" y="3675"/>
                <a:ext cx="76" cy="4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59" name="Line 275">
                <a:extLst>
                  <a:ext uri="{FF2B5EF4-FFF2-40B4-BE49-F238E27FC236}">
                    <a16:creationId xmlns:a16="http://schemas.microsoft.com/office/drawing/2014/main" id="{DD7F7DC1-3C5E-4496-8AB3-AC23674A21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3630185">
                <a:off x="1912" y="3816"/>
                <a:ext cx="76" cy="4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80912" name="Group 276">
            <a:extLst>
              <a:ext uri="{FF2B5EF4-FFF2-40B4-BE49-F238E27FC236}">
                <a16:creationId xmlns:a16="http://schemas.microsoft.com/office/drawing/2014/main" id="{0E9F5B4A-C22E-443E-9BBC-BB01FBF4B3E8}"/>
              </a:ext>
            </a:extLst>
          </p:cNvPr>
          <p:cNvGrpSpPr>
            <a:grpSpLocks/>
          </p:cNvGrpSpPr>
          <p:nvPr/>
        </p:nvGrpSpPr>
        <p:grpSpPr bwMode="auto">
          <a:xfrm>
            <a:off x="6229350" y="3965575"/>
            <a:ext cx="2024063" cy="1871663"/>
            <a:chOff x="4528" y="2675"/>
            <a:chExt cx="1434" cy="1231"/>
          </a:xfrm>
        </p:grpSpPr>
        <p:sp>
          <p:nvSpPr>
            <p:cNvPr id="80927" name="Rectangle 277">
              <a:extLst>
                <a:ext uri="{FF2B5EF4-FFF2-40B4-BE49-F238E27FC236}">
                  <a16:creationId xmlns:a16="http://schemas.microsoft.com/office/drawing/2014/main" id="{A834994A-D5DD-4319-8C2C-7D29F464D1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8" y="2675"/>
              <a:ext cx="270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1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OH</a:t>
              </a:r>
            </a:p>
          </p:txBody>
        </p:sp>
        <p:sp>
          <p:nvSpPr>
            <p:cNvPr id="80928" name="Line 278">
              <a:extLst>
                <a:ext uri="{FF2B5EF4-FFF2-40B4-BE49-F238E27FC236}">
                  <a16:creationId xmlns:a16="http://schemas.microsoft.com/office/drawing/2014/main" id="{FA277664-AB43-4785-882B-96C8EBBB8FF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3630185">
              <a:off x="5569" y="2831"/>
              <a:ext cx="66" cy="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29" name="Line 279">
              <a:extLst>
                <a:ext uri="{FF2B5EF4-FFF2-40B4-BE49-F238E27FC236}">
                  <a16:creationId xmlns:a16="http://schemas.microsoft.com/office/drawing/2014/main" id="{F4A63AF1-8313-43B6-BDCF-1909103990F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3630185">
              <a:off x="5152" y="3002"/>
              <a:ext cx="94" cy="5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0930" name="Group 280">
              <a:extLst>
                <a:ext uri="{FF2B5EF4-FFF2-40B4-BE49-F238E27FC236}">
                  <a16:creationId xmlns:a16="http://schemas.microsoft.com/office/drawing/2014/main" id="{05FDE2D4-EBBD-4639-A7C7-4AF982571D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28" y="2881"/>
              <a:ext cx="1266" cy="1025"/>
              <a:chOff x="4528" y="2878"/>
              <a:chExt cx="1266" cy="1025"/>
            </a:xfrm>
          </p:grpSpPr>
          <p:sp>
            <p:nvSpPr>
              <p:cNvPr id="80935" name="AutoShape 281">
                <a:extLst>
                  <a:ext uri="{FF2B5EF4-FFF2-40B4-BE49-F238E27FC236}">
                    <a16:creationId xmlns:a16="http://schemas.microsoft.com/office/drawing/2014/main" id="{C68C5AA3-21A0-40E0-A074-D41D030830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4852" y="3527"/>
                <a:ext cx="259" cy="253"/>
              </a:xfrm>
              <a:prstGeom prst="hexagon">
                <a:avLst>
                  <a:gd name="adj" fmla="val 25593"/>
                  <a:gd name="vf" fmla="val 115470"/>
                </a:avLst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JO" altLang="ar-JO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0936" name="Line 282">
                <a:extLst>
                  <a:ext uri="{FF2B5EF4-FFF2-40B4-BE49-F238E27FC236}">
                    <a16:creationId xmlns:a16="http://schemas.microsoft.com/office/drawing/2014/main" id="{2E87FE40-FAEF-4D54-BCB7-416A96DD35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729" y="3723"/>
                <a:ext cx="127" cy="6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37" name="Text Box 283">
                <a:extLst>
                  <a:ext uri="{FF2B5EF4-FFF2-40B4-BE49-F238E27FC236}">
                    <a16:creationId xmlns:a16="http://schemas.microsoft.com/office/drawing/2014/main" id="{A9CD8438-2422-4CDF-A3F2-D564C3AE1EB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28" y="3742"/>
                <a:ext cx="270" cy="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ar-JO" sz="10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</a:t>
                </a:r>
                <a:endParaRPr lang="en-US" altLang="ar-JO" sz="1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80938" name="Group 284">
                <a:extLst>
                  <a:ext uri="{FF2B5EF4-FFF2-40B4-BE49-F238E27FC236}">
                    <a16:creationId xmlns:a16="http://schemas.microsoft.com/office/drawing/2014/main" id="{496CB0E7-743C-4E51-BE7D-F1E995710E3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949" y="2878"/>
                <a:ext cx="845" cy="401"/>
                <a:chOff x="4949" y="2878"/>
                <a:chExt cx="845" cy="401"/>
              </a:xfrm>
            </p:grpSpPr>
            <p:sp>
              <p:nvSpPr>
                <p:cNvPr id="80943" name="AutoShape 285">
                  <a:extLst>
                    <a:ext uri="{FF2B5EF4-FFF2-40B4-BE49-F238E27FC236}">
                      <a16:creationId xmlns:a16="http://schemas.microsoft.com/office/drawing/2014/main" id="{561F3DA3-2D64-4F2B-8705-3D813E3716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4944" y="3023"/>
                  <a:ext cx="261" cy="252"/>
                </a:xfrm>
                <a:prstGeom prst="hexagon">
                  <a:avLst>
                    <a:gd name="adj" fmla="val 25893"/>
                    <a:gd name="vf" fmla="val 115470"/>
                  </a:avLst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ar-JO" altLang="ar-JO" sz="1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0944" name="AutoShape 286">
                  <a:extLst>
                    <a:ext uri="{FF2B5EF4-FFF2-40B4-BE49-F238E27FC236}">
                      <a16:creationId xmlns:a16="http://schemas.microsoft.com/office/drawing/2014/main" id="{E74559F9-2D50-4E59-991D-1F4A83F83C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5225" y="3004"/>
                  <a:ext cx="188" cy="236"/>
                </a:xfrm>
                <a:prstGeom prst="homePlate">
                  <a:avLst>
                    <a:gd name="adj" fmla="val 25000"/>
                  </a:avLst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ar-JO" altLang="ar-JO" sz="1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0945" name="Line 287">
                  <a:extLst>
                    <a:ext uri="{FF2B5EF4-FFF2-40B4-BE49-F238E27FC236}">
                      <a16:creationId xmlns:a16="http://schemas.microsoft.com/office/drawing/2014/main" id="{602392BF-5206-44A9-A70A-D48468711B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319" y="2927"/>
                  <a:ext cx="0" cy="10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946" name="Line 288">
                  <a:extLst>
                    <a:ext uri="{FF2B5EF4-FFF2-40B4-BE49-F238E27FC236}">
                      <a16:creationId xmlns:a16="http://schemas.microsoft.com/office/drawing/2014/main" id="{FAA933EC-AFA5-45E2-9DF9-5FCAC2452D4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696" y="2930"/>
                  <a:ext cx="0" cy="10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947" name="Line 289">
                  <a:extLst>
                    <a:ext uri="{FF2B5EF4-FFF2-40B4-BE49-F238E27FC236}">
                      <a16:creationId xmlns:a16="http://schemas.microsoft.com/office/drawing/2014/main" id="{A3A09586-EDE6-44A8-8F6F-28A27FCB2D1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>
                  <a:off x="5219" y="2878"/>
                  <a:ext cx="98" cy="5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948" name="Line 290">
                  <a:extLst>
                    <a:ext uri="{FF2B5EF4-FFF2-40B4-BE49-F238E27FC236}">
                      <a16:creationId xmlns:a16="http://schemas.microsoft.com/office/drawing/2014/main" id="{F38DD22D-8601-437B-9BE1-95C2E631BF3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318" y="2878"/>
                  <a:ext cx="98" cy="5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949" name="Line 291">
                  <a:extLst>
                    <a:ext uri="{FF2B5EF4-FFF2-40B4-BE49-F238E27FC236}">
                      <a16:creationId xmlns:a16="http://schemas.microsoft.com/office/drawing/2014/main" id="{EEFDD61E-107F-49E5-87FD-EE96D18ED9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410" y="2880"/>
                  <a:ext cx="97" cy="5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950" name="Line 292">
                  <a:extLst>
                    <a:ext uri="{FF2B5EF4-FFF2-40B4-BE49-F238E27FC236}">
                      <a16:creationId xmlns:a16="http://schemas.microsoft.com/office/drawing/2014/main" id="{C10B4249-7951-4874-9051-7CADDD3860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603" y="2881"/>
                  <a:ext cx="98" cy="5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951" name="Line 293">
                  <a:extLst>
                    <a:ext uri="{FF2B5EF4-FFF2-40B4-BE49-F238E27FC236}">
                      <a16:creationId xmlns:a16="http://schemas.microsoft.com/office/drawing/2014/main" id="{DC47BC92-2563-4E97-9BC6-15FB26ADE21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503" y="2879"/>
                  <a:ext cx="98" cy="5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952" name="Line 294">
                  <a:extLst>
                    <a:ext uri="{FF2B5EF4-FFF2-40B4-BE49-F238E27FC236}">
                      <a16:creationId xmlns:a16="http://schemas.microsoft.com/office/drawing/2014/main" id="{6B04057B-3918-4EE1-AACB-0BDD9B3B5AB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696" y="2878"/>
                  <a:ext cx="98" cy="5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80939" name="Line 295">
                <a:extLst>
                  <a:ext uri="{FF2B5EF4-FFF2-40B4-BE49-F238E27FC236}">
                    <a16:creationId xmlns:a16="http://schemas.microsoft.com/office/drawing/2014/main" id="{3910FADB-90EC-4A96-B01C-1751B55D01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978" y="3372"/>
                <a:ext cx="98" cy="5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40" name="Line 296">
                <a:extLst>
                  <a:ext uri="{FF2B5EF4-FFF2-40B4-BE49-F238E27FC236}">
                    <a16:creationId xmlns:a16="http://schemas.microsoft.com/office/drawing/2014/main" id="{C6312B33-50F4-41A8-A60C-B62FC38327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115" y="3517"/>
                <a:ext cx="84" cy="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41" name="Line 297">
                <a:extLst>
                  <a:ext uri="{FF2B5EF4-FFF2-40B4-BE49-F238E27FC236}">
                    <a16:creationId xmlns:a16="http://schemas.microsoft.com/office/drawing/2014/main" id="{97DEF317-CB84-402D-BB03-84D6B529CB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110" y="3538"/>
                <a:ext cx="98" cy="5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42" name="Rectangle 298">
                <a:extLst>
                  <a:ext uri="{FF2B5EF4-FFF2-40B4-BE49-F238E27FC236}">
                    <a16:creationId xmlns:a16="http://schemas.microsoft.com/office/drawing/2014/main" id="{FB2F435C-C6EA-409D-B423-DAA4769084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65" y="3435"/>
                <a:ext cx="297" cy="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ar-JO" sz="10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</a:t>
                </a:r>
                <a:r>
                  <a:rPr lang="en-US" altLang="ar-JO" sz="10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</p:grpSp>
        <p:sp>
          <p:nvSpPr>
            <p:cNvPr id="80931" name="Line 299">
              <a:extLst>
                <a:ext uri="{FF2B5EF4-FFF2-40B4-BE49-F238E27FC236}">
                  <a16:creationId xmlns:a16="http://schemas.microsoft.com/office/drawing/2014/main" id="{6941ACD4-4D0B-46F0-B612-93C2F78930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95" y="2931"/>
              <a:ext cx="50" cy="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32" name="Rectangle 300">
              <a:extLst>
                <a:ext uri="{FF2B5EF4-FFF2-40B4-BE49-F238E27FC236}">
                  <a16:creationId xmlns:a16="http://schemas.microsoft.com/office/drawing/2014/main" id="{F5E94024-FA54-4EE0-AE53-4BB19E465F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2" y="2911"/>
              <a:ext cx="270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ar-JO" sz="1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OH</a:t>
              </a:r>
            </a:p>
          </p:txBody>
        </p:sp>
        <p:sp>
          <p:nvSpPr>
            <p:cNvPr id="80933" name="Line 301">
              <a:extLst>
                <a:ext uri="{FF2B5EF4-FFF2-40B4-BE49-F238E27FC236}">
                  <a16:creationId xmlns:a16="http://schemas.microsoft.com/office/drawing/2014/main" id="{685EC573-0CED-4B3F-89EF-DEE49601E08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3630185">
              <a:off x="5026" y="3303"/>
              <a:ext cx="89" cy="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34" name="Line 302">
              <a:extLst>
                <a:ext uri="{FF2B5EF4-FFF2-40B4-BE49-F238E27FC236}">
                  <a16:creationId xmlns:a16="http://schemas.microsoft.com/office/drawing/2014/main" id="{EF9EF38C-3E21-40F8-9AC1-51173D4DF2B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3630185">
              <a:off x="4939" y="3450"/>
              <a:ext cx="85" cy="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0913" name="Text Box 303">
            <a:extLst>
              <a:ext uri="{FF2B5EF4-FFF2-40B4-BE49-F238E27FC236}">
                <a16:creationId xmlns:a16="http://schemas.microsoft.com/office/drawing/2014/main" id="{C5B013BC-C46C-41EC-B756-EEE8BA74EA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0550" y="5908675"/>
            <a:ext cx="25431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ar-JO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1,25-(OH)</a:t>
            </a:r>
            <a:r>
              <a:rPr lang="en-US" altLang="ar-JO" sz="1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ar-JO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-cholecalciferol</a:t>
            </a:r>
            <a:endParaRPr lang="en-US" altLang="ar-JO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914" name="Text Box 304">
            <a:extLst>
              <a:ext uri="{FF2B5EF4-FFF2-40B4-BE49-F238E27FC236}">
                <a16:creationId xmlns:a16="http://schemas.microsoft.com/office/drawing/2014/main" id="{7E02994E-3EA8-451C-9B6E-35FE9C5FF6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8225" y="5892800"/>
            <a:ext cx="26352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ar-JO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24,25-(OH)</a:t>
            </a:r>
            <a:r>
              <a:rPr lang="en-US" altLang="ar-JO" sz="1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ar-JO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-cholecalciferol</a:t>
            </a:r>
          </a:p>
        </p:txBody>
      </p:sp>
      <p:grpSp>
        <p:nvGrpSpPr>
          <p:cNvPr id="80915" name="Group 305">
            <a:extLst>
              <a:ext uri="{FF2B5EF4-FFF2-40B4-BE49-F238E27FC236}">
                <a16:creationId xmlns:a16="http://schemas.microsoft.com/office/drawing/2014/main" id="{D34B626F-D040-4F06-9D02-8B783704645E}"/>
              </a:ext>
            </a:extLst>
          </p:cNvPr>
          <p:cNvGrpSpPr>
            <a:grpSpLocks/>
          </p:cNvGrpSpPr>
          <p:nvPr/>
        </p:nvGrpSpPr>
        <p:grpSpPr bwMode="auto">
          <a:xfrm>
            <a:off x="5048250" y="1366838"/>
            <a:ext cx="1552575" cy="885825"/>
            <a:chOff x="3715" y="624"/>
            <a:chExt cx="1101" cy="582"/>
          </a:xfrm>
        </p:grpSpPr>
        <p:sp>
          <p:nvSpPr>
            <p:cNvPr id="80924" name="Text Box 306">
              <a:extLst>
                <a:ext uri="{FF2B5EF4-FFF2-40B4-BE49-F238E27FC236}">
                  <a16:creationId xmlns:a16="http://schemas.microsoft.com/office/drawing/2014/main" id="{F59EF3C0-4339-4FE3-94A2-9160D097B0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0" y="624"/>
              <a:ext cx="576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ar-JO" sz="1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liver</a:t>
              </a:r>
              <a:endPara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0925" name="Text Box 307">
              <a:extLst>
                <a:ext uri="{FF2B5EF4-FFF2-40B4-BE49-F238E27FC236}">
                  <a16:creationId xmlns:a16="http://schemas.microsoft.com/office/drawing/2014/main" id="{30EBF0B9-B783-44D4-BEE0-57BD85CCF5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15" y="985"/>
              <a:ext cx="1101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ar-JO" sz="1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25-Hydroxylase</a:t>
              </a:r>
              <a:endParaRPr lang="en-US" altLang="ar-JO" sz="1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0926" name="Line 308">
              <a:extLst>
                <a:ext uri="{FF2B5EF4-FFF2-40B4-BE49-F238E27FC236}">
                  <a16:creationId xmlns:a16="http://schemas.microsoft.com/office/drawing/2014/main" id="{ADDB873E-B385-4044-B2B4-73D4BE82B4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1" y="912"/>
              <a:ext cx="50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0916" name="Line 309">
            <a:extLst>
              <a:ext uri="{FF2B5EF4-FFF2-40B4-BE49-F238E27FC236}">
                <a16:creationId xmlns:a16="http://schemas.microsoft.com/office/drawing/2014/main" id="{B0F2F6AC-2E95-492F-A1D9-864FE9E82980}"/>
              </a:ext>
            </a:extLst>
          </p:cNvPr>
          <p:cNvSpPr>
            <a:spLocks noChangeShapeType="1"/>
          </p:cNvSpPr>
          <p:nvPr/>
        </p:nvSpPr>
        <p:spPr bwMode="auto">
          <a:xfrm>
            <a:off x="3554413" y="1290638"/>
            <a:ext cx="471487" cy="292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17" name="Text Box 310">
            <a:extLst>
              <a:ext uri="{FF2B5EF4-FFF2-40B4-BE49-F238E27FC236}">
                <a16:creationId xmlns:a16="http://schemas.microsoft.com/office/drawing/2014/main" id="{DB229D54-0431-4764-8A0E-C955929C46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9613" y="6261100"/>
            <a:ext cx="25415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ar-JO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(calcitriol)</a:t>
            </a:r>
            <a:endParaRPr lang="en-US" altLang="ar-JO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0918" name="Group 316">
            <a:extLst>
              <a:ext uri="{FF2B5EF4-FFF2-40B4-BE49-F238E27FC236}">
                <a16:creationId xmlns:a16="http://schemas.microsoft.com/office/drawing/2014/main" id="{5F866AE3-BEFB-494B-BCF6-221D3BBCC93F}"/>
              </a:ext>
            </a:extLst>
          </p:cNvPr>
          <p:cNvGrpSpPr>
            <a:grpSpLocks/>
          </p:cNvGrpSpPr>
          <p:nvPr/>
        </p:nvGrpSpPr>
        <p:grpSpPr bwMode="auto">
          <a:xfrm>
            <a:off x="5570538" y="3221038"/>
            <a:ext cx="1047750" cy="414337"/>
            <a:chOff x="3854" y="2077"/>
            <a:chExt cx="660" cy="261"/>
          </a:xfrm>
        </p:grpSpPr>
        <p:sp>
          <p:nvSpPr>
            <p:cNvPr id="80920" name="Text Box 311">
              <a:extLst>
                <a:ext uri="{FF2B5EF4-FFF2-40B4-BE49-F238E27FC236}">
                  <a16:creationId xmlns:a16="http://schemas.microsoft.com/office/drawing/2014/main" id="{0D82B2B9-F19F-4DE0-8605-87DF32655B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4" y="2077"/>
              <a:ext cx="47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ar-JO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PTH</a:t>
              </a:r>
            </a:p>
          </p:txBody>
        </p:sp>
        <p:grpSp>
          <p:nvGrpSpPr>
            <p:cNvPr id="80921" name="Group 312">
              <a:extLst>
                <a:ext uri="{FF2B5EF4-FFF2-40B4-BE49-F238E27FC236}">
                  <a16:creationId xmlns:a16="http://schemas.microsoft.com/office/drawing/2014/main" id="{CDCB1ACB-9AD1-4CA7-B66C-325C09D4CE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09" y="2082"/>
              <a:ext cx="205" cy="256"/>
              <a:chOff x="3868" y="2619"/>
              <a:chExt cx="231" cy="267"/>
            </a:xfrm>
          </p:grpSpPr>
          <p:sp>
            <p:nvSpPr>
              <p:cNvPr id="80922" name="Oval 313">
                <a:extLst>
                  <a:ext uri="{FF2B5EF4-FFF2-40B4-BE49-F238E27FC236}">
                    <a16:creationId xmlns:a16="http://schemas.microsoft.com/office/drawing/2014/main" id="{77556204-002F-4AAF-AEEF-C768670B90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87" y="2682"/>
                <a:ext cx="169" cy="15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JO" altLang="ar-JO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0923" name="Rectangle 314">
                <a:extLst>
                  <a:ext uri="{FF2B5EF4-FFF2-40B4-BE49-F238E27FC236}">
                    <a16:creationId xmlns:a16="http://schemas.microsoft.com/office/drawing/2014/main" id="{861C594A-0AB3-4AFE-A7BB-74E40CF329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68" y="2619"/>
                <a:ext cx="231" cy="2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87312" tIns="42862" rIns="87312" bIns="42862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ar-JO" sz="21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endParaRPr lang="en-US" altLang="ar-JO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80919" name="Text Box 315">
            <a:extLst>
              <a:ext uri="{FF2B5EF4-FFF2-40B4-BE49-F238E27FC236}">
                <a16:creationId xmlns:a16="http://schemas.microsoft.com/office/drawing/2014/main" id="{FCE3CD26-0CA1-422D-A503-97E1D48FFD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0"/>
            <a:ext cx="6096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ar-JO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Formation &amp; Hydroxylation of Vitamin D</a:t>
            </a:r>
            <a:r>
              <a:rPr lang="en-US" altLang="ar-JO" b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>
            <a:extLst>
              <a:ext uri="{FF2B5EF4-FFF2-40B4-BE49-F238E27FC236}">
                <a16:creationId xmlns:a16="http://schemas.microsoft.com/office/drawing/2014/main" id="{833D4540-DF24-49E7-97F5-3EBD7619D5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57200"/>
            <a:ext cx="7772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ar-JO" sz="2400">
                <a:latin typeface="Arial" panose="020B0604020202020204" pitchFamily="34" charset="0"/>
              </a:rPr>
              <a:t>factors that affect the concentration of the hormone at the target cell.</a:t>
            </a:r>
          </a:p>
        </p:txBody>
      </p:sp>
      <p:pic>
        <p:nvPicPr>
          <p:cNvPr id="21507" name="Picture 2">
            <a:extLst>
              <a:ext uri="{FF2B5EF4-FFF2-40B4-BE49-F238E27FC236}">
                <a16:creationId xmlns:a16="http://schemas.microsoft.com/office/drawing/2014/main" id="{BB455BF8-4B10-46B8-A647-AA0491689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1750"/>
            <a:ext cx="91440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>
            <a:extLst>
              <a:ext uri="{FF2B5EF4-FFF2-40B4-BE49-F238E27FC236}">
                <a16:creationId xmlns:a16="http://schemas.microsoft.com/office/drawing/2014/main" id="{05959BA2-429C-447B-81CE-6BFC24758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4113"/>
            <a:ext cx="9144000" cy="344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3">
            <a:extLst>
              <a:ext uri="{FF2B5EF4-FFF2-40B4-BE49-F238E27FC236}">
                <a16:creationId xmlns:a16="http://schemas.microsoft.com/office/drawing/2014/main" id="{98072E44-A2A0-48AD-A006-500B04B68F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04800"/>
            <a:ext cx="7239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2400">
                <a:latin typeface="Arial" panose="020B0604020202020204" pitchFamily="34" charset="0"/>
              </a:rPr>
              <a:t>2. factors that affect the actual response of the target cell to the hormone.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>
            <a:extLst>
              <a:ext uri="{FF2B5EF4-FFF2-40B4-BE49-F238E27FC236}">
                <a16:creationId xmlns:a16="http://schemas.microsoft.com/office/drawing/2014/main" id="{76F00C1E-B324-4CBA-A63B-43FDCD3F6D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209800"/>
            <a:ext cx="77724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ar-JO" sz="4000" b="1">
                <a:latin typeface="Arial" panose="020B0604020202020204" pitchFamily="34" charset="0"/>
              </a:rPr>
              <a:t>HORMONE RECEPTORS ARE OF CENTRAL IMPORTANCE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>
            <a:extLst>
              <a:ext uri="{FF2B5EF4-FFF2-40B4-BE49-F238E27FC236}">
                <a16:creationId xmlns:a16="http://schemas.microsoft.com/office/drawing/2014/main" id="{C918662F-8F5D-40C5-AC45-A25CBC3872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533400"/>
            <a:ext cx="50625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2400" b="1">
                <a:latin typeface="Arial" panose="020B0604020202020204" pitchFamily="34" charset="0"/>
              </a:rPr>
              <a:t>Receptors Discriminate Precisely</a:t>
            </a:r>
            <a:endParaRPr lang="en-US" altLang="ar-JO" sz="2400">
              <a:latin typeface="Arial" panose="020B0604020202020204" pitchFamily="34" charset="0"/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35977D56-B593-4FC1-A22C-60051B444E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371600"/>
            <a:ext cx="8229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2000">
                <a:latin typeface="Arial" panose="020B0604020202020204" pitchFamily="34" charset="0"/>
              </a:rPr>
              <a:t>Hormones are present at very low concentrations in the extracellular fluid, generally in the atto- to nanomolar range (10 </a:t>
            </a:r>
            <a:r>
              <a:rPr lang="en-US" altLang="ar-JO" sz="2000" baseline="30000">
                <a:latin typeface="Arial" panose="020B0604020202020204" pitchFamily="34" charset="0"/>
              </a:rPr>
              <a:t>–15  </a:t>
            </a:r>
            <a:r>
              <a:rPr lang="en-US" altLang="ar-JO" sz="2000">
                <a:latin typeface="Arial" panose="020B0604020202020204" pitchFamily="34" charset="0"/>
              </a:rPr>
              <a:t>to 10</a:t>
            </a:r>
            <a:r>
              <a:rPr lang="en-US" altLang="ar-JO" sz="2000" baseline="30000">
                <a:latin typeface="Arial" panose="020B0604020202020204" pitchFamily="34" charset="0"/>
              </a:rPr>
              <a:t> –9 </a:t>
            </a:r>
            <a:r>
              <a:rPr lang="en-US" altLang="ar-JO" sz="2000">
                <a:latin typeface="Arial" panose="020B0604020202020204" pitchFamily="34" charset="0"/>
              </a:rPr>
              <a:t>mol/L). </a:t>
            </a:r>
          </a:p>
        </p:txBody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C1CEFCF6-CB11-4132-BD1B-D6D8C38738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438400"/>
            <a:ext cx="7848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2000">
                <a:latin typeface="Arial" panose="020B0604020202020204" pitchFamily="34" charset="0"/>
              </a:rPr>
              <a:t>This high degree of discrimination is provided by cell-associated recognition molecules called receptors.</a:t>
            </a:r>
          </a:p>
        </p:txBody>
      </p:sp>
      <p:pic>
        <p:nvPicPr>
          <p:cNvPr id="24581" name="Picture 2">
            <a:extLst>
              <a:ext uri="{FF2B5EF4-FFF2-40B4-BE49-F238E27FC236}">
                <a16:creationId xmlns:a16="http://schemas.microsoft.com/office/drawing/2014/main" id="{A408A248-C870-4039-888F-3E58FDE11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124200"/>
            <a:ext cx="58674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Rectangle 5">
            <a:extLst>
              <a:ext uri="{FF2B5EF4-FFF2-40B4-BE49-F238E27FC236}">
                <a16:creationId xmlns:a16="http://schemas.microsoft.com/office/drawing/2014/main" id="{CB605075-F6C7-454C-8EE4-DA85C47ACD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657600"/>
            <a:ext cx="29718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1800">
                <a:latin typeface="Arial" panose="020B0604020202020204" pitchFamily="34" charset="0"/>
              </a:rPr>
              <a:t>hormone-induced actions generally but not always terminate when the effector dissociates from the receptor 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default">
  <a:themeElements>
    <a:clrScheme name="default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</Template>
  <TotalTime>797</TotalTime>
  <Words>1880</Words>
  <Application>Microsoft Office PowerPoint</Application>
  <PresentationFormat>On-screen Show (4:3)</PresentationFormat>
  <Paragraphs>847</Paragraphs>
  <Slides>51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Protein Hormones - Mechanisms of Action</vt:lpstr>
      <vt:lpstr>Steroid Hormone Synthesis and Secretion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Processing of Preproopiomelanocortin</vt:lpstr>
      <vt:lpstr>PowerPoint Presentation</vt:lpstr>
      <vt:lpstr>Structure-Activity Relationships for Neurohypophyseal Hormones </vt:lpstr>
      <vt:lpstr>PowerPoint Presentation</vt:lpstr>
      <vt:lpstr>PowerPoint Presentation</vt:lpstr>
      <vt:lpstr>Binding of THs &amp; Precursors to TG During Hormone Synthesis</vt:lpstr>
      <vt:lpstr>Metabolism of Thyroxine by Deiodination  in Peripheral Tissues </vt:lpstr>
      <vt:lpstr>PowerPoint Presentation</vt:lpstr>
      <vt:lpstr>Steroid Hormone Synthesis  and Secretion</vt:lpstr>
      <vt:lpstr>PowerPoint Presentation</vt:lpstr>
      <vt:lpstr>Hormone Biosynthesis in the  Zona Fasiculata &amp; Reticularis</vt:lpstr>
      <vt:lpstr>PowerPoint Presentation</vt:lpstr>
      <vt:lpstr>PowerPoint Presentation</vt:lpstr>
      <vt:lpstr>Hormone Biosynthesis in the  Zona Fasiculata &amp; Reticularis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Allison Lab</dc:creator>
  <cp:lastModifiedBy>hamzeh otoom</cp:lastModifiedBy>
  <cp:revision>381</cp:revision>
  <dcterms:created xsi:type="dcterms:W3CDTF">2007-07-17T16:13:04Z</dcterms:created>
  <dcterms:modified xsi:type="dcterms:W3CDTF">2020-11-16T10:07:48Z</dcterms:modified>
</cp:coreProperties>
</file>