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61" r:id="rId4"/>
    <p:sldId id="260" r:id="rId5"/>
    <p:sldId id="262" r:id="rId6"/>
    <p:sldId id="263" r:id="rId7"/>
    <p:sldId id="304" r:id="rId8"/>
    <p:sldId id="264" r:id="rId9"/>
    <p:sldId id="265" r:id="rId10"/>
    <p:sldId id="305" r:id="rId11"/>
    <p:sldId id="266" r:id="rId12"/>
    <p:sldId id="306" r:id="rId13"/>
    <p:sldId id="330" r:id="rId14"/>
    <p:sldId id="307" r:id="rId15"/>
    <p:sldId id="329" r:id="rId16"/>
    <p:sldId id="308" r:id="rId17"/>
    <p:sldId id="267" r:id="rId18"/>
    <p:sldId id="325" r:id="rId19"/>
    <p:sldId id="268" r:id="rId20"/>
    <p:sldId id="310" r:id="rId21"/>
    <p:sldId id="269" r:id="rId22"/>
    <p:sldId id="275" r:id="rId23"/>
    <p:sldId id="327" r:id="rId24"/>
    <p:sldId id="311" r:id="rId25"/>
    <p:sldId id="309" r:id="rId26"/>
    <p:sldId id="312" r:id="rId27"/>
    <p:sldId id="326" r:id="rId28"/>
    <p:sldId id="276" r:id="rId29"/>
    <p:sldId id="328" r:id="rId30"/>
    <p:sldId id="313" r:id="rId31"/>
    <p:sldId id="270" r:id="rId32"/>
    <p:sldId id="273" r:id="rId33"/>
    <p:sldId id="271" r:id="rId34"/>
    <p:sldId id="274" r:id="rId35"/>
    <p:sldId id="272" r:id="rId36"/>
    <p:sldId id="332" r:id="rId37"/>
    <p:sldId id="333" r:id="rId38"/>
    <p:sldId id="277" r:id="rId39"/>
    <p:sldId id="278" r:id="rId40"/>
    <p:sldId id="279" r:id="rId41"/>
    <p:sldId id="314" r:id="rId42"/>
    <p:sldId id="282" r:id="rId43"/>
    <p:sldId id="283" r:id="rId44"/>
    <p:sldId id="285" r:id="rId45"/>
    <p:sldId id="284" r:id="rId46"/>
    <p:sldId id="315" r:id="rId47"/>
    <p:sldId id="316" r:id="rId48"/>
    <p:sldId id="287" r:id="rId49"/>
    <p:sldId id="288" r:id="rId50"/>
    <p:sldId id="289" r:id="rId51"/>
    <p:sldId id="290" r:id="rId52"/>
    <p:sldId id="317" r:id="rId53"/>
    <p:sldId id="291" r:id="rId54"/>
    <p:sldId id="319" r:id="rId55"/>
    <p:sldId id="292" r:id="rId56"/>
    <p:sldId id="324" r:id="rId57"/>
    <p:sldId id="293" r:id="rId58"/>
    <p:sldId id="294" r:id="rId59"/>
    <p:sldId id="320" r:id="rId60"/>
    <p:sldId id="295" r:id="rId61"/>
    <p:sldId id="321" r:id="rId62"/>
    <p:sldId id="296" r:id="rId63"/>
    <p:sldId id="301" r:id="rId64"/>
    <p:sldId id="303" r:id="rId65"/>
    <p:sldId id="297" r:id="rId66"/>
    <p:sldId id="298" r:id="rId67"/>
    <p:sldId id="299" r:id="rId68"/>
    <p:sldId id="300" r:id="rId69"/>
    <p:sldId id="32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32" autoAdjust="0"/>
  </p:normalViewPr>
  <p:slideViewPr>
    <p:cSldViewPr>
      <p:cViewPr varScale="1">
        <p:scale>
          <a:sx n="66" d="100"/>
          <a:sy n="66" d="100"/>
        </p:scale>
        <p:origin x="141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4C68898-5BC3-4277-835A-A36277B6F421}" type="datetimeFigureOut">
              <a:rPr lang="ar-JO" smtClean="0"/>
              <a:pPr/>
              <a:t>30/03/1442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4CDA416-A59D-43D3-B6CF-95E99EC1613A}"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Serous_fluid" TargetMode="External"/><Relationship Id="rId3" Type="http://schemas.openxmlformats.org/officeDocument/2006/relationships/hyperlink" Target="https://en.wikipedia.org/wiki/Vasodilator" TargetMode="External"/><Relationship Id="rId7" Type="http://schemas.openxmlformats.org/officeDocument/2006/relationships/hyperlink" Target="https://en.wikipedia.org/wiki/Mucus"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en.wikipedia.org/wiki/Gland" TargetMode="External"/><Relationship Id="rId5" Type="http://schemas.openxmlformats.org/officeDocument/2006/relationships/hyperlink" Target="https://en.wikipedia.org/wiki/Nerve" TargetMode="External"/><Relationship Id="rId4" Type="http://schemas.openxmlformats.org/officeDocument/2006/relationships/hyperlink" Target="https://en.wikipedia.org/wiki/Vasoconstricto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04CDA416-A59D-43D3-B6CF-95E99EC1613A}" type="slidenum">
              <a:rPr lang="ar-JO" smtClean="0"/>
              <a:pPr/>
              <a:t>39</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1" dirty="0" smtClean="0"/>
              <a:t>Vasomotor</a:t>
            </a:r>
            <a:r>
              <a:rPr lang="en-US" dirty="0" smtClean="0"/>
              <a:t> refers to actions upon a blood vessel which alter its diameter. More specifically, it can refer to </a:t>
            </a:r>
            <a:r>
              <a:rPr lang="en-US" u="none" dirty="0" smtClean="0">
                <a:solidFill>
                  <a:schemeClr val="tx1"/>
                </a:solidFill>
                <a:hlinkClick r:id="rId3" tooltip="Vasodilator"/>
              </a:rPr>
              <a:t>vasodilator</a:t>
            </a:r>
            <a:r>
              <a:rPr lang="en-US" u="none" dirty="0" smtClean="0">
                <a:solidFill>
                  <a:schemeClr val="tx1"/>
                </a:solidFill>
              </a:rPr>
              <a:t> action and </a:t>
            </a:r>
            <a:r>
              <a:rPr lang="en-US" u="none" dirty="0" smtClean="0">
                <a:solidFill>
                  <a:schemeClr val="tx1"/>
                </a:solidFill>
                <a:hlinkClick r:id="rId4" tooltip="Vasoconstrictor"/>
              </a:rPr>
              <a:t>vasoconstrictor</a:t>
            </a:r>
            <a:r>
              <a:rPr lang="en-US" u="none" dirty="0" smtClean="0">
                <a:solidFill>
                  <a:schemeClr val="tx1"/>
                </a:solidFill>
              </a:rPr>
              <a:t> action</a:t>
            </a:r>
          </a:p>
          <a:p>
            <a:pPr algn="l" rtl="0"/>
            <a:r>
              <a:rPr lang="en-US" b="1" dirty="0" err="1" smtClean="0"/>
              <a:t>Secretomotor</a:t>
            </a:r>
            <a:r>
              <a:rPr lang="en-US" dirty="0" smtClean="0"/>
              <a:t> refers to the capacity of a structure (often a </a:t>
            </a:r>
            <a:r>
              <a:rPr lang="en-US" dirty="0" smtClean="0">
                <a:hlinkClick r:id="rId5" tooltip="Nerve"/>
              </a:rPr>
              <a:t>nerve</a:t>
            </a:r>
            <a:r>
              <a:rPr lang="en-US" dirty="0" smtClean="0"/>
              <a:t>) to induce a </a:t>
            </a:r>
            <a:r>
              <a:rPr lang="en-US" dirty="0" smtClean="0">
                <a:hlinkClick r:id="rId6" tooltip="Gland"/>
              </a:rPr>
              <a:t>gland</a:t>
            </a:r>
            <a:r>
              <a:rPr lang="en-US" dirty="0" smtClean="0"/>
              <a:t> to secrete a substance (usually </a:t>
            </a:r>
            <a:r>
              <a:rPr lang="en-US" dirty="0" smtClean="0">
                <a:hlinkClick r:id="rId7" tooltip="Mucus"/>
              </a:rPr>
              <a:t>mucus</a:t>
            </a:r>
            <a:r>
              <a:rPr lang="en-US" dirty="0" smtClean="0"/>
              <a:t> or </a:t>
            </a:r>
            <a:r>
              <a:rPr lang="en-US" dirty="0" smtClean="0">
                <a:hlinkClick r:id="rId8" tooltip="Serous fluid"/>
              </a:rPr>
              <a:t>serous fluid</a:t>
            </a:r>
            <a:r>
              <a:rPr lang="en-US" dirty="0" smtClean="0"/>
              <a:t>).</a:t>
            </a:r>
            <a:endParaRPr lang="ar-JO" u="none" dirty="0">
              <a:solidFill>
                <a:schemeClr val="tx1"/>
              </a:solidFill>
            </a:endParaRPr>
          </a:p>
        </p:txBody>
      </p:sp>
      <p:sp>
        <p:nvSpPr>
          <p:cNvPr id="4" name="Slide Number Placeholder 3"/>
          <p:cNvSpPr>
            <a:spLocks noGrp="1"/>
          </p:cNvSpPr>
          <p:nvPr>
            <p:ph type="sldNum" sz="quarter" idx="10"/>
          </p:nvPr>
        </p:nvSpPr>
        <p:spPr/>
        <p:txBody>
          <a:bodyPr/>
          <a:lstStyle/>
          <a:p>
            <a:fld id="{04CDA416-A59D-43D3-B6CF-95E99EC1613A}" type="slidenum">
              <a:rPr lang="ar-JO" smtClean="0"/>
              <a:pPr/>
              <a:t>51</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35ADA2C-428C-4D28-BDB9-EF83ACDDF21E}" type="slidenum">
              <a:rPr lang="en-US" smtClean="0"/>
              <a:pPr/>
              <a:t>69</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Morphology of the endocrine glands</a:t>
            </a:r>
            <a:endParaRPr lang="ar-JO" dirty="0"/>
          </a:p>
        </p:txBody>
      </p:sp>
      <p:sp>
        <p:nvSpPr>
          <p:cNvPr id="3" name="Subtitle 2"/>
          <p:cNvSpPr>
            <a:spLocks noGrp="1"/>
          </p:cNvSpPr>
          <p:nvPr>
            <p:ph type="subTitle" idx="1"/>
          </p:nvPr>
        </p:nvSpPr>
        <p:spPr/>
        <p:txBody>
          <a:bodyPr>
            <a:normAutofit fontScale="85000" lnSpcReduction="20000"/>
          </a:bodyPr>
          <a:lstStyle/>
          <a:p>
            <a:endParaRPr lang="en-US" dirty="0" smtClean="0"/>
          </a:p>
          <a:p>
            <a:endParaRPr lang="en-US" dirty="0" smtClean="0"/>
          </a:p>
          <a:p>
            <a:r>
              <a:rPr lang="en-US" dirty="0" smtClean="0"/>
              <a:t>Dr. Ramada </a:t>
            </a:r>
            <a:r>
              <a:rPr lang="en-US" dirty="0" err="1" smtClean="0"/>
              <a:t>Khasawneh</a:t>
            </a:r>
            <a:endParaRPr lang="en-US" dirty="0" smtClean="0"/>
          </a:p>
          <a:p>
            <a:r>
              <a:rPr lang="en-US" dirty="0" smtClean="0"/>
              <a:t>2020</a:t>
            </a:r>
            <a:endParaRPr lang="ar-J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62000"/>
            <a:ext cx="8229600" cy="5364163"/>
          </a:xfrm>
        </p:spPr>
        <p:txBody>
          <a:bodyPr>
            <a:normAutofit/>
          </a:bodyPr>
          <a:lstStyle/>
          <a:p>
            <a:pPr algn="just">
              <a:buNone/>
            </a:pPr>
            <a:r>
              <a:rPr lang="en-US" b="1" dirty="0" smtClean="0"/>
              <a:t>Endocrine </a:t>
            </a:r>
            <a:r>
              <a:rPr lang="en-US" dirty="0" smtClean="0"/>
              <a:t>glands secrete their products (hormones) into the blood stream and the interstitial fluid rather than into ducts  </a:t>
            </a:r>
            <a:r>
              <a:rPr lang="en-US" dirty="0" smtClean="0">
                <a:sym typeface="Wingdings" pitchFamily="2" charset="2"/>
              </a:rPr>
              <a:t> </a:t>
            </a:r>
            <a:r>
              <a:rPr lang="en-US" dirty="0" smtClean="0"/>
              <a:t>Because of their dependence on the circulatory system to distribute their products, endocrine glands are some of the most vascular tissues in the body. Very small amounts of most hormones are required in most cases to produce a response, so circulating levels typically are low</a:t>
            </a:r>
            <a:endParaRPr lang="ar-J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Summarized comparison between endocrine and exocrine glands</a:t>
            </a:r>
            <a:r>
              <a:rPr lang="en-US" b="1" dirty="0" smtClean="0"/>
              <a:t/>
            </a:r>
            <a:br>
              <a:rPr lang="en-US" b="1" dirty="0" smtClean="0"/>
            </a:br>
            <a:endParaRPr lang="ar-JO" dirty="0"/>
          </a:p>
        </p:txBody>
      </p:sp>
      <p:graphicFrame>
        <p:nvGraphicFramePr>
          <p:cNvPr id="5" name="Table 4"/>
          <p:cNvGraphicFramePr>
            <a:graphicFrameLocks noGrp="1"/>
          </p:cNvGraphicFramePr>
          <p:nvPr/>
        </p:nvGraphicFramePr>
        <p:xfrm>
          <a:off x="228600" y="1600200"/>
          <a:ext cx="8686800" cy="5151120"/>
        </p:xfrm>
        <a:graphic>
          <a:graphicData uri="http://schemas.openxmlformats.org/drawingml/2006/table">
            <a:tbl>
              <a:tblPr rtl="1"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92456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b="1" dirty="0" smtClean="0"/>
                        <a:t>Endocrine Glands</a:t>
                      </a:r>
                      <a:endParaRPr lang="en-US" sz="2800" dirty="0" smtClean="0"/>
                    </a:p>
                    <a:p>
                      <a:pPr algn="ctr" rtl="1"/>
                      <a:endParaRPr lang="ar-JO"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b="1" dirty="0" smtClean="0"/>
                        <a:t>Exocrine Glands</a:t>
                      </a:r>
                      <a:endParaRPr lang="en-US" sz="2800" dirty="0" smtClean="0"/>
                    </a:p>
                    <a:p>
                      <a:pPr algn="ctr" rtl="1"/>
                      <a:endParaRPr lang="ar-JO" dirty="0"/>
                    </a:p>
                  </a:txBody>
                  <a:tcPr/>
                </a:tc>
                <a:extLst>
                  <a:ext uri="{0D108BD9-81ED-4DB2-BD59-A6C34878D82A}">
                    <a16:rowId xmlns:a16="http://schemas.microsoft.com/office/drawing/2014/main" val="10000"/>
                  </a:ext>
                </a:extLst>
              </a:tr>
              <a:tr h="924560">
                <a:tc>
                  <a:txBody>
                    <a:bodyPr/>
                    <a:lstStyle/>
                    <a:p>
                      <a:pPr algn="ctr" rtl="1"/>
                      <a:r>
                        <a:rPr lang="en-US" sz="2400" dirty="0" smtClean="0"/>
                        <a:t>They are hormone secreting glands.</a:t>
                      </a:r>
                      <a:endParaRPr lang="ar-JO" sz="2400" dirty="0"/>
                    </a:p>
                  </a:txBody>
                  <a:tcPr/>
                </a:tc>
                <a:tc>
                  <a:txBody>
                    <a:bodyPr/>
                    <a:lstStyle/>
                    <a:p>
                      <a:pPr algn="ctr" rtl="1"/>
                      <a:r>
                        <a:rPr lang="en-US" sz="2400" dirty="0" smtClean="0"/>
                        <a:t>They are mainly an enzyme secreting glands.</a:t>
                      </a:r>
                      <a:endParaRPr lang="ar-JO" sz="2400" dirty="0"/>
                    </a:p>
                  </a:txBody>
                  <a:tcPr/>
                </a:tc>
                <a:extLst>
                  <a:ext uri="{0D108BD9-81ED-4DB2-BD59-A6C34878D82A}">
                    <a16:rowId xmlns:a16="http://schemas.microsoft.com/office/drawing/2014/main" val="10001"/>
                  </a:ext>
                </a:extLst>
              </a:tr>
              <a:tr h="924560">
                <a:tc>
                  <a:txBody>
                    <a:bodyPr/>
                    <a:lstStyle/>
                    <a:p>
                      <a:pPr algn="ctr" rtl="1"/>
                      <a:r>
                        <a:rPr lang="en-US" sz="2400" dirty="0" smtClean="0"/>
                        <a:t>The action of released hormones is prolonged</a:t>
                      </a:r>
                      <a:endParaRPr lang="ar-JO" sz="2400" dirty="0"/>
                    </a:p>
                  </a:txBody>
                  <a:tcPr/>
                </a:tc>
                <a:tc>
                  <a:txBody>
                    <a:bodyPr/>
                    <a:lstStyle/>
                    <a:p>
                      <a:pPr algn="ctr" rtl="1"/>
                      <a:r>
                        <a:rPr lang="en-US" sz="2400" dirty="0" smtClean="0"/>
                        <a:t>The activity of the enzymes is short term</a:t>
                      </a:r>
                      <a:endParaRPr lang="ar-JO" sz="2400" dirty="0"/>
                    </a:p>
                  </a:txBody>
                  <a:tcPr/>
                </a:tc>
                <a:extLst>
                  <a:ext uri="{0D108BD9-81ED-4DB2-BD59-A6C34878D82A}">
                    <a16:rowId xmlns:a16="http://schemas.microsoft.com/office/drawing/2014/main" val="10002"/>
                  </a:ext>
                </a:extLst>
              </a:tr>
              <a:tr h="924560">
                <a:tc>
                  <a:txBody>
                    <a:bodyPr/>
                    <a:lstStyle/>
                    <a:p>
                      <a:pPr algn="ctr" rtl="1"/>
                      <a:r>
                        <a:rPr lang="en-US" sz="2400" dirty="0" smtClean="0"/>
                        <a:t>The secretions are released into blood stream.</a:t>
                      </a:r>
                      <a:endParaRPr lang="ar-JO" sz="2400" dirty="0"/>
                    </a:p>
                  </a:txBody>
                  <a:tcPr/>
                </a:tc>
                <a:tc>
                  <a:txBody>
                    <a:bodyPr/>
                    <a:lstStyle/>
                    <a:p>
                      <a:pPr algn="ctr" rtl="1"/>
                      <a:r>
                        <a:rPr lang="en-US" sz="2400" dirty="0" smtClean="0"/>
                        <a:t>The secreted substances are directly released over the target site or tissue.</a:t>
                      </a:r>
                      <a:endParaRPr lang="ar-JO" sz="2400" dirty="0"/>
                    </a:p>
                  </a:txBody>
                  <a:tcPr/>
                </a:tc>
                <a:extLst>
                  <a:ext uri="{0D108BD9-81ED-4DB2-BD59-A6C34878D82A}">
                    <a16:rowId xmlns:a16="http://schemas.microsoft.com/office/drawing/2014/main" val="10003"/>
                  </a:ext>
                </a:extLst>
              </a:tr>
              <a:tr h="924560">
                <a:tc>
                  <a:txBody>
                    <a:bodyPr/>
                    <a:lstStyle/>
                    <a:p>
                      <a:pPr algn="ctr" rtl="1"/>
                      <a:r>
                        <a:rPr lang="en-US" sz="2400" dirty="0" smtClean="0"/>
                        <a:t>Some examples include adrenal gland, pituitary gland, thyroid gland, etc.</a:t>
                      </a:r>
                      <a:endParaRPr lang="ar-JO" sz="2400" dirty="0"/>
                    </a:p>
                  </a:txBody>
                  <a:tcPr/>
                </a:tc>
                <a:tc>
                  <a:txBody>
                    <a:bodyPr/>
                    <a:lstStyle/>
                    <a:p>
                      <a:pPr algn="ctr" rtl="1"/>
                      <a:r>
                        <a:rPr lang="en-US" sz="2400" dirty="0" smtClean="0"/>
                        <a:t>Some of the examples include sweat glands, gastric glands, etc.</a:t>
                      </a:r>
                      <a:endParaRPr lang="ar-JO" sz="2400"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Hormones</a:t>
            </a:r>
            <a:endParaRPr lang="ar-JO" dirty="0"/>
          </a:p>
        </p:txBody>
      </p:sp>
      <p:sp>
        <p:nvSpPr>
          <p:cNvPr id="6" name="Content Placeholder 5"/>
          <p:cNvSpPr>
            <a:spLocks noGrp="1"/>
          </p:cNvSpPr>
          <p:nvPr>
            <p:ph idx="1"/>
          </p:nvPr>
        </p:nvSpPr>
        <p:spPr>
          <a:xfrm>
            <a:off x="152400" y="1600200"/>
            <a:ext cx="8839200" cy="4525963"/>
          </a:xfrm>
        </p:spPr>
        <p:txBody>
          <a:bodyPr>
            <a:normAutofit/>
          </a:bodyPr>
          <a:lstStyle/>
          <a:p>
            <a:r>
              <a:rPr lang="en-US" dirty="0" smtClean="0"/>
              <a:t>Hormones have powerful effects, even when present in very low concentrations.</a:t>
            </a:r>
          </a:p>
          <a:p>
            <a:endParaRPr lang="en-US" sz="1000" dirty="0" smtClean="0"/>
          </a:p>
          <a:p>
            <a:r>
              <a:rPr lang="en-US" dirty="0" smtClean="0"/>
              <a:t>As a rule, most of the body’s 50 or so hormones affect only a few types of cells. </a:t>
            </a:r>
          </a:p>
          <a:p>
            <a:endParaRPr lang="en-US" sz="900" dirty="0" smtClean="0"/>
          </a:p>
          <a:p>
            <a:r>
              <a:rPr lang="en-US" dirty="0" smtClean="0"/>
              <a:t>The reason that some cells respond to a particular hormone and others do not depends on whether the cells have hormone receptors.</a:t>
            </a:r>
            <a:endParaRPr lang="ar-J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4" name="Picture 4" descr="نتيجة بحث الصور عن ‪hormones receptors and target cells‬‏"/>
          <p:cNvPicPr>
            <a:picLocks noChangeAspect="1" noChangeArrowheads="1"/>
          </p:cNvPicPr>
          <p:nvPr/>
        </p:nvPicPr>
        <p:blipFill>
          <a:blip r:embed="rId2"/>
          <a:srcRect/>
          <a:stretch>
            <a:fillRect/>
          </a:stretch>
        </p:blipFill>
        <p:spPr bwMode="auto">
          <a:xfrm>
            <a:off x="0" y="990600"/>
            <a:ext cx="9144000" cy="480785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a:t>
            </a:r>
            <a:endParaRPr lang="ar-JO" dirty="0"/>
          </a:p>
        </p:txBody>
      </p:sp>
      <p:sp>
        <p:nvSpPr>
          <p:cNvPr id="3" name="Content Placeholder 2"/>
          <p:cNvSpPr>
            <a:spLocks noGrp="1"/>
          </p:cNvSpPr>
          <p:nvPr>
            <p:ph idx="1"/>
          </p:nvPr>
        </p:nvSpPr>
        <p:spPr/>
        <p:txBody>
          <a:bodyPr>
            <a:normAutofit fontScale="92500"/>
          </a:bodyPr>
          <a:lstStyle/>
          <a:p>
            <a:r>
              <a:rPr lang="en-US" dirty="0" smtClean="0"/>
              <a:t>Although a given hormone travels throughout the body in the blood, it affects only certain </a:t>
            </a:r>
            <a:r>
              <a:rPr lang="en-US" b="1" dirty="0" smtClean="0"/>
              <a:t>target cells. </a:t>
            </a:r>
          </a:p>
          <a:p>
            <a:endParaRPr lang="en-US" sz="900" b="1" dirty="0" smtClean="0"/>
          </a:p>
          <a:p>
            <a:r>
              <a:rPr lang="en-US" b="1" dirty="0" smtClean="0"/>
              <a:t>Hormones, like neurotransmitters, </a:t>
            </a:r>
            <a:r>
              <a:rPr lang="en-US" dirty="0" smtClean="0"/>
              <a:t>influence their target cells by chemically binding to specific protein </a:t>
            </a:r>
            <a:r>
              <a:rPr lang="en-US" b="1" dirty="0" smtClean="0"/>
              <a:t>receptors.</a:t>
            </a:r>
          </a:p>
          <a:p>
            <a:endParaRPr lang="en-US" sz="900" b="1" dirty="0" smtClean="0"/>
          </a:p>
          <a:p>
            <a:r>
              <a:rPr lang="en-US" dirty="0" smtClean="0"/>
              <a:t>Only the target cells for a given hormone have receptors that bind and recognize that hormone.</a:t>
            </a:r>
            <a:endParaRPr lang="ar-J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1026" name="Picture 2" descr="نتيجة بحث الصور عن ‪hormones receptors and target cells‬‏"/>
          <p:cNvPicPr>
            <a:picLocks noChangeAspect="1" noChangeArrowheads="1"/>
          </p:cNvPicPr>
          <p:nvPr/>
        </p:nvPicPr>
        <p:blipFill>
          <a:blip r:embed="rId2"/>
          <a:srcRect/>
          <a:stretch>
            <a:fillRect/>
          </a:stretch>
        </p:blipFill>
        <p:spPr bwMode="auto">
          <a:xfrm>
            <a:off x="42338" y="1752600"/>
            <a:ext cx="9101662" cy="3276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a:t>
            </a:r>
            <a:endParaRPr lang="ar-JO" dirty="0"/>
          </a:p>
        </p:txBody>
      </p:sp>
      <p:sp>
        <p:nvSpPr>
          <p:cNvPr id="3" name="Content Placeholder 2"/>
          <p:cNvSpPr>
            <a:spLocks noGrp="1"/>
          </p:cNvSpPr>
          <p:nvPr>
            <p:ph idx="1"/>
          </p:nvPr>
        </p:nvSpPr>
        <p:spPr>
          <a:xfrm>
            <a:off x="228600" y="1524000"/>
            <a:ext cx="8686800" cy="5257800"/>
          </a:xfrm>
        </p:spPr>
        <p:txBody>
          <a:bodyPr>
            <a:normAutofit fontScale="92500" lnSpcReduction="10000"/>
          </a:bodyPr>
          <a:lstStyle/>
          <a:p>
            <a:r>
              <a:rPr lang="en-US" dirty="0" smtClean="0"/>
              <a:t>Receptors, like other cellular proteins, are constantly being synthesized and broken down. Generally, a target cell has 2000–100,000 receptors for a particular hormone. </a:t>
            </a:r>
          </a:p>
          <a:p>
            <a:endParaRPr lang="en-US" sz="900" dirty="0" smtClean="0"/>
          </a:p>
          <a:p>
            <a:r>
              <a:rPr lang="en-US" dirty="0" smtClean="0"/>
              <a:t>When a hormone is present in excess, the number of target-cell receptors may decrease (down regulation) </a:t>
            </a:r>
            <a:r>
              <a:rPr lang="en-US" dirty="0" smtClean="0">
                <a:sym typeface="Wingdings" pitchFamily="2" charset="2"/>
              </a:rPr>
              <a:t> </a:t>
            </a:r>
            <a:r>
              <a:rPr lang="en-US" dirty="0" smtClean="0"/>
              <a:t>This decreases the responsiveness of target cells to the hormone. </a:t>
            </a:r>
          </a:p>
          <a:p>
            <a:endParaRPr lang="en-US" sz="900" dirty="0" smtClean="0"/>
          </a:p>
          <a:p>
            <a:r>
              <a:rPr lang="en-US" dirty="0" smtClean="0"/>
              <a:t>In contrast, when a hormone is deficient, the number of receptors may increase to make the target tissue more sensitive (up regulation).</a:t>
            </a:r>
            <a:endParaRPr lang="ar-J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Glands </a:t>
            </a:r>
            <a:endParaRPr lang="ar-JO" dirty="0"/>
          </a:p>
        </p:txBody>
      </p:sp>
      <p:sp>
        <p:nvSpPr>
          <p:cNvPr id="3" name="Content Placeholder 2"/>
          <p:cNvSpPr>
            <a:spLocks noGrp="1"/>
          </p:cNvSpPr>
          <p:nvPr>
            <p:ph sz="half" idx="1"/>
          </p:nvPr>
        </p:nvSpPr>
        <p:spPr>
          <a:xfrm>
            <a:off x="228600" y="1600200"/>
            <a:ext cx="3962400" cy="4953000"/>
          </a:xfrm>
        </p:spPr>
        <p:txBody>
          <a:bodyPr>
            <a:normAutofit lnSpcReduction="10000"/>
          </a:bodyPr>
          <a:lstStyle/>
          <a:p>
            <a:pPr marL="514350" indent="-514350">
              <a:buFont typeface="+mj-lt"/>
              <a:buAutoNum type="arabicPeriod"/>
            </a:pPr>
            <a:r>
              <a:rPr lang="en-US" dirty="0" smtClean="0"/>
              <a:t>Pituitary Gland</a:t>
            </a:r>
          </a:p>
          <a:p>
            <a:pPr marL="514350" indent="-514350">
              <a:buFont typeface="+mj-lt"/>
              <a:buAutoNum type="arabicPeriod"/>
            </a:pPr>
            <a:r>
              <a:rPr lang="en-US" dirty="0" smtClean="0"/>
              <a:t>Thyroid &amp; parathyroid Glands</a:t>
            </a:r>
          </a:p>
          <a:p>
            <a:pPr marL="514350" indent="-514350">
              <a:buFont typeface="+mj-lt"/>
              <a:buAutoNum type="arabicPeriod"/>
            </a:pPr>
            <a:r>
              <a:rPr lang="en-US" dirty="0" smtClean="0"/>
              <a:t>Thymus</a:t>
            </a:r>
          </a:p>
          <a:p>
            <a:pPr marL="514350" indent="-514350">
              <a:buFont typeface="+mj-lt"/>
              <a:buAutoNum type="arabicPeriod"/>
            </a:pPr>
            <a:r>
              <a:rPr lang="en-US" dirty="0" smtClean="0"/>
              <a:t>Pancreas</a:t>
            </a:r>
          </a:p>
          <a:p>
            <a:pPr marL="514350" indent="-514350">
              <a:buFont typeface="+mj-lt"/>
              <a:buAutoNum type="arabicPeriod"/>
            </a:pPr>
            <a:r>
              <a:rPr lang="en-US" dirty="0" smtClean="0"/>
              <a:t>Suprarenal Glands (Adrenal Gland )</a:t>
            </a:r>
          </a:p>
          <a:p>
            <a:pPr marL="514350" indent="-514350">
              <a:buFont typeface="+mj-lt"/>
              <a:buAutoNum type="arabicPeriod"/>
            </a:pPr>
            <a:r>
              <a:rPr lang="en-US" dirty="0" smtClean="0"/>
              <a:t>pineal body Gland</a:t>
            </a:r>
          </a:p>
          <a:p>
            <a:pPr marL="514350" indent="-514350">
              <a:buFont typeface="+mj-lt"/>
              <a:buAutoNum type="arabicPeriod"/>
            </a:pPr>
            <a:r>
              <a:rPr lang="en-US" dirty="0" smtClean="0"/>
              <a:t>Ovaries </a:t>
            </a:r>
          </a:p>
          <a:p>
            <a:pPr marL="514350" indent="-514350">
              <a:buFont typeface="+mj-lt"/>
              <a:buAutoNum type="arabicPeriod"/>
            </a:pPr>
            <a:r>
              <a:rPr lang="en-US" dirty="0" smtClean="0"/>
              <a:t>Testes</a:t>
            </a:r>
          </a:p>
          <a:p>
            <a:endParaRPr lang="ar-JO" dirty="0"/>
          </a:p>
        </p:txBody>
      </p:sp>
      <p:pic>
        <p:nvPicPr>
          <p:cNvPr id="4" name="Picture 8"/>
          <p:cNvPicPr>
            <a:picLocks noChangeAspect="1" noChangeArrowheads="1"/>
          </p:cNvPicPr>
          <p:nvPr/>
        </p:nvPicPr>
        <p:blipFill>
          <a:blip r:embed="rId2"/>
          <a:srcRect l="21101" t="18182" r="16514" b="20066"/>
          <a:stretch>
            <a:fillRect/>
          </a:stretch>
        </p:blipFill>
        <p:spPr bwMode="auto">
          <a:xfrm>
            <a:off x="4461830" y="1143000"/>
            <a:ext cx="468216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Glands </a:t>
            </a:r>
            <a:endParaRPr lang="ar-JO" dirty="0"/>
          </a:p>
        </p:txBody>
      </p:sp>
      <p:sp>
        <p:nvSpPr>
          <p:cNvPr id="3" name="Content Placeholder 2"/>
          <p:cNvSpPr>
            <a:spLocks noGrp="1"/>
          </p:cNvSpPr>
          <p:nvPr>
            <p:ph sz="half" idx="1"/>
          </p:nvPr>
        </p:nvSpPr>
        <p:spPr>
          <a:xfrm>
            <a:off x="228600" y="1600200"/>
            <a:ext cx="3962400" cy="4953000"/>
          </a:xfrm>
        </p:spPr>
        <p:txBody>
          <a:bodyPr>
            <a:normAutofit lnSpcReduction="10000"/>
          </a:bodyPr>
          <a:lstStyle/>
          <a:p>
            <a:pPr marL="514350" indent="-514350">
              <a:buFont typeface="+mj-lt"/>
              <a:buAutoNum type="arabicPeriod"/>
            </a:pPr>
            <a:r>
              <a:rPr lang="en-US" dirty="0" smtClean="0"/>
              <a:t>Pituitary Gland</a:t>
            </a:r>
          </a:p>
          <a:p>
            <a:pPr marL="514350" indent="-514350">
              <a:buFont typeface="+mj-lt"/>
              <a:buAutoNum type="arabicPeriod"/>
            </a:pPr>
            <a:r>
              <a:rPr lang="en-US" dirty="0" smtClean="0"/>
              <a:t>Thyroid &amp; parathyroid Glands</a:t>
            </a:r>
          </a:p>
          <a:p>
            <a:pPr marL="514350" indent="-514350">
              <a:buFont typeface="+mj-lt"/>
              <a:buAutoNum type="arabicPeriod"/>
            </a:pPr>
            <a:r>
              <a:rPr lang="en-US" dirty="0" smtClean="0"/>
              <a:t>Thymus</a:t>
            </a:r>
          </a:p>
          <a:p>
            <a:pPr marL="514350" indent="-514350">
              <a:buFont typeface="+mj-lt"/>
              <a:buAutoNum type="arabicPeriod"/>
            </a:pPr>
            <a:r>
              <a:rPr lang="en-US" dirty="0" smtClean="0"/>
              <a:t>Pancreas</a:t>
            </a:r>
          </a:p>
          <a:p>
            <a:pPr marL="514350" indent="-514350">
              <a:buFont typeface="+mj-lt"/>
              <a:buAutoNum type="arabicPeriod"/>
            </a:pPr>
            <a:r>
              <a:rPr lang="en-US" dirty="0" smtClean="0"/>
              <a:t>Suprarenal Glands (Adrenal Gland )</a:t>
            </a:r>
          </a:p>
          <a:p>
            <a:pPr marL="514350" indent="-514350">
              <a:buFont typeface="+mj-lt"/>
              <a:buAutoNum type="arabicPeriod"/>
            </a:pPr>
            <a:r>
              <a:rPr lang="en-US" dirty="0" smtClean="0"/>
              <a:t>pineal body Gland</a:t>
            </a:r>
          </a:p>
          <a:p>
            <a:pPr marL="514350" indent="-514350">
              <a:buFont typeface="+mj-lt"/>
              <a:buAutoNum type="arabicPeriod"/>
            </a:pPr>
            <a:r>
              <a:rPr lang="en-US" dirty="0" smtClean="0"/>
              <a:t>Ovaries </a:t>
            </a:r>
          </a:p>
          <a:p>
            <a:pPr marL="514350" indent="-514350">
              <a:buFont typeface="+mj-lt"/>
              <a:buAutoNum type="arabicPeriod"/>
            </a:pPr>
            <a:r>
              <a:rPr lang="en-US" dirty="0" smtClean="0"/>
              <a:t>Testes</a:t>
            </a:r>
          </a:p>
          <a:p>
            <a:endParaRPr lang="ar-JO" dirty="0"/>
          </a:p>
        </p:txBody>
      </p:sp>
      <p:pic>
        <p:nvPicPr>
          <p:cNvPr id="4" name="Picture 8"/>
          <p:cNvPicPr>
            <a:picLocks noChangeAspect="1" noChangeArrowheads="1"/>
          </p:cNvPicPr>
          <p:nvPr/>
        </p:nvPicPr>
        <p:blipFill>
          <a:blip r:embed="rId2"/>
          <a:srcRect l="21101" t="18182" r="16514" b="20066"/>
          <a:stretch>
            <a:fillRect/>
          </a:stretch>
        </p:blipFill>
        <p:spPr bwMode="auto">
          <a:xfrm>
            <a:off x="4461830" y="1143000"/>
            <a:ext cx="4682169" cy="5715000"/>
          </a:xfrm>
          <a:prstGeom prst="rect">
            <a:avLst/>
          </a:prstGeom>
          <a:noFill/>
          <a:ln w="9525">
            <a:noFill/>
            <a:miter lim="800000"/>
            <a:headEnd/>
            <a:tailEnd/>
          </a:ln>
        </p:spPr>
      </p:pic>
      <p:sp>
        <p:nvSpPr>
          <p:cNvPr id="5" name="Rectangle 4"/>
          <p:cNvSpPr/>
          <p:nvPr/>
        </p:nvSpPr>
        <p:spPr>
          <a:xfrm>
            <a:off x="762000" y="1600200"/>
            <a:ext cx="2286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Rectangle 5"/>
          <p:cNvSpPr/>
          <p:nvPr/>
        </p:nvSpPr>
        <p:spPr>
          <a:xfrm>
            <a:off x="762000" y="2057400"/>
            <a:ext cx="32766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762000" y="28956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ectangle 7"/>
          <p:cNvSpPr/>
          <p:nvPr/>
        </p:nvSpPr>
        <p:spPr>
          <a:xfrm>
            <a:off x="762000" y="3886200"/>
            <a:ext cx="27432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ectangle 8"/>
          <p:cNvSpPr/>
          <p:nvPr/>
        </p:nvSpPr>
        <p:spPr>
          <a:xfrm>
            <a:off x="762000" y="3429000"/>
            <a:ext cx="1524000" cy="381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
            </a:r>
            <a:br>
              <a:rPr lang="en-US" dirty="0" smtClean="0"/>
            </a:br>
            <a:r>
              <a:rPr lang="en-US" dirty="0" smtClean="0"/>
              <a:t>Pituitary Gland</a:t>
            </a:r>
            <a:br>
              <a:rPr lang="en-US" dirty="0" smtClean="0"/>
            </a:br>
            <a:endParaRPr lang="ar-JO" dirty="0"/>
          </a:p>
        </p:txBody>
      </p:sp>
      <p:sp>
        <p:nvSpPr>
          <p:cNvPr id="3" name="Content Placeholder 2"/>
          <p:cNvSpPr>
            <a:spLocks noGrp="1"/>
          </p:cNvSpPr>
          <p:nvPr>
            <p:ph sz="half" idx="1"/>
          </p:nvPr>
        </p:nvSpPr>
        <p:spPr>
          <a:xfrm>
            <a:off x="228600" y="1295400"/>
            <a:ext cx="8610600" cy="2286000"/>
          </a:xfrm>
        </p:spPr>
        <p:txBody>
          <a:bodyPr>
            <a:noAutofit/>
          </a:bodyPr>
          <a:lstStyle/>
          <a:p>
            <a:r>
              <a:rPr lang="en-US" sz="2400" dirty="0" smtClean="0"/>
              <a:t>It is a protrusion off the bottom of the hypothalamus at the base of the brain, and rests in a small, bony cavity (</a:t>
            </a:r>
            <a:r>
              <a:rPr lang="en-US" sz="2400" dirty="0" err="1" smtClean="0"/>
              <a:t>sella</a:t>
            </a:r>
            <a:r>
              <a:rPr lang="en-US" sz="2400" dirty="0" smtClean="0"/>
              <a:t> </a:t>
            </a:r>
            <a:r>
              <a:rPr lang="en-US" sz="2400" dirty="0" err="1" smtClean="0"/>
              <a:t>turcica</a:t>
            </a:r>
            <a:r>
              <a:rPr lang="en-US" sz="2400" dirty="0" smtClean="0"/>
              <a:t>) covered by a </a:t>
            </a:r>
            <a:r>
              <a:rPr lang="en-US" sz="2400" dirty="0" err="1" smtClean="0"/>
              <a:t>dural</a:t>
            </a:r>
            <a:r>
              <a:rPr lang="en-US" sz="2400" dirty="0" smtClean="0"/>
              <a:t> fold (diaphragm </a:t>
            </a:r>
            <a:r>
              <a:rPr lang="en-US" sz="2400" dirty="0" err="1" smtClean="0"/>
              <a:t>sellae</a:t>
            </a:r>
            <a:r>
              <a:rPr lang="en-US" sz="2400" dirty="0" smtClean="0"/>
              <a:t>).</a:t>
            </a:r>
          </a:p>
          <a:p>
            <a:endParaRPr lang="en-US" sz="800" dirty="0" smtClean="0"/>
          </a:p>
          <a:p>
            <a:r>
              <a:rPr lang="en-US" sz="2400" dirty="0" smtClean="0"/>
              <a:t>The “master gland”— Primary function is to control other endocrine glands.</a:t>
            </a:r>
          </a:p>
          <a:p>
            <a:endParaRPr lang="en-US" sz="800" dirty="0" smtClean="0"/>
          </a:p>
          <a:p>
            <a:r>
              <a:rPr lang="en-US" sz="2400" dirty="0" smtClean="0"/>
              <a:t>Produces many hormones.</a:t>
            </a:r>
          </a:p>
          <a:p>
            <a:endParaRPr lang="en-US" sz="800" dirty="0" smtClean="0"/>
          </a:p>
          <a:p>
            <a:endParaRPr lang="ar-JO" sz="1800" dirty="0"/>
          </a:p>
        </p:txBody>
      </p:sp>
      <p:pic>
        <p:nvPicPr>
          <p:cNvPr id="4" name="Picture 3"/>
          <p:cNvPicPr>
            <a:picLocks noChangeAspect="1"/>
          </p:cNvPicPr>
          <p:nvPr/>
        </p:nvPicPr>
        <p:blipFill>
          <a:blip r:embed="rId2"/>
          <a:stretch>
            <a:fillRect/>
          </a:stretch>
        </p:blipFill>
        <p:spPr>
          <a:xfrm>
            <a:off x="1314450" y="4143040"/>
            <a:ext cx="2286000" cy="27340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213361"/>
            <a:ext cx="4192883" cy="363511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5867400"/>
          </a:xfrm>
        </p:spPr>
        <p:txBody>
          <a:bodyPr>
            <a:normAutofit fontScale="92500" lnSpcReduction="10000"/>
          </a:bodyPr>
          <a:lstStyle/>
          <a:p>
            <a:r>
              <a:rPr lang="en-GB" dirty="0" smtClean="0"/>
              <a:t>Glands are specialized cell, or </a:t>
            </a:r>
            <a:r>
              <a:rPr lang="en-GB" dirty="0" err="1" smtClean="0"/>
              <a:t>multicellular</a:t>
            </a:r>
            <a:r>
              <a:rPr lang="en-GB" dirty="0" smtClean="0"/>
              <a:t> of epithelial origin that specialize in synthesizing and secreting complex molecules including hormones and enzymes.</a:t>
            </a:r>
          </a:p>
          <a:p>
            <a:endParaRPr lang="en-US" sz="1000" dirty="0" smtClean="0"/>
          </a:p>
          <a:p>
            <a:r>
              <a:rPr lang="fr-FR" dirty="0" smtClean="0"/>
              <a:t>Types of glands</a:t>
            </a:r>
          </a:p>
          <a:p>
            <a:pPr marL="914400" lvl="1" indent="-514350">
              <a:buFont typeface="+mj-lt"/>
              <a:buAutoNum type="arabicPeriod"/>
            </a:pPr>
            <a:r>
              <a:rPr lang="fr-FR" sz="3200" dirty="0" smtClean="0"/>
              <a:t>Exocrine Glands.</a:t>
            </a:r>
          </a:p>
          <a:p>
            <a:pPr marL="914400" lvl="1" indent="-514350">
              <a:buFont typeface="+mj-lt"/>
              <a:buAutoNum type="arabicPeriod"/>
            </a:pPr>
            <a:r>
              <a:rPr lang="fr-FR" sz="3200" dirty="0" smtClean="0"/>
              <a:t>Endocrine Glands.</a:t>
            </a:r>
          </a:p>
          <a:p>
            <a:pPr marL="914400" lvl="1" indent="-514350">
              <a:buFont typeface="+mj-lt"/>
              <a:buAutoNum type="arabicPeriod"/>
            </a:pPr>
            <a:endParaRPr lang="fr-FR" sz="3200" dirty="0" smtClean="0"/>
          </a:p>
          <a:p>
            <a:pPr algn="ctr">
              <a:buNone/>
            </a:pPr>
            <a:r>
              <a:rPr lang="en-US" dirty="0" smtClean="0"/>
              <a:t>It is important to figuring out the difference between endocrine and exocrine glands, then to understand the basic structure functions and locations of the endocrine glands</a:t>
            </a:r>
            <a:endParaRPr lang="ar-J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Pituitary Gland</a:t>
            </a:r>
            <a:endParaRPr lang="ar-JO" dirty="0"/>
          </a:p>
        </p:txBody>
      </p:sp>
      <p:sp>
        <p:nvSpPr>
          <p:cNvPr id="6" name="Content Placeholder 5"/>
          <p:cNvSpPr>
            <a:spLocks noGrp="1"/>
          </p:cNvSpPr>
          <p:nvPr>
            <p:ph idx="1"/>
          </p:nvPr>
        </p:nvSpPr>
        <p:spPr/>
        <p:txBody>
          <a:bodyPr/>
          <a:lstStyle/>
          <a:p>
            <a:r>
              <a:rPr lang="en-US" dirty="0" smtClean="0"/>
              <a:t>Secretion is controlled by the</a:t>
            </a:r>
            <a:r>
              <a:rPr lang="en-US" b="1" dirty="0" smtClean="0"/>
              <a:t> hypothalamus</a:t>
            </a:r>
            <a:r>
              <a:rPr lang="en-US" dirty="0" smtClean="0"/>
              <a:t> in the base of the brain </a:t>
            </a:r>
            <a:r>
              <a:rPr lang="en-US" dirty="0" smtClean="0">
                <a:sym typeface="Wingdings" pitchFamily="2" charset="2"/>
              </a:rPr>
              <a:t> </a:t>
            </a:r>
            <a:r>
              <a:rPr lang="en-US" dirty="0" smtClean="0"/>
              <a:t>This small region of the brain, inferior to the thalamus, is the major integrating link between the nervous and endocrine systems</a:t>
            </a:r>
          </a:p>
          <a:p>
            <a:endParaRPr lang="en-US" sz="1050" dirty="0" smtClean="0"/>
          </a:p>
          <a:p>
            <a:r>
              <a:rPr lang="en-US" dirty="0" smtClean="0"/>
              <a:t>Connected with the Hypothalamus by the </a:t>
            </a:r>
            <a:r>
              <a:rPr lang="en-US" b="1" dirty="0" smtClean="0"/>
              <a:t>pituitary stalk or </a:t>
            </a:r>
            <a:r>
              <a:rPr lang="en-US" b="1" dirty="0" err="1" smtClean="0"/>
              <a:t>hypophyseal</a:t>
            </a:r>
            <a:r>
              <a:rPr lang="en-US" b="1" dirty="0" smtClean="0"/>
              <a:t> stalk</a:t>
            </a:r>
            <a:r>
              <a:rPr lang="en-US" dirty="0" smtClean="0"/>
              <a:t>.</a:t>
            </a:r>
          </a:p>
          <a:p>
            <a:endParaRPr lang="ar-J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Subdivision of Pituitary </a:t>
            </a:r>
            <a:r>
              <a:rPr lang="en-US" dirty="0" err="1" smtClean="0"/>
              <a:t>Glandn</a:t>
            </a:r>
            <a:endParaRPr lang="ar-JO" dirty="0"/>
          </a:p>
        </p:txBody>
      </p:sp>
      <p:sp>
        <p:nvSpPr>
          <p:cNvPr id="3" name="Content Placeholder 2"/>
          <p:cNvSpPr>
            <a:spLocks noGrp="1"/>
          </p:cNvSpPr>
          <p:nvPr>
            <p:ph sz="half" idx="1"/>
          </p:nvPr>
        </p:nvSpPr>
        <p:spPr>
          <a:xfrm>
            <a:off x="304800" y="1524000"/>
            <a:ext cx="8534400" cy="4525963"/>
          </a:xfrm>
        </p:spPr>
        <p:txBody>
          <a:bodyPr/>
          <a:lstStyle/>
          <a:p>
            <a:r>
              <a:rPr lang="en-US" sz="2000" dirty="0" smtClean="0"/>
              <a:t>The gland is subdivided into: </a:t>
            </a:r>
          </a:p>
          <a:p>
            <a:pPr marL="914400" lvl="1" indent="-514350">
              <a:buFont typeface="+mj-lt"/>
              <a:buAutoNum type="arabicPeriod"/>
            </a:pPr>
            <a:r>
              <a:rPr lang="en-US" sz="2000" dirty="0" smtClean="0"/>
              <a:t>Anterior lobe (</a:t>
            </a:r>
            <a:r>
              <a:rPr lang="en-US" sz="2000" dirty="0" err="1" smtClean="0"/>
              <a:t>adenohypophysis</a:t>
            </a:r>
            <a:r>
              <a:rPr lang="en-US" sz="2000" dirty="0" smtClean="0"/>
              <a:t>): true gland, secretes hormones </a:t>
            </a:r>
          </a:p>
          <a:p>
            <a:pPr marL="914400" lvl="1" indent="-514350">
              <a:buFont typeface="+mj-lt"/>
              <a:buAutoNum type="arabicPeriod"/>
            </a:pPr>
            <a:r>
              <a:rPr lang="en-US" sz="2000" dirty="0" smtClean="0"/>
              <a:t>Posterior lobe (</a:t>
            </a:r>
            <a:r>
              <a:rPr lang="en-US" sz="2000" dirty="0" err="1" smtClean="0"/>
              <a:t>neurohypophysis</a:t>
            </a:r>
            <a:r>
              <a:rPr lang="en-US" sz="2000" dirty="0" smtClean="0"/>
              <a:t>): connected to hypothalamus through </a:t>
            </a:r>
            <a:r>
              <a:rPr lang="en-US" sz="2000" dirty="0" err="1" smtClean="0"/>
              <a:t>hypothalamo-hypophyseal</a:t>
            </a:r>
            <a:r>
              <a:rPr lang="en-US" sz="2000" dirty="0" smtClean="0"/>
              <a:t> tract, stores hormones secreted by hypothalamic nuclei </a:t>
            </a:r>
            <a:r>
              <a:rPr lang="en-US" sz="2000" b="1" dirty="0" err="1" smtClean="0"/>
              <a:t>Hypothalamo-hypophyseal</a:t>
            </a:r>
            <a:r>
              <a:rPr lang="en-US" sz="2000" b="1" dirty="0" smtClean="0"/>
              <a:t> tract</a:t>
            </a:r>
          </a:p>
          <a:p>
            <a:pPr marL="514350" indent="-514350"/>
            <a:r>
              <a:rPr lang="en-US" sz="2000" dirty="0" smtClean="0"/>
              <a:t>Between the two portions Pars </a:t>
            </a:r>
            <a:r>
              <a:rPr lang="en-US" sz="2000" dirty="0" err="1" smtClean="0"/>
              <a:t>intermedia</a:t>
            </a:r>
            <a:r>
              <a:rPr lang="en-US" sz="2000" dirty="0" smtClean="0"/>
              <a:t> is present (it separates the anterior and posterior lobes)</a:t>
            </a:r>
          </a:p>
          <a:p>
            <a:pPr marL="514350" indent="-514350"/>
            <a:r>
              <a:rPr lang="en-US" sz="2000" dirty="0" smtClean="0"/>
              <a:t>Anterior and posterior pituitary are situated in very close approximation</a:t>
            </a:r>
            <a:endParaRPr lang="ar-JO" sz="2000" dirty="0"/>
          </a:p>
        </p:txBody>
      </p:sp>
      <p:pic>
        <p:nvPicPr>
          <p:cNvPr id="1026" name="Picture 2" descr="§ Pituitary Gland (Hypophysis)&#10; Suspended from hypothalamus by stalk&#10;(infundibulum)&#10; Location and size&#10; housed in sella..."/>
          <p:cNvPicPr>
            <a:picLocks noChangeAspect="1" noChangeArrowheads="1"/>
          </p:cNvPicPr>
          <p:nvPr/>
        </p:nvPicPr>
        <p:blipFill>
          <a:blip r:embed="rId2"/>
          <a:srcRect l="20063" t="23382" r="2194" b="38205"/>
          <a:stretch>
            <a:fillRect/>
          </a:stretch>
        </p:blipFill>
        <p:spPr bwMode="auto">
          <a:xfrm>
            <a:off x="1600200" y="4495800"/>
            <a:ext cx="6367669" cy="2362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Anterior pituitary (</a:t>
            </a:r>
            <a:r>
              <a:rPr lang="en-US" dirty="0" err="1" smtClean="0"/>
              <a:t>adenohypophysis</a:t>
            </a:r>
            <a:r>
              <a:rPr lang="en-US" dirty="0" smtClean="0"/>
              <a:t>)</a:t>
            </a:r>
            <a:endParaRPr lang="ar-JO" dirty="0"/>
          </a:p>
        </p:txBody>
      </p:sp>
      <p:sp>
        <p:nvSpPr>
          <p:cNvPr id="3" name="Content Placeholder 2"/>
          <p:cNvSpPr>
            <a:spLocks noGrp="1"/>
          </p:cNvSpPr>
          <p:nvPr>
            <p:ph idx="1"/>
          </p:nvPr>
        </p:nvSpPr>
        <p:spPr>
          <a:xfrm>
            <a:off x="228600" y="1447800"/>
            <a:ext cx="8686800" cy="4525963"/>
          </a:xfrm>
        </p:spPr>
        <p:txBody>
          <a:bodyPr>
            <a:normAutofit/>
          </a:bodyPr>
          <a:lstStyle/>
          <a:p>
            <a:r>
              <a:rPr lang="en-US" sz="2000" dirty="0" smtClean="0"/>
              <a:t>Anterior pituitary consists of three divisions:</a:t>
            </a:r>
          </a:p>
          <a:p>
            <a:pPr lvl="1"/>
            <a:r>
              <a:rPr lang="en-US" sz="2000" dirty="0" smtClean="0"/>
              <a:t>Pars </a:t>
            </a:r>
            <a:r>
              <a:rPr lang="en-US" sz="2000" dirty="0" err="1" smtClean="0"/>
              <a:t>distalis</a:t>
            </a:r>
            <a:r>
              <a:rPr lang="en-US" sz="2000" dirty="0" smtClean="0"/>
              <a:t> </a:t>
            </a:r>
            <a:r>
              <a:rPr lang="en-US" sz="2000" dirty="0" smtClean="0">
                <a:sym typeface="Wingdings" pitchFamily="2" charset="2"/>
              </a:rPr>
              <a:t>the largest part, responsible for hormone secretion</a:t>
            </a:r>
            <a:endParaRPr lang="en-US" sz="2000" dirty="0" smtClean="0"/>
          </a:p>
          <a:p>
            <a:pPr lvl="1"/>
            <a:r>
              <a:rPr lang="en-US" sz="2000" dirty="0" smtClean="0"/>
              <a:t>Pars </a:t>
            </a:r>
            <a:r>
              <a:rPr lang="en-US" sz="2000" dirty="0" err="1" smtClean="0"/>
              <a:t>tuberalis</a:t>
            </a:r>
            <a:r>
              <a:rPr lang="en-US" sz="2000" dirty="0" smtClean="0"/>
              <a:t> </a:t>
            </a:r>
            <a:r>
              <a:rPr lang="en-US" sz="2000" dirty="0" smtClean="0">
                <a:sym typeface="Wingdings" pitchFamily="2" charset="2"/>
              </a:rPr>
              <a:t> surrounds the </a:t>
            </a:r>
            <a:r>
              <a:rPr lang="en-US" sz="2000" dirty="0" err="1" smtClean="0">
                <a:sym typeface="Wingdings" pitchFamily="2" charset="2"/>
              </a:rPr>
              <a:t>anteriolateral</a:t>
            </a:r>
            <a:r>
              <a:rPr lang="en-US" sz="2000" dirty="0" smtClean="0">
                <a:sym typeface="Wingdings" pitchFamily="2" charset="2"/>
              </a:rPr>
              <a:t> aspect of the </a:t>
            </a:r>
            <a:r>
              <a:rPr lang="en-US" sz="2000" dirty="0" err="1" smtClean="0">
                <a:sym typeface="Wingdings" pitchFamily="2" charset="2"/>
              </a:rPr>
              <a:t>infundibulum</a:t>
            </a:r>
            <a:endParaRPr lang="en-US" sz="2000" dirty="0" smtClean="0"/>
          </a:p>
          <a:p>
            <a:pPr lvl="1"/>
            <a:r>
              <a:rPr lang="en-US" sz="2000" dirty="0" smtClean="0"/>
              <a:t>Pars </a:t>
            </a:r>
            <a:r>
              <a:rPr lang="en-US" sz="2000" dirty="0" err="1" smtClean="0"/>
              <a:t>intermedia</a:t>
            </a:r>
            <a:r>
              <a:rPr lang="en-US" sz="2000" dirty="0" smtClean="0"/>
              <a:t> </a:t>
            </a:r>
            <a:r>
              <a:rPr lang="en-US" sz="2000" dirty="0" smtClean="0">
                <a:sym typeface="Wingdings" pitchFamily="2" charset="2"/>
              </a:rPr>
              <a:t> a thin epithelial layer that separates the </a:t>
            </a:r>
            <a:r>
              <a:rPr lang="en-US" sz="2000" dirty="0" err="1" smtClean="0">
                <a:sym typeface="Wingdings" pitchFamily="2" charset="2"/>
              </a:rPr>
              <a:t>para</a:t>
            </a:r>
            <a:r>
              <a:rPr lang="en-US" sz="2000" dirty="0" smtClean="0"/>
              <a:t> </a:t>
            </a:r>
            <a:r>
              <a:rPr lang="en-US" sz="2000" dirty="0" err="1" smtClean="0"/>
              <a:t>distalis</a:t>
            </a:r>
            <a:r>
              <a:rPr lang="en-US" sz="2000" dirty="0" smtClean="0"/>
              <a:t> from the posterior lobe</a:t>
            </a:r>
            <a:endParaRPr lang="ar-JO" sz="2000" dirty="0"/>
          </a:p>
        </p:txBody>
      </p:sp>
      <p:pic>
        <p:nvPicPr>
          <p:cNvPr id="31746" name="Picture 2" descr="https://sites.google.com/a/wisc.edu/neuroradiology/_/rsrc/1468741102883/anatomy/under-spin/slide-1/Diagram_1_3rd_attempt.png"/>
          <p:cNvPicPr>
            <a:picLocks noChangeAspect="1" noChangeArrowheads="1"/>
          </p:cNvPicPr>
          <p:nvPr/>
        </p:nvPicPr>
        <p:blipFill>
          <a:blip r:embed="rId2"/>
          <a:srcRect/>
          <a:stretch>
            <a:fillRect/>
          </a:stretch>
        </p:blipFill>
        <p:spPr bwMode="auto">
          <a:xfrm>
            <a:off x="3720777" y="3657600"/>
            <a:ext cx="5423224" cy="3200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Anterior pituitary (</a:t>
            </a:r>
            <a:r>
              <a:rPr lang="en-US" dirty="0" err="1" smtClean="0"/>
              <a:t>adenohypophysis</a:t>
            </a:r>
            <a:r>
              <a:rPr lang="en-US" dirty="0" smtClean="0"/>
              <a:t>)</a:t>
            </a:r>
            <a:endParaRPr lang="ar-JO"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Release of anterior pituitary hormones is stimulated by </a:t>
            </a:r>
            <a:r>
              <a:rPr lang="en-US" sz="2800" b="1" dirty="0" smtClean="0"/>
              <a:t>releasing hormones </a:t>
            </a:r>
            <a:r>
              <a:rPr lang="en-US" sz="2800" dirty="0" smtClean="0"/>
              <a:t>and suppressed by </a:t>
            </a:r>
            <a:r>
              <a:rPr lang="en-US" sz="2800" b="1" dirty="0" smtClean="0"/>
              <a:t>inhibiting hormones </a:t>
            </a:r>
            <a:r>
              <a:rPr lang="en-US" sz="2800" dirty="0" smtClean="0"/>
              <a:t>from the </a:t>
            </a:r>
            <a:r>
              <a:rPr lang="en-US" sz="2800" b="1" dirty="0" smtClean="0"/>
              <a:t>hypothalamus.</a:t>
            </a:r>
          </a:p>
          <a:p>
            <a:endParaRPr lang="ar-JO" sz="1200" dirty="0" smtClean="0"/>
          </a:p>
          <a:p>
            <a:r>
              <a:rPr lang="en-US" sz="2800" dirty="0" smtClean="0"/>
              <a:t>Hypothalamic hormones that release or inhibit anterior pituitary hormones reach the anterior pituitary through a </a:t>
            </a:r>
            <a:r>
              <a:rPr lang="en-US" sz="2800" b="1" dirty="0" err="1" smtClean="0"/>
              <a:t>hypophyseal</a:t>
            </a:r>
            <a:r>
              <a:rPr lang="en-US" sz="2800" b="1" dirty="0" smtClean="0"/>
              <a:t> portal system.</a:t>
            </a:r>
          </a:p>
          <a:p>
            <a:endParaRPr lang="en-US" sz="2800" b="1" dirty="0" smtClean="0"/>
          </a:p>
          <a:p>
            <a:endParaRPr lang="en-US" sz="2800" b="1" dirty="0" smtClean="0"/>
          </a:p>
          <a:p>
            <a:endParaRPr lang="ar-JO"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Anterior pituitary (</a:t>
            </a:r>
            <a:r>
              <a:rPr lang="en-US" dirty="0" err="1" smtClean="0"/>
              <a:t>adenohypophysis</a:t>
            </a:r>
            <a:r>
              <a:rPr lang="en-US" dirty="0" smtClean="0"/>
              <a:t>)</a:t>
            </a:r>
            <a:endParaRPr lang="ar-JO" dirty="0"/>
          </a:p>
        </p:txBody>
      </p:sp>
      <p:sp>
        <p:nvSpPr>
          <p:cNvPr id="3" name="Content Placeholder 2"/>
          <p:cNvSpPr>
            <a:spLocks noGrp="1"/>
          </p:cNvSpPr>
          <p:nvPr>
            <p:ph idx="1"/>
          </p:nvPr>
        </p:nvSpPr>
        <p:spPr>
          <a:xfrm>
            <a:off x="152400" y="1524000"/>
            <a:ext cx="4724400" cy="4648200"/>
          </a:xfrm>
        </p:spPr>
        <p:txBody>
          <a:bodyPr>
            <a:normAutofit fontScale="85000" lnSpcReduction="10000"/>
          </a:bodyPr>
          <a:lstStyle/>
          <a:p>
            <a:r>
              <a:rPr lang="en-US" dirty="0" smtClean="0"/>
              <a:t>Above the optic chiasm are clusters of specialized neurons called </a:t>
            </a:r>
            <a:r>
              <a:rPr lang="en-US" b="1" dirty="0" err="1" smtClean="0"/>
              <a:t>neurosecretory</a:t>
            </a:r>
            <a:r>
              <a:rPr lang="en-US" b="1" dirty="0" smtClean="0"/>
              <a:t> cells. </a:t>
            </a:r>
          </a:p>
          <a:p>
            <a:endParaRPr lang="en-US" sz="900" b="1" dirty="0" smtClean="0"/>
          </a:p>
          <a:p>
            <a:r>
              <a:rPr lang="en-US" dirty="0" smtClean="0"/>
              <a:t>They synthesize the </a:t>
            </a:r>
            <a:r>
              <a:rPr lang="en-US" b="1" dirty="0" smtClean="0"/>
              <a:t>hypothalamic releasing and inhibiting hormones</a:t>
            </a:r>
            <a:r>
              <a:rPr lang="en-US" dirty="0" smtClean="0"/>
              <a:t> in their cell bodies and package the hormones inside vesicles, which reach the axon terminals by axonal transport.</a:t>
            </a:r>
          </a:p>
          <a:p>
            <a:endParaRPr lang="en-US" dirty="0" smtClean="0"/>
          </a:p>
        </p:txBody>
      </p:sp>
      <p:pic>
        <p:nvPicPr>
          <p:cNvPr id="5" name="Picture 4"/>
          <p:cNvPicPr>
            <a:picLocks noChangeAspect="1"/>
          </p:cNvPicPr>
          <p:nvPr/>
        </p:nvPicPr>
        <p:blipFill rotWithShape="1">
          <a:blip r:embed="rId2"/>
          <a:srcRect b="3572"/>
          <a:stretch/>
        </p:blipFill>
        <p:spPr>
          <a:xfrm>
            <a:off x="5255986" y="1676400"/>
            <a:ext cx="3572933" cy="4114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00200"/>
            <a:ext cx="4038600" cy="4525963"/>
          </a:xfrm>
        </p:spPr>
        <p:txBody>
          <a:bodyPr>
            <a:normAutofit/>
          </a:bodyPr>
          <a:lstStyle/>
          <a:p>
            <a:endParaRPr lang="ar-JO"/>
          </a:p>
        </p:txBody>
      </p:sp>
      <p:sp>
        <p:nvSpPr>
          <p:cNvPr id="4" name="Content Placeholder 3"/>
          <p:cNvSpPr>
            <a:spLocks noGrp="1"/>
          </p:cNvSpPr>
          <p:nvPr>
            <p:ph sz="half" idx="2"/>
          </p:nvPr>
        </p:nvSpPr>
        <p:spPr>
          <a:xfrm>
            <a:off x="6705600" y="152400"/>
            <a:ext cx="2438400" cy="6629400"/>
          </a:xfrm>
        </p:spPr>
        <p:txBody>
          <a:bodyPr>
            <a:noAutofit/>
          </a:bodyPr>
          <a:lstStyle/>
          <a:p>
            <a:r>
              <a:rPr lang="en-US" sz="2200" dirty="0" smtClean="0"/>
              <a:t>The hormones diffuse into capillaries of the </a:t>
            </a:r>
            <a:r>
              <a:rPr lang="en-US" sz="2200" b="1" dirty="0" smtClean="0">
                <a:solidFill>
                  <a:srgbClr val="FF0000"/>
                </a:solidFill>
              </a:rPr>
              <a:t>primary plexus of the </a:t>
            </a:r>
            <a:r>
              <a:rPr lang="en-US" sz="2200" b="1" dirty="0" err="1" smtClean="0">
                <a:solidFill>
                  <a:srgbClr val="FF0000"/>
                </a:solidFill>
              </a:rPr>
              <a:t>hypophyseal</a:t>
            </a:r>
            <a:r>
              <a:rPr lang="en-US" sz="2200" b="1" dirty="0" smtClean="0">
                <a:solidFill>
                  <a:srgbClr val="FF0000"/>
                </a:solidFill>
              </a:rPr>
              <a:t> portal system </a:t>
            </a:r>
            <a:r>
              <a:rPr lang="en-US" sz="2200" dirty="0" smtClean="0"/>
              <a:t>and are carried by the </a:t>
            </a:r>
            <a:r>
              <a:rPr lang="en-US" sz="2200" b="1" dirty="0" err="1" smtClean="0">
                <a:solidFill>
                  <a:schemeClr val="accent3">
                    <a:lumMod val="50000"/>
                  </a:schemeClr>
                </a:solidFill>
              </a:rPr>
              <a:t>hypophyseal</a:t>
            </a:r>
            <a:r>
              <a:rPr lang="en-US" sz="2200" b="1" dirty="0" smtClean="0">
                <a:solidFill>
                  <a:schemeClr val="accent3">
                    <a:lumMod val="50000"/>
                  </a:schemeClr>
                </a:solidFill>
              </a:rPr>
              <a:t> portal veins</a:t>
            </a:r>
            <a:r>
              <a:rPr lang="en-US" sz="2200" b="1" dirty="0" smtClean="0"/>
              <a:t> </a:t>
            </a:r>
            <a:r>
              <a:rPr lang="en-US" sz="2200" dirty="0" smtClean="0"/>
              <a:t>to the </a:t>
            </a:r>
            <a:r>
              <a:rPr lang="en-US" sz="2200" b="1" dirty="0" smtClean="0">
                <a:solidFill>
                  <a:srgbClr val="0070C0"/>
                </a:solidFill>
              </a:rPr>
              <a:t>secondary plexus of the </a:t>
            </a:r>
            <a:r>
              <a:rPr lang="en-US" sz="2200" b="1" dirty="0" err="1" smtClean="0">
                <a:solidFill>
                  <a:srgbClr val="0070C0"/>
                </a:solidFill>
              </a:rPr>
              <a:t>hypophyseal</a:t>
            </a:r>
            <a:r>
              <a:rPr lang="en-US" sz="2200" b="1" dirty="0" smtClean="0">
                <a:solidFill>
                  <a:srgbClr val="0070C0"/>
                </a:solidFill>
              </a:rPr>
              <a:t>  portal system</a:t>
            </a:r>
            <a:r>
              <a:rPr lang="en-US" sz="2200" b="1" dirty="0" smtClean="0"/>
              <a:t> </a:t>
            </a:r>
            <a:r>
              <a:rPr lang="en-US" sz="2200" dirty="0" smtClean="0"/>
              <a:t>for distribution to target cells in the anterior pituitary.</a:t>
            </a:r>
            <a:endParaRPr lang="ar-JO" sz="2200" dirty="0"/>
          </a:p>
        </p:txBody>
      </p:sp>
      <p:pic>
        <p:nvPicPr>
          <p:cNvPr id="2051" name="Picture 3" descr="C:\Users\techno gity\Desktop\Untitled.png"/>
          <p:cNvPicPr>
            <a:picLocks noChangeAspect="1" noChangeArrowheads="1"/>
          </p:cNvPicPr>
          <p:nvPr/>
        </p:nvPicPr>
        <p:blipFill>
          <a:blip r:embed="rId2"/>
          <a:srcRect l="4348"/>
          <a:stretch>
            <a:fillRect/>
          </a:stretch>
        </p:blipFill>
        <p:spPr bwMode="auto">
          <a:xfrm>
            <a:off x="0" y="11557"/>
            <a:ext cx="6705600" cy="6694043"/>
          </a:xfrm>
          <a:prstGeom prst="rect">
            <a:avLst/>
          </a:prstGeom>
          <a:noFill/>
        </p:spPr>
      </p:pic>
      <p:sp>
        <p:nvSpPr>
          <p:cNvPr id="9" name="Rectangle 8"/>
          <p:cNvSpPr/>
          <p:nvPr/>
        </p:nvSpPr>
        <p:spPr>
          <a:xfrm>
            <a:off x="2743200" y="25146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0" name="Rectangle 9"/>
          <p:cNvSpPr/>
          <p:nvPr/>
        </p:nvSpPr>
        <p:spPr>
          <a:xfrm>
            <a:off x="5334000" y="4800600"/>
            <a:ext cx="1219200" cy="457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1" name="Rectangle 10"/>
          <p:cNvSpPr/>
          <p:nvPr/>
        </p:nvSpPr>
        <p:spPr>
          <a:xfrm>
            <a:off x="5334000" y="3886200"/>
            <a:ext cx="1066800" cy="3048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2" name="Rectangle 11"/>
          <p:cNvSpPr/>
          <p:nvPr/>
        </p:nvSpPr>
        <p:spPr>
          <a:xfrm>
            <a:off x="4495800" y="152400"/>
            <a:ext cx="838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Anterior pituitary (</a:t>
            </a:r>
            <a:r>
              <a:rPr lang="en-US" dirty="0" err="1" smtClean="0"/>
              <a:t>adenohypophysis</a:t>
            </a:r>
            <a:r>
              <a:rPr lang="en-US" dirty="0" smtClean="0"/>
              <a:t>)</a:t>
            </a:r>
            <a:endParaRPr lang="ar-JO" dirty="0"/>
          </a:p>
        </p:txBody>
      </p:sp>
      <p:sp>
        <p:nvSpPr>
          <p:cNvPr id="6" name="Content Placeholder 5"/>
          <p:cNvSpPr>
            <a:spLocks noGrp="1"/>
          </p:cNvSpPr>
          <p:nvPr>
            <p:ph idx="1"/>
          </p:nvPr>
        </p:nvSpPr>
        <p:spPr>
          <a:xfrm>
            <a:off x="76200" y="1600200"/>
            <a:ext cx="8991600" cy="4953000"/>
          </a:xfrm>
        </p:spPr>
        <p:txBody>
          <a:bodyPr>
            <a:normAutofit/>
          </a:bodyPr>
          <a:lstStyle/>
          <a:p>
            <a:r>
              <a:rPr lang="en-US" dirty="0" smtClean="0"/>
              <a:t>The following list the major hormones secreted by anterior pituitary cells:</a:t>
            </a:r>
          </a:p>
          <a:p>
            <a:pPr marL="914400" lvl="1" indent="-514350">
              <a:buFont typeface="+mj-lt"/>
              <a:buAutoNum type="arabicPeriod"/>
            </a:pPr>
            <a:r>
              <a:rPr lang="en-US" dirty="0" smtClean="0"/>
              <a:t>Human growth hormone (</a:t>
            </a:r>
            <a:r>
              <a:rPr lang="en-US" dirty="0" err="1" smtClean="0"/>
              <a:t>hGH</a:t>
            </a:r>
            <a:r>
              <a:rPr lang="en-US" dirty="0" smtClean="0"/>
              <a:t>), or </a:t>
            </a:r>
            <a:r>
              <a:rPr lang="en-US" dirty="0" err="1" smtClean="0"/>
              <a:t>somatotropin</a:t>
            </a:r>
            <a:endParaRPr lang="en-US" dirty="0" smtClean="0"/>
          </a:p>
          <a:p>
            <a:pPr marL="914400" lvl="1" indent="-514350">
              <a:buFont typeface="+mj-lt"/>
              <a:buAutoNum type="arabicPeriod"/>
            </a:pPr>
            <a:r>
              <a:rPr lang="en-US" dirty="0" smtClean="0"/>
              <a:t>Thyroid-stimulating hormone (TSH), or </a:t>
            </a:r>
            <a:r>
              <a:rPr lang="en-US" dirty="0" err="1" smtClean="0"/>
              <a:t>thyrotropin</a:t>
            </a:r>
            <a:endParaRPr lang="en-US" dirty="0" smtClean="0"/>
          </a:p>
          <a:p>
            <a:pPr marL="914400" lvl="1" indent="-514350">
              <a:buFont typeface="+mj-lt"/>
              <a:buAutoNum type="arabicPeriod"/>
            </a:pPr>
            <a:r>
              <a:rPr lang="en-US" dirty="0" smtClean="0"/>
              <a:t>Follicle-stimulating hormone (FSH) and luteinizing hormone (LH)</a:t>
            </a:r>
          </a:p>
          <a:p>
            <a:pPr marL="914400" lvl="1" indent="-514350">
              <a:buFont typeface="+mj-lt"/>
              <a:buAutoNum type="arabicPeriod"/>
            </a:pPr>
            <a:r>
              <a:rPr lang="en-US" dirty="0" err="1" smtClean="0"/>
              <a:t>Prolactin</a:t>
            </a:r>
            <a:r>
              <a:rPr lang="en-US" dirty="0" smtClean="0"/>
              <a:t> (PRL)</a:t>
            </a:r>
          </a:p>
          <a:p>
            <a:pPr marL="914400" lvl="1" indent="-514350">
              <a:buFont typeface="+mj-lt"/>
              <a:buAutoNum type="arabicPeriod"/>
            </a:pPr>
            <a:r>
              <a:rPr lang="en-US" dirty="0" err="1" smtClean="0"/>
              <a:t>Adrenocorticotropic</a:t>
            </a:r>
            <a:r>
              <a:rPr lang="en-US" dirty="0" smtClean="0"/>
              <a:t> hormone (ACTH)</a:t>
            </a:r>
          </a:p>
          <a:p>
            <a:endParaRPr lang="ar-J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half" idx="1"/>
          </p:nvPr>
        </p:nvSpPr>
        <p:spPr/>
        <p:txBody>
          <a:bodyPr/>
          <a:lstStyle/>
          <a:p>
            <a:endParaRPr lang="ar-JO"/>
          </a:p>
        </p:txBody>
      </p:sp>
      <p:sp>
        <p:nvSpPr>
          <p:cNvPr id="4" name="Content Placeholder 3"/>
          <p:cNvSpPr>
            <a:spLocks noGrp="1"/>
          </p:cNvSpPr>
          <p:nvPr>
            <p:ph sz="half" idx="2"/>
          </p:nvPr>
        </p:nvSpPr>
        <p:spPr/>
        <p:txBody>
          <a:bodyPr/>
          <a:lstStyle/>
          <a:p>
            <a:endParaRPr lang="ar-JO"/>
          </a:p>
        </p:txBody>
      </p:sp>
      <p:pic>
        <p:nvPicPr>
          <p:cNvPr id="1026" name="Picture 2" descr="C:\Users\techno gity\Desktop\Untitled.pn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Posterior pituitary (</a:t>
            </a:r>
            <a:r>
              <a:rPr lang="en-US" dirty="0" err="1" smtClean="0"/>
              <a:t>neurohypophysis</a:t>
            </a:r>
            <a:r>
              <a:rPr lang="en-US" dirty="0" smtClean="0"/>
              <a:t>)</a:t>
            </a:r>
            <a:endParaRPr lang="ar-JO" dirty="0"/>
          </a:p>
        </p:txBody>
      </p:sp>
      <p:sp>
        <p:nvSpPr>
          <p:cNvPr id="3" name="Content Placeholder 2"/>
          <p:cNvSpPr>
            <a:spLocks noGrp="1"/>
          </p:cNvSpPr>
          <p:nvPr>
            <p:ph idx="1"/>
          </p:nvPr>
        </p:nvSpPr>
        <p:spPr>
          <a:xfrm>
            <a:off x="152400" y="1600200"/>
            <a:ext cx="8839200" cy="4525963"/>
          </a:xfrm>
        </p:spPr>
        <p:txBody>
          <a:bodyPr>
            <a:normAutofit/>
          </a:bodyPr>
          <a:lstStyle/>
          <a:p>
            <a:r>
              <a:rPr lang="en-US" sz="2400" dirty="0" smtClean="0"/>
              <a:t>Although the posterior pituitary, </a:t>
            </a:r>
            <a:r>
              <a:rPr lang="en-US" sz="2400" b="1" dirty="0" smtClean="0"/>
              <a:t>does not synthesize hormones</a:t>
            </a:r>
            <a:r>
              <a:rPr lang="en-US" sz="2400" dirty="0" smtClean="0"/>
              <a:t>, it does store and release two hormones.</a:t>
            </a:r>
          </a:p>
          <a:p>
            <a:endParaRPr lang="en-US" sz="800" dirty="0" smtClean="0"/>
          </a:p>
          <a:p>
            <a:r>
              <a:rPr lang="en-US" sz="2400" dirty="0" smtClean="0"/>
              <a:t>Posterior pituitary consists of two divisions:</a:t>
            </a:r>
          </a:p>
          <a:p>
            <a:pPr marL="742950" lvl="2" indent="-342900"/>
            <a:r>
              <a:rPr lang="en-US" dirty="0" smtClean="0"/>
              <a:t>Pars Nervosa</a:t>
            </a:r>
          </a:p>
          <a:p>
            <a:pPr marL="742950" lvl="2" indent="-342900"/>
            <a:r>
              <a:rPr lang="en-US" dirty="0" err="1" smtClean="0"/>
              <a:t>Infundibular</a:t>
            </a:r>
            <a:r>
              <a:rPr lang="en-US" dirty="0" smtClean="0"/>
              <a:t> Stalk</a:t>
            </a:r>
          </a:p>
          <a:p>
            <a:pPr marL="742950" lvl="2" indent="-342900"/>
            <a:endParaRPr lang="en-US" dirty="0" smtClean="0"/>
          </a:p>
          <a:p>
            <a:endParaRPr lang="en-US" sz="2400" dirty="0" smtClean="0"/>
          </a:p>
        </p:txBody>
      </p:sp>
      <p:pic>
        <p:nvPicPr>
          <p:cNvPr id="31746" name="Picture 2" descr="https://sites.google.com/a/wisc.edu/neuroradiology/_/rsrc/1468741102883/anatomy/under-spin/slide-1/Diagram_1_3rd_attempt.png"/>
          <p:cNvPicPr>
            <a:picLocks noChangeAspect="1" noChangeArrowheads="1"/>
          </p:cNvPicPr>
          <p:nvPr/>
        </p:nvPicPr>
        <p:blipFill>
          <a:blip r:embed="rId2"/>
          <a:srcRect/>
          <a:stretch>
            <a:fillRect/>
          </a:stretch>
        </p:blipFill>
        <p:spPr bwMode="auto">
          <a:xfrm>
            <a:off x="3333403" y="3429001"/>
            <a:ext cx="5810597" cy="3429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Posterior pituitary (</a:t>
            </a:r>
            <a:r>
              <a:rPr lang="en-US" dirty="0" err="1" smtClean="0"/>
              <a:t>neurohypophysis</a:t>
            </a:r>
            <a:r>
              <a:rPr lang="en-US" dirty="0" smtClean="0"/>
              <a:t>)</a:t>
            </a:r>
            <a:endParaRPr lang="ar-JO" dirty="0"/>
          </a:p>
        </p:txBody>
      </p:sp>
      <p:sp>
        <p:nvSpPr>
          <p:cNvPr id="3" name="Content Placeholder 2"/>
          <p:cNvSpPr>
            <a:spLocks noGrp="1"/>
          </p:cNvSpPr>
          <p:nvPr>
            <p:ph idx="1"/>
          </p:nvPr>
        </p:nvSpPr>
        <p:spPr>
          <a:xfrm>
            <a:off x="228600" y="1600200"/>
            <a:ext cx="4800102" cy="5105400"/>
          </a:xfrm>
        </p:spPr>
        <p:txBody>
          <a:bodyPr>
            <a:normAutofit fontScale="55000" lnSpcReduction="20000"/>
          </a:bodyPr>
          <a:lstStyle/>
          <a:p>
            <a:r>
              <a:rPr lang="en-US" dirty="0" smtClean="0"/>
              <a:t>The cell bodies of the </a:t>
            </a:r>
            <a:r>
              <a:rPr lang="en-US" b="1" dirty="0" err="1" smtClean="0"/>
              <a:t>neurosecretory</a:t>
            </a:r>
            <a:r>
              <a:rPr lang="en-US" b="1" dirty="0" smtClean="0"/>
              <a:t> cells </a:t>
            </a:r>
            <a:r>
              <a:rPr lang="en-US" dirty="0" smtClean="0"/>
              <a:t>are in the hypothalamus; their axons form the </a:t>
            </a:r>
            <a:r>
              <a:rPr lang="en-US" b="1" dirty="0" err="1" smtClean="0"/>
              <a:t>hypothalamohypophyseal</a:t>
            </a:r>
            <a:r>
              <a:rPr lang="en-US" b="1" dirty="0" smtClean="0"/>
              <a:t> tract, </a:t>
            </a:r>
            <a:r>
              <a:rPr lang="en-US" dirty="0" smtClean="0"/>
              <a:t>begins in the hypothalamus and ends near blood capillaries in the posterior pituitary gland.</a:t>
            </a:r>
          </a:p>
          <a:p>
            <a:endParaRPr lang="en-US" dirty="0" smtClean="0"/>
          </a:p>
          <a:p>
            <a:r>
              <a:rPr lang="en-US" dirty="0" smtClean="0"/>
              <a:t>Different </a:t>
            </a:r>
            <a:r>
              <a:rPr lang="en-US" dirty="0" err="1" smtClean="0"/>
              <a:t>neurosecretory</a:t>
            </a:r>
            <a:r>
              <a:rPr lang="en-US" dirty="0" smtClean="0"/>
              <a:t> cells produce two hormones:</a:t>
            </a:r>
          </a:p>
          <a:p>
            <a:pPr lvl="1"/>
            <a:r>
              <a:rPr lang="en-US" b="1" dirty="0" smtClean="0"/>
              <a:t>Oxytocin</a:t>
            </a:r>
          </a:p>
          <a:p>
            <a:pPr lvl="1"/>
            <a:r>
              <a:rPr lang="en-US" b="1" dirty="0" err="1" smtClean="0"/>
              <a:t>Antidiuretic</a:t>
            </a:r>
            <a:r>
              <a:rPr lang="en-US" b="1" dirty="0" smtClean="0"/>
              <a:t> hormone (ADH </a:t>
            </a:r>
            <a:r>
              <a:rPr lang="en-US" dirty="0" smtClean="0"/>
              <a:t>also called </a:t>
            </a:r>
            <a:r>
              <a:rPr lang="en-US" b="1" dirty="0" smtClean="0"/>
              <a:t>vasopressin)</a:t>
            </a:r>
          </a:p>
          <a:p>
            <a:pPr lvl="1"/>
            <a:endParaRPr lang="en-US" b="1" dirty="0" smtClean="0"/>
          </a:p>
          <a:p>
            <a:r>
              <a:rPr lang="en-US" dirty="0" smtClean="0"/>
              <a:t>After their production in the cell bodies of </a:t>
            </a:r>
            <a:r>
              <a:rPr lang="en-US" dirty="0" err="1" smtClean="0"/>
              <a:t>neurosecretory</a:t>
            </a:r>
            <a:r>
              <a:rPr lang="en-US" dirty="0" smtClean="0"/>
              <a:t> cells, </a:t>
            </a:r>
            <a:r>
              <a:rPr lang="en-US" dirty="0" err="1" smtClean="0"/>
              <a:t>oxytocin</a:t>
            </a:r>
            <a:r>
              <a:rPr lang="en-US" dirty="0" smtClean="0"/>
              <a:t> and </a:t>
            </a:r>
            <a:r>
              <a:rPr lang="en-US" dirty="0" err="1" smtClean="0"/>
              <a:t>antidiuretic</a:t>
            </a:r>
            <a:r>
              <a:rPr lang="en-US" dirty="0" smtClean="0"/>
              <a:t> hormone are packed into vesicles and transported to the axon terminals in the posterior pituitary gland.</a:t>
            </a:r>
          </a:p>
          <a:p>
            <a:endParaRPr lang="en-US" dirty="0" smtClean="0"/>
          </a:p>
          <a:p>
            <a:r>
              <a:rPr lang="en-US" dirty="0" smtClean="0"/>
              <a:t>Nerve impulses that propagate along the axon and reach the axon terminals trigger </a:t>
            </a:r>
            <a:r>
              <a:rPr lang="en-US" dirty="0" err="1" smtClean="0"/>
              <a:t>exocytosis</a:t>
            </a:r>
            <a:r>
              <a:rPr lang="en-US" dirty="0" smtClean="0"/>
              <a:t> of these </a:t>
            </a:r>
            <a:r>
              <a:rPr lang="en-US" dirty="0" err="1" smtClean="0"/>
              <a:t>secretory</a:t>
            </a:r>
            <a:r>
              <a:rPr lang="en-US" dirty="0" smtClean="0"/>
              <a:t> vesicles.</a:t>
            </a:r>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282" y="2590800"/>
            <a:ext cx="4209718" cy="3276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Exocrine Glands</a:t>
            </a:r>
            <a:br>
              <a:rPr lang="en-US" dirty="0" smtClean="0"/>
            </a:br>
            <a:endParaRPr lang="ar-JO" dirty="0"/>
          </a:p>
        </p:txBody>
      </p:sp>
      <p:sp>
        <p:nvSpPr>
          <p:cNvPr id="3" name="Content Placeholder 2"/>
          <p:cNvSpPr>
            <a:spLocks noGrp="1"/>
          </p:cNvSpPr>
          <p:nvPr>
            <p:ph sz="half" idx="1"/>
          </p:nvPr>
        </p:nvSpPr>
        <p:spPr>
          <a:xfrm>
            <a:off x="152400" y="1524000"/>
            <a:ext cx="5486400" cy="5334000"/>
          </a:xfrm>
        </p:spPr>
        <p:txBody>
          <a:bodyPr>
            <a:normAutofit fontScale="77500" lnSpcReduction="20000"/>
          </a:bodyPr>
          <a:lstStyle/>
          <a:p>
            <a:r>
              <a:rPr lang="en-US" dirty="0" smtClean="0"/>
              <a:t>Exocrine glands are specialized secretions which are released through a duct directly into an external or internal surface.</a:t>
            </a:r>
          </a:p>
          <a:p>
            <a:endParaRPr lang="en-US" dirty="0" smtClean="0"/>
          </a:p>
          <a:p>
            <a:r>
              <a:rPr lang="en-US" dirty="0" smtClean="0"/>
              <a:t>The secretions produced by exocrine glands help in the regulation of multiple phenomena such as regulation of body temperature through sweat glands. Likewise, the </a:t>
            </a:r>
            <a:r>
              <a:rPr lang="en-US" dirty="0" err="1" smtClean="0"/>
              <a:t>lacrimal</a:t>
            </a:r>
            <a:r>
              <a:rPr lang="en-US" dirty="0" smtClean="0"/>
              <a:t> glands in the eyes help preventing the eyes from dying out.</a:t>
            </a:r>
          </a:p>
          <a:p>
            <a:endParaRPr lang="en-US" dirty="0" smtClean="0"/>
          </a:p>
          <a:p>
            <a:r>
              <a:rPr lang="en-US" b="1" dirty="0" smtClean="0"/>
              <a:t>Examples: </a:t>
            </a:r>
            <a:r>
              <a:rPr lang="en-US" dirty="0" smtClean="0"/>
              <a:t>Typical exocrine glands are salivary glands, sweat glands, mammary glands, </a:t>
            </a:r>
            <a:r>
              <a:rPr lang="en-US" dirty="0" err="1" smtClean="0"/>
              <a:t>lacrimal</a:t>
            </a:r>
            <a:r>
              <a:rPr lang="en-US" dirty="0" smtClean="0"/>
              <a:t> glands, digestive system glands.</a:t>
            </a:r>
          </a:p>
          <a:p>
            <a:endParaRPr lang="ar-JO" dirty="0"/>
          </a:p>
        </p:txBody>
      </p:sp>
      <p:pic>
        <p:nvPicPr>
          <p:cNvPr id="5" name="Content Placeholder 4" descr="exocrine"/>
          <p:cNvPicPr>
            <a:picLocks noChangeAspect="1" noChangeArrowheads="1"/>
          </p:cNvPicPr>
          <p:nvPr/>
        </p:nvPicPr>
        <p:blipFill>
          <a:blip r:embed="rId2"/>
          <a:srcRect/>
          <a:stretch>
            <a:fillRect/>
          </a:stretch>
        </p:blipFill>
        <p:spPr bwMode="auto">
          <a:xfrm>
            <a:off x="5539190" y="2819400"/>
            <a:ext cx="3604810" cy="318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Posterior pituitary (</a:t>
            </a:r>
            <a:r>
              <a:rPr lang="en-US" dirty="0" err="1" smtClean="0"/>
              <a:t>neurohypophysis</a:t>
            </a:r>
            <a:r>
              <a:rPr lang="en-US" dirty="0" smtClean="0"/>
              <a:t>)</a:t>
            </a:r>
            <a:endParaRPr lang="ar-JO" dirty="0"/>
          </a:p>
        </p:txBody>
      </p:sp>
      <p:sp>
        <p:nvSpPr>
          <p:cNvPr id="3" name="Content Placeholder 2"/>
          <p:cNvSpPr>
            <a:spLocks noGrp="1"/>
          </p:cNvSpPr>
          <p:nvPr>
            <p:ph idx="1"/>
          </p:nvPr>
        </p:nvSpPr>
        <p:spPr/>
        <p:txBody>
          <a:bodyPr/>
          <a:lstStyle/>
          <a:p>
            <a:endParaRPr lang="ar-JO"/>
          </a:p>
        </p:txBody>
      </p:sp>
      <p:pic>
        <p:nvPicPr>
          <p:cNvPr id="3076" name="Picture 4" descr="C:\Users\techno gity\Desktop\Untitled.png"/>
          <p:cNvPicPr>
            <a:picLocks noChangeAspect="1" noChangeArrowheads="1"/>
          </p:cNvPicPr>
          <p:nvPr/>
        </p:nvPicPr>
        <p:blipFill>
          <a:blip r:embed="rId2"/>
          <a:srcRect/>
          <a:stretch>
            <a:fillRect/>
          </a:stretch>
        </p:blipFill>
        <p:spPr bwMode="auto">
          <a:xfrm>
            <a:off x="457200" y="1347610"/>
            <a:ext cx="8305800" cy="5510390"/>
          </a:xfrm>
          <a:prstGeom prst="rect">
            <a:avLst/>
          </a:prstGeom>
          <a:noFill/>
        </p:spPr>
      </p:pic>
      <p:sp>
        <p:nvSpPr>
          <p:cNvPr id="5" name="Rectangle 4"/>
          <p:cNvSpPr/>
          <p:nvPr/>
        </p:nvSpPr>
        <p:spPr>
          <a:xfrm>
            <a:off x="3657600" y="2819400"/>
            <a:ext cx="1295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Rectangle 5"/>
          <p:cNvSpPr/>
          <p:nvPr/>
        </p:nvSpPr>
        <p:spPr>
          <a:xfrm>
            <a:off x="2057400" y="4495800"/>
            <a:ext cx="1600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2057400" y="5638800"/>
            <a:ext cx="762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Supply and Lymphatic Drainage</a:t>
            </a:r>
            <a:endParaRPr lang="ar-JO" dirty="0"/>
          </a:p>
        </p:txBody>
      </p:sp>
      <p:sp>
        <p:nvSpPr>
          <p:cNvPr id="3" name="Content Placeholder 2"/>
          <p:cNvSpPr>
            <a:spLocks noGrp="1"/>
          </p:cNvSpPr>
          <p:nvPr>
            <p:ph sz="half" idx="1"/>
          </p:nvPr>
        </p:nvSpPr>
        <p:spPr>
          <a:xfrm>
            <a:off x="228600" y="1600200"/>
            <a:ext cx="3581400" cy="4525963"/>
          </a:xfrm>
        </p:spPr>
        <p:txBody>
          <a:bodyPr>
            <a:normAutofit/>
          </a:bodyPr>
          <a:lstStyle/>
          <a:p>
            <a:pPr>
              <a:buNone/>
            </a:pPr>
            <a:r>
              <a:rPr lang="en-US" sz="2400" dirty="0" smtClean="0"/>
              <a:t>Arteries</a:t>
            </a:r>
            <a:r>
              <a:rPr lang="en-US" sz="2400" dirty="0" smtClean="0">
                <a:sym typeface="Wingdings" pitchFamily="2" charset="2"/>
              </a:rPr>
              <a:t></a:t>
            </a:r>
          </a:p>
          <a:p>
            <a:pPr lvl="1"/>
            <a:r>
              <a:rPr lang="en-US" dirty="0" smtClean="0"/>
              <a:t>Superior &amp; inferior </a:t>
            </a:r>
            <a:r>
              <a:rPr lang="en-US" dirty="0" err="1" smtClean="0"/>
              <a:t>hypophyseal</a:t>
            </a:r>
            <a:r>
              <a:rPr lang="en-US" dirty="0" smtClean="0"/>
              <a:t> arteries (branches of internal carotid artery)</a:t>
            </a:r>
          </a:p>
          <a:p>
            <a:endParaRPr lang="en-US" sz="800" dirty="0" smtClean="0"/>
          </a:p>
          <a:p>
            <a:pPr>
              <a:buNone/>
            </a:pPr>
            <a:r>
              <a:rPr lang="en-US" sz="2400" dirty="0" smtClean="0"/>
              <a:t>Veins</a:t>
            </a:r>
            <a:r>
              <a:rPr lang="en-US" sz="2400" dirty="0" smtClean="0">
                <a:sym typeface="Wingdings" pitchFamily="2" charset="2"/>
              </a:rPr>
              <a:t></a:t>
            </a:r>
          </a:p>
          <a:p>
            <a:pPr lvl="1"/>
            <a:r>
              <a:rPr lang="en-US" dirty="0" err="1" smtClean="0"/>
              <a:t>hypophyseal</a:t>
            </a:r>
            <a:r>
              <a:rPr lang="en-US" dirty="0" smtClean="0"/>
              <a:t> veins drain into cavernous sinuses. </a:t>
            </a:r>
            <a:endParaRPr lang="ar-JO" dirty="0"/>
          </a:p>
        </p:txBody>
      </p:sp>
      <p:pic>
        <p:nvPicPr>
          <p:cNvPr id="26626" name="Picture 2" descr="نتيجة بحث الصور عن ‪BLOOD SUPPLY OF PITUITARY GLAND‬‏"/>
          <p:cNvPicPr>
            <a:picLocks noChangeAspect="1" noChangeArrowheads="1"/>
          </p:cNvPicPr>
          <p:nvPr/>
        </p:nvPicPr>
        <p:blipFill>
          <a:blip r:embed="rId2"/>
          <a:srcRect l="17323" t="3390" r="12720" b="3390"/>
          <a:stretch>
            <a:fillRect/>
          </a:stretch>
        </p:blipFill>
        <p:spPr bwMode="auto">
          <a:xfrm>
            <a:off x="3886200" y="1600200"/>
            <a:ext cx="4953000" cy="4953000"/>
          </a:xfrm>
          <a:prstGeom prst="rect">
            <a:avLst/>
          </a:prstGeom>
          <a:noFill/>
        </p:spPr>
      </p:pic>
      <p:sp>
        <p:nvSpPr>
          <p:cNvPr id="6" name="Rectangle 5"/>
          <p:cNvSpPr/>
          <p:nvPr/>
        </p:nvSpPr>
        <p:spPr>
          <a:xfrm>
            <a:off x="4648200" y="6488668"/>
            <a:ext cx="1981055" cy="369332"/>
          </a:xfrm>
          <a:prstGeom prst="rect">
            <a:avLst/>
          </a:prstGeom>
        </p:spPr>
        <p:txBody>
          <a:bodyPr wrap="none">
            <a:spAutoFit/>
          </a:bodyPr>
          <a:lstStyle/>
          <a:p>
            <a:r>
              <a:rPr lang="en-US" b="1" dirty="0" smtClean="0"/>
              <a:t>Cavernous sinuses </a:t>
            </a:r>
            <a:endParaRPr lang="ar-JO" b="1" dirty="0"/>
          </a:p>
        </p:txBody>
      </p:sp>
      <p:sp>
        <p:nvSpPr>
          <p:cNvPr id="7" name="Rectangle 6"/>
          <p:cNvSpPr/>
          <p:nvPr/>
        </p:nvSpPr>
        <p:spPr>
          <a:xfrm>
            <a:off x="7010400" y="3505200"/>
            <a:ext cx="1828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ectangle 7"/>
          <p:cNvSpPr/>
          <p:nvPr/>
        </p:nvSpPr>
        <p:spPr>
          <a:xfrm>
            <a:off x="7010400" y="4800600"/>
            <a:ext cx="1752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ectangle 8"/>
          <p:cNvSpPr/>
          <p:nvPr/>
        </p:nvSpPr>
        <p:spPr>
          <a:xfrm>
            <a:off x="7010400" y="5715000"/>
            <a:ext cx="1219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0" name="Rectangle 9"/>
          <p:cNvSpPr/>
          <p:nvPr/>
        </p:nvSpPr>
        <p:spPr>
          <a:xfrm>
            <a:off x="4648200" y="6553200"/>
            <a:ext cx="1981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Supply and Lymphatic Drainage</a:t>
            </a:r>
            <a:endParaRPr lang="ar-JO" dirty="0"/>
          </a:p>
        </p:txBody>
      </p:sp>
      <p:sp>
        <p:nvSpPr>
          <p:cNvPr id="3" name="Content Placeholder 2"/>
          <p:cNvSpPr>
            <a:spLocks noGrp="1"/>
          </p:cNvSpPr>
          <p:nvPr>
            <p:ph sz="half" idx="1"/>
          </p:nvPr>
        </p:nvSpPr>
        <p:spPr>
          <a:xfrm>
            <a:off x="304800" y="1600200"/>
            <a:ext cx="8534400" cy="4525963"/>
          </a:xfrm>
        </p:spPr>
        <p:txBody>
          <a:bodyPr>
            <a:normAutofit/>
          </a:bodyPr>
          <a:lstStyle/>
          <a:p>
            <a:r>
              <a:rPr lang="en-US" dirty="0" smtClean="0">
                <a:sym typeface="Wingdings" pitchFamily="2" charset="2"/>
              </a:rPr>
              <a:t>The superior </a:t>
            </a:r>
            <a:r>
              <a:rPr lang="en-US" dirty="0" err="1" smtClean="0"/>
              <a:t>hypophyseal</a:t>
            </a:r>
            <a:r>
              <a:rPr lang="en-US" dirty="0" smtClean="0"/>
              <a:t> arteries </a:t>
            </a:r>
            <a:r>
              <a:rPr lang="en-US" dirty="0" smtClean="0">
                <a:sym typeface="Wingdings" pitchFamily="2" charset="2"/>
              </a:rPr>
              <a:t> </a:t>
            </a:r>
            <a:r>
              <a:rPr lang="en-US" dirty="0" smtClean="0"/>
              <a:t>branches of the internal carotid arteries, </a:t>
            </a:r>
            <a:r>
              <a:rPr lang="en-US" dirty="0" smtClean="0">
                <a:sym typeface="Wingdings" pitchFamily="2" charset="2"/>
              </a:rPr>
              <a:t>supplies </a:t>
            </a:r>
            <a:r>
              <a:rPr lang="en-US" u="sng" dirty="0" err="1" smtClean="0">
                <a:sym typeface="Wingdings" pitchFamily="2" charset="2"/>
              </a:rPr>
              <a:t>infundibulum</a:t>
            </a:r>
            <a:r>
              <a:rPr lang="en-US" dirty="0" smtClean="0">
                <a:sym typeface="Wingdings" pitchFamily="2" charset="2"/>
              </a:rPr>
              <a:t> and form a capillary network from which vessels pass downward and from sinusoids into the </a:t>
            </a:r>
            <a:r>
              <a:rPr lang="en-US" u="sng" dirty="0" smtClean="0">
                <a:sym typeface="Wingdings" pitchFamily="2" charset="2"/>
              </a:rPr>
              <a:t>anterior lobe of pituitary gland</a:t>
            </a:r>
            <a:r>
              <a:rPr lang="en-US" b="1" dirty="0" smtClean="0">
                <a:solidFill>
                  <a:srgbClr val="FF0000"/>
                </a:solidFill>
                <a:effectLst>
                  <a:outerShdw blurRad="38100" dist="38100" dir="2700000" algn="tl">
                    <a:srgbClr val="000000">
                      <a:alpha val="43137"/>
                    </a:srgbClr>
                  </a:outerShdw>
                </a:effectLst>
              </a:rPr>
              <a:t> </a:t>
            </a:r>
            <a:r>
              <a:rPr lang="en-US" dirty="0" smtClean="0">
                <a:solidFill>
                  <a:srgbClr val="FF0000"/>
                </a:solidFill>
              </a:rPr>
              <a:t>(primary plexus of the </a:t>
            </a:r>
            <a:r>
              <a:rPr lang="en-US" dirty="0" err="1" smtClean="0">
                <a:solidFill>
                  <a:srgbClr val="FF0000"/>
                </a:solidFill>
              </a:rPr>
              <a:t>hypophyseal</a:t>
            </a:r>
            <a:r>
              <a:rPr lang="en-US" dirty="0" smtClean="0">
                <a:solidFill>
                  <a:srgbClr val="FF0000"/>
                </a:solidFill>
              </a:rPr>
              <a:t> portal system).</a:t>
            </a:r>
            <a:endParaRPr lang="ar-JO" dirty="0" smtClean="0"/>
          </a:p>
          <a:p>
            <a:r>
              <a:rPr lang="en-US" dirty="0" smtClean="0"/>
              <a:t>The inferior </a:t>
            </a:r>
            <a:r>
              <a:rPr lang="en-US" dirty="0" err="1" smtClean="0"/>
              <a:t>hypophyseal</a:t>
            </a:r>
            <a:r>
              <a:rPr lang="en-US" dirty="0" smtClean="0"/>
              <a:t> arteries </a:t>
            </a:r>
            <a:r>
              <a:rPr lang="en-US" dirty="0" smtClean="0">
                <a:sym typeface="Wingdings" pitchFamily="2" charset="2"/>
              </a:rPr>
              <a:t></a:t>
            </a:r>
            <a:r>
              <a:rPr lang="en-US" dirty="0" smtClean="0"/>
              <a:t>which branch from the internal carotid arteries, </a:t>
            </a:r>
            <a:r>
              <a:rPr lang="en-US" dirty="0" smtClean="0">
                <a:sym typeface="Wingdings" pitchFamily="2" charset="2"/>
              </a:rPr>
              <a:t>supplies </a:t>
            </a:r>
            <a:r>
              <a:rPr lang="en-US" u="sng" dirty="0" smtClean="0">
                <a:sym typeface="Wingdings" pitchFamily="2" charset="2"/>
              </a:rPr>
              <a:t>posterior lobe of pituitary gland</a:t>
            </a:r>
            <a:r>
              <a:rPr lang="en-US" dirty="0" smtClean="0">
                <a:sym typeface="Wingdings" pitchFamily="2" charset="2"/>
              </a:rPr>
              <a:t> with small supply to the </a:t>
            </a:r>
            <a:r>
              <a:rPr lang="en-US" u="sng" dirty="0" smtClean="0">
                <a:sym typeface="Wingdings" pitchFamily="2" charset="2"/>
              </a:rPr>
              <a:t>stalk</a:t>
            </a:r>
            <a:r>
              <a:rPr lang="en-US" dirty="0" smtClean="0">
                <a:sym typeface="Wingdings" pitchFamily="2" charset="2"/>
              </a:rPr>
              <a:t>.</a:t>
            </a:r>
          </a:p>
          <a:p>
            <a:endParaRPr lang="en-US" dirty="0" smtClean="0">
              <a:sym typeface="Wingdings" pitchFamily="2" charset="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Of Pituitary Gland</a:t>
            </a:r>
            <a:endParaRPr lang="ar-JO" dirty="0"/>
          </a:p>
        </p:txBody>
      </p:sp>
      <p:sp>
        <p:nvSpPr>
          <p:cNvPr id="3" name="Content Placeholder 2"/>
          <p:cNvSpPr>
            <a:spLocks noGrp="1"/>
          </p:cNvSpPr>
          <p:nvPr>
            <p:ph sz="half" idx="1"/>
          </p:nvPr>
        </p:nvSpPr>
        <p:spPr>
          <a:xfrm>
            <a:off x="457200" y="1600200"/>
            <a:ext cx="8077200" cy="4525963"/>
          </a:xfrm>
        </p:spPr>
        <p:txBody>
          <a:bodyPr>
            <a:normAutofit lnSpcReduction="10000"/>
          </a:bodyPr>
          <a:lstStyle/>
          <a:p>
            <a:r>
              <a:rPr lang="en-US" dirty="0" smtClean="0"/>
              <a:t>Pituitary secretion is controlled by either hormonal or nervous signals from hypothalamus.</a:t>
            </a:r>
          </a:p>
          <a:p>
            <a:endParaRPr lang="en-US" dirty="0" smtClean="0"/>
          </a:p>
          <a:p>
            <a:pPr>
              <a:buNone/>
            </a:pPr>
            <a:r>
              <a:rPr lang="en-US" dirty="0" smtClean="0"/>
              <a:t>Anterior</a:t>
            </a:r>
            <a:r>
              <a:rPr lang="en-US" dirty="0" smtClean="0">
                <a:sym typeface="Wingdings" pitchFamily="2" charset="2"/>
              </a:rPr>
              <a:t></a:t>
            </a:r>
          </a:p>
          <a:p>
            <a:r>
              <a:rPr lang="en-US" dirty="0" smtClean="0"/>
              <a:t>controlled by hormones (hypothalamic releasing, hypothalamic inhibitory hormones) </a:t>
            </a:r>
          </a:p>
          <a:p>
            <a:pPr lvl="1"/>
            <a:r>
              <a:rPr lang="en-US" dirty="0" smtClean="0"/>
              <a:t>is secreted form the hypothalamus then conducted through minute blood vessels (hypothalamic-</a:t>
            </a:r>
            <a:r>
              <a:rPr lang="en-US" dirty="0" err="1" smtClean="0"/>
              <a:t>hypophysial</a:t>
            </a:r>
            <a:r>
              <a:rPr lang="en-US" dirty="0" smtClean="0"/>
              <a:t> </a:t>
            </a:r>
            <a:r>
              <a:rPr lang="en-US" dirty="0" err="1" smtClean="0"/>
              <a:t>porta</a:t>
            </a:r>
            <a:r>
              <a:rPr lang="en-US" dirty="0" smtClean="0"/>
              <a:t> vessels) which penetrates substance of median </a:t>
            </a:r>
            <a:r>
              <a:rPr lang="en-US" dirty="0" err="1" smtClean="0"/>
              <a:t>eminance</a:t>
            </a:r>
            <a:r>
              <a:rPr lang="en-US" dirty="0" smtClean="0"/>
              <a:t> </a:t>
            </a:r>
            <a:r>
              <a:rPr lang="en-US" dirty="0" smtClean="0">
                <a:sym typeface="Wingdings" pitchFamily="2" charset="2"/>
              </a:rPr>
              <a:t> pituitary stalk  supply the blood for anterior pituitary gland </a:t>
            </a:r>
          </a:p>
          <a:p>
            <a:pPr lvl="1"/>
            <a:endParaRPr lang="en-US" dirty="0" smtClean="0">
              <a:sym typeface="Wingdings" pitchFamily="2" charset="2"/>
            </a:endParaRPr>
          </a:p>
          <a:p>
            <a:endParaRPr lang="en-US" dirty="0" smtClean="0"/>
          </a:p>
          <a:p>
            <a:endParaRPr lang="ar-J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Control Of Pituitary Gland</a:t>
            </a:r>
            <a:endParaRPr lang="ar-JO" dirty="0"/>
          </a:p>
        </p:txBody>
      </p:sp>
      <p:sp>
        <p:nvSpPr>
          <p:cNvPr id="3" name="Content Placeholder 2"/>
          <p:cNvSpPr>
            <a:spLocks noGrp="1"/>
          </p:cNvSpPr>
          <p:nvPr>
            <p:ph sz="half" idx="1"/>
          </p:nvPr>
        </p:nvSpPr>
        <p:spPr>
          <a:xfrm>
            <a:off x="228600" y="1447800"/>
            <a:ext cx="8686800" cy="2590799"/>
          </a:xfrm>
        </p:spPr>
        <p:txBody>
          <a:bodyPr>
            <a:normAutofit fontScale="92500"/>
          </a:bodyPr>
          <a:lstStyle/>
          <a:p>
            <a:pPr>
              <a:buNone/>
            </a:pPr>
            <a:r>
              <a:rPr lang="en-US" dirty="0" smtClean="0"/>
              <a:t>Posterior</a:t>
            </a:r>
            <a:r>
              <a:rPr lang="en-US" dirty="0" smtClean="0">
                <a:sym typeface="Wingdings" pitchFamily="2" charset="2"/>
              </a:rPr>
              <a:t></a:t>
            </a:r>
          </a:p>
          <a:p>
            <a:r>
              <a:rPr lang="en-US" sz="2400" dirty="0" smtClean="0">
                <a:latin typeface="Arial" pitchFamily="34" charset="0"/>
                <a:cs typeface="Arial" pitchFamily="34" charset="0"/>
              </a:rPr>
              <a:t>The </a:t>
            </a:r>
            <a:r>
              <a:rPr lang="en-US" sz="2400" dirty="0" err="1" smtClean="0">
                <a:latin typeface="Arial" pitchFamily="34" charset="0"/>
                <a:cs typeface="Arial" pitchFamily="34" charset="0"/>
              </a:rPr>
              <a:t>neurohypophysis</a:t>
            </a:r>
            <a:r>
              <a:rPr lang="en-US" sz="2400" dirty="0" smtClean="0">
                <a:latin typeface="Arial" pitchFamily="34" charset="0"/>
                <a:cs typeface="Arial" pitchFamily="34" charset="0"/>
              </a:rPr>
              <a:t> receives a nerve supply from some of the hypothalamic nuclei.</a:t>
            </a:r>
          </a:p>
          <a:p>
            <a:endParaRPr lang="en-US" sz="900" dirty="0" smtClean="0">
              <a:latin typeface="Arial" pitchFamily="34" charset="0"/>
              <a:cs typeface="Arial" pitchFamily="34" charset="0"/>
            </a:endParaRPr>
          </a:p>
          <a:p>
            <a:r>
              <a:rPr lang="en-US" sz="2400" dirty="0" smtClean="0">
                <a:latin typeface="Arial" pitchFamily="34" charset="0"/>
                <a:cs typeface="Arial" pitchFamily="34" charset="0"/>
              </a:rPr>
              <a:t>The axons of these  nuclei convey their </a:t>
            </a:r>
            <a:r>
              <a:rPr lang="en-US" sz="2400" dirty="0" err="1" smtClean="0">
                <a:latin typeface="Arial" pitchFamily="34" charset="0"/>
                <a:cs typeface="Arial" pitchFamily="34" charset="0"/>
              </a:rPr>
              <a:t>neurosecretion</a:t>
            </a:r>
            <a:r>
              <a:rPr lang="en-US" sz="2400" dirty="0" smtClean="0">
                <a:latin typeface="Arial" pitchFamily="34" charset="0"/>
                <a:cs typeface="Arial" pitchFamily="34" charset="0"/>
              </a:rPr>
              <a:t> to </a:t>
            </a:r>
            <a:r>
              <a:rPr lang="en-US" sz="2400" smtClean="0">
                <a:latin typeface="Arial" pitchFamily="34" charset="0"/>
                <a:cs typeface="Arial" pitchFamily="34" charset="0"/>
              </a:rPr>
              <a:t>the </a:t>
            </a:r>
            <a:r>
              <a:rPr lang="en-US" sz="2400" u="sng" smtClean="0">
                <a:latin typeface="Arial" pitchFamily="34" charset="0"/>
                <a:cs typeface="Arial" pitchFamily="34" charset="0"/>
              </a:rPr>
              <a:t>posterior </a:t>
            </a:r>
            <a:r>
              <a:rPr lang="en-US" sz="2400" u="sng" dirty="0" smtClean="0">
                <a:latin typeface="Arial" pitchFamily="34" charset="0"/>
                <a:cs typeface="Arial" pitchFamily="34" charset="0"/>
              </a:rPr>
              <a:t>lobe </a:t>
            </a:r>
            <a:r>
              <a:rPr lang="en-US" sz="2400" dirty="0" smtClean="0">
                <a:latin typeface="Arial" pitchFamily="34" charset="0"/>
                <a:cs typeface="Arial" pitchFamily="34" charset="0"/>
              </a:rPr>
              <a:t>of pituitary gland through </a:t>
            </a:r>
            <a:r>
              <a:rPr lang="en-US" sz="2400" u="sng" dirty="0" err="1" smtClean="0">
                <a:latin typeface="Arial" pitchFamily="34" charset="0"/>
                <a:cs typeface="Arial" pitchFamily="34" charset="0"/>
              </a:rPr>
              <a:t>Hypothalamo-Hypophyseal</a:t>
            </a:r>
            <a:r>
              <a:rPr lang="en-US" sz="2400" u="sng" dirty="0" smtClean="0">
                <a:latin typeface="Arial" pitchFamily="34" charset="0"/>
                <a:cs typeface="Arial" pitchFamily="34" charset="0"/>
              </a:rPr>
              <a:t> tract from where it passes into the blood stream</a:t>
            </a:r>
            <a:endParaRPr lang="ar-JO" sz="2400" dirty="0"/>
          </a:p>
        </p:txBody>
      </p:sp>
      <p:pic>
        <p:nvPicPr>
          <p:cNvPr id="27650" name="Picture 2" descr="نتيجة بحث الصور عن ‪nerve supply of pituitary gland‬‏"/>
          <p:cNvPicPr>
            <a:picLocks noChangeAspect="1" noChangeArrowheads="1"/>
          </p:cNvPicPr>
          <p:nvPr/>
        </p:nvPicPr>
        <p:blipFill>
          <a:blip r:embed="rId2"/>
          <a:srcRect b="5926"/>
          <a:stretch>
            <a:fillRect/>
          </a:stretch>
        </p:blipFill>
        <p:spPr bwMode="auto">
          <a:xfrm>
            <a:off x="2133600" y="3941914"/>
            <a:ext cx="5181600" cy="2916086"/>
          </a:xfrm>
          <a:prstGeom prst="rect">
            <a:avLst/>
          </a:prstGeom>
          <a:noFill/>
        </p:spPr>
      </p:pic>
      <p:sp>
        <p:nvSpPr>
          <p:cNvPr id="6" name="Rectangle 5"/>
          <p:cNvSpPr/>
          <p:nvPr/>
        </p:nvSpPr>
        <p:spPr>
          <a:xfrm>
            <a:off x="5791200" y="4114800"/>
            <a:ext cx="990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Anatomical relations of Pituitary Gland</a:t>
            </a:r>
            <a:endParaRPr lang="ar-JO" dirty="0"/>
          </a:p>
        </p:txBody>
      </p:sp>
      <p:sp>
        <p:nvSpPr>
          <p:cNvPr id="3" name="Content Placeholder 2"/>
          <p:cNvSpPr>
            <a:spLocks noGrp="1"/>
          </p:cNvSpPr>
          <p:nvPr>
            <p:ph sz="half" idx="1"/>
          </p:nvPr>
        </p:nvSpPr>
        <p:spPr>
          <a:xfrm>
            <a:off x="457200" y="1600200"/>
            <a:ext cx="8001000" cy="4525963"/>
          </a:xfrm>
        </p:spPr>
        <p:txBody>
          <a:bodyPr>
            <a:normAutofit lnSpcReduction="10000"/>
          </a:bodyPr>
          <a:lstStyle/>
          <a:p>
            <a:r>
              <a:rPr lang="en-US" dirty="0" smtClean="0"/>
              <a:t>Anterior </a:t>
            </a:r>
            <a:r>
              <a:rPr lang="en-US" dirty="0" smtClean="0">
                <a:sym typeface="Wingdings" pitchFamily="2" charset="2"/>
              </a:rPr>
              <a:t> </a:t>
            </a:r>
          </a:p>
          <a:p>
            <a:pPr lvl="1"/>
            <a:r>
              <a:rPr lang="en-US" dirty="0" smtClean="0">
                <a:sym typeface="Wingdings" pitchFamily="2" charset="2"/>
              </a:rPr>
              <a:t>anterior </a:t>
            </a:r>
            <a:r>
              <a:rPr lang="en-US" dirty="0" err="1" smtClean="0">
                <a:sym typeface="Wingdings" pitchFamily="2" charset="2"/>
              </a:rPr>
              <a:t>intercavernous</a:t>
            </a:r>
            <a:r>
              <a:rPr lang="en-US" dirty="0" smtClean="0">
                <a:sym typeface="Wingdings" pitchFamily="2" charset="2"/>
              </a:rPr>
              <a:t> sinus</a:t>
            </a:r>
          </a:p>
          <a:p>
            <a:r>
              <a:rPr lang="en-US" dirty="0" smtClean="0">
                <a:sym typeface="Wingdings" pitchFamily="2" charset="2"/>
              </a:rPr>
              <a:t>Posterior  </a:t>
            </a:r>
          </a:p>
          <a:p>
            <a:pPr lvl="1"/>
            <a:r>
              <a:rPr lang="en-US" dirty="0" smtClean="0">
                <a:sym typeface="Wingdings" pitchFamily="2" charset="2"/>
              </a:rPr>
              <a:t>posterior </a:t>
            </a:r>
            <a:r>
              <a:rPr lang="en-US" dirty="0" err="1" smtClean="0">
                <a:sym typeface="Wingdings" pitchFamily="2" charset="2"/>
              </a:rPr>
              <a:t>intercavernous</a:t>
            </a:r>
            <a:r>
              <a:rPr lang="en-US" dirty="0" smtClean="0">
                <a:sym typeface="Wingdings" pitchFamily="2" charset="2"/>
              </a:rPr>
              <a:t> sinus</a:t>
            </a:r>
            <a:endParaRPr lang="en-US" dirty="0" smtClean="0"/>
          </a:p>
          <a:p>
            <a:r>
              <a:rPr lang="en-US" dirty="0" smtClean="0"/>
              <a:t>Superior </a:t>
            </a:r>
            <a:r>
              <a:rPr lang="en-US" dirty="0" smtClean="0">
                <a:sym typeface="Wingdings" pitchFamily="2" charset="2"/>
              </a:rPr>
              <a:t> </a:t>
            </a:r>
          </a:p>
          <a:p>
            <a:pPr lvl="1"/>
            <a:r>
              <a:rPr lang="en-US" dirty="0" err="1" smtClean="0">
                <a:sym typeface="Wingdings" pitchFamily="2" charset="2"/>
              </a:rPr>
              <a:t>Diaphragma</a:t>
            </a:r>
            <a:r>
              <a:rPr lang="en-US" dirty="0" smtClean="0">
                <a:sym typeface="Wingdings" pitchFamily="2" charset="2"/>
              </a:rPr>
              <a:t> </a:t>
            </a:r>
            <a:r>
              <a:rPr lang="en-US" dirty="0" err="1" smtClean="0">
                <a:sym typeface="Wingdings" pitchFamily="2" charset="2"/>
              </a:rPr>
              <a:t>sellae</a:t>
            </a:r>
            <a:endParaRPr lang="en-US" dirty="0" smtClean="0">
              <a:sym typeface="Wingdings" pitchFamily="2" charset="2"/>
            </a:endParaRPr>
          </a:p>
          <a:p>
            <a:pPr lvl="1"/>
            <a:r>
              <a:rPr lang="en-US" dirty="0" smtClean="0">
                <a:sym typeface="Wingdings" pitchFamily="2" charset="2"/>
              </a:rPr>
              <a:t>Optic </a:t>
            </a:r>
            <a:r>
              <a:rPr lang="en-US" dirty="0" err="1" smtClean="0">
                <a:sym typeface="Wingdings" pitchFamily="2" charset="2"/>
              </a:rPr>
              <a:t>chiasma</a:t>
            </a:r>
            <a:endParaRPr lang="en-US" dirty="0" smtClean="0">
              <a:sym typeface="Wingdings" pitchFamily="2" charset="2"/>
            </a:endParaRPr>
          </a:p>
          <a:p>
            <a:r>
              <a:rPr lang="en-US" dirty="0" smtClean="0">
                <a:sym typeface="Wingdings" pitchFamily="2" charset="2"/>
              </a:rPr>
              <a:t>Inferior  </a:t>
            </a:r>
          </a:p>
          <a:p>
            <a:pPr lvl="1"/>
            <a:r>
              <a:rPr lang="en-US" dirty="0" err="1" smtClean="0">
                <a:sym typeface="Wingdings" pitchFamily="2" charset="2"/>
              </a:rPr>
              <a:t>Sphenoidal</a:t>
            </a:r>
            <a:r>
              <a:rPr lang="en-US" dirty="0" smtClean="0">
                <a:sym typeface="Wingdings" pitchFamily="2" charset="2"/>
              </a:rPr>
              <a:t> air sinuses</a:t>
            </a:r>
          </a:p>
          <a:p>
            <a:pPr lvl="1"/>
            <a:r>
              <a:rPr lang="en-US" dirty="0" err="1" smtClean="0">
                <a:sym typeface="Wingdings" pitchFamily="2" charset="2"/>
              </a:rPr>
              <a:t>Hypophyseal</a:t>
            </a:r>
            <a:r>
              <a:rPr lang="en-US" dirty="0" smtClean="0">
                <a:sym typeface="Wingdings" pitchFamily="2" charset="2"/>
              </a:rPr>
              <a:t> </a:t>
            </a:r>
            <a:r>
              <a:rPr lang="en-US" dirty="0" err="1" smtClean="0">
                <a:sym typeface="Wingdings" pitchFamily="2" charset="2"/>
              </a:rPr>
              <a:t>fossa</a:t>
            </a:r>
            <a:endParaRPr lang="en-US" dirty="0" smtClean="0">
              <a:sym typeface="Wingdings" pitchFamily="2" charset="2"/>
            </a:endParaRPr>
          </a:p>
          <a:p>
            <a:endParaRPr lang="en-US" dirty="0" smtClean="0">
              <a:sym typeface="Wingdings" pitchFamily="2" charset="2"/>
            </a:endParaRPr>
          </a:p>
        </p:txBody>
      </p:sp>
      <p:pic>
        <p:nvPicPr>
          <p:cNvPr id="36866" name="Picture 2" descr="نتيجة بحث الصور عن ‪Optic chiasma‬‏"/>
          <p:cNvPicPr>
            <a:picLocks noChangeAspect="1" noChangeArrowheads="1"/>
          </p:cNvPicPr>
          <p:nvPr/>
        </p:nvPicPr>
        <p:blipFill>
          <a:blip r:embed="rId2"/>
          <a:srcRect/>
          <a:stretch>
            <a:fillRect/>
          </a:stretch>
        </p:blipFill>
        <p:spPr bwMode="auto">
          <a:xfrm>
            <a:off x="5926667" y="2590800"/>
            <a:ext cx="3217333" cy="2895600"/>
          </a:xfrm>
          <a:prstGeom prst="rect">
            <a:avLst/>
          </a:prstGeom>
          <a:noFill/>
        </p:spPr>
      </p:pic>
      <p:sp>
        <p:nvSpPr>
          <p:cNvPr id="5" name="Rectangle 4"/>
          <p:cNvSpPr/>
          <p:nvPr/>
        </p:nvSpPr>
        <p:spPr>
          <a:xfrm>
            <a:off x="5943600" y="4419600"/>
            <a:ext cx="762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half" idx="1"/>
          </p:nvPr>
        </p:nvSpPr>
        <p:spPr/>
        <p:txBody>
          <a:bodyPr/>
          <a:lstStyle/>
          <a:p>
            <a:endParaRPr lang="ar-JO"/>
          </a:p>
        </p:txBody>
      </p:sp>
      <p:sp>
        <p:nvSpPr>
          <p:cNvPr id="4" name="Content Placeholder 3"/>
          <p:cNvSpPr>
            <a:spLocks noGrp="1"/>
          </p:cNvSpPr>
          <p:nvPr>
            <p:ph sz="half" idx="2"/>
          </p:nvPr>
        </p:nvSpPr>
        <p:spPr/>
        <p:txBody>
          <a:bodyPr/>
          <a:lstStyle/>
          <a:p>
            <a:endParaRPr lang="ar-JO"/>
          </a:p>
        </p:txBody>
      </p:sp>
      <p:pic>
        <p:nvPicPr>
          <p:cNvPr id="86018" name="Picture 2" descr="نتيجة بحث الصور عن ‪anterior and posterior intercavernous sinuses‬‏"/>
          <p:cNvPicPr>
            <a:picLocks noChangeAspect="1" noChangeArrowheads="1"/>
          </p:cNvPicPr>
          <p:nvPr/>
        </p:nvPicPr>
        <p:blipFill>
          <a:blip r:embed="rId2"/>
          <a:srcRect/>
          <a:stretch>
            <a:fillRect/>
          </a:stretch>
        </p:blipFill>
        <p:spPr bwMode="auto">
          <a:xfrm>
            <a:off x="76200" y="0"/>
            <a:ext cx="8988638" cy="6858000"/>
          </a:xfrm>
          <a:prstGeom prst="rect">
            <a:avLst/>
          </a:prstGeom>
          <a:noFill/>
        </p:spPr>
      </p:pic>
      <p:sp>
        <p:nvSpPr>
          <p:cNvPr id="6" name="Rectangle 5"/>
          <p:cNvSpPr/>
          <p:nvPr/>
        </p:nvSpPr>
        <p:spPr>
          <a:xfrm>
            <a:off x="152400" y="2743200"/>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lstStyle/>
          <a:p>
            <a:endParaRPr lang="ar-JO"/>
          </a:p>
        </p:txBody>
      </p:sp>
      <p:sp>
        <p:nvSpPr>
          <p:cNvPr id="3" name="Content Placeholder 2"/>
          <p:cNvSpPr>
            <a:spLocks noGrp="1"/>
          </p:cNvSpPr>
          <p:nvPr>
            <p:ph sz="half" idx="1"/>
          </p:nvPr>
        </p:nvSpPr>
        <p:spPr>
          <a:xfrm>
            <a:off x="457200" y="1676400"/>
            <a:ext cx="4038600" cy="4525963"/>
          </a:xfrm>
        </p:spPr>
        <p:txBody>
          <a:bodyPr/>
          <a:lstStyle/>
          <a:p>
            <a:endParaRPr lang="ar-JO"/>
          </a:p>
        </p:txBody>
      </p:sp>
      <p:sp>
        <p:nvSpPr>
          <p:cNvPr id="4" name="Content Placeholder 3"/>
          <p:cNvSpPr>
            <a:spLocks noGrp="1"/>
          </p:cNvSpPr>
          <p:nvPr>
            <p:ph sz="half" idx="2"/>
          </p:nvPr>
        </p:nvSpPr>
        <p:spPr>
          <a:xfrm>
            <a:off x="4648200" y="1676400"/>
            <a:ext cx="4038600" cy="4525963"/>
          </a:xfrm>
        </p:spPr>
        <p:txBody>
          <a:bodyPr/>
          <a:lstStyle/>
          <a:p>
            <a:endParaRPr lang="ar-JO"/>
          </a:p>
        </p:txBody>
      </p:sp>
      <p:pic>
        <p:nvPicPr>
          <p:cNvPr id="87042" name="Picture 2" descr="نتيجة بحث الصور عن ‪Diaphragma sellae‬‏"/>
          <p:cNvPicPr>
            <a:picLocks noChangeAspect="1" noChangeArrowheads="1"/>
          </p:cNvPicPr>
          <p:nvPr/>
        </p:nvPicPr>
        <p:blipFill>
          <a:blip r:embed="rId2"/>
          <a:srcRect/>
          <a:stretch>
            <a:fillRect/>
          </a:stretch>
        </p:blipFill>
        <p:spPr bwMode="auto">
          <a:xfrm>
            <a:off x="0" y="228600"/>
            <a:ext cx="9177659" cy="6553200"/>
          </a:xfrm>
          <a:prstGeom prst="rect">
            <a:avLst/>
          </a:prstGeom>
          <a:noFill/>
        </p:spPr>
      </p:pic>
      <p:sp>
        <p:nvSpPr>
          <p:cNvPr id="6" name="Rectangle 5"/>
          <p:cNvSpPr/>
          <p:nvPr/>
        </p:nvSpPr>
        <p:spPr>
          <a:xfrm>
            <a:off x="1066800" y="3352800"/>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914400" y="381000"/>
            <a:ext cx="472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Rectangle 7"/>
          <p:cNvSpPr/>
          <p:nvPr/>
        </p:nvSpPr>
        <p:spPr>
          <a:xfrm>
            <a:off x="1066800" y="2362200"/>
            <a:ext cx="1295400" cy="381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fontScale="90000"/>
          </a:bodyPr>
          <a:lstStyle/>
          <a:p>
            <a:r>
              <a:rPr lang="en-US" dirty="0" smtClean="0"/>
              <a:t/>
            </a:r>
            <a:br>
              <a:rPr lang="en-US" dirty="0" smtClean="0"/>
            </a:br>
            <a:r>
              <a:rPr lang="en-US" dirty="0" smtClean="0"/>
              <a:t>Thyroid &amp; parathyroid Glands</a:t>
            </a:r>
            <a:br>
              <a:rPr lang="en-US" dirty="0" smtClean="0"/>
            </a:br>
            <a:endParaRPr lang="ar-JO"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Gland </a:t>
            </a:r>
            <a:endParaRPr lang="ar-JO" dirty="0"/>
          </a:p>
        </p:txBody>
      </p:sp>
      <p:sp>
        <p:nvSpPr>
          <p:cNvPr id="3" name="Content Placeholder 2"/>
          <p:cNvSpPr>
            <a:spLocks noGrp="1"/>
          </p:cNvSpPr>
          <p:nvPr>
            <p:ph sz="half" idx="1"/>
          </p:nvPr>
        </p:nvSpPr>
        <p:spPr>
          <a:xfrm>
            <a:off x="304800" y="1600200"/>
            <a:ext cx="8534400" cy="5029200"/>
          </a:xfrm>
        </p:spPr>
        <p:txBody>
          <a:bodyPr>
            <a:normAutofit/>
          </a:bodyPr>
          <a:lstStyle/>
          <a:p>
            <a:r>
              <a:rPr lang="en-US" sz="2000" dirty="0" smtClean="0"/>
              <a:t>The butterfly-shaped thyroid gland, is a brownish-red and highly vascular, placed </a:t>
            </a:r>
            <a:r>
              <a:rPr lang="en-US" sz="2000" dirty="0" err="1" smtClean="0"/>
              <a:t>anteriorly</a:t>
            </a:r>
            <a:r>
              <a:rPr lang="en-US" sz="2000" dirty="0" smtClean="0"/>
              <a:t> in the lower neck, level with the fifth cervical to the first thoracic vertebrae, inferior to the larynx and </a:t>
            </a:r>
            <a:r>
              <a:rPr lang="en-US" sz="2000" dirty="0" err="1" smtClean="0"/>
              <a:t>cricoid</a:t>
            </a:r>
            <a:r>
              <a:rPr lang="en-US" sz="2000" dirty="0" smtClean="0"/>
              <a:t> cartilage.</a:t>
            </a:r>
          </a:p>
          <a:p>
            <a:endParaRPr lang="en-US" sz="2000" dirty="0" smtClean="0"/>
          </a:p>
          <a:p>
            <a:r>
              <a:rPr lang="en-US" sz="2000" dirty="0" smtClean="0"/>
              <a:t>The gland is slightly heavier in females, and enlarges during menstruation and pregnancy</a:t>
            </a:r>
          </a:p>
          <a:p>
            <a:endParaRPr lang="en-US" sz="2000" dirty="0" smtClean="0"/>
          </a:p>
          <a:p>
            <a:r>
              <a:rPr lang="en-US" sz="2000" dirty="0" smtClean="0"/>
              <a:t>It is </a:t>
            </a:r>
            <a:r>
              <a:rPr lang="en-US" sz="2000" dirty="0" err="1" smtClean="0"/>
              <a:t>ensheathed</a:t>
            </a:r>
            <a:r>
              <a:rPr lang="en-US" sz="2000" dirty="0" smtClean="0"/>
              <a:t> by the </a:t>
            </a:r>
            <a:r>
              <a:rPr lang="en-US" sz="2000" dirty="0" err="1" smtClean="0"/>
              <a:t>pretracheal</a:t>
            </a:r>
            <a:r>
              <a:rPr lang="en-US" sz="2000" dirty="0" smtClean="0"/>
              <a:t> layer of deep cervical fascia and consists of :</a:t>
            </a:r>
          </a:p>
          <a:p>
            <a:pPr lvl="1"/>
            <a:r>
              <a:rPr lang="en-US" sz="2000" dirty="0" smtClean="0"/>
              <a:t>Right lobe </a:t>
            </a:r>
          </a:p>
          <a:p>
            <a:pPr lvl="1"/>
            <a:r>
              <a:rPr lang="en-US" sz="2000" dirty="0" smtClean="0"/>
              <a:t>Left lobe</a:t>
            </a:r>
          </a:p>
          <a:p>
            <a:pPr lvl="1"/>
            <a:r>
              <a:rPr lang="en-US" sz="2000" dirty="0" smtClean="0"/>
              <a:t>connected by a narrow, median Isthmus. </a:t>
            </a:r>
          </a:p>
          <a:p>
            <a:endParaRPr lang="en-US" sz="2000" dirty="0" smtClean="0"/>
          </a:p>
          <a:p>
            <a:endParaRPr lang="en-US" sz="2000" dirty="0" smtClean="0"/>
          </a:p>
        </p:txBody>
      </p:sp>
      <p:pic>
        <p:nvPicPr>
          <p:cNvPr id="4098" name="Picture 2" descr="C:\Users\techno gity\Desktop\Untitled.png"/>
          <p:cNvPicPr>
            <a:picLocks noChangeAspect="1" noChangeArrowheads="1"/>
          </p:cNvPicPr>
          <p:nvPr/>
        </p:nvPicPr>
        <p:blipFill>
          <a:blip r:embed="rId3"/>
          <a:srcRect l="3180"/>
          <a:stretch>
            <a:fillRect/>
          </a:stretch>
        </p:blipFill>
        <p:spPr bwMode="auto">
          <a:xfrm>
            <a:off x="5402981" y="4800600"/>
            <a:ext cx="3741019" cy="1676400"/>
          </a:xfrm>
          <a:prstGeom prst="rect">
            <a:avLst/>
          </a:prstGeom>
          <a:noFill/>
        </p:spPr>
      </p:pic>
      <p:sp>
        <p:nvSpPr>
          <p:cNvPr id="5" name="Rectangle 4"/>
          <p:cNvSpPr/>
          <p:nvPr/>
        </p:nvSpPr>
        <p:spPr>
          <a:xfrm>
            <a:off x="5410200" y="5410200"/>
            <a:ext cx="83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Rectangle 5"/>
          <p:cNvSpPr/>
          <p:nvPr/>
        </p:nvSpPr>
        <p:spPr>
          <a:xfrm>
            <a:off x="5410200" y="5791200"/>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8305800" y="5410200"/>
            <a:ext cx="838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Endocrine Glands</a:t>
            </a:r>
            <a:r>
              <a:rPr lang="en-US" b="1" dirty="0" smtClean="0"/>
              <a:t/>
            </a:r>
            <a:br>
              <a:rPr lang="en-US" b="1" dirty="0" smtClean="0"/>
            </a:br>
            <a:endParaRPr lang="ar-JO" dirty="0"/>
          </a:p>
        </p:txBody>
      </p:sp>
      <p:sp>
        <p:nvSpPr>
          <p:cNvPr id="3" name="Content Placeholder 2"/>
          <p:cNvSpPr>
            <a:spLocks noGrp="1"/>
          </p:cNvSpPr>
          <p:nvPr>
            <p:ph sz="half" idx="1"/>
          </p:nvPr>
        </p:nvSpPr>
        <p:spPr>
          <a:xfrm>
            <a:off x="0" y="1600200"/>
            <a:ext cx="5562600" cy="5257800"/>
          </a:xfrm>
        </p:spPr>
        <p:txBody>
          <a:bodyPr>
            <a:normAutofit fontScale="77500" lnSpcReduction="20000"/>
          </a:bodyPr>
          <a:lstStyle/>
          <a:p>
            <a:r>
              <a:rPr lang="en-US" dirty="0" smtClean="0"/>
              <a:t>Endocrine glands are specialized organs which release their chemicals directly into blood .</a:t>
            </a:r>
          </a:p>
          <a:p>
            <a:endParaRPr lang="en-US" dirty="0" smtClean="0"/>
          </a:p>
          <a:p>
            <a:r>
              <a:rPr lang="en-US" dirty="0" smtClean="0"/>
              <a:t>The released chemicals of the endocrine system help in regulation and maintenance of multiple physiological events, such as body metabolism, menstrual flow and uterine changes, reproductive functioning, etc by producing chemical substances called hormones.</a:t>
            </a:r>
          </a:p>
          <a:p>
            <a:endParaRPr lang="en-US" dirty="0" smtClean="0"/>
          </a:p>
          <a:p>
            <a:r>
              <a:rPr lang="en-US" b="1" dirty="0" smtClean="0"/>
              <a:t>Examples : </a:t>
            </a:r>
            <a:r>
              <a:rPr lang="en-US" dirty="0" smtClean="0"/>
              <a:t>Endocrine glands include thyroid and parathyroid gland, pineal gland, testes and ovaries, pituitary gland, pancreas, hypothalamus and adrenal glands, etc.</a:t>
            </a:r>
          </a:p>
          <a:p>
            <a:endParaRPr lang="ar-JO" dirty="0"/>
          </a:p>
        </p:txBody>
      </p:sp>
      <p:pic>
        <p:nvPicPr>
          <p:cNvPr id="5" name="Content Placeholder 3" descr="endocrine"/>
          <p:cNvPicPr>
            <a:picLocks noChangeAspect="1" noChangeArrowheads="1"/>
          </p:cNvPicPr>
          <p:nvPr/>
        </p:nvPicPr>
        <p:blipFill>
          <a:blip r:embed="rId2"/>
          <a:srcRect/>
          <a:stretch>
            <a:fillRect/>
          </a:stretch>
        </p:blipFill>
        <p:spPr bwMode="auto">
          <a:xfrm>
            <a:off x="5486400" y="2209800"/>
            <a:ext cx="3657600" cy="34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gland</a:t>
            </a:r>
            <a:endParaRPr lang="ar-JO" dirty="0"/>
          </a:p>
        </p:txBody>
      </p:sp>
      <p:sp>
        <p:nvSpPr>
          <p:cNvPr id="3" name="Content Placeholder 2"/>
          <p:cNvSpPr>
            <a:spLocks noGrp="1"/>
          </p:cNvSpPr>
          <p:nvPr>
            <p:ph sz="half" idx="1"/>
          </p:nvPr>
        </p:nvSpPr>
        <p:spPr>
          <a:xfrm>
            <a:off x="228600" y="1600200"/>
            <a:ext cx="8763000" cy="4876800"/>
          </a:xfrm>
        </p:spPr>
        <p:txBody>
          <a:bodyPr>
            <a:normAutofit/>
          </a:bodyPr>
          <a:lstStyle/>
          <a:p>
            <a:r>
              <a:rPr lang="en-US" dirty="0" smtClean="0"/>
              <a:t>The lobes of the thyroid gland approximately conical.</a:t>
            </a:r>
          </a:p>
          <a:p>
            <a:endParaRPr lang="en-US" sz="900" dirty="0" smtClean="0"/>
          </a:p>
          <a:p>
            <a:r>
              <a:rPr lang="en-US" dirty="0" smtClean="0"/>
              <a:t>Each lobe is around 5 cm long, its greatest transverse and </a:t>
            </a:r>
            <a:r>
              <a:rPr lang="en-US" dirty="0" err="1" smtClean="0"/>
              <a:t>antero</a:t>
            </a:r>
            <a:r>
              <a:rPr lang="en-US" dirty="0" smtClean="0"/>
              <a:t>-posterior extents being approximately 0.3 cm and 2 cm respectively.</a:t>
            </a:r>
          </a:p>
          <a:p>
            <a:endParaRPr lang="en-US" sz="900" dirty="0" smtClean="0"/>
          </a:p>
          <a:p>
            <a:r>
              <a:rPr lang="en-US" dirty="0" smtClean="0"/>
              <a:t>Its weight is usually 25g, but this varies.</a:t>
            </a:r>
          </a:p>
          <a:p>
            <a:endParaRPr lang="en-US" sz="900" dirty="0" smtClean="0"/>
          </a:p>
          <a:p>
            <a:r>
              <a:rPr lang="en-US" dirty="0" smtClean="0"/>
              <a:t>The </a:t>
            </a:r>
            <a:r>
              <a:rPr lang="en-US" dirty="0" err="1" smtClean="0"/>
              <a:t>posteromedial</a:t>
            </a:r>
            <a:r>
              <a:rPr lang="en-US" dirty="0" smtClean="0"/>
              <a:t> aspects of the lobes are attached to the side of the </a:t>
            </a:r>
            <a:r>
              <a:rPr lang="en-US" dirty="0" err="1" smtClean="0"/>
              <a:t>cricoid</a:t>
            </a:r>
            <a:r>
              <a:rPr lang="en-US" dirty="0" smtClean="0"/>
              <a:t> cartilage by a lateral thyroid ligament</a:t>
            </a:r>
          </a:p>
          <a:p>
            <a:endParaRPr lang="en-US" dirty="0" smtClean="0"/>
          </a:p>
          <a:p>
            <a:endParaRPr lang="ar-JO"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Surfaces and the Anatomical Relation</a:t>
            </a:r>
            <a:endParaRPr lang="ar-JO" dirty="0"/>
          </a:p>
        </p:txBody>
      </p:sp>
      <p:sp>
        <p:nvSpPr>
          <p:cNvPr id="6" name="Content Placeholder 5"/>
          <p:cNvSpPr>
            <a:spLocks noGrp="1"/>
          </p:cNvSpPr>
          <p:nvPr>
            <p:ph idx="1"/>
          </p:nvPr>
        </p:nvSpPr>
        <p:spPr>
          <a:xfrm>
            <a:off x="228600" y="1600200"/>
            <a:ext cx="8610600" cy="2590800"/>
          </a:xfrm>
        </p:spPr>
        <p:txBody>
          <a:bodyPr>
            <a:normAutofit fontScale="55000" lnSpcReduction="20000"/>
          </a:bodyPr>
          <a:lstStyle/>
          <a:p>
            <a:r>
              <a:rPr lang="en-US" dirty="0" smtClean="0"/>
              <a:t>It has three surfaces:</a:t>
            </a:r>
          </a:p>
          <a:p>
            <a:pPr lvl="1"/>
            <a:r>
              <a:rPr lang="en-US" dirty="0" smtClean="0"/>
              <a:t>Lateral surface </a:t>
            </a:r>
            <a:r>
              <a:rPr lang="en-US" dirty="0" smtClean="0">
                <a:sym typeface="Wingdings" pitchFamily="2" charset="2"/>
              </a:rPr>
              <a:t>convex and covered by :</a:t>
            </a:r>
          </a:p>
          <a:p>
            <a:pPr lvl="2"/>
            <a:r>
              <a:rPr lang="en-US" dirty="0" err="1" smtClean="0"/>
              <a:t>sternohyoid</a:t>
            </a:r>
            <a:r>
              <a:rPr lang="en-US" dirty="0" smtClean="0"/>
              <a:t> muscle.</a:t>
            </a:r>
          </a:p>
          <a:p>
            <a:pPr lvl="2"/>
            <a:r>
              <a:rPr lang="en-US" dirty="0" smtClean="0"/>
              <a:t>superior belly of </a:t>
            </a:r>
            <a:r>
              <a:rPr lang="en-US" dirty="0" err="1" smtClean="0"/>
              <a:t>omohyoid</a:t>
            </a:r>
            <a:r>
              <a:rPr lang="en-US" dirty="0" smtClean="0"/>
              <a:t> muscle.</a:t>
            </a:r>
          </a:p>
          <a:p>
            <a:pPr lvl="2"/>
            <a:r>
              <a:rPr lang="en-US" dirty="0" err="1" smtClean="0"/>
              <a:t>Sternothyroid</a:t>
            </a:r>
            <a:r>
              <a:rPr lang="en-US" dirty="0" smtClean="0"/>
              <a:t> muscle.</a:t>
            </a:r>
          </a:p>
          <a:p>
            <a:pPr lvl="2"/>
            <a:r>
              <a:rPr lang="en-US" dirty="0" smtClean="0"/>
              <a:t>anterior border of </a:t>
            </a:r>
            <a:r>
              <a:rPr lang="en-US" dirty="0" err="1" smtClean="0"/>
              <a:t>sternocleidomastoid</a:t>
            </a:r>
            <a:r>
              <a:rPr lang="en-US" dirty="0" smtClean="0"/>
              <a:t> muscle.</a:t>
            </a:r>
            <a:endParaRPr lang="ar-JO" dirty="0" smtClean="0"/>
          </a:p>
          <a:p>
            <a:pPr lvl="1"/>
            <a:r>
              <a:rPr lang="en-US" dirty="0" smtClean="0"/>
              <a:t>Medial surface </a:t>
            </a:r>
            <a:r>
              <a:rPr lang="en-US" dirty="0" smtClean="0">
                <a:sym typeface="Wingdings" pitchFamily="2" charset="2"/>
              </a:rPr>
              <a:t> </a:t>
            </a:r>
          </a:p>
          <a:p>
            <a:pPr lvl="2"/>
            <a:r>
              <a:rPr lang="en-US" dirty="0" smtClean="0"/>
              <a:t>Trachea and esophagus.</a:t>
            </a:r>
          </a:p>
          <a:p>
            <a:pPr lvl="2"/>
            <a:r>
              <a:rPr lang="en-US" dirty="0" smtClean="0"/>
              <a:t>Inferior constrictor and </a:t>
            </a:r>
            <a:r>
              <a:rPr lang="en-US" dirty="0" err="1" smtClean="0"/>
              <a:t>cricothyroid</a:t>
            </a:r>
            <a:r>
              <a:rPr lang="en-US" dirty="0" smtClean="0"/>
              <a:t> muscles.</a:t>
            </a:r>
          </a:p>
          <a:p>
            <a:pPr lvl="2"/>
            <a:r>
              <a:rPr lang="en-US" dirty="0" smtClean="0"/>
              <a:t>External laryngeal and recurrent laryngeal nerves.</a:t>
            </a:r>
          </a:p>
          <a:p>
            <a:pPr lvl="1"/>
            <a:r>
              <a:rPr lang="en-US" dirty="0" err="1" smtClean="0"/>
              <a:t>Posteriolateral</a:t>
            </a:r>
            <a:r>
              <a:rPr lang="en-US" dirty="0" smtClean="0"/>
              <a:t>  surface </a:t>
            </a:r>
            <a:r>
              <a:rPr lang="en-US" dirty="0" smtClean="0">
                <a:sym typeface="Wingdings" pitchFamily="2" charset="2"/>
              </a:rPr>
              <a:t></a:t>
            </a:r>
          </a:p>
          <a:p>
            <a:pPr lvl="2"/>
            <a:r>
              <a:rPr lang="en-US" dirty="0" smtClean="0"/>
              <a:t>is close to the carotid sheath, and overlaps the common carotid artery.</a:t>
            </a:r>
            <a:endParaRPr lang="ar-JO" dirty="0"/>
          </a:p>
        </p:txBody>
      </p:sp>
      <p:pic>
        <p:nvPicPr>
          <p:cNvPr id="2" name="Picture 1"/>
          <p:cNvPicPr>
            <a:picLocks noChangeAspect="1"/>
          </p:cNvPicPr>
          <p:nvPr/>
        </p:nvPicPr>
        <p:blipFill>
          <a:blip r:embed="rId2"/>
          <a:stretch>
            <a:fillRect/>
          </a:stretch>
        </p:blipFill>
        <p:spPr>
          <a:xfrm>
            <a:off x="2133600" y="4267200"/>
            <a:ext cx="5437329" cy="25146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Surfaces and the Anatomical Relation</a:t>
            </a:r>
            <a:endParaRPr lang="ar-JO" dirty="0"/>
          </a:p>
        </p:txBody>
      </p:sp>
      <p:sp>
        <p:nvSpPr>
          <p:cNvPr id="3" name="Content Placeholder 2"/>
          <p:cNvSpPr>
            <a:spLocks noGrp="1"/>
          </p:cNvSpPr>
          <p:nvPr>
            <p:ph sz="half" idx="1"/>
          </p:nvPr>
        </p:nvSpPr>
        <p:spPr>
          <a:xfrm>
            <a:off x="457200" y="1600200"/>
            <a:ext cx="8229600" cy="4525963"/>
          </a:xfrm>
        </p:spPr>
        <p:txBody>
          <a:bodyPr>
            <a:normAutofit/>
          </a:bodyPr>
          <a:lstStyle/>
          <a:p>
            <a:r>
              <a:rPr lang="en-US" dirty="0" smtClean="0"/>
              <a:t> The isthmus connect the lower parts of the two lobes.</a:t>
            </a:r>
          </a:p>
          <a:p>
            <a:pPr lvl="1"/>
            <a:r>
              <a:rPr lang="en-US" sz="2800" dirty="0" smtClean="0"/>
              <a:t>The anterior surface of the isthmus covered by:</a:t>
            </a:r>
          </a:p>
          <a:p>
            <a:pPr lvl="2"/>
            <a:r>
              <a:rPr lang="en-US" sz="2800" dirty="0" err="1" smtClean="0"/>
              <a:t>Sternothyoid</a:t>
            </a:r>
            <a:r>
              <a:rPr lang="en-US" sz="2800" dirty="0" smtClean="0"/>
              <a:t>  and </a:t>
            </a:r>
            <a:r>
              <a:rPr lang="en-US" sz="2800" dirty="0" err="1" smtClean="0"/>
              <a:t>sternohyoid</a:t>
            </a:r>
            <a:r>
              <a:rPr lang="en-US" sz="2800" dirty="0" smtClean="0"/>
              <a:t> muscles.</a:t>
            </a:r>
          </a:p>
          <a:p>
            <a:pPr lvl="2"/>
            <a:r>
              <a:rPr lang="en-US" sz="2800" dirty="0" smtClean="0"/>
              <a:t>Fascia and skin.</a:t>
            </a:r>
          </a:p>
          <a:p>
            <a:pPr lvl="2"/>
            <a:r>
              <a:rPr lang="en-US" sz="2800" dirty="0" smtClean="0"/>
              <a:t>Anterior jugular veins.</a:t>
            </a:r>
          </a:p>
          <a:p>
            <a:pPr lvl="1"/>
            <a:r>
              <a:rPr lang="en-US" sz="2800" dirty="0" smtClean="0"/>
              <a:t>Posterior surface is related to:</a:t>
            </a:r>
          </a:p>
          <a:p>
            <a:pPr lvl="2"/>
            <a:r>
              <a:rPr lang="en-US" sz="2800" dirty="0" smtClean="0"/>
              <a:t>The 2</a:t>
            </a:r>
            <a:r>
              <a:rPr lang="en-US" sz="2800" baseline="30000" dirty="0" smtClean="0"/>
              <a:t>nd</a:t>
            </a:r>
            <a:r>
              <a:rPr lang="en-US" sz="2800" dirty="0" smtClean="0"/>
              <a:t> to 4</a:t>
            </a:r>
            <a:r>
              <a:rPr lang="en-US" sz="2800" baseline="30000" dirty="0" smtClean="0"/>
              <a:t>th</a:t>
            </a:r>
            <a:r>
              <a:rPr lang="en-US" sz="2800" dirty="0" smtClean="0"/>
              <a:t> tracheal rings.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Supply and Lymphatic Drainage</a:t>
            </a:r>
            <a:endParaRPr lang="ar-JO" dirty="0"/>
          </a:p>
        </p:txBody>
      </p:sp>
      <p:sp>
        <p:nvSpPr>
          <p:cNvPr id="3" name="Content Placeholder 2"/>
          <p:cNvSpPr>
            <a:spLocks noGrp="1"/>
          </p:cNvSpPr>
          <p:nvPr>
            <p:ph sz="half" idx="1"/>
          </p:nvPr>
        </p:nvSpPr>
        <p:spPr>
          <a:xfrm>
            <a:off x="304800" y="1600200"/>
            <a:ext cx="8610600" cy="5105400"/>
          </a:xfrm>
        </p:spPr>
        <p:txBody>
          <a:bodyPr>
            <a:normAutofit fontScale="92500" lnSpcReduction="20000"/>
          </a:bodyPr>
          <a:lstStyle/>
          <a:p>
            <a:r>
              <a:rPr lang="en-US" dirty="0" smtClean="0"/>
              <a:t>The thyroid is highly vascular, and a bruit (the sound of turbulent blood flow) is sometimes heard in overactive glands.</a:t>
            </a:r>
          </a:p>
          <a:p>
            <a:endParaRPr lang="en-US" dirty="0" smtClean="0"/>
          </a:p>
          <a:p>
            <a:r>
              <a:rPr lang="en-US" dirty="0" smtClean="0"/>
              <a:t>It is supplied by two arteries that </a:t>
            </a:r>
            <a:r>
              <a:rPr lang="en-US" dirty="0" err="1" smtClean="0"/>
              <a:t>anastomose</a:t>
            </a:r>
            <a:r>
              <a:rPr lang="en-US" dirty="0" smtClean="0"/>
              <a:t> within the gland :</a:t>
            </a:r>
          </a:p>
          <a:p>
            <a:pPr lvl="1"/>
            <a:r>
              <a:rPr lang="en-US" dirty="0" smtClean="0"/>
              <a:t>Right and left inferior thyroid arteries </a:t>
            </a:r>
            <a:r>
              <a:rPr lang="en-US" dirty="0" smtClean="0">
                <a:sym typeface="Wingdings" pitchFamily="2" charset="2"/>
              </a:rPr>
              <a:t> </a:t>
            </a:r>
            <a:r>
              <a:rPr lang="en-US" dirty="0" smtClean="0"/>
              <a:t>branch of the </a:t>
            </a:r>
            <a:r>
              <a:rPr lang="en-US" dirty="0" err="1" smtClean="0"/>
              <a:t>thyrocervical</a:t>
            </a:r>
            <a:r>
              <a:rPr lang="en-US" dirty="0" smtClean="0"/>
              <a:t> trunk from the </a:t>
            </a:r>
            <a:r>
              <a:rPr lang="en-US" dirty="0" err="1" smtClean="0"/>
              <a:t>subclavian</a:t>
            </a:r>
            <a:r>
              <a:rPr lang="en-US" dirty="0" smtClean="0"/>
              <a:t> artery</a:t>
            </a:r>
          </a:p>
          <a:p>
            <a:pPr lvl="1"/>
            <a:r>
              <a:rPr lang="en-US" dirty="0" smtClean="0"/>
              <a:t>Right and left superior thyroid arteries </a:t>
            </a:r>
            <a:r>
              <a:rPr lang="en-US" dirty="0" smtClean="0">
                <a:sym typeface="Wingdings" pitchFamily="2" charset="2"/>
              </a:rPr>
              <a:t> </a:t>
            </a:r>
            <a:r>
              <a:rPr lang="en-US" dirty="0" smtClean="0"/>
              <a:t>is the first branch of the external carotid artery. </a:t>
            </a:r>
          </a:p>
          <a:p>
            <a:pPr lvl="1"/>
            <a:endParaRPr lang="en-US" dirty="0" smtClean="0"/>
          </a:p>
          <a:p>
            <a:r>
              <a:rPr lang="en-US" dirty="0" smtClean="0"/>
              <a:t>A third artery, called the </a:t>
            </a:r>
            <a:r>
              <a:rPr lang="en-US" u="sng" dirty="0" smtClean="0"/>
              <a:t>thyroid </a:t>
            </a:r>
            <a:r>
              <a:rPr lang="en-US" u="sng" dirty="0" err="1" smtClean="0"/>
              <a:t>ima</a:t>
            </a:r>
            <a:r>
              <a:rPr lang="en-US" u="sng" dirty="0" smtClean="0"/>
              <a:t> artery</a:t>
            </a:r>
            <a:r>
              <a:rPr lang="en-US" dirty="0" smtClean="0"/>
              <a:t>, is present in 10% of people. It supplies the </a:t>
            </a:r>
            <a:r>
              <a:rPr lang="en-US" u="sng" dirty="0" smtClean="0"/>
              <a:t>isthmus</a:t>
            </a:r>
            <a:r>
              <a:rPr lang="en-US" dirty="0" smtClean="0"/>
              <a:t> and it arises near the aortic arch, although the exact origin varies</a:t>
            </a:r>
            <a:endParaRPr lang="ar-JO"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Supply and Lymphatic Drainage </a:t>
            </a:r>
            <a:endParaRPr lang="ar-JO" dirty="0"/>
          </a:p>
        </p:txBody>
      </p:sp>
      <p:sp>
        <p:nvSpPr>
          <p:cNvPr id="3" name="Content Placeholder 2"/>
          <p:cNvSpPr>
            <a:spLocks noGrp="1"/>
          </p:cNvSpPr>
          <p:nvPr>
            <p:ph sz="half" idx="1"/>
          </p:nvPr>
        </p:nvSpPr>
        <p:spPr>
          <a:xfrm>
            <a:off x="457200" y="1600200"/>
            <a:ext cx="8077200" cy="4525963"/>
          </a:xfrm>
        </p:spPr>
        <p:txBody>
          <a:bodyPr>
            <a:normAutofit fontScale="85000" lnSpcReduction="10000"/>
          </a:bodyPr>
          <a:lstStyle/>
          <a:p>
            <a:r>
              <a:rPr lang="en-US" dirty="0" smtClean="0"/>
              <a:t>The thyroid gland is drained by three veins: </a:t>
            </a:r>
          </a:p>
          <a:p>
            <a:pPr lvl="1"/>
            <a:r>
              <a:rPr lang="en-US" dirty="0" smtClean="0"/>
              <a:t>Superior thyroid vein. </a:t>
            </a:r>
          </a:p>
          <a:p>
            <a:pPr lvl="1"/>
            <a:r>
              <a:rPr lang="en-US" dirty="0" smtClean="0"/>
              <a:t>Middle thyroid vein.</a:t>
            </a:r>
          </a:p>
          <a:p>
            <a:pPr lvl="1"/>
            <a:r>
              <a:rPr lang="en-US" dirty="0" smtClean="0"/>
              <a:t>Inferior thyroid vein</a:t>
            </a:r>
          </a:p>
          <a:p>
            <a:r>
              <a:rPr lang="en-US" dirty="0" smtClean="0"/>
              <a:t>The first two veins drain into the internal jugular, whereas the inferior vein drains into the </a:t>
            </a:r>
            <a:r>
              <a:rPr lang="en-US" dirty="0" err="1" smtClean="0"/>
              <a:t>brachiocephalic</a:t>
            </a:r>
            <a:r>
              <a:rPr lang="en-US" dirty="0" smtClean="0"/>
              <a:t> veins.</a:t>
            </a:r>
          </a:p>
          <a:p>
            <a:endParaRPr lang="en-US" dirty="0" smtClean="0"/>
          </a:p>
          <a:p>
            <a:r>
              <a:rPr lang="en-US" dirty="0" smtClean="0"/>
              <a:t>Thyroid </a:t>
            </a:r>
            <a:r>
              <a:rPr lang="en-US" dirty="0" err="1" smtClean="0"/>
              <a:t>lymphatics</a:t>
            </a:r>
            <a:r>
              <a:rPr lang="en-US" dirty="0" smtClean="0"/>
              <a:t> drain into four groups of nodes: </a:t>
            </a:r>
          </a:p>
          <a:p>
            <a:pPr lvl="1"/>
            <a:r>
              <a:rPr lang="en-US" dirty="0" err="1" smtClean="0"/>
              <a:t>Prelaryngeal</a:t>
            </a:r>
            <a:r>
              <a:rPr lang="en-US" dirty="0" smtClean="0"/>
              <a:t> lymph nodes. </a:t>
            </a:r>
          </a:p>
          <a:p>
            <a:pPr lvl="1"/>
            <a:r>
              <a:rPr lang="en-US" dirty="0" err="1" smtClean="0"/>
              <a:t>Pretracheal</a:t>
            </a:r>
            <a:r>
              <a:rPr lang="en-US" dirty="0" smtClean="0"/>
              <a:t> lymph nodes. </a:t>
            </a:r>
          </a:p>
          <a:p>
            <a:pPr lvl="1"/>
            <a:r>
              <a:rPr lang="en-US" dirty="0" err="1" smtClean="0"/>
              <a:t>Paratracheal</a:t>
            </a:r>
            <a:r>
              <a:rPr lang="en-US" dirty="0" smtClean="0"/>
              <a:t> lymph nodes.</a:t>
            </a:r>
          </a:p>
          <a:p>
            <a:pPr lvl="1"/>
            <a:r>
              <a:rPr lang="en-US" dirty="0" smtClean="0"/>
              <a:t>Deep cervical lymph nodes</a:t>
            </a:r>
            <a:endParaRPr lang="ar-JO"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Nerve Supply </a:t>
            </a:r>
            <a:endParaRPr lang="ar-JO" dirty="0"/>
          </a:p>
        </p:txBody>
      </p:sp>
      <p:sp>
        <p:nvSpPr>
          <p:cNvPr id="3" name="Content Placeholder 2"/>
          <p:cNvSpPr>
            <a:spLocks noGrp="1"/>
          </p:cNvSpPr>
          <p:nvPr>
            <p:ph sz="half" idx="1"/>
          </p:nvPr>
        </p:nvSpPr>
        <p:spPr>
          <a:xfrm>
            <a:off x="228600" y="1646237"/>
            <a:ext cx="8686800" cy="4525963"/>
          </a:xfrm>
        </p:spPr>
        <p:txBody>
          <a:bodyPr>
            <a:noAutofit/>
          </a:bodyPr>
          <a:lstStyle/>
          <a:p>
            <a:r>
              <a:rPr lang="en-US" sz="2400" dirty="0" smtClean="0"/>
              <a:t>Principle innervation of the thyroid gland derives from the autonomic nervous system</a:t>
            </a:r>
          </a:p>
          <a:p>
            <a:endParaRPr lang="en-US" sz="2400" dirty="0" smtClean="0"/>
          </a:p>
          <a:p>
            <a:pPr lvl="1"/>
            <a:r>
              <a:rPr lang="en-US" dirty="0" err="1" smtClean="0"/>
              <a:t>Parasympathatic</a:t>
            </a:r>
            <a:r>
              <a:rPr lang="en-US" dirty="0" smtClean="0"/>
              <a:t> fibers from the </a:t>
            </a:r>
            <a:r>
              <a:rPr lang="en-US" dirty="0" err="1" smtClean="0"/>
              <a:t>vagus</a:t>
            </a:r>
            <a:r>
              <a:rPr lang="en-US" dirty="0" smtClean="0"/>
              <a:t> nerve.</a:t>
            </a:r>
          </a:p>
          <a:p>
            <a:endParaRPr lang="en-US" sz="2400" dirty="0" smtClean="0"/>
          </a:p>
          <a:p>
            <a:pPr lvl="1"/>
            <a:r>
              <a:rPr lang="en-US" dirty="0" err="1" smtClean="0"/>
              <a:t>Sympathatic</a:t>
            </a:r>
            <a:r>
              <a:rPr lang="en-US" dirty="0" smtClean="0"/>
              <a:t> fibers are distributed from the:</a:t>
            </a:r>
          </a:p>
          <a:p>
            <a:pPr lvl="2"/>
            <a:r>
              <a:rPr lang="en-US" sz="2400" dirty="0" smtClean="0"/>
              <a:t>Superior cervical ganglia </a:t>
            </a:r>
          </a:p>
          <a:p>
            <a:pPr lvl="2"/>
            <a:r>
              <a:rPr lang="en-US" sz="2400" dirty="0" smtClean="0"/>
              <a:t>Inferior cervical ganglia</a:t>
            </a:r>
          </a:p>
          <a:p>
            <a:pPr lvl="2"/>
            <a:r>
              <a:rPr lang="en-US" sz="2400" dirty="0" smtClean="0"/>
              <a:t> Middle </a:t>
            </a:r>
            <a:r>
              <a:rPr lang="en-US" sz="2400" dirty="0" err="1" smtClean="0"/>
              <a:t>cerivcal</a:t>
            </a:r>
            <a:r>
              <a:rPr lang="en-US" sz="2400" dirty="0" smtClean="0"/>
              <a:t> ganglia</a:t>
            </a:r>
          </a:p>
          <a:p>
            <a:pPr lvl="1">
              <a:buNone/>
            </a:pPr>
            <a:r>
              <a:rPr lang="en-US" dirty="0" smtClean="0">
                <a:sym typeface="Wingdings" pitchFamily="2" charset="2"/>
              </a:rPr>
              <a:t> </a:t>
            </a:r>
            <a:r>
              <a:rPr lang="en-US" dirty="0" err="1" smtClean="0"/>
              <a:t>Preganglionic</a:t>
            </a:r>
            <a:r>
              <a:rPr lang="en-US" dirty="0" smtClean="0"/>
              <a:t> fibers to these ganglia are derived from the second through seventh thoracic segments of the spinal cord.</a:t>
            </a:r>
          </a:p>
          <a:p>
            <a:endParaRPr lang="en-US"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Nerve Supply </a:t>
            </a:r>
            <a:endParaRPr lang="ar-JO" dirty="0"/>
          </a:p>
        </p:txBody>
      </p:sp>
      <p:sp>
        <p:nvSpPr>
          <p:cNvPr id="6" name="Content Placeholder 5"/>
          <p:cNvSpPr>
            <a:spLocks noGrp="1"/>
          </p:cNvSpPr>
          <p:nvPr>
            <p:ph idx="1"/>
          </p:nvPr>
        </p:nvSpPr>
        <p:spPr>
          <a:xfrm>
            <a:off x="76200" y="1600200"/>
            <a:ext cx="3962400" cy="4525963"/>
          </a:xfrm>
        </p:spPr>
        <p:txBody>
          <a:bodyPr>
            <a:normAutofit fontScale="62500" lnSpcReduction="20000"/>
          </a:bodyPr>
          <a:lstStyle/>
          <a:p>
            <a:r>
              <a:rPr lang="en-US" dirty="0" smtClean="0"/>
              <a:t>The recurrent laryngeal nerve run either in front of or </a:t>
            </a:r>
            <a:r>
              <a:rPr lang="en-US" dirty="0" smtClean="0"/>
              <a:t>superior to the inferior </a:t>
            </a:r>
            <a:r>
              <a:rPr lang="en-US" dirty="0" smtClean="0"/>
              <a:t>thyroid artery and it is essential to locate this nerve during thyroid surgery</a:t>
            </a:r>
            <a:r>
              <a:rPr lang="en-US" dirty="0" smtClean="0">
                <a:sym typeface="Wingdings" pitchFamily="2" charset="2"/>
              </a:rPr>
              <a:t> the nerve is paired and arise from the </a:t>
            </a:r>
            <a:r>
              <a:rPr lang="en-US" dirty="0" err="1" smtClean="0">
                <a:sym typeface="Wingdings" pitchFamily="2" charset="2"/>
              </a:rPr>
              <a:t>vagus</a:t>
            </a:r>
            <a:r>
              <a:rPr lang="en-US" dirty="0" smtClean="0">
                <a:sym typeface="Wingdings" pitchFamily="2" charset="2"/>
              </a:rPr>
              <a:t> nerve</a:t>
            </a:r>
            <a:endParaRPr lang="en-US" dirty="0" smtClean="0"/>
          </a:p>
          <a:p>
            <a:endParaRPr lang="en-US" sz="1050" dirty="0" smtClean="0"/>
          </a:p>
          <a:p>
            <a:r>
              <a:rPr lang="en-US" dirty="0" smtClean="0"/>
              <a:t>Surgery to the thyroid gland can damage this nerve, causing temporary difficulty with speaking.</a:t>
            </a:r>
          </a:p>
          <a:p>
            <a:endParaRPr lang="en-US" sz="1050" dirty="0" smtClean="0"/>
          </a:p>
          <a:p>
            <a:r>
              <a:rPr lang="en-US" dirty="0" smtClean="0"/>
              <a:t>To minimize the risk to this nerve, the artery is </a:t>
            </a:r>
            <a:r>
              <a:rPr lang="en-US" dirty="0" err="1" smtClean="0"/>
              <a:t>ligated</a:t>
            </a:r>
            <a:r>
              <a:rPr lang="en-US" dirty="0" smtClean="0"/>
              <a:t> far away from the thyroid gland during </a:t>
            </a:r>
            <a:r>
              <a:rPr lang="en-US" dirty="0" err="1" smtClean="0"/>
              <a:t>thyroidectomy</a:t>
            </a:r>
            <a:r>
              <a:rPr lang="en-US" dirty="0" smtClean="0"/>
              <a:t>.</a:t>
            </a:r>
            <a:endParaRPr lang="ar-JO" dirty="0" smtClean="0"/>
          </a:p>
          <a:p>
            <a:endParaRPr lang="ar-JO"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330" y="2362200"/>
            <a:ext cx="5162670" cy="323056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lstStyle/>
          <a:p>
            <a:r>
              <a:rPr lang="en-US" dirty="0" smtClean="0"/>
              <a:t>Parathyroid Glands</a:t>
            </a:r>
            <a:endParaRPr lang="ar-JO"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Parathyroid Glands</a:t>
            </a:r>
            <a:endParaRPr lang="ar-JO" dirty="0"/>
          </a:p>
        </p:txBody>
      </p:sp>
      <p:sp>
        <p:nvSpPr>
          <p:cNvPr id="3" name="Content Placeholder 2"/>
          <p:cNvSpPr>
            <a:spLocks noGrp="1"/>
          </p:cNvSpPr>
          <p:nvPr>
            <p:ph sz="half" idx="1"/>
          </p:nvPr>
        </p:nvSpPr>
        <p:spPr>
          <a:xfrm>
            <a:off x="228600" y="1600200"/>
            <a:ext cx="5562600" cy="4953000"/>
          </a:xfrm>
        </p:spPr>
        <p:txBody>
          <a:bodyPr>
            <a:normAutofit fontScale="92500" lnSpcReduction="20000"/>
          </a:bodyPr>
          <a:lstStyle/>
          <a:p>
            <a:r>
              <a:rPr lang="en-US" sz="2400" dirty="0" err="1" smtClean="0"/>
              <a:t>Parathyroids</a:t>
            </a:r>
            <a:r>
              <a:rPr lang="en-US" sz="2400" dirty="0" smtClean="0"/>
              <a:t> are four glands partially embedded in the posterior surface of the of the lateral surface of the thyroid gland.</a:t>
            </a:r>
          </a:p>
          <a:p>
            <a:endParaRPr lang="en-US" sz="2400" dirty="0" smtClean="0"/>
          </a:p>
          <a:p>
            <a:r>
              <a:rPr lang="en-US" sz="2400" dirty="0" smtClean="0"/>
              <a:t>They are small (</a:t>
            </a:r>
            <a:r>
              <a:rPr lang="pl-PL" sz="2400" dirty="0" smtClean="0"/>
              <a:t>5x3x2 mm</a:t>
            </a:r>
            <a:r>
              <a:rPr lang="en-US" sz="2400" dirty="0" smtClean="0"/>
              <a:t>, 20-40 mg) and have a beanlike shape, light yellowish to reddish brown in color.</a:t>
            </a:r>
          </a:p>
          <a:p>
            <a:endParaRPr lang="en-US" sz="2400" dirty="0" smtClean="0"/>
          </a:p>
          <a:p>
            <a:r>
              <a:rPr lang="en-US" sz="2400" dirty="0" smtClean="0"/>
              <a:t>Anatomically, the glands can be divided into two pairs:</a:t>
            </a:r>
          </a:p>
          <a:p>
            <a:pPr lvl="1"/>
            <a:r>
              <a:rPr lang="en-US" sz="2000" dirty="0" smtClean="0"/>
              <a:t>Superior parathyroid glands: They are located approximately 1 cm above the intersection of the inferior thyroid artery and the recurrent laryngeal nerve.</a:t>
            </a:r>
          </a:p>
          <a:p>
            <a:pPr lvl="1"/>
            <a:r>
              <a:rPr lang="en-US" sz="2000" dirty="0" smtClean="0"/>
              <a:t>Inferior parathyroid glands: usually found near the inferior poles of the thyroid gland</a:t>
            </a:r>
          </a:p>
        </p:txBody>
      </p:sp>
      <p:pic>
        <p:nvPicPr>
          <p:cNvPr id="4" name="Picture 3"/>
          <p:cNvPicPr>
            <a:picLocks noChangeAspect="1"/>
          </p:cNvPicPr>
          <p:nvPr/>
        </p:nvPicPr>
        <p:blipFill>
          <a:blip r:embed="rId2"/>
          <a:stretch>
            <a:fillRect/>
          </a:stretch>
        </p:blipFill>
        <p:spPr>
          <a:xfrm>
            <a:off x="5857875" y="2895600"/>
            <a:ext cx="3286125" cy="29337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Supply and Lymphatic Drainage</a:t>
            </a:r>
            <a:endParaRPr lang="en-US" dirty="0"/>
          </a:p>
        </p:txBody>
      </p:sp>
      <p:sp>
        <p:nvSpPr>
          <p:cNvPr id="3" name="Content Placeholder 2"/>
          <p:cNvSpPr>
            <a:spLocks noGrp="1"/>
          </p:cNvSpPr>
          <p:nvPr>
            <p:ph sz="half" idx="1"/>
          </p:nvPr>
        </p:nvSpPr>
        <p:spPr>
          <a:xfrm>
            <a:off x="457200" y="1600200"/>
            <a:ext cx="8153400" cy="4953000"/>
          </a:xfrm>
        </p:spPr>
        <p:txBody>
          <a:bodyPr>
            <a:normAutofit fontScale="92500" lnSpcReduction="20000"/>
          </a:bodyPr>
          <a:lstStyle/>
          <a:p>
            <a:r>
              <a:rPr lang="en-US" dirty="0" smtClean="0"/>
              <a:t>The </a:t>
            </a:r>
            <a:r>
              <a:rPr lang="en-US" u="sng" dirty="0" smtClean="0"/>
              <a:t>superior parathyroid gland </a:t>
            </a:r>
            <a:r>
              <a:rPr lang="en-US" dirty="0" smtClean="0"/>
              <a:t>is usually supplied by the </a:t>
            </a:r>
            <a:r>
              <a:rPr lang="en-US" b="1" dirty="0" smtClean="0"/>
              <a:t>inferior thyroid artery </a:t>
            </a:r>
            <a:r>
              <a:rPr lang="en-US" dirty="0" smtClean="0"/>
              <a:t>or by an </a:t>
            </a:r>
            <a:r>
              <a:rPr lang="en-US" b="1" dirty="0" err="1" smtClean="0"/>
              <a:t>anastomotic</a:t>
            </a:r>
            <a:r>
              <a:rPr lang="en-US" b="1" dirty="0" smtClean="0"/>
              <a:t> branch between the inferior thyroid and the superior thyroid artery</a:t>
            </a:r>
            <a:r>
              <a:rPr lang="en-US" dirty="0" smtClean="0"/>
              <a:t>.</a:t>
            </a:r>
          </a:p>
          <a:p>
            <a:endParaRPr lang="en-US" sz="900" dirty="0" smtClean="0"/>
          </a:p>
          <a:p>
            <a:r>
              <a:rPr lang="en-US" dirty="0" smtClean="0"/>
              <a:t>20-45% of cases, the </a:t>
            </a:r>
            <a:r>
              <a:rPr lang="en-US" u="sng" dirty="0" smtClean="0"/>
              <a:t>superior parathyroid glands </a:t>
            </a:r>
            <a:r>
              <a:rPr lang="en-US" dirty="0" smtClean="0"/>
              <a:t>receive significant </a:t>
            </a:r>
            <a:r>
              <a:rPr lang="en-US" dirty="0" err="1" smtClean="0"/>
              <a:t>vascularity</a:t>
            </a:r>
            <a:r>
              <a:rPr lang="en-US" dirty="0" smtClean="0"/>
              <a:t> from the </a:t>
            </a:r>
            <a:r>
              <a:rPr lang="en-US" b="1" dirty="0" smtClean="0"/>
              <a:t>superior thyroid artery</a:t>
            </a:r>
            <a:r>
              <a:rPr lang="en-US" dirty="0" smtClean="0"/>
              <a:t>.</a:t>
            </a:r>
          </a:p>
          <a:p>
            <a:endParaRPr lang="en-US" sz="900" dirty="0" smtClean="0"/>
          </a:p>
          <a:p>
            <a:r>
              <a:rPr lang="en-US" dirty="0" smtClean="0"/>
              <a:t>The </a:t>
            </a:r>
            <a:r>
              <a:rPr lang="en-US" u="sng" dirty="0" smtClean="0"/>
              <a:t>inferior parathyroid gland </a:t>
            </a:r>
            <a:r>
              <a:rPr lang="en-US" dirty="0" smtClean="0"/>
              <a:t>is supplied by the </a:t>
            </a:r>
            <a:r>
              <a:rPr lang="en-US" b="1" dirty="0" smtClean="0"/>
              <a:t>ascending branch of the inferior thyroid artery or the thyroid </a:t>
            </a:r>
            <a:r>
              <a:rPr lang="en-US" b="1" dirty="0" err="1" smtClean="0"/>
              <a:t>ima</a:t>
            </a:r>
            <a:r>
              <a:rPr lang="en-US" b="1" dirty="0" smtClean="0"/>
              <a:t> artery</a:t>
            </a:r>
            <a:r>
              <a:rPr lang="en-US" dirty="0" smtClean="0"/>
              <a:t>. </a:t>
            </a:r>
          </a:p>
          <a:p>
            <a:endParaRPr lang="en-US" sz="900" dirty="0" smtClean="0"/>
          </a:p>
          <a:p>
            <a:r>
              <a:rPr lang="en-US" dirty="0" smtClean="0"/>
              <a:t>in approximately 10% of patients, the inferior thyroid artery is absent, most commonly on the left side. In these cases, a branch from the superior thyroid artery supplies the inferior parathyroid gland</a:t>
            </a:r>
            <a:endParaRPr lang="ar-J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8077200" cy="5943600"/>
          </a:xfrm>
        </p:spPr>
        <p:txBody>
          <a:bodyPr>
            <a:normAutofit fontScale="85000" lnSpcReduction="10000"/>
          </a:bodyPr>
          <a:lstStyle/>
          <a:p>
            <a:pPr algn="ctr">
              <a:buNone/>
            </a:pPr>
            <a:r>
              <a:rPr lang="en-US" sz="3200" b="1" dirty="0" smtClean="0"/>
              <a:t>Pancreas and liver are the two organs that crossover both exocrine and endocrine glands </a:t>
            </a:r>
            <a:r>
              <a:rPr lang="en-US" sz="3200" b="1" dirty="0" smtClean="0">
                <a:sym typeface="Wingdings" pitchFamily="2" charset="2"/>
              </a:rPr>
              <a:t> they called </a:t>
            </a:r>
            <a:r>
              <a:rPr lang="en-US" sz="3200" b="1" u="sng" dirty="0" err="1" smtClean="0">
                <a:sym typeface="Wingdings" pitchFamily="2" charset="2"/>
              </a:rPr>
              <a:t>mixocrine</a:t>
            </a:r>
            <a:r>
              <a:rPr lang="en-US" sz="3200" b="1" u="sng" dirty="0" smtClean="0">
                <a:sym typeface="Wingdings" pitchFamily="2" charset="2"/>
              </a:rPr>
              <a:t> glands</a:t>
            </a:r>
            <a:endParaRPr lang="en-US" sz="3200" b="1" u="sng" dirty="0" smtClean="0"/>
          </a:p>
          <a:p>
            <a:pPr algn="ctr">
              <a:buNone/>
            </a:pPr>
            <a:endParaRPr lang="en-US" sz="3200" b="1" dirty="0" smtClean="0"/>
          </a:p>
          <a:p>
            <a:pPr>
              <a:buNone/>
            </a:pPr>
            <a:r>
              <a:rPr lang="en-US" sz="3200" b="1" dirty="0" smtClean="0"/>
              <a:t>Pancreas:</a:t>
            </a:r>
          </a:p>
          <a:p>
            <a:pPr lvl="1"/>
            <a:r>
              <a:rPr lang="en-US" b="1" dirty="0" smtClean="0"/>
              <a:t>Exocrine </a:t>
            </a:r>
            <a:r>
              <a:rPr lang="en-US" b="1" dirty="0" smtClean="0">
                <a:sym typeface="Wingdings" pitchFamily="2" charset="2"/>
              </a:rPr>
              <a:t> </a:t>
            </a:r>
            <a:r>
              <a:rPr lang="en-US" dirty="0" smtClean="0">
                <a:sym typeface="Wingdings" pitchFamily="2" charset="2"/>
              </a:rPr>
              <a:t>it secretes enzymes to break down the proteins, lipids, carbohydrates, and nucleic acids in food directly into the duodenum.</a:t>
            </a:r>
          </a:p>
          <a:p>
            <a:pPr lvl="1"/>
            <a:r>
              <a:rPr lang="en-US" b="1" dirty="0" smtClean="0">
                <a:sym typeface="Wingdings" pitchFamily="2" charset="2"/>
              </a:rPr>
              <a:t>Endocrine  </a:t>
            </a:r>
            <a:r>
              <a:rPr lang="en-US" dirty="0" smtClean="0">
                <a:sym typeface="Wingdings" pitchFamily="2" charset="2"/>
              </a:rPr>
              <a:t>secretes the hormones insulin and glucagon to the blood control the blood sugar levels.</a:t>
            </a:r>
          </a:p>
          <a:p>
            <a:pPr>
              <a:buNone/>
            </a:pPr>
            <a:endParaRPr lang="en-US" sz="3200" b="1" dirty="0" smtClean="0">
              <a:sym typeface="Wingdings" pitchFamily="2" charset="2"/>
            </a:endParaRPr>
          </a:p>
          <a:p>
            <a:pPr>
              <a:buNone/>
            </a:pPr>
            <a:r>
              <a:rPr lang="en-US" sz="3200" b="1" dirty="0" smtClean="0">
                <a:sym typeface="Wingdings" pitchFamily="2" charset="2"/>
              </a:rPr>
              <a:t>Liver:</a:t>
            </a:r>
          </a:p>
          <a:p>
            <a:pPr lvl="1"/>
            <a:r>
              <a:rPr lang="en-US" b="1" dirty="0" smtClean="0">
                <a:sym typeface="Wingdings" pitchFamily="2" charset="2"/>
              </a:rPr>
              <a:t>Exocrine  </a:t>
            </a:r>
            <a:r>
              <a:rPr lang="en-US" dirty="0" smtClean="0">
                <a:sym typeface="Wingdings" pitchFamily="2" charset="2"/>
              </a:rPr>
              <a:t>it secretes bile and pancreatic juice into the gastrointestinal tract</a:t>
            </a:r>
          </a:p>
          <a:p>
            <a:pPr lvl="1"/>
            <a:r>
              <a:rPr lang="en-US" b="1" dirty="0" smtClean="0">
                <a:sym typeface="Wingdings" pitchFamily="2" charset="2"/>
              </a:rPr>
              <a:t>Endocrine  </a:t>
            </a:r>
            <a:r>
              <a:rPr lang="en-US" dirty="0" smtClean="0">
                <a:sym typeface="Wingdings" pitchFamily="2" charset="2"/>
              </a:rPr>
              <a:t>as it secrete other substances directly into the bloodstream.</a:t>
            </a:r>
          </a:p>
          <a:p>
            <a:pPr>
              <a:buNone/>
            </a:pPr>
            <a:r>
              <a:rPr lang="en-US" sz="3200" b="1" dirty="0" smtClean="0">
                <a:sym typeface="Wingdings" pitchFamily="2" charset="2"/>
              </a:rPr>
              <a:t> </a:t>
            </a:r>
            <a:endParaRPr lang="en-US" sz="3200" dirty="0" smtClean="0"/>
          </a:p>
          <a:p>
            <a:pPr>
              <a:buNone/>
            </a:pPr>
            <a:endParaRPr lang="ar-JO"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Supply and Lymphatic Drainage</a:t>
            </a:r>
            <a:endParaRPr lang="en-US" dirty="0"/>
          </a:p>
        </p:txBody>
      </p:sp>
      <p:sp>
        <p:nvSpPr>
          <p:cNvPr id="3" name="Content Placeholder 2"/>
          <p:cNvSpPr>
            <a:spLocks noGrp="1"/>
          </p:cNvSpPr>
          <p:nvPr>
            <p:ph sz="half" idx="1"/>
          </p:nvPr>
        </p:nvSpPr>
        <p:spPr>
          <a:xfrm>
            <a:off x="457200" y="1600200"/>
            <a:ext cx="8229600" cy="4525963"/>
          </a:xfrm>
        </p:spPr>
        <p:txBody>
          <a:bodyPr/>
          <a:lstStyle/>
          <a:p>
            <a:endParaRPr lang="en-US" dirty="0" smtClean="0"/>
          </a:p>
          <a:p>
            <a:r>
              <a:rPr lang="en-US" dirty="0" smtClean="0"/>
              <a:t>Venous drainage occurs into </a:t>
            </a:r>
            <a:r>
              <a:rPr lang="en-US" u="sng" dirty="0" smtClean="0"/>
              <a:t>superior, middle and inferior thyroid veins </a:t>
            </a:r>
          </a:p>
          <a:p>
            <a:endParaRPr lang="en-US" dirty="0" smtClean="0"/>
          </a:p>
          <a:p>
            <a:r>
              <a:rPr lang="en-US" dirty="0" smtClean="0"/>
              <a:t>Lymphatic vessels from the parathyroid glands drain into </a:t>
            </a:r>
            <a:r>
              <a:rPr lang="en-US" u="sng" dirty="0" smtClean="0"/>
              <a:t>deep cervical lymph nodes and </a:t>
            </a:r>
            <a:r>
              <a:rPr lang="en-US" u="sng" dirty="0" err="1" smtClean="0"/>
              <a:t>paratracheal</a:t>
            </a:r>
            <a:r>
              <a:rPr lang="en-US" u="sng" dirty="0" smtClean="0"/>
              <a:t> lymph nodes.</a:t>
            </a:r>
          </a:p>
          <a:p>
            <a:endParaRPr lang="ar-JO"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supply </a:t>
            </a:r>
            <a:endParaRPr lang="ar-JO" dirty="0"/>
          </a:p>
        </p:txBody>
      </p:sp>
      <p:sp>
        <p:nvSpPr>
          <p:cNvPr id="3" name="Content Placeholder 2"/>
          <p:cNvSpPr>
            <a:spLocks noGrp="1"/>
          </p:cNvSpPr>
          <p:nvPr>
            <p:ph sz="half" idx="1"/>
          </p:nvPr>
        </p:nvSpPr>
        <p:spPr>
          <a:xfrm>
            <a:off x="457200" y="1600200"/>
            <a:ext cx="8153400" cy="4525963"/>
          </a:xfrm>
        </p:spPr>
        <p:txBody>
          <a:bodyPr/>
          <a:lstStyle/>
          <a:p>
            <a:r>
              <a:rPr lang="en-US" dirty="0" smtClean="0"/>
              <a:t>The parathyroid glands have an extensive supply of nerves, derived from </a:t>
            </a:r>
            <a:r>
              <a:rPr lang="en-US" b="1" dirty="0" smtClean="0"/>
              <a:t>superior and middle thyroid branches</a:t>
            </a:r>
            <a:r>
              <a:rPr lang="en-US" dirty="0" smtClean="0"/>
              <a:t> </a:t>
            </a:r>
            <a:r>
              <a:rPr lang="en-US" b="1" dirty="0" smtClean="0"/>
              <a:t>of the cervical </a:t>
            </a:r>
            <a:r>
              <a:rPr lang="en-US" dirty="0" smtClean="0"/>
              <a:t>(sympathetic) </a:t>
            </a:r>
            <a:r>
              <a:rPr lang="en-US" b="1" dirty="0" smtClean="0"/>
              <a:t>ganglia.</a:t>
            </a:r>
          </a:p>
          <a:p>
            <a:endParaRPr lang="en-US" dirty="0" smtClean="0"/>
          </a:p>
          <a:p>
            <a:r>
              <a:rPr lang="en-US" dirty="0" smtClean="0"/>
              <a:t>It is important to note that these nerves are </a:t>
            </a:r>
            <a:r>
              <a:rPr lang="en-US" b="1" dirty="0" smtClean="0"/>
              <a:t>vasomotor</a:t>
            </a:r>
            <a:r>
              <a:rPr lang="en-US" dirty="0" smtClean="0"/>
              <a:t>, not </a:t>
            </a:r>
            <a:r>
              <a:rPr lang="en-US" dirty="0" err="1" smtClean="0"/>
              <a:t>secretomotor</a:t>
            </a:r>
            <a:r>
              <a:rPr lang="en-US" dirty="0" smtClean="0"/>
              <a:t> – endocrine secretion of parathyroid hormone is controlled hormonally.</a:t>
            </a:r>
            <a:endParaRPr lang="ar-JO"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Autofit/>
          </a:bodyPr>
          <a:lstStyle/>
          <a:p>
            <a:r>
              <a:rPr lang="en-US" sz="7200" dirty="0" smtClean="0"/>
              <a:t>Thymus</a:t>
            </a:r>
            <a:endParaRPr lang="ar-JO" sz="7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Thymus</a:t>
            </a:r>
            <a:br>
              <a:rPr lang="en-US" dirty="0" smtClean="0"/>
            </a:br>
            <a:endParaRPr lang="ar-JO" dirty="0"/>
          </a:p>
        </p:txBody>
      </p:sp>
      <p:sp>
        <p:nvSpPr>
          <p:cNvPr id="3" name="Content Placeholder 2"/>
          <p:cNvSpPr>
            <a:spLocks noGrp="1"/>
          </p:cNvSpPr>
          <p:nvPr>
            <p:ph sz="half" idx="1"/>
          </p:nvPr>
        </p:nvSpPr>
        <p:spPr>
          <a:xfrm>
            <a:off x="152400" y="1600200"/>
            <a:ext cx="3962400" cy="5257800"/>
          </a:xfrm>
        </p:spPr>
        <p:txBody>
          <a:bodyPr>
            <a:normAutofit/>
          </a:bodyPr>
          <a:lstStyle/>
          <a:p>
            <a:r>
              <a:rPr lang="en-US" dirty="0" smtClean="0"/>
              <a:t>Primary central organ of lymphatic system.</a:t>
            </a:r>
          </a:p>
          <a:p>
            <a:endParaRPr lang="en-US" sz="1000" dirty="0" smtClean="0"/>
          </a:p>
          <a:p>
            <a:r>
              <a:rPr lang="en-US" dirty="0" smtClean="0"/>
              <a:t>Unpaired bi-lobed organ located in the </a:t>
            </a:r>
            <a:r>
              <a:rPr lang="en-US" dirty="0" err="1" smtClean="0"/>
              <a:t>mediastinum</a:t>
            </a:r>
            <a:r>
              <a:rPr lang="en-US" dirty="0" smtClean="0"/>
              <a:t> between the sternum and the aorta. It extends from the top of the sternum or the inferior cervical region to the 4</a:t>
            </a:r>
            <a:r>
              <a:rPr lang="en-US" baseline="30000" dirty="0" smtClean="0"/>
              <a:t>th</a:t>
            </a:r>
            <a:r>
              <a:rPr lang="en-US" dirty="0" smtClean="0"/>
              <a:t> costal cartilage.</a:t>
            </a:r>
          </a:p>
          <a:p>
            <a:endParaRPr lang="en-US" sz="900" dirty="0" smtClean="0"/>
          </a:p>
        </p:txBody>
      </p:sp>
      <p:pic>
        <p:nvPicPr>
          <p:cNvPr id="5" name="Picture 2" descr="C:\Users\techno gity\Desktop\Untitled.png"/>
          <p:cNvPicPr>
            <a:picLocks noChangeAspect="1" noChangeArrowheads="1"/>
          </p:cNvPicPr>
          <p:nvPr/>
        </p:nvPicPr>
        <p:blipFill>
          <a:blip r:embed="rId2"/>
          <a:srcRect/>
          <a:stretch>
            <a:fillRect/>
          </a:stretch>
        </p:blipFill>
        <p:spPr bwMode="auto">
          <a:xfrm>
            <a:off x="3990975" y="2133600"/>
            <a:ext cx="5153025" cy="4191000"/>
          </a:xfrm>
          <a:prstGeom prst="rect">
            <a:avLst/>
          </a:prstGeom>
          <a:noFill/>
        </p:spPr>
      </p:pic>
      <p:sp>
        <p:nvSpPr>
          <p:cNvPr id="6" name="Rectangle 5"/>
          <p:cNvSpPr/>
          <p:nvPr/>
        </p:nvSpPr>
        <p:spPr>
          <a:xfrm>
            <a:off x="8229600" y="3657600"/>
            <a:ext cx="533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Thymus</a:t>
            </a:r>
            <a:br>
              <a:rPr lang="en-US" dirty="0" smtClean="0"/>
            </a:br>
            <a:endParaRPr lang="ar-JO" dirty="0"/>
          </a:p>
        </p:txBody>
      </p:sp>
      <p:sp>
        <p:nvSpPr>
          <p:cNvPr id="3" name="Content Placeholder 2"/>
          <p:cNvSpPr>
            <a:spLocks noGrp="1"/>
          </p:cNvSpPr>
          <p:nvPr>
            <p:ph sz="half" idx="1"/>
          </p:nvPr>
        </p:nvSpPr>
        <p:spPr>
          <a:xfrm>
            <a:off x="228600" y="1600200"/>
            <a:ext cx="3733800" cy="4953000"/>
          </a:xfrm>
        </p:spPr>
        <p:txBody>
          <a:bodyPr>
            <a:normAutofit fontScale="92500" lnSpcReduction="20000"/>
          </a:bodyPr>
          <a:lstStyle/>
          <a:p>
            <a:r>
              <a:rPr lang="en-US" dirty="0" smtClean="0"/>
              <a:t>Thymus is </a:t>
            </a:r>
            <a:r>
              <a:rPr lang="en-US" dirty="0" err="1" smtClean="0"/>
              <a:t>pryamid</a:t>
            </a:r>
            <a:r>
              <a:rPr lang="en-US" dirty="0" smtClean="0"/>
              <a:t>-shaped, pinkish gray in children and wish advancing age, becomes yellowish as lymphatic tissue is replaced by fat.</a:t>
            </a:r>
          </a:p>
          <a:p>
            <a:endParaRPr lang="ar-JO" sz="900" dirty="0" smtClean="0"/>
          </a:p>
          <a:p>
            <a:r>
              <a:rPr lang="en-US" dirty="0" smtClean="0"/>
              <a:t>An enveloping layer of connective tissue holds the two lobes closely together, but a connective tissue </a:t>
            </a:r>
            <a:r>
              <a:rPr lang="en-US" b="1" dirty="0" smtClean="0"/>
              <a:t>capsule </a:t>
            </a:r>
            <a:r>
              <a:rPr lang="en-US" dirty="0" smtClean="0"/>
              <a:t>encloses each lobe separately.</a:t>
            </a:r>
          </a:p>
          <a:p>
            <a:endParaRPr lang="en-US" sz="900" dirty="0" smtClean="0"/>
          </a:p>
          <a:p>
            <a:endParaRPr lang="en-US" dirty="0" smtClean="0"/>
          </a:p>
          <a:p>
            <a:endParaRPr lang="ar-JO" dirty="0"/>
          </a:p>
        </p:txBody>
      </p:sp>
      <p:sp>
        <p:nvSpPr>
          <p:cNvPr id="4" name="Content Placeholder 3"/>
          <p:cNvSpPr>
            <a:spLocks noGrp="1"/>
          </p:cNvSpPr>
          <p:nvPr>
            <p:ph sz="half" idx="2"/>
          </p:nvPr>
        </p:nvSpPr>
        <p:spPr/>
        <p:txBody>
          <a:bodyPr>
            <a:normAutofit fontScale="92500" lnSpcReduction="20000"/>
          </a:bodyPr>
          <a:lstStyle/>
          <a:p>
            <a:endParaRPr lang="ar-JO"/>
          </a:p>
        </p:txBody>
      </p:sp>
      <p:pic>
        <p:nvPicPr>
          <p:cNvPr id="5" name="Picture 2" descr="C:\Users\techno gity\Desktop\Untitled.png"/>
          <p:cNvPicPr>
            <a:picLocks noChangeAspect="1" noChangeArrowheads="1"/>
          </p:cNvPicPr>
          <p:nvPr/>
        </p:nvPicPr>
        <p:blipFill>
          <a:blip r:embed="rId2"/>
          <a:srcRect/>
          <a:stretch>
            <a:fillRect/>
          </a:stretch>
        </p:blipFill>
        <p:spPr bwMode="auto">
          <a:xfrm>
            <a:off x="3990975" y="2133600"/>
            <a:ext cx="5153025" cy="4191000"/>
          </a:xfrm>
          <a:prstGeom prst="rect">
            <a:avLst/>
          </a:prstGeom>
          <a:noFill/>
        </p:spPr>
      </p:pic>
      <p:sp>
        <p:nvSpPr>
          <p:cNvPr id="6" name="Rectangle 5"/>
          <p:cNvSpPr/>
          <p:nvPr/>
        </p:nvSpPr>
        <p:spPr>
          <a:xfrm>
            <a:off x="8229600" y="3657600"/>
            <a:ext cx="533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Thymus</a:t>
            </a:r>
            <a:endParaRPr lang="ar-JO" dirty="0"/>
          </a:p>
        </p:txBody>
      </p:sp>
      <p:sp>
        <p:nvSpPr>
          <p:cNvPr id="3" name="Content Placeholder 2"/>
          <p:cNvSpPr>
            <a:spLocks noGrp="1"/>
          </p:cNvSpPr>
          <p:nvPr>
            <p:ph sz="half" idx="1"/>
          </p:nvPr>
        </p:nvSpPr>
        <p:spPr>
          <a:xfrm>
            <a:off x="152400" y="1600200"/>
            <a:ext cx="5029200" cy="4525963"/>
          </a:xfrm>
        </p:spPr>
        <p:txBody>
          <a:bodyPr>
            <a:normAutofit fontScale="77500" lnSpcReduction="20000"/>
          </a:bodyPr>
          <a:lstStyle/>
          <a:p>
            <a:r>
              <a:rPr lang="en-US" dirty="0" smtClean="0"/>
              <a:t>It consists of two lateral lobes.</a:t>
            </a:r>
          </a:p>
          <a:p>
            <a:endParaRPr lang="en-US" sz="800" dirty="0" smtClean="0"/>
          </a:p>
          <a:p>
            <a:r>
              <a:rPr lang="en-US" dirty="0" smtClean="0"/>
              <a:t>Extensions of the capsule, called </a:t>
            </a:r>
            <a:r>
              <a:rPr lang="en-US" b="1" dirty="0" err="1" smtClean="0"/>
              <a:t>trabeculae</a:t>
            </a:r>
            <a:r>
              <a:rPr lang="en-US" b="1" dirty="0" smtClean="0"/>
              <a:t>, </a:t>
            </a:r>
            <a:r>
              <a:rPr lang="en-US" dirty="0" smtClean="0"/>
              <a:t>penetrate inward and divide each lobe into </a:t>
            </a:r>
            <a:r>
              <a:rPr lang="en-US" b="1" dirty="0" smtClean="0"/>
              <a:t>lobules. </a:t>
            </a:r>
            <a:r>
              <a:rPr lang="en-US" dirty="0" smtClean="0"/>
              <a:t>Which mean that the lobules are separated from each other by strands of </a:t>
            </a:r>
            <a:r>
              <a:rPr lang="en-US" dirty="0" err="1" smtClean="0"/>
              <a:t>areolar</a:t>
            </a:r>
            <a:r>
              <a:rPr lang="en-US" dirty="0" smtClean="0"/>
              <a:t> connective tissue the </a:t>
            </a:r>
            <a:r>
              <a:rPr lang="en-US" dirty="0" err="1" smtClean="0"/>
              <a:t>trabeculae</a:t>
            </a:r>
            <a:r>
              <a:rPr lang="en-US" dirty="0" smtClean="0"/>
              <a:t>.</a:t>
            </a:r>
          </a:p>
          <a:p>
            <a:endParaRPr lang="en-US" dirty="0" smtClean="0"/>
          </a:p>
          <a:p>
            <a:r>
              <a:rPr lang="en-US" dirty="0" smtClean="0"/>
              <a:t>Each </a:t>
            </a:r>
            <a:r>
              <a:rPr lang="en-US" dirty="0" err="1" smtClean="0"/>
              <a:t>thymic</a:t>
            </a:r>
            <a:r>
              <a:rPr lang="en-US" dirty="0" smtClean="0"/>
              <a:t> lobule consists of:</a:t>
            </a:r>
          </a:p>
          <a:p>
            <a:pPr lvl="1"/>
            <a:r>
              <a:rPr lang="en-US" dirty="0" smtClean="0"/>
              <a:t>Outer cortex </a:t>
            </a:r>
            <a:r>
              <a:rPr lang="en-US" dirty="0" smtClean="0">
                <a:sym typeface="Wingdings" pitchFamily="2" charset="2"/>
              </a:rPr>
              <a:t> </a:t>
            </a:r>
            <a:r>
              <a:rPr lang="en-US" dirty="0" smtClean="0"/>
              <a:t>is composed of large numbers of </a:t>
            </a:r>
            <a:r>
              <a:rPr lang="en-US" u="sng" dirty="0" smtClean="0"/>
              <a:t>T cells </a:t>
            </a:r>
            <a:r>
              <a:rPr lang="en-US" dirty="0" smtClean="0"/>
              <a:t>and scattered </a:t>
            </a:r>
            <a:r>
              <a:rPr lang="en-US" u="sng" dirty="0" err="1" smtClean="0"/>
              <a:t>dendritic</a:t>
            </a:r>
            <a:r>
              <a:rPr lang="en-US" u="sng" dirty="0" smtClean="0"/>
              <a:t> cells</a:t>
            </a:r>
            <a:r>
              <a:rPr lang="en-US" dirty="0" smtClean="0"/>
              <a:t>, </a:t>
            </a:r>
            <a:r>
              <a:rPr lang="en-US" u="sng" dirty="0" smtClean="0"/>
              <a:t>epithelial cells</a:t>
            </a:r>
            <a:r>
              <a:rPr lang="en-US" dirty="0" smtClean="0"/>
              <a:t>, and </a:t>
            </a:r>
            <a:r>
              <a:rPr lang="en-US" u="sng" dirty="0" smtClean="0"/>
              <a:t>macrophages</a:t>
            </a:r>
            <a:r>
              <a:rPr lang="en-US" dirty="0" smtClean="0"/>
              <a:t>.</a:t>
            </a:r>
          </a:p>
          <a:p>
            <a:pPr lvl="1"/>
            <a:r>
              <a:rPr lang="en-US" dirty="0" smtClean="0"/>
              <a:t>Central medulla </a:t>
            </a:r>
            <a:r>
              <a:rPr lang="en-US" dirty="0" smtClean="0">
                <a:sym typeface="Wingdings" pitchFamily="2" charset="2"/>
              </a:rPr>
              <a:t> </a:t>
            </a:r>
            <a:r>
              <a:rPr lang="en-US" dirty="0" smtClean="0"/>
              <a:t>consists of widely scattered, more </a:t>
            </a:r>
            <a:r>
              <a:rPr lang="en-US" u="sng" dirty="0" smtClean="0"/>
              <a:t>mature T</a:t>
            </a:r>
            <a:r>
              <a:rPr lang="en-US" dirty="0" smtClean="0"/>
              <a:t> </a:t>
            </a:r>
            <a:r>
              <a:rPr lang="en-US" u="sng" dirty="0" smtClean="0"/>
              <a:t>cells</a:t>
            </a:r>
            <a:r>
              <a:rPr lang="en-US" dirty="0" smtClean="0"/>
              <a:t>, </a:t>
            </a:r>
            <a:r>
              <a:rPr lang="en-US" u="sng" dirty="0" smtClean="0"/>
              <a:t>epithelial cells</a:t>
            </a:r>
            <a:r>
              <a:rPr lang="en-US" dirty="0" smtClean="0"/>
              <a:t>, </a:t>
            </a:r>
            <a:r>
              <a:rPr lang="en-US" u="sng" dirty="0" err="1" smtClean="0"/>
              <a:t>dendritic</a:t>
            </a:r>
            <a:r>
              <a:rPr lang="en-US" u="sng" dirty="0" smtClean="0"/>
              <a:t> cells</a:t>
            </a:r>
            <a:r>
              <a:rPr lang="en-US" dirty="0" smtClean="0"/>
              <a:t>, and </a:t>
            </a:r>
            <a:r>
              <a:rPr lang="en-US" u="sng" dirty="0" smtClean="0"/>
              <a:t>macrophages</a:t>
            </a:r>
          </a:p>
          <a:p>
            <a:endParaRPr lang="en-US" dirty="0" smtClean="0"/>
          </a:p>
          <a:p>
            <a:endParaRPr lang="ar-JO" dirty="0"/>
          </a:p>
        </p:txBody>
      </p:sp>
      <p:pic>
        <p:nvPicPr>
          <p:cNvPr id="5" name="Picture 4"/>
          <p:cNvPicPr>
            <a:picLocks noChangeAspect="1"/>
          </p:cNvPicPr>
          <p:nvPr/>
        </p:nvPicPr>
        <p:blipFill rotWithShape="1">
          <a:blip r:embed="rId2"/>
          <a:srcRect l="46426" t="12606"/>
          <a:stretch/>
        </p:blipFill>
        <p:spPr>
          <a:xfrm>
            <a:off x="5257800" y="1828800"/>
            <a:ext cx="3886200" cy="475456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Relation of the Thymus</a:t>
            </a:r>
            <a:endParaRPr lang="ar-JO" dirty="0"/>
          </a:p>
        </p:txBody>
      </p:sp>
      <p:sp>
        <p:nvSpPr>
          <p:cNvPr id="5" name="Content Placeholder 4"/>
          <p:cNvSpPr>
            <a:spLocks noGrp="1"/>
          </p:cNvSpPr>
          <p:nvPr>
            <p:ph idx="1"/>
          </p:nvPr>
        </p:nvSpPr>
        <p:spPr/>
        <p:txBody>
          <a:bodyPr>
            <a:normAutofit fontScale="85000" lnSpcReduction="10000"/>
          </a:bodyPr>
          <a:lstStyle/>
          <a:p>
            <a:r>
              <a:rPr lang="en-US" dirty="0" smtClean="0"/>
              <a:t>The thymus overlies the:</a:t>
            </a:r>
          </a:p>
          <a:p>
            <a:pPr lvl="1"/>
            <a:r>
              <a:rPr lang="en-US" dirty="0" smtClean="0"/>
              <a:t>Pericardium</a:t>
            </a:r>
          </a:p>
          <a:p>
            <a:pPr lvl="1"/>
            <a:r>
              <a:rPr lang="en-US" dirty="0" smtClean="0"/>
              <a:t>Aortic arch</a:t>
            </a:r>
          </a:p>
          <a:p>
            <a:pPr lvl="1"/>
            <a:r>
              <a:rPr lang="en-US" smtClean="0"/>
              <a:t>Trachea</a:t>
            </a:r>
            <a:endParaRPr lang="en-US" dirty="0" smtClean="0"/>
          </a:p>
          <a:p>
            <a:endParaRPr lang="en-US" dirty="0" smtClean="0"/>
          </a:p>
          <a:p>
            <a:r>
              <a:rPr lang="en-US" dirty="0" smtClean="0"/>
              <a:t>The thymus may extend superiorly to the lower pole of the thyroid and inferiorly to the diaphragm</a:t>
            </a:r>
          </a:p>
          <a:p>
            <a:endParaRPr lang="en-US" dirty="0" smtClean="0"/>
          </a:p>
          <a:p>
            <a:r>
              <a:rPr lang="en-US" dirty="0" smtClean="0"/>
              <a:t>The thymus attach to the thyroid by the </a:t>
            </a:r>
            <a:r>
              <a:rPr lang="en-US" b="1" dirty="0" err="1" smtClean="0"/>
              <a:t>thyrothymic</a:t>
            </a:r>
            <a:r>
              <a:rPr lang="en-US" b="1" dirty="0" smtClean="0"/>
              <a:t> ligament.</a:t>
            </a:r>
            <a:endParaRPr lang="ar-JO"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Supply and Lymphatic Drainage</a:t>
            </a:r>
            <a:endParaRPr lang="ar-JO" dirty="0"/>
          </a:p>
        </p:txBody>
      </p:sp>
      <p:sp>
        <p:nvSpPr>
          <p:cNvPr id="3" name="Content Placeholder 2"/>
          <p:cNvSpPr>
            <a:spLocks noGrp="1"/>
          </p:cNvSpPr>
          <p:nvPr>
            <p:ph sz="half" idx="1"/>
          </p:nvPr>
        </p:nvSpPr>
        <p:spPr>
          <a:xfrm>
            <a:off x="457200" y="1722437"/>
            <a:ext cx="8229600" cy="4525963"/>
          </a:xfrm>
        </p:spPr>
        <p:txBody>
          <a:bodyPr>
            <a:normAutofit/>
          </a:bodyPr>
          <a:lstStyle/>
          <a:p>
            <a:r>
              <a:rPr lang="en-US" dirty="0" smtClean="0"/>
              <a:t>The arterial supply to the thymus gland is via the </a:t>
            </a:r>
            <a:r>
              <a:rPr lang="en-US" b="1" dirty="0" smtClean="0"/>
              <a:t>anterior </a:t>
            </a:r>
            <a:r>
              <a:rPr lang="en-US" b="1" dirty="0" err="1" smtClean="0"/>
              <a:t>intercostal</a:t>
            </a:r>
            <a:r>
              <a:rPr lang="en-US" b="1" dirty="0" smtClean="0"/>
              <a:t> arteries </a:t>
            </a:r>
            <a:r>
              <a:rPr lang="en-US" dirty="0" smtClean="0"/>
              <a:t>and small branches from the </a:t>
            </a:r>
            <a:r>
              <a:rPr lang="en-US" b="1" dirty="0" smtClean="0"/>
              <a:t>internal thoracic arteries</a:t>
            </a:r>
            <a:r>
              <a:rPr lang="en-US" dirty="0" smtClean="0"/>
              <a:t>. Also from the </a:t>
            </a:r>
            <a:r>
              <a:rPr lang="en-US" b="1" dirty="0" smtClean="0"/>
              <a:t>superior thyroid artery</a:t>
            </a:r>
            <a:r>
              <a:rPr lang="en-US" dirty="0" smtClean="0"/>
              <a:t> and </a:t>
            </a:r>
            <a:r>
              <a:rPr lang="en-US" b="1" dirty="0" smtClean="0"/>
              <a:t>inferior thyroid artery.</a:t>
            </a:r>
          </a:p>
          <a:p>
            <a:endParaRPr lang="en-US" sz="900" b="1" dirty="0" smtClean="0"/>
          </a:p>
          <a:p>
            <a:r>
              <a:rPr lang="en-US" dirty="0" smtClean="0"/>
              <a:t>Venous blood drains into the </a:t>
            </a:r>
            <a:r>
              <a:rPr lang="en-US" b="1" dirty="0" smtClean="0"/>
              <a:t>left </a:t>
            </a:r>
            <a:r>
              <a:rPr lang="en-US" b="1" dirty="0" err="1" smtClean="0"/>
              <a:t>brachiocephalic</a:t>
            </a:r>
            <a:r>
              <a:rPr lang="en-US" dirty="0" smtClean="0"/>
              <a:t> and </a:t>
            </a:r>
            <a:r>
              <a:rPr lang="en-US" b="1" dirty="0" smtClean="0"/>
              <a:t>internal thoracic veins</a:t>
            </a:r>
            <a:r>
              <a:rPr lang="en-US" dirty="0" smtClean="0"/>
              <a:t>. Also the </a:t>
            </a:r>
            <a:r>
              <a:rPr lang="en-US" b="1" dirty="0" smtClean="0"/>
              <a:t>thyroid vain</a:t>
            </a:r>
            <a:r>
              <a:rPr lang="en-US" dirty="0" smtClean="0"/>
              <a:t>.</a:t>
            </a:r>
          </a:p>
          <a:p>
            <a:endParaRPr lang="en-US" sz="900" dirty="0" smtClean="0">
              <a:effectLst>
                <a:outerShdw blurRad="38100" dist="38100" dir="2700000" algn="tl">
                  <a:srgbClr val="000000">
                    <a:alpha val="43137"/>
                  </a:srgbClr>
                </a:outerShdw>
              </a:effectLst>
            </a:endParaRPr>
          </a:p>
          <a:p>
            <a:r>
              <a:rPr lang="en-US" dirty="0" smtClean="0"/>
              <a:t>Channels drain into </a:t>
            </a:r>
            <a:r>
              <a:rPr lang="en-US" b="1" dirty="0" err="1" smtClean="0"/>
              <a:t>parasternal</a:t>
            </a:r>
            <a:r>
              <a:rPr lang="en-US" b="1" dirty="0" smtClean="0"/>
              <a:t>, </a:t>
            </a:r>
            <a:r>
              <a:rPr lang="en-US" b="1" dirty="0" err="1" smtClean="0"/>
              <a:t>tracheobronchial</a:t>
            </a:r>
            <a:r>
              <a:rPr lang="en-US" b="1" dirty="0" smtClean="0"/>
              <a:t> and </a:t>
            </a:r>
            <a:r>
              <a:rPr lang="en-US" b="1" dirty="0" err="1" smtClean="0"/>
              <a:t>brachiocephalic</a:t>
            </a:r>
            <a:r>
              <a:rPr lang="en-US" b="1" dirty="0" smtClean="0"/>
              <a:t> nodes</a:t>
            </a:r>
            <a:r>
              <a:rPr lang="en-US" dirty="0" smtClean="0"/>
              <a:t>, but the thymus does not receive any afferent </a:t>
            </a:r>
            <a:r>
              <a:rPr lang="en-US" dirty="0" err="1" smtClean="0"/>
              <a:t>lymphatics</a:t>
            </a:r>
            <a:r>
              <a:rPr lang="en-US" dirty="0" smtClean="0"/>
              <a:t>.</a:t>
            </a:r>
            <a:endParaRPr lang="ar-JO"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supply </a:t>
            </a:r>
            <a:endParaRPr lang="ar-JO" dirty="0"/>
          </a:p>
        </p:txBody>
      </p:sp>
      <p:sp>
        <p:nvSpPr>
          <p:cNvPr id="3" name="Content Placeholder 2"/>
          <p:cNvSpPr>
            <a:spLocks noGrp="1"/>
          </p:cNvSpPr>
          <p:nvPr>
            <p:ph sz="half" idx="1"/>
          </p:nvPr>
        </p:nvSpPr>
        <p:spPr>
          <a:xfrm>
            <a:off x="457200" y="1600200"/>
            <a:ext cx="8153400" cy="4525963"/>
          </a:xfrm>
        </p:spPr>
        <p:txBody>
          <a:bodyPr/>
          <a:lstStyle/>
          <a:p>
            <a:r>
              <a:rPr lang="en-US" dirty="0" smtClean="0"/>
              <a:t>The nerves are derived from the </a:t>
            </a:r>
            <a:r>
              <a:rPr lang="en-US" b="1" dirty="0" err="1" smtClean="0"/>
              <a:t>vagus</a:t>
            </a:r>
            <a:r>
              <a:rPr lang="en-US" b="1" dirty="0" smtClean="0"/>
              <a:t> nerve </a:t>
            </a:r>
            <a:r>
              <a:rPr lang="en-US" dirty="0" smtClean="0"/>
              <a:t>and the </a:t>
            </a:r>
            <a:r>
              <a:rPr lang="en-US" b="1" dirty="0" smtClean="0"/>
              <a:t>sympathetic nervous system</a:t>
            </a:r>
            <a:r>
              <a:rPr lang="en-US" dirty="0" smtClean="0"/>
              <a:t>. </a:t>
            </a:r>
          </a:p>
          <a:p>
            <a:r>
              <a:rPr lang="en-US" dirty="0" smtClean="0"/>
              <a:t>Branches from the </a:t>
            </a:r>
            <a:r>
              <a:rPr lang="en-US" b="1" dirty="0" smtClean="0"/>
              <a:t>hypoglossal and </a:t>
            </a:r>
            <a:r>
              <a:rPr lang="en-US" b="1" dirty="0" err="1" smtClean="0"/>
              <a:t>phrenic</a:t>
            </a:r>
            <a:r>
              <a:rPr lang="en-US" b="1" dirty="0" smtClean="0"/>
              <a:t> nerves </a:t>
            </a:r>
            <a:r>
              <a:rPr lang="en-US" dirty="0" smtClean="0"/>
              <a:t>reach the investing capsule, but do not penetrate into the substance of the organ.</a:t>
            </a:r>
            <a:endParaRPr lang="ar-JO"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t>Suprarenal Glands (Adrenal Gland)</a:t>
            </a:r>
            <a:endParaRPr lang="ar-J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Difference Between Endocrine and Exocrine Glands</a:t>
            </a:r>
            <a:r>
              <a:rPr lang="en-US" b="1" dirty="0" smtClean="0"/>
              <a:t/>
            </a:r>
            <a:br>
              <a:rPr lang="en-US" b="1" dirty="0" smtClean="0"/>
            </a:br>
            <a:endParaRPr lang="ar-JO" dirty="0"/>
          </a:p>
        </p:txBody>
      </p:sp>
      <p:sp>
        <p:nvSpPr>
          <p:cNvPr id="3" name="Content Placeholder 2"/>
          <p:cNvSpPr>
            <a:spLocks noGrp="1"/>
          </p:cNvSpPr>
          <p:nvPr>
            <p:ph sz="half" idx="1"/>
          </p:nvPr>
        </p:nvSpPr>
        <p:spPr>
          <a:xfrm>
            <a:off x="457200" y="1600200"/>
            <a:ext cx="8153400" cy="4525963"/>
          </a:xfrm>
        </p:spPr>
        <p:txBody>
          <a:bodyPr>
            <a:normAutofit fontScale="92500" lnSpcReduction="20000"/>
          </a:bodyPr>
          <a:lstStyle/>
          <a:p>
            <a:pPr>
              <a:buNone/>
            </a:pPr>
            <a:r>
              <a:rPr lang="en-US" b="1" u="sng" dirty="0" smtClean="0"/>
              <a:t>1. Ducts</a:t>
            </a:r>
          </a:p>
          <a:p>
            <a:r>
              <a:rPr lang="en-US" b="1" dirty="0" smtClean="0"/>
              <a:t>Endocrine glands </a:t>
            </a:r>
            <a:r>
              <a:rPr lang="en-US" dirty="0" smtClean="0"/>
              <a:t>do not utilize ducts or tubes to release their secretions, while </a:t>
            </a:r>
            <a:r>
              <a:rPr lang="en-US" b="1" dirty="0" smtClean="0"/>
              <a:t>exocrine glands</a:t>
            </a:r>
            <a:r>
              <a:rPr lang="en-US" dirty="0" smtClean="0"/>
              <a:t> require some ducts for transportation of their secretions.</a:t>
            </a:r>
          </a:p>
          <a:p>
            <a:pPr>
              <a:buNone/>
            </a:pPr>
            <a:r>
              <a:rPr lang="en-US" dirty="0" smtClean="0"/>
              <a:t> </a:t>
            </a:r>
          </a:p>
          <a:p>
            <a:r>
              <a:rPr lang="en-US" dirty="0" smtClean="0"/>
              <a:t>For this reason the exocrine glands are classified into two types according to the duct types: </a:t>
            </a:r>
          </a:p>
          <a:p>
            <a:pPr lvl="1"/>
            <a:r>
              <a:rPr lang="en-US" b="1" dirty="0" smtClean="0"/>
              <a:t>Simple exocrine gland: </a:t>
            </a:r>
            <a:r>
              <a:rPr lang="en-US" dirty="0" smtClean="0"/>
              <a:t>This has only one single duct or </a:t>
            </a:r>
            <a:r>
              <a:rPr lang="en-US" dirty="0" err="1" smtClean="0"/>
              <a:t>unbranched</a:t>
            </a:r>
            <a:r>
              <a:rPr lang="en-US" dirty="0" smtClean="0"/>
              <a:t> simple ducts for transportation of released substances.</a:t>
            </a:r>
          </a:p>
          <a:p>
            <a:pPr lvl="1"/>
            <a:r>
              <a:rPr lang="en-US" dirty="0" smtClean="0"/>
              <a:t> </a:t>
            </a:r>
            <a:r>
              <a:rPr lang="en-US" b="1" dirty="0" smtClean="0"/>
              <a:t>Compound exocrine gland: </a:t>
            </a:r>
            <a:r>
              <a:rPr lang="en-US" dirty="0" smtClean="0"/>
              <a:t>They consist of multiple branches of the duct which are secondary and tertiary branches responsible for releasing the substance at the targeted site</a:t>
            </a:r>
            <a:endParaRPr lang="ar-JO"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Suprarenal Glands (Adrenal Gland)</a:t>
            </a:r>
            <a:endParaRPr lang="ar-JO" dirty="0"/>
          </a:p>
        </p:txBody>
      </p:sp>
      <p:sp>
        <p:nvSpPr>
          <p:cNvPr id="3" name="Content Placeholder 2"/>
          <p:cNvSpPr>
            <a:spLocks noGrp="1"/>
          </p:cNvSpPr>
          <p:nvPr>
            <p:ph sz="half" idx="1"/>
          </p:nvPr>
        </p:nvSpPr>
        <p:spPr>
          <a:xfrm>
            <a:off x="304800" y="1600200"/>
            <a:ext cx="3810000" cy="4953000"/>
          </a:xfrm>
        </p:spPr>
        <p:txBody>
          <a:bodyPr>
            <a:normAutofit/>
          </a:bodyPr>
          <a:lstStyle/>
          <a:p>
            <a:r>
              <a:rPr lang="en-US" dirty="0" smtClean="0"/>
              <a:t>The adrenal glands (also known as suprarenal glands) are paired yellowish retroperitoneal endocrine glands that sit at the kidneys</a:t>
            </a:r>
            <a:r>
              <a:rPr lang="en-US" dirty="0" smtClean="0">
                <a:solidFill>
                  <a:srgbClr val="FF0000"/>
                </a:solidFill>
              </a:rPr>
              <a:t> </a:t>
            </a:r>
            <a:r>
              <a:rPr lang="en-US" dirty="0" smtClean="0"/>
              <a:t>just above the level of  the last thoracic vertebra (T12). </a:t>
            </a:r>
          </a:p>
          <a:p>
            <a:endParaRPr lang="en-US" sz="1100" dirty="0" smtClean="0"/>
          </a:p>
        </p:txBody>
      </p:sp>
      <p:pic>
        <p:nvPicPr>
          <p:cNvPr id="5" name="Picture 5" descr="C:\Documents and Settings\Dr.Musaed Alfares\Desktop\Picture2.jpg"/>
          <p:cNvPicPr>
            <a:picLocks noChangeAspect="1" noChangeArrowheads="1"/>
          </p:cNvPicPr>
          <p:nvPr/>
        </p:nvPicPr>
        <p:blipFill>
          <a:blip r:embed="rId2"/>
          <a:srcRect t="13930"/>
          <a:stretch>
            <a:fillRect/>
          </a:stretch>
        </p:blipFill>
        <p:spPr>
          <a:xfrm>
            <a:off x="4371590" y="1828800"/>
            <a:ext cx="4772410" cy="41910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Suprarenal Glands (Adrenal Gland)</a:t>
            </a:r>
            <a:endParaRPr lang="ar-JO" dirty="0"/>
          </a:p>
        </p:txBody>
      </p:sp>
      <p:sp>
        <p:nvSpPr>
          <p:cNvPr id="3" name="Content Placeholder 2"/>
          <p:cNvSpPr>
            <a:spLocks noGrp="1"/>
          </p:cNvSpPr>
          <p:nvPr>
            <p:ph sz="half" idx="1"/>
          </p:nvPr>
        </p:nvSpPr>
        <p:spPr>
          <a:xfrm>
            <a:off x="304800" y="1600200"/>
            <a:ext cx="4038600" cy="4525963"/>
          </a:xfrm>
        </p:spPr>
        <p:txBody>
          <a:bodyPr>
            <a:normAutofit fontScale="92500" lnSpcReduction="10000"/>
          </a:bodyPr>
          <a:lstStyle/>
          <a:p>
            <a:r>
              <a:rPr lang="en-US" dirty="0" smtClean="0"/>
              <a:t>in humans, the right suprarenal gland is triangular shaped, while the left suprarenal gland is </a:t>
            </a:r>
            <a:r>
              <a:rPr lang="en-US" dirty="0" err="1" smtClean="0"/>
              <a:t>semilunar</a:t>
            </a:r>
            <a:r>
              <a:rPr lang="en-US" dirty="0" smtClean="0"/>
              <a:t> shaped. </a:t>
            </a:r>
          </a:p>
          <a:p>
            <a:endParaRPr lang="en-US" sz="1050" dirty="0" smtClean="0"/>
          </a:p>
          <a:p>
            <a:r>
              <a:rPr lang="en-US" dirty="0" smtClean="0"/>
              <a:t>In an adult, each adrenal gland is 3–5 cm in height, 2–3 cm in width, and a little less than 1 cm thick; it weighs 3.5–5 g, only half its weight at birth.</a:t>
            </a:r>
            <a:endParaRPr lang="ar-JO" dirty="0" smtClean="0"/>
          </a:p>
          <a:p>
            <a:endParaRPr lang="ar-JO" dirty="0"/>
          </a:p>
        </p:txBody>
      </p:sp>
      <p:pic>
        <p:nvPicPr>
          <p:cNvPr id="5" name="Picture 5" descr="C:\Documents and Settings\Dr.Musaed Alfares\Desktop\Picture2.jpg"/>
          <p:cNvPicPr>
            <a:picLocks noChangeAspect="1" noChangeArrowheads="1"/>
          </p:cNvPicPr>
          <p:nvPr/>
        </p:nvPicPr>
        <p:blipFill>
          <a:blip r:embed="rId2"/>
          <a:srcRect t="13930"/>
          <a:stretch>
            <a:fillRect/>
          </a:stretch>
        </p:blipFill>
        <p:spPr>
          <a:xfrm>
            <a:off x="4371590" y="1828800"/>
            <a:ext cx="4772410" cy="41910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Adrenal Gland</a:t>
            </a:r>
            <a:endParaRPr lang="ar-JO" dirty="0"/>
          </a:p>
        </p:txBody>
      </p:sp>
      <p:sp>
        <p:nvSpPr>
          <p:cNvPr id="3" name="Content Placeholder 2"/>
          <p:cNvSpPr>
            <a:spLocks noGrp="1"/>
          </p:cNvSpPr>
          <p:nvPr>
            <p:ph sz="half" idx="1"/>
          </p:nvPr>
        </p:nvSpPr>
        <p:spPr>
          <a:xfrm>
            <a:off x="152400" y="1600200"/>
            <a:ext cx="8686800" cy="5257800"/>
          </a:xfrm>
        </p:spPr>
        <p:txBody>
          <a:bodyPr>
            <a:normAutofit/>
          </a:bodyPr>
          <a:lstStyle/>
          <a:p>
            <a:r>
              <a:rPr lang="en-US" sz="2000" dirty="0" smtClean="0"/>
              <a:t>They are surrounded by two sheaths:</a:t>
            </a:r>
          </a:p>
          <a:p>
            <a:pPr lvl="1"/>
            <a:r>
              <a:rPr lang="en-US" sz="2000" dirty="0" smtClean="0"/>
              <a:t>Renal fascia </a:t>
            </a:r>
            <a:r>
              <a:rPr lang="en-US" sz="2000" dirty="0" smtClean="0">
                <a:sym typeface="Wingdings" pitchFamily="2" charset="2"/>
              </a:rPr>
              <a:t> enclose the suprarenal gland with the kidney</a:t>
            </a:r>
            <a:endParaRPr lang="en-US" sz="2000" dirty="0" smtClean="0"/>
          </a:p>
          <a:p>
            <a:pPr lvl="1"/>
            <a:r>
              <a:rPr lang="en-US" sz="2000" dirty="0" err="1" smtClean="0"/>
              <a:t>Perirenal</a:t>
            </a:r>
            <a:r>
              <a:rPr lang="en-US" sz="2000" dirty="0" smtClean="0"/>
              <a:t> fat </a:t>
            </a:r>
            <a:r>
              <a:rPr lang="en-US" sz="2000" dirty="0" smtClean="0">
                <a:sym typeface="Wingdings" pitchFamily="2" charset="2"/>
              </a:rPr>
              <a:t></a:t>
            </a:r>
            <a:r>
              <a:rPr lang="en-US" sz="2000" dirty="0" smtClean="0"/>
              <a:t>fat</a:t>
            </a:r>
            <a:r>
              <a:rPr lang="en-US" sz="2000" dirty="0" smtClean="0">
                <a:sym typeface="Wingdings" pitchFamily="2" charset="2"/>
              </a:rPr>
              <a:t> </a:t>
            </a:r>
            <a:r>
              <a:rPr lang="en-US" sz="2000" dirty="0" smtClean="0"/>
              <a:t>that separated them from the kidneys</a:t>
            </a:r>
          </a:p>
          <a:p>
            <a:endParaRPr lang="en-US" sz="900" dirty="0" smtClean="0"/>
          </a:p>
          <a:p>
            <a:r>
              <a:rPr lang="en-US" sz="2000" dirty="0" smtClean="0"/>
              <a:t>Each gland has:</a:t>
            </a:r>
          </a:p>
          <a:p>
            <a:pPr lvl="1"/>
            <a:r>
              <a:rPr lang="en-US" sz="2000" dirty="0" smtClean="0"/>
              <a:t> an outer yellow</a:t>
            </a:r>
            <a:r>
              <a:rPr lang="en-US" sz="2000" dirty="0" smtClean="0">
                <a:solidFill>
                  <a:srgbClr val="FF0000"/>
                </a:solidFill>
              </a:rPr>
              <a:t> cortex </a:t>
            </a:r>
            <a:r>
              <a:rPr lang="en-US" sz="2000" dirty="0" smtClean="0">
                <a:solidFill>
                  <a:srgbClr val="FF0000"/>
                </a:solidFill>
                <a:sym typeface="Wingdings" pitchFamily="2" charset="2"/>
              </a:rPr>
              <a:t> </a:t>
            </a:r>
            <a:r>
              <a:rPr lang="en-US" sz="2000" dirty="0" smtClean="0"/>
              <a:t>representing 80–90 percent of the gland by weight, develops from mesoderm, produces hormones that are essential for life.</a:t>
            </a:r>
            <a:endParaRPr lang="en-US" sz="2000" dirty="0" smtClean="0">
              <a:solidFill>
                <a:srgbClr val="FF0000"/>
              </a:solidFill>
            </a:endParaRPr>
          </a:p>
          <a:p>
            <a:pPr lvl="1"/>
            <a:r>
              <a:rPr lang="en-US" sz="2000" dirty="0" smtClean="0"/>
              <a:t>an inner dark brown </a:t>
            </a:r>
            <a:r>
              <a:rPr lang="en-US" sz="2000" dirty="0" smtClean="0">
                <a:solidFill>
                  <a:srgbClr val="FF0000"/>
                </a:solidFill>
              </a:rPr>
              <a:t>medulla </a:t>
            </a:r>
            <a:r>
              <a:rPr lang="en-US" sz="2000" dirty="0" smtClean="0">
                <a:solidFill>
                  <a:srgbClr val="FF0000"/>
                </a:solidFill>
                <a:sym typeface="Wingdings" pitchFamily="2" charset="2"/>
              </a:rPr>
              <a:t></a:t>
            </a:r>
            <a:r>
              <a:rPr lang="en-US" sz="2000" dirty="0" smtClean="0"/>
              <a:t> a small, centrally located develops from ectoderm. Produces two hormones: </a:t>
            </a:r>
            <a:r>
              <a:rPr lang="en-US" sz="2000" dirty="0" err="1" smtClean="0"/>
              <a:t>norepinephrine</a:t>
            </a:r>
            <a:r>
              <a:rPr lang="en-US" sz="2000" dirty="0" smtClean="0"/>
              <a:t> and epinephrine.</a:t>
            </a: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1600" dirty="0" smtClean="0">
              <a:solidFill>
                <a:srgbClr val="FF0000"/>
              </a:solidFill>
            </a:endParaRPr>
          </a:p>
          <a:p>
            <a:endParaRPr lang="ar-JO" sz="1600" dirty="0"/>
          </a:p>
        </p:txBody>
      </p:sp>
      <p:pic>
        <p:nvPicPr>
          <p:cNvPr id="6" name="Picture 3" descr="C:\Documents and Settings\Dr.Musaed Alfares\Desktop\adrenal%20glands%20close.jpg"/>
          <p:cNvPicPr>
            <a:picLocks noChangeAspect="1" noChangeArrowheads="1"/>
          </p:cNvPicPr>
          <p:nvPr/>
        </p:nvPicPr>
        <p:blipFill>
          <a:blip r:embed="rId2"/>
          <a:srcRect b="78261"/>
          <a:stretch>
            <a:fillRect/>
          </a:stretch>
        </p:blipFill>
        <p:spPr bwMode="auto">
          <a:xfrm>
            <a:off x="4833257" y="5181600"/>
            <a:ext cx="4310743" cy="1371600"/>
          </a:xfrm>
          <a:prstGeom prst="rect">
            <a:avLst/>
          </a:prstGeom>
          <a:noFill/>
          <a:ln w="9525">
            <a:solidFill>
              <a:schemeClr val="accent1"/>
            </a:solidFill>
            <a:miter lim="800000"/>
            <a:headEnd/>
            <a:tailEnd/>
          </a:ln>
        </p:spPr>
      </p:pic>
      <p:sp>
        <p:nvSpPr>
          <p:cNvPr id="9" name="Rectangle 8"/>
          <p:cNvSpPr/>
          <p:nvPr/>
        </p:nvSpPr>
        <p:spPr>
          <a:xfrm>
            <a:off x="228600" y="5074384"/>
            <a:ext cx="4572000" cy="1631216"/>
          </a:xfrm>
          <a:prstGeom prst="rect">
            <a:avLst/>
          </a:prstGeom>
        </p:spPr>
        <p:txBody>
          <a:bodyPr>
            <a:spAutoFit/>
          </a:bodyPr>
          <a:lstStyle/>
          <a:p>
            <a:pPr>
              <a:buFont typeface="Arial" pitchFamily="34" charset="0"/>
              <a:buChar char="•"/>
            </a:pPr>
            <a:r>
              <a:rPr lang="en-US" dirty="0" smtClean="0"/>
              <a:t>   </a:t>
            </a:r>
            <a:r>
              <a:rPr lang="en-US" sz="2000" dirty="0" smtClean="0"/>
              <a:t>Complete loss of </a:t>
            </a:r>
            <a:r>
              <a:rPr lang="en-US" sz="2000" dirty="0" err="1" smtClean="0"/>
              <a:t>adrenocortical</a:t>
            </a:r>
            <a:r>
              <a:rPr lang="en-US" sz="2000" dirty="0" smtClean="0"/>
              <a:t> hormones leads to death in a few days to a week due to dehydration and electrolyte imbalances, unless hormone replacement therapy begins promptly.</a:t>
            </a:r>
            <a:endParaRPr lang="ar-JO" sz="2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Adrenal Gland</a:t>
            </a:r>
            <a:endParaRPr lang="ar-JO" dirty="0"/>
          </a:p>
        </p:txBody>
      </p:sp>
      <p:sp>
        <p:nvSpPr>
          <p:cNvPr id="3" name="Content Placeholder 2"/>
          <p:cNvSpPr>
            <a:spLocks noGrp="1"/>
          </p:cNvSpPr>
          <p:nvPr>
            <p:ph sz="half" idx="1"/>
          </p:nvPr>
        </p:nvSpPr>
        <p:spPr/>
        <p:txBody>
          <a:bodyPr>
            <a:normAutofit lnSpcReduction="10000"/>
          </a:bodyPr>
          <a:lstStyle/>
          <a:p>
            <a:pPr algn="ctr">
              <a:buNone/>
            </a:pPr>
            <a:r>
              <a:rPr lang="en-US" b="1" dirty="0" smtClean="0"/>
              <a:t>Suprarenal cortex</a:t>
            </a:r>
          </a:p>
          <a:p>
            <a:pPr>
              <a:buNone/>
            </a:pPr>
            <a:r>
              <a:rPr lang="en-US" dirty="0" smtClean="0"/>
              <a:t>The suprarenal cortex is the largest part of the gland and is composed of 3 zones: </a:t>
            </a:r>
          </a:p>
          <a:p>
            <a:pPr lvl="1"/>
            <a:r>
              <a:rPr lang="en-US" dirty="0" smtClean="0"/>
              <a:t>the </a:t>
            </a:r>
            <a:r>
              <a:rPr lang="en-US" dirty="0" err="1" smtClean="0"/>
              <a:t>zona</a:t>
            </a:r>
            <a:r>
              <a:rPr lang="en-US" dirty="0" smtClean="0"/>
              <a:t> </a:t>
            </a:r>
            <a:r>
              <a:rPr lang="en-US" dirty="0" err="1" smtClean="0"/>
              <a:t>glomerulosa</a:t>
            </a:r>
            <a:r>
              <a:rPr lang="en-US" dirty="0" smtClean="0"/>
              <a:t> (outer zone) </a:t>
            </a:r>
            <a:r>
              <a:rPr lang="en-US" dirty="0" smtClean="0">
                <a:sym typeface="Wingdings" pitchFamily="2" charset="2"/>
              </a:rPr>
              <a:t></a:t>
            </a:r>
            <a:r>
              <a:rPr lang="en-US" dirty="0" smtClean="0"/>
              <a:t>15%</a:t>
            </a:r>
          </a:p>
          <a:p>
            <a:pPr lvl="1"/>
            <a:r>
              <a:rPr lang="en-US" dirty="0" smtClean="0"/>
              <a:t> the </a:t>
            </a:r>
            <a:r>
              <a:rPr lang="en-US" dirty="0" err="1" smtClean="0"/>
              <a:t>zona</a:t>
            </a:r>
            <a:r>
              <a:rPr lang="en-US" dirty="0" smtClean="0"/>
              <a:t> </a:t>
            </a:r>
            <a:r>
              <a:rPr lang="en-US" dirty="0" err="1" smtClean="0"/>
              <a:t>fasciculata</a:t>
            </a:r>
            <a:r>
              <a:rPr lang="en-US" dirty="0" smtClean="0"/>
              <a:t> (middle zone)</a:t>
            </a:r>
            <a:r>
              <a:rPr lang="en-US" dirty="0" smtClean="0">
                <a:sym typeface="Wingdings" pitchFamily="2" charset="2"/>
              </a:rPr>
              <a:t>75%</a:t>
            </a:r>
            <a:endParaRPr lang="en-US" dirty="0" smtClean="0"/>
          </a:p>
          <a:p>
            <a:pPr lvl="1"/>
            <a:r>
              <a:rPr lang="en-US" dirty="0" smtClean="0"/>
              <a:t>the </a:t>
            </a:r>
            <a:r>
              <a:rPr lang="en-US" dirty="0" err="1" smtClean="0"/>
              <a:t>zona</a:t>
            </a:r>
            <a:r>
              <a:rPr lang="en-US" dirty="0" smtClean="0"/>
              <a:t> </a:t>
            </a:r>
            <a:r>
              <a:rPr lang="en-US" dirty="0" err="1" smtClean="0"/>
              <a:t>reticularis</a:t>
            </a:r>
            <a:r>
              <a:rPr lang="en-US" dirty="0" smtClean="0"/>
              <a:t> (inner zone) </a:t>
            </a:r>
            <a:r>
              <a:rPr lang="en-US" dirty="0" smtClean="0">
                <a:sym typeface="Wingdings" pitchFamily="2" charset="2"/>
              </a:rPr>
              <a:t> 10%</a:t>
            </a:r>
            <a:endParaRPr lang="ar-JO" dirty="0"/>
          </a:p>
        </p:txBody>
      </p:sp>
      <p:sp>
        <p:nvSpPr>
          <p:cNvPr id="4" name="Content Placeholder 3"/>
          <p:cNvSpPr>
            <a:spLocks noGrp="1"/>
          </p:cNvSpPr>
          <p:nvPr>
            <p:ph sz="half" idx="2"/>
          </p:nvPr>
        </p:nvSpPr>
        <p:spPr/>
        <p:txBody>
          <a:bodyPr>
            <a:normAutofit lnSpcReduction="10000"/>
          </a:bodyPr>
          <a:lstStyle/>
          <a:p>
            <a:pPr algn="ctr">
              <a:buNone/>
            </a:pPr>
            <a:r>
              <a:rPr lang="en-US" b="1" dirty="0" smtClean="0"/>
              <a:t>Suprarenal medulla</a:t>
            </a:r>
          </a:p>
          <a:p>
            <a:pPr>
              <a:buNone/>
            </a:pPr>
            <a:r>
              <a:rPr lang="en-US" dirty="0" smtClean="0"/>
              <a:t>The suprarenal medulla is composed of special cells called </a:t>
            </a:r>
            <a:r>
              <a:rPr lang="en-US" dirty="0" err="1" smtClean="0"/>
              <a:t>chromaffin</a:t>
            </a:r>
            <a:r>
              <a:rPr lang="en-US" dirty="0" smtClean="0"/>
              <a:t> cells </a:t>
            </a:r>
            <a:r>
              <a:rPr lang="en-US" dirty="0" smtClean="0">
                <a:sym typeface="Wingdings" pitchFamily="2" charset="2"/>
              </a:rPr>
              <a:t></a:t>
            </a:r>
            <a:r>
              <a:rPr lang="en-US" dirty="0" smtClean="0"/>
              <a:t> which are organized in clusters around blood vessels.</a:t>
            </a:r>
            <a:endParaRPr lang="ar-JO"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half" idx="1"/>
          </p:nvPr>
        </p:nvSpPr>
        <p:spPr/>
        <p:txBody>
          <a:bodyPr/>
          <a:lstStyle/>
          <a:p>
            <a:endParaRPr lang="ar-JO"/>
          </a:p>
        </p:txBody>
      </p:sp>
      <p:sp>
        <p:nvSpPr>
          <p:cNvPr id="4" name="Content Placeholder 3"/>
          <p:cNvSpPr>
            <a:spLocks noGrp="1"/>
          </p:cNvSpPr>
          <p:nvPr>
            <p:ph sz="half" idx="2"/>
          </p:nvPr>
        </p:nvSpPr>
        <p:spPr/>
        <p:txBody>
          <a:bodyPr/>
          <a:lstStyle/>
          <a:p>
            <a:endParaRPr lang="ar-JO"/>
          </a:p>
        </p:txBody>
      </p:sp>
      <p:sp>
        <p:nvSpPr>
          <p:cNvPr id="1026" name="AutoShape 2" descr="This diagram shows the left adrenal gland located atop the left kidney. The gland is composed of an outer cortex and an inner medulla all surrounded by a connective tissue capsule. The cortex can be subdivided into additional zones, all of which produce different types of hormones. The outermost layer is the zona glomerulosa, which releases mineralcorticoids, such as aldosterone, that regulate mineral balance. Underneath this layer is the zona fasciculate, which releases glucocorticoids, such as cortisol, corticosterone and cortisone, that regulate glucose metabolism. Underneath this layer is the zona reticularis, which releases androgens, such as dehydroepiandrosterone, that stimulate masculinization. Below this layer is the adrenal medulla, which releases stress hormones, such as epinephrine and norepinephrine, that stimulate the symphathetic ANS."/>
          <p:cNvSpPr>
            <a:spLocks noChangeAspect="1" noChangeArrowheads="1"/>
          </p:cNvSpPr>
          <p:nvPr/>
        </p:nvSpPr>
        <p:spPr bwMode="auto">
          <a:xfrm>
            <a:off x="8323263" y="-1439863"/>
            <a:ext cx="5238750" cy="30099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1027" name="Picture 3" descr="C:\Users\techno gity\Desktop\1818_The_Adrenal_Glands.jpg"/>
          <p:cNvPicPr>
            <a:picLocks noChangeAspect="1" noChangeArrowheads="1"/>
          </p:cNvPicPr>
          <p:nvPr/>
        </p:nvPicPr>
        <p:blipFill>
          <a:blip r:embed="rId2"/>
          <a:srcRect/>
          <a:stretch>
            <a:fillRect/>
          </a:stretch>
        </p:blipFill>
        <p:spPr bwMode="auto">
          <a:xfrm>
            <a:off x="0" y="2057400"/>
            <a:ext cx="9038968" cy="25908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relations </a:t>
            </a:r>
            <a:endParaRPr lang="ar-JO" dirty="0"/>
          </a:p>
        </p:txBody>
      </p:sp>
      <p:graphicFrame>
        <p:nvGraphicFramePr>
          <p:cNvPr id="5" name="Content Placeholder 4"/>
          <p:cNvGraphicFramePr>
            <a:graphicFrameLocks noGrp="1"/>
          </p:cNvGraphicFramePr>
          <p:nvPr>
            <p:ph sz="half" idx="1"/>
          </p:nvPr>
        </p:nvGraphicFramePr>
        <p:xfrm>
          <a:off x="457200" y="1371600"/>
          <a:ext cx="3657600" cy="2514600"/>
        </p:xfrm>
        <a:graphic>
          <a:graphicData uri="http://schemas.openxmlformats.org/drawingml/2006/table">
            <a:tbl>
              <a:tblPr rtl="1"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502920">
                <a:tc gridSpan="2">
                  <a:txBody>
                    <a:bodyPr/>
                    <a:lstStyle/>
                    <a:p>
                      <a:pPr algn="ctr" rtl="1"/>
                      <a:r>
                        <a:rPr lang="en-US" sz="2000" dirty="0" smtClean="0"/>
                        <a:t>Right adrenal gland</a:t>
                      </a:r>
                      <a:endParaRPr lang="ar-JO" sz="2000" dirty="0"/>
                    </a:p>
                  </a:txBody>
                  <a:tcPr/>
                </a:tc>
                <a:tc hMerge="1">
                  <a:txBody>
                    <a:bodyPr/>
                    <a:lstStyle/>
                    <a:p>
                      <a:pPr rtl="1"/>
                      <a:endParaRPr lang="ar-JO" dirty="0"/>
                    </a:p>
                  </a:txBody>
                  <a:tcPr/>
                </a:tc>
                <a:extLst>
                  <a:ext uri="{0D108BD9-81ED-4DB2-BD59-A6C34878D82A}">
                    <a16:rowId xmlns:a16="http://schemas.microsoft.com/office/drawing/2014/main" val="10000"/>
                  </a:ext>
                </a:extLst>
              </a:tr>
              <a:tr h="502920">
                <a:tc>
                  <a:txBody>
                    <a:bodyPr/>
                    <a:lstStyle/>
                    <a:p>
                      <a:pPr algn="ctr" rtl="1"/>
                      <a:r>
                        <a:rPr lang="en-US" sz="2000" dirty="0" smtClean="0"/>
                        <a:t>Posterior </a:t>
                      </a:r>
                      <a:endParaRPr lang="ar-JO" sz="2000" dirty="0"/>
                    </a:p>
                  </a:txBody>
                  <a:tcPr/>
                </a:tc>
                <a:tc>
                  <a:txBody>
                    <a:bodyPr/>
                    <a:lstStyle/>
                    <a:p>
                      <a:pPr algn="ctr" rtl="1"/>
                      <a:r>
                        <a:rPr lang="en-US" sz="2000" dirty="0" smtClean="0"/>
                        <a:t>Anterior </a:t>
                      </a:r>
                      <a:endParaRPr lang="ar-JO" sz="2000" dirty="0"/>
                    </a:p>
                  </a:txBody>
                  <a:tcPr/>
                </a:tc>
                <a:extLst>
                  <a:ext uri="{0D108BD9-81ED-4DB2-BD59-A6C34878D82A}">
                    <a16:rowId xmlns:a16="http://schemas.microsoft.com/office/drawing/2014/main" val="10001"/>
                  </a:ext>
                </a:extLst>
              </a:tr>
              <a:tr h="1508760">
                <a:tc>
                  <a:txBody>
                    <a:bodyPr/>
                    <a:lstStyle/>
                    <a:p>
                      <a:pPr algn="ctr" rtl="0">
                        <a:buFont typeface="Arial" pitchFamily="34" charset="0"/>
                        <a:buChar char="•"/>
                      </a:pPr>
                      <a:r>
                        <a:rPr lang="en-US" sz="2000" dirty="0" smtClean="0"/>
                        <a:t>The right curs of the diaphragm </a:t>
                      </a:r>
                      <a:endParaRPr lang="ar-JO" sz="2000" dirty="0"/>
                    </a:p>
                  </a:txBody>
                  <a:tcPr/>
                </a:tc>
                <a:tc>
                  <a:txBody>
                    <a:bodyPr/>
                    <a:lstStyle/>
                    <a:p>
                      <a:pPr algn="ctr" rtl="0">
                        <a:buFont typeface="Arial" pitchFamily="34" charset="0"/>
                        <a:buChar char="•"/>
                      </a:pPr>
                      <a:r>
                        <a:rPr lang="en-US" sz="2000" dirty="0" smtClean="0"/>
                        <a:t>right lobe of the liver </a:t>
                      </a:r>
                    </a:p>
                    <a:p>
                      <a:pPr algn="ctr" rtl="0">
                        <a:buFont typeface="Arial" pitchFamily="34" charset="0"/>
                        <a:buChar char="•"/>
                      </a:pPr>
                      <a:r>
                        <a:rPr lang="en-US" sz="2000" dirty="0" smtClean="0"/>
                        <a:t> inferior vena cava</a:t>
                      </a:r>
                      <a:endParaRPr lang="ar-JO" sz="2000" dirty="0"/>
                    </a:p>
                  </a:txBody>
                  <a:tcPr/>
                </a:tc>
                <a:extLst>
                  <a:ext uri="{0D108BD9-81ED-4DB2-BD59-A6C34878D82A}">
                    <a16:rowId xmlns:a16="http://schemas.microsoft.com/office/drawing/2014/main" val="10002"/>
                  </a:ext>
                </a:extLst>
              </a:tr>
            </a:tbl>
          </a:graphicData>
        </a:graphic>
      </p:graphicFrame>
      <p:graphicFrame>
        <p:nvGraphicFramePr>
          <p:cNvPr id="6" name="Content Placeholder 4"/>
          <p:cNvGraphicFramePr>
            <a:graphicFrameLocks noGrp="1"/>
          </p:cNvGraphicFramePr>
          <p:nvPr>
            <p:ph sz="half" idx="1"/>
          </p:nvPr>
        </p:nvGraphicFramePr>
        <p:xfrm>
          <a:off x="457200" y="4114800"/>
          <a:ext cx="3581400" cy="2590800"/>
        </p:xfrm>
        <a:graphic>
          <a:graphicData uri="http://schemas.openxmlformats.org/drawingml/2006/table">
            <a:tbl>
              <a:tblPr rtl="1" firstRow="1" bandRow="1">
                <a:tableStyleId>{5C22544A-7EE6-4342-B048-85BDC9FD1C3A}</a:tableStyleId>
              </a:tblPr>
              <a:tblGrid>
                <a:gridCol w="1790700">
                  <a:extLst>
                    <a:ext uri="{9D8B030D-6E8A-4147-A177-3AD203B41FA5}">
                      <a16:colId xmlns:a16="http://schemas.microsoft.com/office/drawing/2014/main" val="20000"/>
                    </a:ext>
                  </a:extLst>
                </a:gridCol>
                <a:gridCol w="1790700">
                  <a:extLst>
                    <a:ext uri="{9D8B030D-6E8A-4147-A177-3AD203B41FA5}">
                      <a16:colId xmlns:a16="http://schemas.microsoft.com/office/drawing/2014/main" val="20001"/>
                    </a:ext>
                  </a:extLst>
                </a:gridCol>
              </a:tblGrid>
              <a:tr h="518160">
                <a:tc gridSpan="2">
                  <a:txBody>
                    <a:bodyPr/>
                    <a:lstStyle/>
                    <a:p>
                      <a:pPr algn="ctr" rtl="1"/>
                      <a:r>
                        <a:rPr lang="en-US" sz="2000" dirty="0" smtClean="0">
                          <a:latin typeface="+mn-lt"/>
                        </a:rPr>
                        <a:t>Left adrenal gland</a:t>
                      </a:r>
                      <a:endParaRPr lang="ar-JO" sz="2000" dirty="0">
                        <a:latin typeface="+mn-lt"/>
                      </a:endParaRPr>
                    </a:p>
                  </a:txBody>
                  <a:tcPr/>
                </a:tc>
                <a:tc hMerge="1">
                  <a:txBody>
                    <a:bodyPr/>
                    <a:lstStyle/>
                    <a:p>
                      <a:pPr rtl="1"/>
                      <a:endParaRPr lang="ar-JO" dirty="0"/>
                    </a:p>
                  </a:txBody>
                  <a:tcPr/>
                </a:tc>
                <a:extLst>
                  <a:ext uri="{0D108BD9-81ED-4DB2-BD59-A6C34878D82A}">
                    <a16:rowId xmlns:a16="http://schemas.microsoft.com/office/drawing/2014/main" val="10000"/>
                  </a:ext>
                </a:extLst>
              </a:tr>
              <a:tr h="518160">
                <a:tc>
                  <a:txBody>
                    <a:bodyPr/>
                    <a:lstStyle/>
                    <a:p>
                      <a:pPr algn="ctr" rtl="1"/>
                      <a:r>
                        <a:rPr lang="en-US" sz="2000" dirty="0" smtClean="0">
                          <a:latin typeface="+mn-lt"/>
                        </a:rPr>
                        <a:t>Posterior </a:t>
                      </a:r>
                      <a:endParaRPr lang="ar-JO" sz="2000" dirty="0">
                        <a:latin typeface="+mn-lt"/>
                      </a:endParaRPr>
                    </a:p>
                  </a:txBody>
                  <a:tcPr/>
                </a:tc>
                <a:tc>
                  <a:txBody>
                    <a:bodyPr/>
                    <a:lstStyle/>
                    <a:p>
                      <a:pPr algn="ctr" rtl="1"/>
                      <a:r>
                        <a:rPr lang="en-US" sz="2000" dirty="0" smtClean="0">
                          <a:latin typeface="+mn-lt"/>
                        </a:rPr>
                        <a:t>Anterior </a:t>
                      </a:r>
                      <a:endParaRPr lang="ar-JO" sz="2000" dirty="0">
                        <a:latin typeface="+mn-lt"/>
                      </a:endParaRPr>
                    </a:p>
                  </a:txBody>
                  <a:tcPr/>
                </a:tc>
                <a:extLst>
                  <a:ext uri="{0D108BD9-81ED-4DB2-BD59-A6C34878D82A}">
                    <a16:rowId xmlns:a16="http://schemas.microsoft.com/office/drawing/2014/main" val="10001"/>
                  </a:ext>
                </a:extLst>
              </a:tr>
              <a:tr h="155448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latin typeface="+mn-lt"/>
                        </a:rPr>
                        <a:t>The left curs of the diaphragm </a:t>
                      </a:r>
                      <a:endParaRPr lang="ar-JO" sz="2000" dirty="0" smtClean="0">
                        <a:latin typeface="+mn-lt"/>
                      </a:endParaRPr>
                    </a:p>
                    <a:p>
                      <a:pPr algn="ctr" rtl="1"/>
                      <a:endParaRPr lang="ar-JO" sz="2000" dirty="0">
                        <a:latin typeface="+mn-lt"/>
                      </a:endParaRPr>
                    </a:p>
                  </a:txBody>
                  <a:tcPr/>
                </a:tc>
                <a:tc>
                  <a:txBody>
                    <a:bodyPr/>
                    <a:lstStyle/>
                    <a:p>
                      <a:pPr algn="ctr" rtl="0">
                        <a:buFont typeface="Arial" pitchFamily="34" charset="0"/>
                        <a:buChar char="•"/>
                      </a:pPr>
                      <a:r>
                        <a:rPr lang="en-US" sz="2000" dirty="0" smtClean="0">
                          <a:latin typeface="+mn-lt"/>
                          <a:cs typeface="+mn-cs"/>
                        </a:rPr>
                        <a:t>Pancreas</a:t>
                      </a:r>
                    </a:p>
                    <a:p>
                      <a:pPr algn="ctr" rtl="0">
                        <a:buFont typeface="Arial" pitchFamily="34" charset="0"/>
                        <a:buChar char="•"/>
                      </a:pPr>
                      <a:r>
                        <a:rPr lang="en-US" sz="2000" dirty="0" smtClean="0">
                          <a:latin typeface="+mn-lt"/>
                          <a:cs typeface="+mn-cs"/>
                        </a:rPr>
                        <a:t>lesser sac</a:t>
                      </a:r>
                    </a:p>
                    <a:p>
                      <a:pPr algn="ctr" rtl="0">
                        <a:buFont typeface="Arial" pitchFamily="34" charset="0"/>
                        <a:buChar char="•"/>
                      </a:pPr>
                      <a:r>
                        <a:rPr lang="en-US" sz="2000" dirty="0" smtClean="0">
                          <a:latin typeface="+mn-lt"/>
                          <a:cs typeface="+mn-cs"/>
                        </a:rPr>
                        <a:t>Stomach</a:t>
                      </a:r>
                    </a:p>
                    <a:p>
                      <a:pPr algn="ctr" rtl="0">
                        <a:buFont typeface="Arial" pitchFamily="34" charset="0"/>
                        <a:buChar char="•"/>
                      </a:pPr>
                      <a:r>
                        <a:rPr lang="en-US" sz="2000" dirty="0" smtClean="0">
                          <a:latin typeface="+mn-lt"/>
                          <a:cs typeface="+mn-cs"/>
                        </a:rPr>
                        <a:t>Spleen </a:t>
                      </a:r>
                      <a:endParaRPr lang="ar-JO" sz="2000" dirty="0">
                        <a:latin typeface="+mn-lt"/>
                      </a:endParaRPr>
                    </a:p>
                  </a:txBody>
                  <a:tcPr/>
                </a:tc>
                <a:extLst>
                  <a:ext uri="{0D108BD9-81ED-4DB2-BD59-A6C34878D82A}">
                    <a16:rowId xmlns:a16="http://schemas.microsoft.com/office/drawing/2014/main" val="10002"/>
                  </a:ext>
                </a:extLst>
              </a:tr>
            </a:tbl>
          </a:graphicData>
        </a:graphic>
      </p:graphicFrame>
      <p:pic>
        <p:nvPicPr>
          <p:cNvPr id="7" name="Picture 5" descr="C:\Documents and Settings\Dr.Essam\My Documents\blockes\endocrine 2013\adrenal_gland__2__anatomy_2__anatomy.jpg"/>
          <p:cNvPicPr>
            <a:picLocks noChangeAspect="1" noChangeArrowheads="1"/>
          </p:cNvPicPr>
          <p:nvPr/>
        </p:nvPicPr>
        <p:blipFill>
          <a:blip r:embed="rId2"/>
          <a:srcRect/>
          <a:stretch>
            <a:fillRect/>
          </a:stretch>
        </p:blipFill>
        <p:spPr bwMode="auto">
          <a:xfrm>
            <a:off x="4594225" y="2743200"/>
            <a:ext cx="4549775" cy="3248025"/>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Supply and Lymphatic Drainage</a:t>
            </a:r>
            <a:endParaRPr lang="ar-JO" dirty="0"/>
          </a:p>
        </p:txBody>
      </p:sp>
      <p:sp>
        <p:nvSpPr>
          <p:cNvPr id="3" name="Content Placeholder 2"/>
          <p:cNvSpPr>
            <a:spLocks noGrp="1"/>
          </p:cNvSpPr>
          <p:nvPr>
            <p:ph sz="half" idx="1"/>
          </p:nvPr>
        </p:nvSpPr>
        <p:spPr>
          <a:xfrm>
            <a:off x="457200" y="1905000"/>
            <a:ext cx="8077200" cy="4525963"/>
          </a:xfrm>
        </p:spPr>
        <p:txBody>
          <a:bodyPr/>
          <a:lstStyle/>
          <a:p>
            <a:r>
              <a:rPr lang="en-US" dirty="0" smtClean="0"/>
              <a:t>Each gland is supplied by three arteries from three different sources:</a:t>
            </a:r>
          </a:p>
          <a:p>
            <a:pPr lvl="1"/>
            <a:r>
              <a:rPr lang="en-US" dirty="0" smtClean="0"/>
              <a:t>Superior suprarenal arteries </a:t>
            </a:r>
            <a:r>
              <a:rPr lang="en-US" dirty="0" smtClean="0">
                <a:sym typeface="Wingdings" pitchFamily="2" charset="2"/>
              </a:rPr>
              <a:t> a branch of the inferior </a:t>
            </a:r>
            <a:r>
              <a:rPr lang="en-US" dirty="0" err="1" smtClean="0">
                <a:sym typeface="Wingdings" pitchFamily="2" charset="2"/>
              </a:rPr>
              <a:t>phrenic</a:t>
            </a:r>
            <a:r>
              <a:rPr lang="en-US" dirty="0" smtClean="0">
                <a:sym typeface="Wingdings" pitchFamily="2" charset="2"/>
              </a:rPr>
              <a:t> artery</a:t>
            </a:r>
            <a:endParaRPr lang="en-US" dirty="0" smtClean="0"/>
          </a:p>
          <a:p>
            <a:pPr lvl="1"/>
            <a:r>
              <a:rPr lang="en-US" dirty="0" smtClean="0"/>
              <a:t>The right and left middle suprarenal arteries </a:t>
            </a:r>
            <a:r>
              <a:rPr lang="en-US" dirty="0" smtClean="0">
                <a:sym typeface="Wingdings" pitchFamily="2" charset="2"/>
              </a:rPr>
              <a:t> a branch of the abdominal aorta </a:t>
            </a:r>
            <a:endParaRPr lang="en-US" dirty="0" smtClean="0"/>
          </a:p>
          <a:p>
            <a:pPr lvl="1"/>
            <a:r>
              <a:rPr lang="en-US" dirty="0" smtClean="0"/>
              <a:t>Inferior suprarenal arteries </a:t>
            </a:r>
            <a:r>
              <a:rPr lang="en-US" dirty="0" smtClean="0">
                <a:sym typeface="Wingdings" pitchFamily="2" charset="2"/>
              </a:rPr>
              <a:t> a branch of the renal artery</a:t>
            </a:r>
            <a:endParaRPr lang="en-US" dirty="0" smtClean="0"/>
          </a:p>
          <a:p>
            <a:endParaRPr lang="ar-JO"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Supply and Lymphatic Drainage</a:t>
            </a:r>
            <a:endParaRPr lang="ar-JO" dirty="0"/>
          </a:p>
        </p:txBody>
      </p:sp>
      <p:sp>
        <p:nvSpPr>
          <p:cNvPr id="3" name="Content Placeholder 2"/>
          <p:cNvSpPr>
            <a:spLocks noGrp="1"/>
          </p:cNvSpPr>
          <p:nvPr>
            <p:ph sz="half" idx="1"/>
          </p:nvPr>
        </p:nvSpPr>
        <p:spPr>
          <a:xfrm>
            <a:off x="457200" y="1951037"/>
            <a:ext cx="8077200" cy="4525963"/>
          </a:xfrm>
        </p:spPr>
        <p:txBody>
          <a:bodyPr/>
          <a:lstStyle/>
          <a:p>
            <a:r>
              <a:rPr lang="en-US" dirty="0" smtClean="0"/>
              <a:t>Each gland is drained by only single vain which emerges from the </a:t>
            </a:r>
            <a:r>
              <a:rPr lang="en-US" dirty="0" err="1" smtClean="0"/>
              <a:t>hilus</a:t>
            </a:r>
            <a:r>
              <a:rPr lang="en-US" dirty="0" smtClean="0"/>
              <a:t> of the gland:</a:t>
            </a:r>
          </a:p>
          <a:p>
            <a:pPr lvl="1"/>
            <a:r>
              <a:rPr lang="en-US" dirty="0" smtClean="0"/>
              <a:t>Right suprarenal vain drains into the inferior vena cava.</a:t>
            </a:r>
          </a:p>
          <a:p>
            <a:pPr lvl="1"/>
            <a:r>
              <a:rPr lang="en-US" dirty="0" smtClean="0"/>
              <a:t>Left suprarenal vain drains into the left renal vain</a:t>
            </a:r>
          </a:p>
          <a:p>
            <a:pPr lvl="1"/>
            <a:endParaRPr lang="en-US" dirty="0" smtClean="0"/>
          </a:p>
          <a:p>
            <a:pPr>
              <a:defRPr/>
            </a:pPr>
            <a:r>
              <a:rPr lang="en-US" b="1" dirty="0" smtClean="0"/>
              <a:t>Lymph Drainage</a:t>
            </a:r>
            <a:r>
              <a:rPr lang="en-US" dirty="0" smtClean="0"/>
              <a:t>: </a:t>
            </a:r>
          </a:p>
          <a:p>
            <a:pPr lvl="1">
              <a:defRPr/>
            </a:pPr>
            <a:r>
              <a:rPr lang="en-US" dirty="0" smtClean="0"/>
              <a:t>The lymph drains into the </a:t>
            </a:r>
            <a:r>
              <a:rPr lang="en-US" b="1" dirty="0" smtClean="0"/>
              <a:t>lateral aortic nodes</a:t>
            </a:r>
            <a:endParaRPr lang="ar-JO"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supply </a:t>
            </a:r>
            <a:endParaRPr lang="ar-JO" dirty="0"/>
          </a:p>
        </p:txBody>
      </p:sp>
      <p:sp>
        <p:nvSpPr>
          <p:cNvPr id="3" name="Content Placeholder 2"/>
          <p:cNvSpPr>
            <a:spLocks noGrp="1"/>
          </p:cNvSpPr>
          <p:nvPr>
            <p:ph sz="half" idx="1"/>
          </p:nvPr>
        </p:nvSpPr>
        <p:spPr>
          <a:xfrm>
            <a:off x="457200" y="1676400"/>
            <a:ext cx="8229600" cy="4525963"/>
          </a:xfrm>
        </p:spPr>
        <p:txBody>
          <a:bodyPr/>
          <a:lstStyle/>
          <a:p>
            <a:pPr>
              <a:defRPr/>
            </a:pPr>
            <a:r>
              <a:rPr lang="en-US" dirty="0" smtClean="0"/>
              <a:t>Sympathetic </a:t>
            </a:r>
          </a:p>
          <a:p>
            <a:pPr lvl="1">
              <a:defRPr/>
            </a:pPr>
            <a:r>
              <a:rPr lang="en-US" dirty="0" smtClean="0"/>
              <a:t>Medulla </a:t>
            </a:r>
          </a:p>
          <a:p>
            <a:pPr lvl="2">
              <a:defRPr/>
            </a:pPr>
            <a:r>
              <a:rPr lang="en-US" sz="2400" b="1" dirty="0" err="1" smtClean="0"/>
              <a:t>Preganglionic</a:t>
            </a:r>
            <a:r>
              <a:rPr lang="en-US" sz="2400" b="1" dirty="0" smtClean="0"/>
              <a:t> sympathetic fibers</a:t>
            </a:r>
            <a:r>
              <a:rPr lang="en-US" sz="2400" dirty="0" smtClean="0"/>
              <a:t> from the </a:t>
            </a:r>
            <a:r>
              <a:rPr lang="en-US" sz="2400" b="1" dirty="0" smtClean="0"/>
              <a:t>sympathetic trunk</a:t>
            </a:r>
            <a:r>
              <a:rPr lang="en-US" sz="2400" dirty="0" smtClean="0"/>
              <a:t> directly to the </a:t>
            </a:r>
            <a:r>
              <a:rPr lang="en-US" sz="2400" dirty="0" err="1" smtClean="0"/>
              <a:t>chromaffin</a:t>
            </a:r>
            <a:r>
              <a:rPr lang="en-US" sz="2400" dirty="0" smtClean="0"/>
              <a:t> cells.</a:t>
            </a:r>
          </a:p>
          <a:p>
            <a:pPr lvl="1">
              <a:defRPr/>
            </a:pPr>
            <a:r>
              <a:rPr lang="en-US" dirty="0" smtClean="0"/>
              <a:t>Cortex</a:t>
            </a:r>
          </a:p>
          <a:p>
            <a:pPr lvl="2">
              <a:defRPr/>
            </a:pPr>
            <a:r>
              <a:rPr lang="en-US" sz="2400" b="1" dirty="0" smtClean="0"/>
              <a:t>Postganglionic fibers </a:t>
            </a:r>
            <a:r>
              <a:rPr lang="en-US" sz="2400" dirty="0" smtClean="0"/>
              <a:t>from the </a:t>
            </a:r>
            <a:r>
              <a:rPr lang="en-US" sz="2400" b="1" dirty="0" err="1" smtClean="0"/>
              <a:t>splanchnic</a:t>
            </a:r>
            <a:r>
              <a:rPr lang="en-US" sz="2400" b="1" dirty="0" smtClean="0"/>
              <a:t> ganglia</a:t>
            </a:r>
            <a:endParaRPr lang="en-US" sz="2400" dirty="0" smtClean="0"/>
          </a:p>
          <a:p>
            <a:endParaRPr lang="en-US" dirty="0" smtClean="0"/>
          </a:p>
          <a:p>
            <a:r>
              <a:rPr lang="en-US" dirty="0" smtClean="0"/>
              <a:t>Parasympathetic to the adrenal cortex and medulla </a:t>
            </a:r>
          </a:p>
          <a:p>
            <a:pPr lvl="1"/>
            <a:r>
              <a:rPr lang="en-US" dirty="0" smtClean="0"/>
              <a:t>Not well defined</a:t>
            </a:r>
            <a:endParaRPr lang="ar-JO"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bwMode="auto">
          <a:xfrm>
            <a:off x="685800" y="2894013"/>
            <a:ext cx="7772400" cy="1189037"/>
          </a:xfrm>
          <a:noFill/>
          <a:ln>
            <a:miter lim="800000"/>
            <a:headEnd/>
            <a:tailEnd/>
          </a:ln>
        </p:spPr>
        <p:txBody>
          <a:bodyPr vert="horz" wrap="square" lIns="91440" tIns="45720" rIns="91440" bIns="45720" numCol="1" anchor="t" anchorCtr="0" compatLnSpc="1">
            <a:prstTxWarp prst="textNoShape">
              <a:avLst/>
            </a:prstTxWarp>
            <a:spAutoFit/>
          </a:bodyPr>
          <a:lstStyle/>
          <a:p>
            <a:pPr eaLnBrk="1" hangingPunct="1"/>
            <a:r>
              <a:rPr lang="en-US" sz="7200" smtClean="0"/>
              <a:t>Good Luck</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land class"/>
          <p:cNvPicPr>
            <a:picLocks noChangeAspect="1" noChangeArrowheads="1"/>
          </p:cNvPicPr>
          <p:nvPr/>
        </p:nvPicPr>
        <p:blipFill>
          <a:blip r:embed="rId2"/>
          <a:srcRect/>
          <a:stretch>
            <a:fillRect/>
          </a:stretch>
        </p:blipFill>
        <p:spPr bwMode="auto">
          <a:xfrm>
            <a:off x="228600" y="157163"/>
            <a:ext cx="8610600" cy="6396037"/>
          </a:xfrm>
          <a:prstGeom prst="rect">
            <a:avLst/>
          </a:prstGeom>
          <a:noFill/>
          <a:ln w="9525">
            <a:noFill/>
            <a:miter lim="800000"/>
            <a:headEnd/>
            <a:tailEnd/>
          </a:ln>
        </p:spPr>
      </p:pic>
      <p:sp>
        <p:nvSpPr>
          <p:cNvPr id="13315" name="TextBox 2"/>
          <p:cNvSpPr txBox="1">
            <a:spLocks noChangeArrowheads="1"/>
          </p:cNvSpPr>
          <p:nvPr/>
        </p:nvSpPr>
        <p:spPr bwMode="auto">
          <a:xfrm>
            <a:off x="228600" y="2209800"/>
            <a:ext cx="1752600" cy="307975"/>
          </a:xfrm>
          <a:prstGeom prst="rect">
            <a:avLst/>
          </a:prstGeom>
          <a:noFill/>
          <a:ln w="9525">
            <a:solidFill>
              <a:srgbClr val="000000"/>
            </a:solidFill>
            <a:miter lim="800000"/>
            <a:headEnd/>
            <a:tailEnd/>
          </a:ln>
        </p:spPr>
        <p:txBody>
          <a:bodyPr>
            <a:spAutoFit/>
          </a:bodyPr>
          <a:lstStyle/>
          <a:p>
            <a:pPr algn="ctr"/>
            <a:r>
              <a:rPr lang="en-US" sz="1400" dirty="0" smtClean="0"/>
              <a:t>Intestinal glands</a:t>
            </a:r>
            <a:endParaRPr lang="en-US" sz="1600" dirty="0"/>
          </a:p>
        </p:txBody>
      </p:sp>
      <p:sp>
        <p:nvSpPr>
          <p:cNvPr id="13316" name="TextBox 4"/>
          <p:cNvSpPr txBox="1">
            <a:spLocks noChangeArrowheads="1"/>
          </p:cNvSpPr>
          <p:nvPr/>
        </p:nvSpPr>
        <p:spPr bwMode="auto">
          <a:xfrm>
            <a:off x="2743200" y="2206625"/>
            <a:ext cx="1295400" cy="307975"/>
          </a:xfrm>
          <a:prstGeom prst="rect">
            <a:avLst/>
          </a:prstGeom>
          <a:noFill/>
          <a:ln w="9525">
            <a:solidFill>
              <a:srgbClr val="000000"/>
            </a:solidFill>
            <a:miter lim="800000"/>
            <a:headEnd/>
            <a:tailEnd/>
          </a:ln>
        </p:spPr>
        <p:txBody>
          <a:bodyPr>
            <a:spAutoFit/>
          </a:bodyPr>
          <a:lstStyle/>
          <a:p>
            <a:pPr algn="ctr"/>
            <a:r>
              <a:rPr lang="en-US" sz="1400" dirty="0"/>
              <a:t>Sweat glands</a:t>
            </a:r>
          </a:p>
        </p:txBody>
      </p:sp>
      <p:sp>
        <p:nvSpPr>
          <p:cNvPr id="13317" name="TextBox 5"/>
          <p:cNvSpPr txBox="1">
            <a:spLocks noChangeArrowheads="1"/>
          </p:cNvSpPr>
          <p:nvPr/>
        </p:nvSpPr>
        <p:spPr bwMode="auto">
          <a:xfrm>
            <a:off x="4572000" y="2209800"/>
            <a:ext cx="2286000" cy="307975"/>
          </a:xfrm>
          <a:prstGeom prst="rect">
            <a:avLst/>
          </a:prstGeom>
          <a:noFill/>
          <a:ln w="9525">
            <a:solidFill>
              <a:srgbClr val="000000"/>
            </a:solidFill>
            <a:miter lim="800000"/>
            <a:headEnd/>
            <a:tailEnd/>
          </a:ln>
        </p:spPr>
        <p:txBody>
          <a:bodyPr>
            <a:spAutoFit/>
          </a:bodyPr>
          <a:lstStyle/>
          <a:p>
            <a:pPr algn="ctr"/>
            <a:r>
              <a:rPr lang="en-US" sz="1400" dirty="0" smtClean="0"/>
              <a:t>gastric </a:t>
            </a:r>
            <a:r>
              <a:rPr lang="en-US" sz="1400" dirty="0"/>
              <a:t>glands of stomach</a:t>
            </a:r>
          </a:p>
        </p:txBody>
      </p:sp>
      <p:sp>
        <p:nvSpPr>
          <p:cNvPr id="13318" name="TextBox 6"/>
          <p:cNvSpPr txBox="1">
            <a:spLocks noChangeArrowheads="1"/>
          </p:cNvSpPr>
          <p:nvPr/>
        </p:nvSpPr>
        <p:spPr bwMode="auto">
          <a:xfrm>
            <a:off x="7086600" y="2209800"/>
            <a:ext cx="1828800" cy="307975"/>
          </a:xfrm>
          <a:prstGeom prst="rect">
            <a:avLst/>
          </a:prstGeom>
          <a:noFill/>
          <a:ln w="9525">
            <a:solidFill>
              <a:srgbClr val="000000"/>
            </a:solidFill>
            <a:miter lim="800000"/>
            <a:headEnd/>
            <a:tailEnd/>
          </a:ln>
        </p:spPr>
        <p:txBody>
          <a:bodyPr>
            <a:spAutoFit/>
          </a:bodyPr>
          <a:lstStyle/>
          <a:p>
            <a:pPr algn="ctr"/>
            <a:r>
              <a:rPr lang="en-US" sz="1400" dirty="0" err="1" smtClean="0"/>
              <a:t>subaceous</a:t>
            </a:r>
            <a:r>
              <a:rPr lang="en-US" sz="1400" dirty="0" smtClean="0"/>
              <a:t> </a:t>
            </a:r>
            <a:r>
              <a:rPr lang="en-US" sz="1400" dirty="0"/>
              <a:t>glands</a:t>
            </a:r>
          </a:p>
        </p:txBody>
      </p:sp>
      <p:sp>
        <p:nvSpPr>
          <p:cNvPr id="13319" name="TextBox 7"/>
          <p:cNvSpPr txBox="1">
            <a:spLocks noChangeArrowheads="1"/>
          </p:cNvSpPr>
          <p:nvPr/>
        </p:nvSpPr>
        <p:spPr bwMode="auto">
          <a:xfrm>
            <a:off x="304800" y="6477000"/>
            <a:ext cx="1524000" cy="307975"/>
          </a:xfrm>
          <a:prstGeom prst="rect">
            <a:avLst/>
          </a:prstGeom>
          <a:noFill/>
          <a:ln w="9525">
            <a:solidFill>
              <a:srgbClr val="000000"/>
            </a:solidFill>
            <a:miter lim="800000"/>
            <a:headEnd/>
            <a:tailEnd/>
          </a:ln>
        </p:spPr>
        <p:txBody>
          <a:bodyPr>
            <a:spAutoFit/>
          </a:bodyPr>
          <a:lstStyle/>
          <a:p>
            <a:pPr algn="ctr"/>
            <a:r>
              <a:rPr lang="en-US" sz="1400" dirty="0"/>
              <a:t>Brunner </a:t>
            </a:r>
            <a:r>
              <a:rPr lang="en-US" sz="1400" dirty="0" smtClean="0"/>
              <a:t>glands</a:t>
            </a:r>
            <a:endParaRPr lang="en-US" sz="1400" dirty="0"/>
          </a:p>
        </p:txBody>
      </p:sp>
      <p:sp>
        <p:nvSpPr>
          <p:cNvPr id="13320" name="TextBox 8"/>
          <p:cNvSpPr txBox="1">
            <a:spLocks noChangeArrowheads="1"/>
          </p:cNvSpPr>
          <p:nvPr/>
        </p:nvSpPr>
        <p:spPr bwMode="auto">
          <a:xfrm>
            <a:off x="2514600" y="6477000"/>
            <a:ext cx="1905000" cy="307975"/>
          </a:xfrm>
          <a:prstGeom prst="rect">
            <a:avLst/>
          </a:prstGeom>
          <a:noFill/>
          <a:ln w="9525">
            <a:solidFill>
              <a:srgbClr val="000000"/>
            </a:solidFill>
            <a:miter lim="800000"/>
            <a:headEnd/>
            <a:tailEnd/>
          </a:ln>
        </p:spPr>
        <p:txBody>
          <a:bodyPr>
            <a:spAutoFit/>
          </a:bodyPr>
          <a:lstStyle/>
          <a:p>
            <a:pPr algn="ctr"/>
            <a:r>
              <a:rPr lang="en-US" sz="1400" dirty="0" err="1"/>
              <a:t>Submandibular</a:t>
            </a:r>
            <a:r>
              <a:rPr lang="en-US" sz="1400" dirty="0"/>
              <a:t> gland</a:t>
            </a:r>
          </a:p>
        </p:txBody>
      </p:sp>
      <p:sp>
        <p:nvSpPr>
          <p:cNvPr id="13321" name="TextBox 9"/>
          <p:cNvSpPr txBox="1">
            <a:spLocks noChangeArrowheads="1"/>
          </p:cNvSpPr>
          <p:nvPr/>
        </p:nvSpPr>
        <p:spPr bwMode="auto">
          <a:xfrm>
            <a:off x="6248400" y="6477000"/>
            <a:ext cx="2057400" cy="307975"/>
          </a:xfrm>
          <a:prstGeom prst="rect">
            <a:avLst/>
          </a:prstGeom>
          <a:noFill/>
          <a:ln w="9525">
            <a:solidFill>
              <a:srgbClr val="000000"/>
            </a:solidFill>
            <a:miter lim="800000"/>
            <a:headEnd/>
            <a:tailEnd/>
          </a:ln>
        </p:spPr>
        <p:txBody>
          <a:bodyPr>
            <a:spAutoFit/>
          </a:bodyPr>
          <a:lstStyle/>
          <a:p>
            <a:pPr algn="ctr"/>
            <a:r>
              <a:rPr lang="en-US" sz="1400" dirty="0"/>
              <a:t>Mammary gland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38200"/>
            <a:ext cx="8153400" cy="5287963"/>
          </a:xfrm>
        </p:spPr>
        <p:txBody>
          <a:bodyPr/>
          <a:lstStyle/>
          <a:p>
            <a:pPr algn="just">
              <a:buNone/>
            </a:pPr>
            <a:r>
              <a:rPr lang="en-US" b="1" u="sng" dirty="0" smtClean="0"/>
              <a:t>2. Response Time</a:t>
            </a:r>
          </a:p>
          <a:p>
            <a:pPr algn="just"/>
            <a:r>
              <a:rPr lang="en-US" dirty="0" smtClean="0"/>
              <a:t>Response time can be one of the factors of difference between endocrine and exocrine glands.</a:t>
            </a:r>
          </a:p>
          <a:p>
            <a:pPr lvl="1" algn="just"/>
            <a:r>
              <a:rPr lang="en-US" sz="2800" dirty="0" smtClean="0"/>
              <a:t>The response of the</a:t>
            </a:r>
            <a:r>
              <a:rPr lang="en-US" sz="2800" b="1" dirty="0" smtClean="0"/>
              <a:t> endocrine glands</a:t>
            </a:r>
            <a:r>
              <a:rPr lang="en-US" sz="2800" dirty="0" smtClean="0"/>
              <a:t> is generally delayed due to the release of substances in the blood which then transported to the target tissues.</a:t>
            </a:r>
          </a:p>
          <a:p>
            <a:pPr lvl="1" algn="just"/>
            <a:r>
              <a:rPr lang="en-US" sz="2800" b="1" dirty="0" smtClean="0"/>
              <a:t>Exocrine glandular</a:t>
            </a:r>
            <a:r>
              <a:rPr lang="en-US" sz="2800" dirty="0" smtClean="0"/>
              <a:t> secretion however possesses a quicker response time as they are released directly at the target site.</a:t>
            </a:r>
          </a:p>
          <a:p>
            <a:pPr algn="just"/>
            <a:endParaRPr lang="ar-J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09600"/>
            <a:ext cx="8153400" cy="5516563"/>
          </a:xfrm>
        </p:spPr>
        <p:txBody>
          <a:bodyPr/>
          <a:lstStyle/>
          <a:p>
            <a:pPr algn="just">
              <a:buNone/>
            </a:pPr>
            <a:r>
              <a:rPr lang="en-US" b="1" u="sng" dirty="0" smtClean="0"/>
              <a:t>3. Duration of Action</a:t>
            </a:r>
          </a:p>
          <a:p>
            <a:pPr algn="just"/>
            <a:r>
              <a:rPr lang="en-US" dirty="0" smtClean="0"/>
              <a:t>Although the response time of endocrine glands is longer than that of exocrine glands, the secretions of endocrine glands have longer duration of act </a:t>
            </a:r>
            <a:r>
              <a:rPr lang="en-US" dirty="0" smtClean="0">
                <a:sym typeface="Wingdings" pitchFamily="2" charset="2"/>
              </a:rPr>
              <a:t> </a:t>
            </a:r>
            <a:r>
              <a:rPr lang="en-US" dirty="0" smtClean="0"/>
              <a:t>This happens because the blood containing released substances is passed from kidneys for the purpose of filtration where they are reabsorbed and again transported to the target site. On the contrary, the secretions of exocrine glands are not passed to kidney so there is no </a:t>
            </a:r>
            <a:r>
              <a:rPr lang="en-US" dirty="0" err="1" smtClean="0"/>
              <a:t>reabsorption</a:t>
            </a:r>
            <a:r>
              <a:rPr lang="en-US" dirty="0" smtClean="0"/>
              <a:t> hence the duration or effect is shorter.</a:t>
            </a:r>
          </a:p>
          <a:p>
            <a:pPr algn="just"/>
            <a:endParaRPr lang="ar-JO"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2585</TotalTime>
  <Words>3480</Words>
  <Application>Microsoft Office PowerPoint</Application>
  <PresentationFormat>On-screen Show (4:3)</PresentationFormat>
  <Paragraphs>397</Paragraphs>
  <Slides>69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Times New Roman</vt:lpstr>
      <vt:lpstr>Wingdings</vt:lpstr>
      <vt:lpstr>Office Theme</vt:lpstr>
      <vt:lpstr>Morphology of the endocrine glands</vt:lpstr>
      <vt:lpstr>PowerPoint Presentation</vt:lpstr>
      <vt:lpstr> Exocrine Glands </vt:lpstr>
      <vt:lpstr> Endocrine Glands </vt:lpstr>
      <vt:lpstr>PowerPoint Presentation</vt:lpstr>
      <vt:lpstr> Difference Between Endocrine and Exocrine Glands </vt:lpstr>
      <vt:lpstr>PowerPoint Presentation</vt:lpstr>
      <vt:lpstr>PowerPoint Presentation</vt:lpstr>
      <vt:lpstr>PowerPoint Presentation</vt:lpstr>
      <vt:lpstr>PowerPoint Presentation</vt:lpstr>
      <vt:lpstr> Summarized comparison between endocrine and exocrine glands </vt:lpstr>
      <vt:lpstr>Hormones</vt:lpstr>
      <vt:lpstr>PowerPoint Presentation</vt:lpstr>
      <vt:lpstr>Hormones</vt:lpstr>
      <vt:lpstr>PowerPoint Presentation</vt:lpstr>
      <vt:lpstr>Hormones</vt:lpstr>
      <vt:lpstr>The Endocrine Glands </vt:lpstr>
      <vt:lpstr>The Endocrine Glands </vt:lpstr>
      <vt:lpstr> Pituitary Gland </vt:lpstr>
      <vt:lpstr>Pituitary Gland</vt:lpstr>
      <vt:lpstr>Subdivision of Pituitary Glandn</vt:lpstr>
      <vt:lpstr>Anterior pituitary (adenohypophysis)</vt:lpstr>
      <vt:lpstr>Anterior pituitary (adenohypophysis)</vt:lpstr>
      <vt:lpstr>Anterior pituitary (adenohypophysis)</vt:lpstr>
      <vt:lpstr>PowerPoint Presentation</vt:lpstr>
      <vt:lpstr>Anterior pituitary (adenohypophysis)</vt:lpstr>
      <vt:lpstr>PowerPoint Presentation</vt:lpstr>
      <vt:lpstr>Posterior pituitary (neurohypophysis)</vt:lpstr>
      <vt:lpstr>Posterior pituitary (neurohypophysis)</vt:lpstr>
      <vt:lpstr>Posterior pituitary (neurohypophysis)</vt:lpstr>
      <vt:lpstr>Vascular Supply and Lymphatic Drainage</vt:lpstr>
      <vt:lpstr>Vascular Supply and Lymphatic Drainage</vt:lpstr>
      <vt:lpstr>Control Of Pituitary Gland</vt:lpstr>
      <vt:lpstr>Control Of Pituitary Gland</vt:lpstr>
      <vt:lpstr>Anatomical relations of Pituitary Gland</vt:lpstr>
      <vt:lpstr>PowerPoint Presentation</vt:lpstr>
      <vt:lpstr>PowerPoint Presentation</vt:lpstr>
      <vt:lpstr> Thyroid &amp; parathyroid Glands </vt:lpstr>
      <vt:lpstr>Thyroid Gland </vt:lpstr>
      <vt:lpstr>Thyroid gland</vt:lpstr>
      <vt:lpstr>Surfaces and the Anatomical Relation</vt:lpstr>
      <vt:lpstr>Surfaces and the Anatomical Relation</vt:lpstr>
      <vt:lpstr>Vascular Supply and Lymphatic Drainage</vt:lpstr>
      <vt:lpstr>Vascular Supply and Lymphatic Drainage </vt:lpstr>
      <vt:lpstr>Nerve Supply </vt:lpstr>
      <vt:lpstr>Nerve Supply </vt:lpstr>
      <vt:lpstr>Parathyroid Glands</vt:lpstr>
      <vt:lpstr>Parathyroid Glands</vt:lpstr>
      <vt:lpstr>Vascular Supply and Lymphatic Drainage</vt:lpstr>
      <vt:lpstr>Vascular Supply and Lymphatic Drainage</vt:lpstr>
      <vt:lpstr>Nerve supply </vt:lpstr>
      <vt:lpstr>Thymus</vt:lpstr>
      <vt:lpstr> Thymus </vt:lpstr>
      <vt:lpstr>Thymus </vt:lpstr>
      <vt:lpstr>Structure of the Thymus</vt:lpstr>
      <vt:lpstr>Anatomical Relation of the Thymus</vt:lpstr>
      <vt:lpstr>Vascular Supply and Lymphatic Drainage</vt:lpstr>
      <vt:lpstr>Nerve supply </vt:lpstr>
      <vt:lpstr>Suprarenal Glands (Adrenal Gland)</vt:lpstr>
      <vt:lpstr>Suprarenal Glands (Adrenal Gland)</vt:lpstr>
      <vt:lpstr>Suprarenal Glands (Adrenal Gland)</vt:lpstr>
      <vt:lpstr>Structure of the Adrenal Gland</vt:lpstr>
      <vt:lpstr>Structure of the Adrenal Gland</vt:lpstr>
      <vt:lpstr>PowerPoint Presentation</vt:lpstr>
      <vt:lpstr>Anatomical relations </vt:lpstr>
      <vt:lpstr>Vascular Supply and Lymphatic Drainage</vt:lpstr>
      <vt:lpstr>Vascular Supply and Lymphatic Drainage</vt:lpstr>
      <vt:lpstr>Nerve supply </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techno gity</dc:creator>
  <cp:lastModifiedBy>Ramada</cp:lastModifiedBy>
  <cp:revision>398</cp:revision>
  <dcterms:created xsi:type="dcterms:W3CDTF">2006-08-16T00:00:00Z</dcterms:created>
  <dcterms:modified xsi:type="dcterms:W3CDTF">2020-11-15T17:35:05Z</dcterms:modified>
</cp:coreProperties>
</file>