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5" r:id="rId3"/>
    <p:sldId id="322" r:id="rId4"/>
    <p:sldId id="276" r:id="rId5"/>
    <p:sldId id="320" r:id="rId6"/>
    <p:sldId id="318" r:id="rId7"/>
    <p:sldId id="319" r:id="rId8"/>
    <p:sldId id="321" r:id="rId9"/>
    <p:sldId id="280" r:id="rId10"/>
    <p:sldId id="284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659" autoAdjust="0"/>
  </p:normalViewPr>
  <p:slideViewPr>
    <p:cSldViewPr>
      <p:cViewPr varScale="1">
        <p:scale>
          <a:sx n="26" d="100"/>
          <a:sy n="26" d="100"/>
        </p:scale>
        <p:origin x="138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C68C-80CB-4EBE-8542-464D12BA3BCA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4A56-1FE5-4651-BC8A-EFC0E8DE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228600" indent="-228600" algn="l" rtl="0">
              <a:buFont typeface="Wingdings" pitchFamily="2" charset="2"/>
              <a:buNone/>
            </a:pP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0A81BB-0B2F-4FE1-BB66-DC165813151D}" type="slidenum">
              <a:rPr lang="ar-SA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endParaRPr lang="ar-JO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ED5FA2-7B69-4926-9E21-A27F0FCDFAFA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262AE4-6B2F-4972-95EF-BC5B43446870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7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01C3A8-A507-4352-8996-9531FA6B52DE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br>
              <a:rPr lang="en-US" sz="6600" b="1" kern="1200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39552" y="1916832"/>
            <a:ext cx="8119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  <a:buSzPct val="80000"/>
              <a:defRPr/>
            </a:pPr>
            <a:r>
              <a:rPr lang="en-US" sz="6000" b="1" dirty="0">
                <a:solidFill>
                  <a:schemeClr val="accent1"/>
                </a:solidFill>
              </a:rPr>
              <a:t>Secretory Functions of the Alimentary Tract</a:t>
            </a:r>
            <a:r>
              <a:rPr lang="en-US" sz="6000" dirty="0">
                <a:solidFill>
                  <a:schemeClr val="accent1"/>
                </a:solidFill>
              </a:rPr>
              <a:t> </a:t>
            </a:r>
            <a:endParaRPr 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445224"/>
            <a:ext cx="662072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Salivary glands and gastric secretion</a:t>
            </a:r>
            <a:endParaRPr lang="ar-JO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1888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of saliva secretion in </a:t>
            </a:r>
            <a:r>
              <a:rPr lang="en-US" dirty="0" err="1"/>
              <a:t>acinar</a:t>
            </a:r>
            <a:r>
              <a:rPr lang="en-US" dirty="0"/>
              <a:t> cells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EEB3646-7C54-43A5-8BE0-570E8251562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36" y="1755353"/>
            <a:ext cx="8515672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9680376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C000"/>
                </a:solidFill>
                <a:latin typeface="+mn-lt"/>
                <a:cs typeface="Calibri" pitchFamily="34" charset="0"/>
              </a:rPr>
              <a:t>The effect of flow rate on saliva composition</a:t>
            </a:r>
            <a:endParaRPr lang="ar-JO" sz="48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A926F-7D00-47BD-A33B-CD1217FE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28800"/>
            <a:ext cx="6385892" cy="4248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F5AC63-8188-449D-BFCB-B5CC8489396D}"/>
              </a:ext>
            </a:extLst>
          </p:cNvPr>
          <p:cNvSpPr txBox="1"/>
          <p:nvPr/>
        </p:nvSpPr>
        <p:spPr>
          <a:xfrm>
            <a:off x="2123342" y="6093296"/>
            <a:ext cx="588222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The ionic composition of saliva changes as the salivary flow rate changes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28601" y="44624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itchFamily="34" charset="0"/>
              </a:rPr>
              <a:t>BASIC MECHANISM OF SECRETION  BY GLANDULAR CELLS </a:t>
            </a:r>
            <a:endParaRPr lang="ar-JO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00808"/>
            <a:ext cx="4562476" cy="447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65398" y="6372036"/>
            <a:ext cx="153439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b="1" dirty="0"/>
              <a:t>Secretory cell</a:t>
            </a:r>
            <a:endParaRPr lang="ar-JO" b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AE0AA5-93AF-42D1-B4E7-629E7D71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550397"/>
            <a:ext cx="4176464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Types of secretory' glands along the GI tract, include: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Single-cell secretory glands (goblet cells).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Pits ( invaginations of the epithelium in the submucosa) 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in small intestine are known as "Crypts of </a:t>
            </a:r>
            <a:r>
              <a:rPr lang="en-US" sz="1600" b="1" dirty="0" err="1"/>
              <a:t>Lieberklihn</a:t>
            </a:r>
            <a:r>
              <a:rPr lang="en-US" sz="1600" b="1" dirty="0"/>
              <a:t>" 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in the stomach "Tubular glands".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Complex glands: like Salivary glands, Pancreas and Liver. 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/>
              <a:t>GI secretions </a:t>
            </a:r>
            <a:r>
              <a:rPr lang="en-US" sz="1600" b="1" dirty="0">
                <a:cs typeface="Calibri" pitchFamily="34" charset="0"/>
              </a:rPr>
              <a:t>serves to: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- Digest food.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- Lubricate and protect the mucosa.</a:t>
            </a:r>
          </a:p>
          <a:p>
            <a:endParaRPr lang="en-US" sz="1600" b="1" dirty="0"/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The composition of secretion includes: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cs typeface="Calibri" pitchFamily="34" charset="0"/>
              </a:rPr>
              <a:t>Organic materials (</a:t>
            </a:r>
            <a:r>
              <a:rPr lang="en-US" sz="1600" b="1" dirty="0" err="1">
                <a:cs typeface="Calibri" pitchFamily="34" charset="0"/>
              </a:rPr>
              <a:t>e.g</a:t>
            </a:r>
            <a:r>
              <a:rPr lang="en-US" sz="1600" b="1" dirty="0">
                <a:cs typeface="Calibri" pitchFamily="34" charset="0"/>
              </a:rPr>
              <a:t> </a:t>
            </a:r>
            <a:r>
              <a:rPr lang="en-US" sz="1600" b="1" dirty="0"/>
              <a:t>Enzymes)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Mucus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cs typeface="Calibri" pitchFamily="34" charset="0"/>
              </a:rPr>
              <a:t>Water and electrolytes </a:t>
            </a:r>
            <a:endParaRPr lang="en-US" sz="1600" b="1" dirty="0"/>
          </a:p>
          <a:p>
            <a:endParaRPr lang="en-US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E211-5150-47AC-9C78-B22F3F17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252728"/>
          </a:xfrm>
        </p:spPr>
        <p:txBody>
          <a:bodyPr>
            <a:noAutofit/>
          </a:bodyPr>
          <a:lstStyle/>
          <a:p>
            <a:r>
              <a:rPr lang="en-US" sz="4800" dirty="0"/>
              <a:t>Regulation of glandular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8D0E-697F-4ABF-8212-B4443D21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5122912" cy="4625609"/>
          </a:xfrm>
        </p:spPr>
        <p:txBody>
          <a:bodyPr/>
          <a:lstStyle/>
          <a:p>
            <a:r>
              <a:rPr lang="en-US" b="1" dirty="0"/>
              <a:t>ENS regulation</a:t>
            </a:r>
          </a:p>
          <a:p>
            <a:r>
              <a:rPr lang="en-US" b="1" dirty="0"/>
              <a:t>Autonomic regulation</a:t>
            </a:r>
          </a:p>
          <a:p>
            <a:pPr lvl="1"/>
            <a:r>
              <a:rPr lang="en-US" b="1" dirty="0"/>
              <a:t>Sympathetic</a:t>
            </a:r>
          </a:p>
          <a:p>
            <a:pPr lvl="1"/>
            <a:r>
              <a:rPr lang="en-US" b="1" dirty="0"/>
              <a:t>Parasympathetic</a:t>
            </a:r>
          </a:p>
          <a:p>
            <a:r>
              <a:rPr lang="en-US" b="1" dirty="0"/>
              <a:t>Hormonal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238951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177" y="1720789"/>
            <a:ext cx="4785871" cy="2500299"/>
            <a:chOff x="17463" y="1142984"/>
            <a:chExt cx="5411793" cy="4192974"/>
          </a:xfrm>
        </p:grpSpPr>
        <p:pic>
          <p:nvPicPr>
            <p:cNvPr id="15363" name="Picture 2" descr="C:\Users\Essa\Desktop\Secretion\page4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3" y="1142984"/>
              <a:ext cx="541179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2419342" y="4252068"/>
              <a:ext cx="1009650" cy="108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Serous  </a:t>
              </a:r>
              <a:endParaRPr lang="ar-JO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1503024"/>
            <a:ext cx="3719506" cy="31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134600" cy="1252538"/>
          </a:xfrm>
        </p:spPr>
        <p:txBody>
          <a:bodyPr/>
          <a:lstStyle/>
          <a:p>
            <a:r>
              <a:rPr lang="en-US" dirty="0"/>
              <a:t>SECRETION OF SALIVA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61" y="4653136"/>
            <a:ext cx="8458279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Salivary secretion (saliva) is nearly 1L of fluid/day.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begins the process of digestion and lubricate foods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</a:t>
            </a:r>
            <a:r>
              <a:rPr lang="en-US" b="1" i="0" dirty="0">
                <a:solidFill>
                  <a:srgbClr val="3B3B3B"/>
                </a:solidFill>
                <a:effectLst/>
              </a:rPr>
              <a:t> is critical for proper oral hygiene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 is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composed of two major constituents: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Serous (digesting)</a:t>
            </a:r>
            <a:endParaRPr lang="en-US" b="1" dirty="0">
              <a:solidFill>
                <a:srgbClr val="3B3B3B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Mucinous (lubricating)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7E08B3-21BF-4051-8CD6-40424275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3074" name="Picture 2" descr="Salivary Glands | IntechOpen">
            <a:extLst>
              <a:ext uri="{FF2B5EF4-FFF2-40B4-BE49-F238E27FC236}">
                <a16:creationId xmlns:a16="http://schemas.microsoft.com/office/drawing/2014/main" id="{CFB5BEE0-5F96-40CD-BF3F-5F29A94B6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8072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92CB9E-FC45-4419-AE28-8C430F35CE93}"/>
              </a:ext>
            </a:extLst>
          </p:cNvPr>
          <p:cNvSpPr/>
          <p:nvPr/>
        </p:nvSpPr>
        <p:spPr>
          <a:xfrm>
            <a:off x="3491880" y="2204864"/>
            <a:ext cx="648072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346761-8014-41EB-B1EC-750113B8D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000" y="3141313"/>
            <a:ext cx="646232" cy="359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BC06CF-C778-43DE-8FB2-B8C854B1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76900">
            <a:off x="2413600" y="5474655"/>
            <a:ext cx="646232" cy="35969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A09CDD-5AB5-400D-94BA-F9E694230721}"/>
              </a:ext>
            </a:extLst>
          </p:cNvPr>
          <p:cNvCxnSpPr>
            <a:cxnSpLocks/>
          </p:cNvCxnSpPr>
          <p:nvPr/>
        </p:nvCxnSpPr>
        <p:spPr>
          <a:xfrm flipH="1">
            <a:off x="6372200" y="2780928"/>
            <a:ext cx="237728" cy="302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506310-3BA2-4CA5-A82E-D92FA832F5D7}"/>
              </a:ext>
            </a:extLst>
          </p:cNvPr>
          <p:cNvSpPr txBox="1"/>
          <p:nvPr/>
        </p:nvSpPr>
        <p:spPr>
          <a:xfrm>
            <a:off x="6012160" y="2411596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Myoepithelial cells</a:t>
            </a:r>
          </a:p>
        </p:txBody>
      </p:sp>
    </p:spTree>
    <p:extLst>
      <p:ext uri="{BB962C8B-B14F-4D97-AF65-F5344CB8AC3E}">
        <p14:creationId xmlns:p14="http://schemas.microsoft.com/office/powerpoint/2010/main" val="316234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EC472-4D42-4042-B4C5-B9D7CDEF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1026" name="Picture 2" descr="Digital method and content development of the hungarian higher education in  dentistry in Hungarian, German and English | Digitális Tankönyvtár">
            <a:extLst>
              <a:ext uri="{FF2B5EF4-FFF2-40B4-BE49-F238E27FC236}">
                <a16:creationId xmlns:a16="http://schemas.microsoft.com/office/drawing/2014/main" id="{6B6535D2-F956-495C-A0C5-CFE63D96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4522"/>
            <a:ext cx="4896544" cy="3584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1FED30-627F-4188-B6CE-D69EB503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1430" y="2060848"/>
            <a:ext cx="3568899" cy="360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13C37-A8B4-4997-BB6A-8F55F508B5DB}"/>
              </a:ext>
            </a:extLst>
          </p:cNvPr>
          <p:cNvSpPr txBox="1"/>
          <p:nvPr/>
        </p:nvSpPr>
        <p:spPr>
          <a:xfrm>
            <a:off x="107504" y="1628800"/>
            <a:ext cx="453521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</a:rPr>
              <a:t>Primary saliva formation by acini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126CE-4B78-4C3F-9722-09A5BE3DC6EB}"/>
              </a:ext>
            </a:extLst>
          </p:cNvPr>
          <p:cNvSpPr txBox="1"/>
          <p:nvPr/>
        </p:nvSpPr>
        <p:spPr>
          <a:xfrm>
            <a:off x="5220072" y="5972301"/>
            <a:ext cx="388843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The acinar cells also secrete organic constituents.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179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EC472-4D42-4042-B4C5-B9D7CDEF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1026" name="Picture 2" descr="Digital method and content development of the hungarian higher education in  dentistry in Hungarian, German and English | Digitális Tankönyvtár">
            <a:extLst>
              <a:ext uri="{FF2B5EF4-FFF2-40B4-BE49-F238E27FC236}">
                <a16:creationId xmlns:a16="http://schemas.microsoft.com/office/drawing/2014/main" id="{6B6535D2-F956-495C-A0C5-CFE63D96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24522"/>
            <a:ext cx="4481693" cy="365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13C37-A8B4-4997-BB6A-8F55F508B5DB}"/>
              </a:ext>
            </a:extLst>
          </p:cNvPr>
          <p:cNvSpPr txBox="1"/>
          <p:nvPr/>
        </p:nvSpPr>
        <p:spPr>
          <a:xfrm>
            <a:off x="179512" y="1700808"/>
            <a:ext cx="62215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</a:rPr>
              <a:t>Secondary saliva modifications by ductal cells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50ED14-F9C3-49EF-98C7-D8C2D3F42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5" y="2376304"/>
            <a:ext cx="811687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BAB1FA-9693-4016-A40E-8EB3DCE48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11" y="5517232"/>
            <a:ext cx="782701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9E2DC-0F52-4C69-9BE1-F2CA88CD1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934" y="2413604"/>
            <a:ext cx="3438553" cy="39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2F7C79-A1AA-414F-ADC0-7EEA44AF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" y="1628800"/>
            <a:ext cx="8579296" cy="472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6E6DCD-AB6C-4282-A6EA-1218FE0C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7384"/>
            <a:ext cx="9371384" cy="1252538"/>
          </a:xfrm>
        </p:spPr>
        <p:txBody>
          <a:bodyPr>
            <a:normAutofit/>
          </a:bodyPr>
          <a:lstStyle/>
          <a:p>
            <a:r>
              <a:rPr lang="en-US" sz="5400" dirty="0"/>
              <a:t>Saliva protein secretion </a:t>
            </a:r>
          </a:p>
        </p:txBody>
      </p:sp>
    </p:spTree>
    <p:extLst>
      <p:ext uri="{BB962C8B-B14F-4D97-AF65-F5344CB8AC3E}">
        <p14:creationId xmlns:p14="http://schemas.microsoft.com/office/powerpoint/2010/main" val="169422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371384" cy="125272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Regulation  of salivary secretion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3752-171E-49C1-986E-9E438F82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2678"/>
            <a:ext cx="5040560" cy="443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89090-8E53-4280-9937-21A95A5C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23391"/>
            <a:ext cx="3419872" cy="35778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A3727-F002-45EE-8C25-51D4593AE8CC}"/>
              </a:ext>
            </a:extLst>
          </p:cNvPr>
          <p:cNvSpPr txBox="1"/>
          <p:nvPr/>
        </p:nvSpPr>
        <p:spPr>
          <a:xfrm>
            <a:off x="3491880" y="5613047"/>
            <a:ext cx="554461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Stimulation of salivary cells results in increased saliva production( increased HCO3</a:t>
            </a:r>
            <a:r>
              <a:rPr lang="en-US" b="1" i="0" baseline="30000" dirty="0">
                <a:solidFill>
                  <a:srgbClr val="3B3B3B"/>
                </a:solidFill>
                <a:effectLst/>
              </a:rPr>
              <a:t>−,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enzyme secretions), increased blood flow, and contraction of myoepithelial cells.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16637</TotalTime>
  <Words>276</Words>
  <Application>Microsoft Office PowerPoint</Application>
  <PresentationFormat>On-screen Show (4:3)</PresentationFormat>
  <Paragraphs>58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 </vt:lpstr>
      <vt:lpstr>PowerPoint Presentation</vt:lpstr>
      <vt:lpstr>Regulation of glandular secretion</vt:lpstr>
      <vt:lpstr>SECRETION OF SALIVA </vt:lpstr>
      <vt:lpstr>Secretion of saliva </vt:lpstr>
      <vt:lpstr>Secretion of saliva </vt:lpstr>
      <vt:lpstr>Secretion of saliva </vt:lpstr>
      <vt:lpstr>Saliva protein secretion </vt:lpstr>
      <vt:lpstr>Regulation  of salivary secretion </vt:lpstr>
      <vt:lpstr>control of saliva secretion in acinar cells </vt:lpstr>
      <vt:lpstr>The effect of flow rate on saliva composition</vt:lpstr>
    </vt:vector>
  </TitlesOfParts>
  <Company>SCM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Gastric Physiology</dc:title>
  <dc:creator>Windows User</dc:creator>
  <cp:lastModifiedBy>Abdallah AL-Qashi</cp:lastModifiedBy>
  <cp:revision>94</cp:revision>
  <dcterms:created xsi:type="dcterms:W3CDTF">2020-07-19T12:57:48Z</dcterms:created>
  <dcterms:modified xsi:type="dcterms:W3CDTF">2020-11-04T16:29:16Z</dcterms:modified>
</cp:coreProperties>
</file>