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9" r:id="rId3"/>
    <p:sldId id="258" r:id="rId4"/>
    <p:sldId id="268" r:id="rId5"/>
    <p:sldId id="257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77" r:id="rId16"/>
    <p:sldId id="270" r:id="rId17"/>
    <p:sldId id="278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67FC-E4BC-4B01-95DE-8CCA998690D6}" type="datetimeFigureOut">
              <a:rPr lang="ar-JO" smtClean="0"/>
              <a:pPr/>
              <a:t>18/03/1442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C62-C9A6-4918-986D-38CFDA4C143E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67FC-E4BC-4B01-95DE-8CCA998690D6}" type="datetimeFigureOut">
              <a:rPr lang="ar-JO" smtClean="0"/>
              <a:pPr/>
              <a:t>18/03/1442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C62-C9A6-4918-986D-38CFDA4C143E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67FC-E4BC-4B01-95DE-8CCA998690D6}" type="datetimeFigureOut">
              <a:rPr lang="ar-JO" smtClean="0"/>
              <a:pPr/>
              <a:t>18/03/1442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C62-C9A6-4918-986D-38CFDA4C143E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67FC-E4BC-4B01-95DE-8CCA998690D6}" type="datetimeFigureOut">
              <a:rPr lang="ar-JO" smtClean="0"/>
              <a:pPr/>
              <a:t>18/03/1442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C62-C9A6-4918-986D-38CFDA4C143E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67FC-E4BC-4B01-95DE-8CCA998690D6}" type="datetimeFigureOut">
              <a:rPr lang="ar-JO" smtClean="0"/>
              <a:pPr/>
              <a:t>18/03/1442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C62-C9A6-4918-986D-38CFDA4C143E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67FC-E4BC-4B01-95DE-8CCA998690D6}" type="datetimeFigureOut">
              <a:rPr lang="ar-JO" smtClean="0"/>
              <a:pPr/>
              <a:t>18/03/1442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C62-C9A6-4918-986D-38CFDA4C143E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67FC-E4BC-4B01-95DE-8CCA998690D6}" type="datetimeFigureOut">
              <a:rPr lang="ar-JO" smtClean="0"/>
              <a:pPr/>
              <a:t>18/03/1442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C62-C9A6-4918-986D-38CFDA4C143E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67FC-E4BC-4B01-95DE-8CCA998690D6}" type="datetimeFigureOut">
              <a:rPr lang="ar-JO" smtClean="0"/>
              <a:pPr/>
              <a:t>18/03/1442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C62-C9A6-4918-986D-38CFDA4C143E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67FC-E4BC-4B01-95DE-8CCA998690D6}" type="datetimeFigureOut">
              <a:rPr lang="ar-JO" smtClean="0"/>
              <a:pPr/>
              <a:t>18/03/1442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C62-C9A6-4918-986D-38CFDA4C143E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67FC-E4BC-4B01-95DE-8CCA998690D6}" type="datetimeFigureOut">
              <a:rPr lang="ar-JO" smtClean="0"/>
              <a:pPr/>
              <a:t>18/03/1442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C62-C9A6-4918-986D-38CFDA4C143E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67FC-E4BC-4B01-95DE-8CCA998690D6}" type="datetimeFigureOut">
              <a:rPr lang="ar-JO" smtClean="0"/>
              <a:pPr/>
              <a:t>18/03/1442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C62-C9A6-4918-986D-38CFDA4C143E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67FC-E4BC-4B01-95DE-8CCA998690D6}" type="datetimeFigureOut">
              <a:rPr lang="ar-JO" smtClean="0"/>
              <a:pPr/>
              <a:t>18/03/1442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2C62-C9A6-4918-986D-38CFDA4C143E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gif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mp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457200"/>
            <a:ext cx="8202488" cy="1543040"/>
          </a:xfrm>
          <a:prstGeom prst="roundRect">
            <a:avLst/>
          </a:prstGeom>
          <a:solidFill>
            <a:schemeClr val="accent2">
              <a:lumMod val="75000"/>
              <a:alpha val="80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6438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itchFamily="18" charset="0"/>
              </a:rPr>
              <a:t>Gastro-Intestinal Tract System</a:t>
            </a:r>
            <a:endParaRPr lang="ar-JO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6" name="Picture 5" descr="G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000240"/>
            <a:ext cx="5286380" cy="3964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4546" y="6243600"/>
            <a:ext cx="4286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latin typeface="Cambria" pitchFamily="18" charset="0"/>
              </a:rPr>
              <a:t>Instructor : </a:t>
            </a:r>
            <a:r>
              <a:rPr lang="en-US" sz="2000" b="1" dirty="0" err="1">
                <a:latin typeface="Cambria" pitchFamily="18" charset="0"/>
              </a:rPr>
              <a:t>Noor</a:t>
            </a:r>
            <a:r>
              <a:rPr lang="en-US" sz="2000" b="1" dirty="0">
                <a:latin typeface="Cambria" pitchFamily="18" charset="0"/>
              </a:rPr>
              <a:t> Al-</a:t>
            </a:r>
            <a:r>
              <a:rPr lang="en-US" sz="2000" b="1" dirty="0" err="1">
                <a:latin typeface="Cambria" pitchFamily="18" charset="0"/>
              </a:rPr>
              <a:t>Saleh</a:t>
            </a:r>
            <a:endParaRPr lang="ar-JO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Giardia</a:t>
            </a:r>
            <a:r>
              <a:rPr lang="en-US" sz="2800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lamblia</a:t>
            </a:r>
            <a:r>
              <a:rPr lang="en-US" sz="2800" i="1" dirty="0">
                <a:solidFill>
                  <a:schemeClr val="bg1"/>
                </a:solidFill>
                <a:latin typeface="Cambria" pitchFamily="18" charset="0"/>
              </a:rPr>
              <a:t> - </a:t>
            </a:r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Trophozoite</a:t>
            </a:r>
            <a:endParaRPr lang="ar-JO" sz="2800" i="1" dirty="0" err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658859"/>
            <a:ext cx="44291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Pear shaped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Falling leaf movement (erratic)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Nucleus</a:t>
            </a:r>
            <a:r>
              <a:rPr lang="en-US" sz="2000" dirty="0">
                <a:latin typeface="Cambria" pitchFamily="18" charset="0"/>
              </a:rPr>
              <a:t>: 2N with giant </a:t>
            </a:r>
            <a:r>
              <a:rPr lang="en-US" sz="2000" dirty="0" err="1">
                <a:latin typeface="Cambria" pitchFamily="18" charset="0"/>
              </a:rPr>
              <a:t>karyosome</a:t>
            </a:r>
            <a:r>
              <a:rPr lang="en-US" sz="2000" dirty="0">
                <a:latin typeface="Cambria" pitchFamily="18" charset="0"/>
              </a:rPr>
              <a:t>,     no membrane chromatin 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Sucking disk: </a:t>
            </a:r>
            <a:r>
              <a:rPr lang="en-US" sz="2000" dirty="0">
                <a:latin typeface="Cambria" pitchFamily="18" charset="0"/>
              </a:rPr>
              <a:t>for attachment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b="1" dirty="0">
                <a:latin typeface="Cambria" pitchFamily="18" charset="0"/>
              </a:rPr>
              <a:t>8 Flagella </a:t>
            </a:r>
            <a:endParaRPr lang="en-US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Axonemes</a:t>
            </a:r>
            <a:r>
              <a:rPr lang="en-US" sz="2000" b="1" dirty="0">
                <a:latin typeface="Cambria" pitchFamily="18" charset="0"/>
              </a:rPr>
              <a:t>: </a:t>
            </a:r>
            <a:r>
              <a:rPr lang="en-US" sz="2000" dirty="0">
                <a:latin typeface="Cambria" pitchFamily="18" charset="0"/>
              </a:rPr>
              <a:t>gives rigidity 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2 Median bodies: </a:t>
            </a:r>
          </a:p>
          <a:p>
            <a:pPr algn="l" rtl="0">
              <a:buClr>
                <a:srgbClr val="C00000"/>
              </a:buClr>
            </a:pPr>
            <a:r>
              <a:rPr lang="en-US" sz="2000" b="1" dirty="0">
                <a:latin typeface="Cambria" pitchFamily="18" charset="0"/>
              </a:rPr>
              <a:t>    </a:t>
            </a:r>
            <a:r>
              <a:rPr lang="en-US" sz="2000" dirty="0">
                <a:latin typeface="Cambria" pitchFamily="18" charset="0"/>
              </a:rPr>
              <a:t>composed of microtubules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ar-JO" sz="2000" dirty="0">
              <a:latin typeface="Cambria" pitchFamily="18" charset="0"/>
            </a:endParaRPr>
          </a:p>
        </p:txBody>
      </p:sp>
      <p:pic>
        <p:nvPicPr>
          <p:cNvPr id="6" name="Picture 5" descr="F1.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714488"/>
            <a:ext cx="3429024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14346" y="428604"/>
            <a:ext cx="7643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Giardia</a:t>
            </a:r>
            <a:r>
              <a:rPr lang="en-US" sz="2800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lamblia</a:t>
            </a:r>
            <a:r>
              <a:rPr lang="en-US" sz="2800" i="1" dirty="0">
                <a:solidFill>
                  <a:schemeClr val="bg1"/>
                </a:solidFill>
                <a:latin typeface="Cambria" pitchFamily="18" charset="0"/>
              </a:rPr>
              <a:t> - </a:t>
            </a:r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Trophozoite</a:t>
            </a:r>
            <a:endParaRPr lang="ar-JO" sz="2800" i="1" dirty="0" err="1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643050"/>
            <a:ext cx="407196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giardia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714488"/>
            <a:ext cx="371477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Giardia</a:t>
            </a:r>
            <a:r>
              <a:rPr lang="en-US" sz="2800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lamblia</a:t>
            </a:r>
            <a:r>
              <a:rPr lang="en-US" sz="2800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Cambria" pitchFamily="18" charset="0"/>
              </a:rPr>
              <a:t>- </a:t>
            </a:r>
            <a:r>
              <a:rPr lang="en-US" sz="2800" i="1" dirty="0">
                <a:solidFill>
                  <a:schemeClr val="bg1"/>
                </a:solidFill>
                <a:latin typeface="Cambria" pitchFamily="18" charset="0"/>
              </a:rPr>
              <a:t>Cyst</a:t>
            </a:r>
            <a:endParaRPr lang="ar-JO" sz="2800" i="1" dirty="0" err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1500174"/>
            <a:ext cx="378621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Oval shape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Infective stage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Nucleus</a:t>
            </a:r>
            <a:r>
              <a:rPr lang="en-US" sz="2000" dirty="0">
                <a:latin typeface="Cambria" pitchFamily="18" charset="0"/>
              </a:rPr>
              <a:t>: 4N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Axonemes</a:t>
            </a:r>
            <a:r>
              <a:rPr lang="en-US" sz="2000" b="1" dirty="0">
                <a:latin typeface="Cambria" pitchFamily="18" charset="0"/>
              </a:rPr>
              <a:t> present</a:t>
            </a: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2 or 4 Median bodies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b="1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b="1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Disease:</a:t>
            </a:r>
            <a:r>
              <a:rPr lang="en-US" sz="2000" b="1" dirty="0">
                <a:latin typeface="Maiandra GD" pitchFamily="34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Giardiasis</a:t>
            </a:r>
            <a:r>
              <a:rPr lang="en-US" sz="2000" dirty="0">
                <a:latin typeface="Cambria" pitchFamily="18" charset="0"/>
              </a:rPr>
              <a:t> (Traveler’s Diarrhea)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Diagnostic stage: </a:t>
            </a:r>
            <a:r>
              <a:rPr lang="en-US" sz="2000" dirty="0" err="1">
                <a:latin typeface="Cambria" pitchFamily="18" charset="0"/>
              </a:rPr>
              <a:t>Trophozoites</a:t>
            </a:r>
            <a:r>
              <a:rPr lang="en-US" sz="2000" dirty="0">
                <a:latin typeface="Cambria" pitchFamily="18" charset="0"/>
              </a:rPr>
              <a:t> or cysts in stool specimen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ar-JO" sz="2000" dirty="0">
              <a:latin typeface="Cambria" pitchFamily="18" charset="0"/>
            </a:endParaRPr>
          </a:p>
        </p:txBody>
      </p:sp>
      <p:pic>
        <p:nvPicPr>
          <p:cNvPr id="8" name="Picture 7" descr="0a72b5f66e1e8350c99d156017af9c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214422"/>
            <a:ext cx="4086231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giardia_cyst_tri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6" y="4357718"/>
            <a:ext cx="398623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zh-CN" sz="2800" i="1" dirty="0" err="1">
                <a:solidFill>
                  <a:schemeClr val="bg1"/>
                </a:solidFill>
                <a:latin typeface="Cambria" pitchFamily="18" charset="0"/>
              </a:rPr>
              <a:t>Balantidium</a:t>
            </a:r>
            <a:r>
              <a:rPr lang="en-US" altLang="zh-CN" sz="2800" i="1" dirty="0">
                <a:solidFill>
                  <a:schemeClr val="bg1"/>
                </a:solidFill>
                <a:latin typeface="Cambria" pitchFamily="18" charset="0"/>
              </a:rPr>
              <a:t> coli</a:t>
            </a:r>
            <a:r>
              <a:rPr lang="en-US" sz="2800" i="1" dirty="0">
                <a:solidFill>
                  <a:schemeClr val="bg1"/>
                </a:solidFill>
                <a:latin typeface="Cambria" pitchFamily="18" charset="0"/>
              </a:rPr>
              <a:t> - </a:t>
            </a:r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Trophozoite</a:t>
            </a:r>
            <a:endParaRPr lang="ar-JO" sz="2800" i="1" dirty="0" err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14422"/>
            <a:ext cx="403514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sz="2000" dirty="0">
                <a:latin typeface="Cambria" pitchFamily="18" charset="0"/>
              </a:rPr>
              <a:t> The only ciliate to infect humans </a:t>
            </a:r>
            <a:endParaRPr lang="ar-JO" sz="20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2071678"/>
            <a:ext cx="42862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Oval shape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Nucleus</a:t>
            </a:r>
            <a:r>
              <a:rPr lang="en-US" sz="2000" dirty="0">
                <a:latin typeface="Cambria" pitchFamily="18" charset="0"/>
              </a:rPr>
              <a:t>: 2N </a:t>
            </a:r>
          </a:p>
          <a:p>
            <a:pPr marL="274638"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>
                <a:latin typeface="Cambria" pitchFamily="18" charset="0"/>
              </a:rPr>
              <a:t>Macronucleus (kidney shape) </a:t>
            </a:r>
          </a:p>
          <a:p>
            <a:pPr marL="274638"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>
                <a:latin typeface="Cambria" pitchFamily="18" charset="0"/>
              </a:rPr>
              <a:t>Micronucleus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Cytoplasm: </a:t>
            </a:r>
          </a:p>
          <a:p>
            <a:pPr algn="l" rtl="0">
              <a:buClr>
                <a:srgbClr val="C00000"/>
              </a:buClr>
            </a:pPr>
            <a:r>
              <a:rPr lang="en-US" sz="2000" b="1" dirty="0">
                <a:latin typeface="Cambria" pitchFamily="18" charset="0"/>
              </a:rPr>
              <a:t>     </a:t>
            </a:r>
            <a:r>
              <a:rPr lang="en-US" sz="2000" dirty="0">
                <a:latin typeface="Cambria" pitchFamily="18" charset="0"/>
              </a:rPr>
              <a:t>Food and contractile vacuoles </a:t>
            </a:r>
            <a:r>
              <a:rPr lang="en-US" sz="2000" b="1" dirty="0">
                <a:latin typeface="Cambria" pitchFamily="18" charset="0"/>
              </a:rPr>
              <a:t> 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Funnel-like </a:t>
            </a:r>
            <a:r>
              <a:rPr lang="en-US" sz="2000" b="1" dirty="0" err="1">
                <a:latin typeface="Cambria" pitchFamily="18" charset="0"/>
              </a:rPr>
              <a:t>cytostome</a:t>
            </a:r>
            <a:endParaRPr lang="en-US" sz="2000" b="1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r>
              <a:rPr lang="en-US" sz="2000" b="1" dirty="0">
                <a:latin typeface="Cambria" pitchFamily="18" charset="0"/>
              </a:rPr>
              <a:t>    </a:t>
            </a:r>
            <a:r>
              <a:rPr lang="en-US" sz="2000" dirty="0">
                <a:latin typeface="Cambria" pitchFamily="18" charset="0"/>
              </a:rPr>
              <a:t>(mouth-like) 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Covered with cilia 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b="1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b="1" dirty="0">
              <a:latin typeface="Cambria" pitchFamily="18" charset="0"/>
            </a:endParaRPr>
          </a:p>
        </p:txBody>
      </p:sp>
      <p:pic>
        <p:nvPicPr>
          <p:cNvPr id="7" name="Picture 6" descr="card-6896095-fro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285860"/>
            <a:ext cx="385765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mage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357694"/>
            <a:ext cx="3924311" cy="2257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zh-CN" sz="2800" i="1" dirty="0" err="1">
                <a:solidFill>
                  <a:schemeClr val="bg1"/>
                </a:solidFill>
                <a:latin typeface="Cambria" pitchFamily="18" charset="0"/>
              </a:rPr>
              <a:t>Balantidium</a:t>
            </a:r>
            <a:r>
              <a:rPr lang="en-US" altLang="zh-CN" sz="2800" i="1" dirty="0">
                <a:solidFill>
                  <a:schemeClr val="bg1"/>
                </a:solidFill>
                <a:latin typeface="Cambria" pitchFamily="18" charset="0"/>
              </a:rPr>
              <a:t> coli - Cyst</a:t>
            </a:r>
            <a:r>
              <a:rPr lang="en-US" sz="2800" b="1" dirty="0">
                <a:latin typeface="Cambria" pitchFamily="18" charset="0"/>
              </a:rPr>
              <a:t> </a:t>
            </a:r>
            <a:endParaRPr lang="ar-JO" sz="2800" i="1" dirty="0" err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1714488"/>
            <a:ext cx="378621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Oval or spherical shape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Infective stage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Macronucleus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Thick cyst wall with 1 or 2 layers 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b="1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Disease:</a:t>
            </a:r>
            <a:r>
              <a:rPr lang="en-US" sz="2000" b="1" dirty="0">
                <a:latin typeface="Maiandra GD" pitchFamily="34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Balantidiasis</a:t>
            </a: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Diagnostic stage: </a:t>
            </a:r>
            <a:r>
              <a:rPr lang="en-US" sz="2000" dirty="0" err="1">
                <a:latin typeface="Cambria" pitchFamily="18" charset="0"/>
              </a:rPr>
              <a:t>Trophozoites</a:t>
            </a:r>
            <a:r>
              <a:rPr lang="en-US" sz="2000" dirty="0">
                <a:latin typeface="Cambria" pitchFamily="18" charset="0"/>
              </a:rPr>
              <a:t> or cysts in stool specimen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ar-JO" sz="2000" dirty="0">
              <a:latin typeface="Cambria" pitchFamily="18" charset="0"/>
            </a:endParaRPr>
          </a:p>
        </p:txBody>
      </p:sp>
      <p:pic>
        <p:nvPicPr>
          <p:cNvPr id="6" name="Picture 5" descr="bf6cc4f7bbba2dbab89526a1a9da79c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0174"/>
            <a:ext cx="3748092" cy="2571768"/>
          </a:xfrm>
          <a:prstGeom prst="rect">
            <a:avLst/>
          </a:prstGeom>
        </p:spPr>
      </p:pic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143380"/>
            <a:ext cx="350046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1500174"/>
            <a:ext cx="7858180" cy="3728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b="1" dirty="0">
                <a:latin typeface="Cambria" pitchFamily="18" charset="0"/>
              </a:rPr>
              <a:t>Helminthes-Worms: (</a:t>
            </a:r>
            <a:r>
              <a:rPr lang="en-US" sz="2000" b="1" dirty="0" err="1">
                <a:latin typeface="Cambria" pitchFamily="18" charset="0"/>
              </a:rPr>
              <a:t>multicellular</a:t>
            </a:r>
            <a:r>
              <a:rPr lang="en-US" sz="2000" b="1" dirty="0">
                <a:latin typeface="Cambria" pitchFamily="18" charset="0"/>
              </a:rPr>
              <a:t>) 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</a:pPr>
            <a:endParaRPr lang="en-US" sz="2000" b="1" dirty="0">
              <a:latin typeface="Cambria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Cambria" pitchFamily="18" charset="0"/>
              </a:rPr>
              <a:t>- </a:t>
            </a:r>
            <a:r>
              <a:rPr lang="en-US" sz="2000" dirty="0" err="1">
                <a:latin typeface="Cambria" pitchFamily="18" charset="0"/>
              </a:rPr>
              <a:t>Cestodes</a:t>
            </a:r>
            <a:r>
              <a:rPr lang="en-US" sz="2000" dirty="0">
                <a:latin typeface="Cambria" pitchFamily="18" charset="0"/>
              </a:rPr>
              <a:t> (Flat worms):  Tapeworms - </a:t>
            </a:r>
            <a:r>
              <a:rPr lang="en-US" sz="2000" i="1" dirty="0" err="1">
                <a:latin typeface="Cambria" pitchFamily="18" charset="0"/>
              </a:rPr>
              <a:t>Taenia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saginata</a:t>
            </a:r>
            <a:endParaRPr lang="en-US" sz="2000" i="1" dirty="0">
              <a:latin typeface="Cambria" pitchFamily="18" charset="0"/>
            </a:endParaRPr>
          </a:p>
          <a:p>
            <a:pPr algn="l" rtl="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Cambria" pitchFamily="18" charset="0"/>
              </a:rPr>
              <a:t> Nematodes (Round worm):  </a:t>
            </a:r>
          </a:p>
          <a:p>
            <a:pPr algn="l" rtl="0">
              <a:lnSpc>
                <a:spcPct val="150000"/>
              </a:lnSpc>
            </a:pPr>
            <a:r>
              <a:rPr lang="en-US" altLang="zh-CN" sz="2000" dirty="0">
                <a:latin typeface="Cambria" pitchFamily="18" charset="0"/>
                <a:ea typeface="SimSun" pitchFamily="2" charset="-122"/>
              </a:rPr>
              <a:t>          = </a:t>
            </a:r>
            <a:r>
              <a:rPr lang="en-US" altLang="zh-CN" sz="2000" dirty="0" err="1">
                <a:latin typeface="Cambria" pitchFamily="18" charset="0"/>
                <a:ea typeface="SimSun" pitchFamily="2" charset="-122"/>
              </a:rPr>
              <a:t>Ascaris</a:t>
            </a:r>
            <a:r>
              <a:rPr lang="en-US" altLang="zh-CN" sz="2000" dirty="0">
                <a:latin typeface="Cambria" pitchFamily="18" charset="0"/>
                <a:ea typeface="SimSun" pitchFamily="2" charset="-122"/>
              </a:rPr>
              <a:t> – </a:t>
            </a:r>
            <a:r>
              <a:rPr lang="en-US" altLang="zh-CN" sz="2000" i="1" dirty="0" err="1">
                <a:latin typeface="Cambria" pitchFamily="18" charset="0"/>
                <a:ea typeface="SimSun" pitchFamily="2" charset="-122"/>
              </a:rPr>
              <a:t>Acaris</a:t>
            </a:r>
            <a:r>
              <a:rPr lang="en-US" altLang="zh-CN" sz="2000" i="1" dirty="0">
                <a:latin typeface="Cambria" pitchFamily="18" charset="0"/>
                <a:ea typeface="SimSun" pitchFamily="2" charset="-122"/>
              </a:rPr>
              <a:t> </a:t>
            </a:r>
            <a:r>
              <a:rPr lang="en-US" altLang="zh-CN" sz="2000" i="1" dirty="0" err="1">
                <a:latin typeface="Cambria" pitchFamily="18" charset="0"/>
                <a:ea typeface="SimSun" pitchFamily="2" charset="-122"/>
              </a:rPr>
              <a:t>lumbricoides</a:t>
            </a:r>
            <a:endParaRPr lang="en-US" altLang="zh-CN" sz="2000" i="1" dirty="0">
              <a:latin typeface="Cambria" pitchFamily="18" charset="0"/>
              <a:ea typeface="SimSun" pitchFamily="2" charset="-122"/>
            </a:endParaRPr>
          </a:p>
          <a:p>
            <a:pPr algn="l" rtl="0">
              <a:lnSpc>
                <a:spcPct val="150000"/>
              </a:lnSpc>
            </a:pPr>
            <a:r>
              <a:rPr lang="en-US" altLang="zh-CN" sz="2000" dirty="0">
                <a:latin typeface="Cambria" pitchFamily="18" charset="0"/>
                <a:ea typeface="SimSun" pitchFamily="2" charset="-122"/>
              </a:rPr>
              <a:t>          = Hook worms - </a:t>
            </a:r>
            <a:r>
              <a:rPr lang="en-US" altLang="zh-CN" sz="2000" i="1" dirty="0" err="1">
                <a:latin typeface="Cambria" pitchFamily="18" charset="0"/>
                <a:ea typeface="SimSun" pitchFamily="2" charset="-122"/>
              </a:rPr>
              <a:t>Ancylostoma</a:t>
            </a:r>
            <a:r>
              <a:rPr lang="en-US" altLang="zh-CN" sz="2000" i="1" dirty="0">
                <a:latin typeface="Cambria" pitchFamily="18" charset="0"/>
                <a:ea typeface="SimSun" pitchFamily="2" charset="-122"/>
              </a:rPr>
              <a:t> </a:t>
            </a:r>
            <a:r>
              <a:rPr lang="en-US" altLang="zh-CN" sz="2000" i="1" dirty="0" err="1">
                <a:latin typeface="Cambria" pitchFamily="18" charset="0"/>
                <a:ea typeface="SimSun" pitchFamily="2" charset="-122"/>
              </a:rPr>
              <a:t>duodenale</a:t>
            </a:r>
            <a:r>
              <a:rPr lang="zh-CN" altLang="en-US" sz="2000" i="1" dirty="0">
                <a:latin typeface="Cambria" pitchFamily="18" charset="0"/>
                <a:ea typeface="SimSun" pitchFamily="2" charset="-122"/>
              </a:rPr>
              <a:t> </a:t>
            </a:r>
            <a:r>
              <a:rPr lang="en-US" altLang="zh-CN" sz="2000" i="1" dirty="0">
                <a:latin typeface="Cambria" pitchFamily="18" charset="0"/>
                <a:ea typeface="SimSun" pitchFamily="2" charset="-122"/>
              </a:rPr>
              <a:t>/ </a:t>
            </a:r>
            <a:r>
              <a:rPr lang="en-US" altLang="zh-CN" sz="2000" dirty="0" err="1">
                <a:latin typeface="Cambria" pitchFamily="18" charset="0"/>
                <a:ea typeface="SimSun" pitchFamily="2" charset="-122"/>
              </a:rPr>
              <a:t>N</a:t>
            </a:r>
            <a:r>
              <a:rPr lang="en-US" altLang="zh-CN" sz="2000" i="1" dirty="0" err="1">
                <a:latin typeface="Cambria" pitchFamily="18" charset="0"/>
                <a:ea typeface="SimSun" pitchFamily="2" charset="-122"/>
              </a:rPr>
              <a:t>ecator</a:t>
            </a:r>
            <a:r>
              <a:rPr lang="en-US" altLang="zh-CN" sz="2000" i="1" dirty="0">
                <a:latin typeface="Cambria" pitchFamily="18" charset="0"/>
                <a:ea typeface="SimSun" pitchFamily="2" charset="-122"/>
              </a:rPr>
              <a:t> </a:t>
            </a:r>
            <a:r>
              <a:rPr lang="en-US" altLang="zh-CN" sz="2000" i="1" dirty="0" err="1">
                <a:latin typeface="Cambria" pitchFamily="18" charset="0"/>
                <a:ea typeface="SimSun" pitchFamily="2" charset="-122"/>
              </a:rPr>
              <a:t>americanus</a:t>
            </a:r>
            <a:endParaRPr lang="en-US" altLang="zh-CN" sz="2000" i="1" dirty="0">
              <a:latin typeface="Cambria" pitchFamily="18" charset="0"/>
              <a:ea typeface="SimSun" pitchFamily="2" charset="-122"/>
            </a:endParaRPr>
          </a:p>
          <a:p>
            <a:pPr algn="l" rtl="0">
              <a:lnSpc>
                <a:spcPct val="150000"/>
              </a:lnSpc>
            </a:pPr>
            <a:r>
              <a:rPr lang="en-US" altLang="zh-CN" sz="2000" dirty="0">
                <a:latin typeface="Cambria" pitchFamily="18" charset="0"/>
                <a:ea typeface="SimSun" pitchFamily="2" charset="-122"/>
              </a:rPr>
              <a:t>          = Pin worm - </a:t>
            </a:r>
            <a:r>
              <a:rPr lang="en-US" sz="2000" i="1" dirty="0" err="1">
                <a:latin typeface="Cambria" pitchFamily="18" charset="0"/>
              </a:rPr>
              <a:t>Enterobius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vermicularis</a:t>
            </a:r>
            <a:br>
              <a:rPr lang="en-US" sz="2000" dirty="0">
                <a:solidFill>
                  <a:schemeClr val="accent2"/>
                </a:solidFill>
                <a:latin typeface="Cambria" pitchFamily="18" charset="0"/>
              </a:rPr>
            </a:br>
            <a:r>
              <a:rPr lang="en-US" sz="2000" dirty="0">
                <a:solidFill>
                  <a:schemeClr val="accent2"/>
                </a:solidFill>
                <a:latin typeface="Cambria" pitchFamily="18" charset="0"/>
              </a:rPr>
              <a:t>          = </a:t>
            </a:r>
            <a:r>
              <a:rPr lang="en-US" altLang="zh-CN" sz="2000" dirty="0">
                <a:latin typeface="Cambria" pitchFamily="18" charset="0"/>
                <a:ea typeface="SimSun" pitchFamily="2" charset="-122"/>
              </a:rPr>
              <a:t>Whip worm - </a:t>
            </a:r>
            <a:r>
              <a:rPr lang="en-US" sz="2000" i="1" dirty="0" err="1">
                <a:latin typeface="Cambria" pitchFamily="18" charset="0"/>
              </a:rPr>
              <a:t>Trichuris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trichura</a:t>
            </a:r>
            <a:r>
              <a:rPr lang="en-US" sz="200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endParaRPr lang="en-US" sz="2000" i="1" dirty="0">
              <a:latin typeface="Cambri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14346" y="428604"/>
            <a:ext cx="7643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 Parasite Identification</a:t>
            </a:r>
            <a:endParaRPr lang="ar-JO" sz="28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5746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14346" y="428604"/>
            <a:ext cx="764386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Cestodes</a:t>
            </a:r>
            <a:r>
              <a:rPr lang="en-US" sz="2800" i="1" dirty="0">
                <a:solidFill>
                  <a:schemeClr val="bg1"/>
                </a:solidFill>
                <a:latin typeface="Cambria" pitchFamily="18" charset="0"/>
              </a:rPr>
              <a:t> - </a:t>
            </a:r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Taenia</a:t>
            </a:r>
            <a:r>
              <a:rPr lang="en-US" sz="2800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saginata</a:t>
            </a:r>
            <a:endParaRPr lang="en-US" sz="2800" i="1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ar-JO" sz="2800" i="1" dirty="0" err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1428736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ar-JO" sz="20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1857365"/>
            <a:ext cx="50720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Disease: </a:t>
            </a:r>
            <a:r>
              <a:rPr lang="en-US" sz="2000" dirty="0" err="1">
                <a:latin typeface="Cambria" pitchFamily="18" charset="0"/>
              </a:rPr>
              <a:t>Taeniasis</a:t>
            </a:r>
            <a:r>
              <a:rPr lang="en-US" sz="2000" dirty="0">
                <a:latin typeface="Cambria" pitchFamily="18" charset="0"/>
              </a:rPr>
              <a:t>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Diagnostic stage: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A- usually by finding the ova/eggs in stool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B- finding the gravid </a:t>
            </a:r>
            <a:r>
              <a:rPr lang="en-US" sz="2000" dirty="0" err="1">
                <a:latin typeface="Cambria" pitchFamily="18" charset="0"/>
              </a:rPr>
              <a:t>proglottid</a:t>
            </a:r>
            <a:r>
              <a:rPr lang="en-US" sz="2000" dirty="0">
                <a:latin typeface="Cambria" pitchFamily="18" charset="0"/>
              </a:rPr>
              <a:t> in stool  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r>
              <a:rPr lang="en-US" sz="2000" b="1" dirty="0">
                <a:latin typeface="Cambria" pitchFamily="18" charset="0"/>
              </a:rPr>
              <a:t>Ova/egg features: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1- </a:t>
            </a:r>
            <a:r>
              <a:rPr lang="en-US" sz="2000" dirty="0" err="1">
                <a:latin typeface="Cambria" pitchFamily="18" charset="0"/>
              </a:rPr>
              <a:t>Sepherical</a:t>
            </a:r>
            <a:r>
              <a:rPr lang="en-US" sz="2000" dirty="0">
                <a:latin typeface="Cambria" pitchFamily="18" charset="0"/>
              </a:rPr>
              <a:t> or slightly oval 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2- </a:t>
            </a:r>
            <a:r>
              <a:rPr lang="en-US" sz="2000" dirty="0" err="1">
                <a:latin typeface="Cambria" pitchFamily="18" charset="0"/>
              </a:rPr>
              <a:t>radially</a:t>
            </a:r>
            <a:r>
              <a:rPr lang="en-US" sz="2000" dirty="0">
                <a:latin typeface="Cambria" pitchFamily="18" charset="0"/>
              </a:rPr>
              <a:t>-striated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3- The internal </a:t>
            </a:r>
            <a:r>
              <a:rPr lang="en-US" sz="2000" dirty="0" err="1">
                <a:latin typeface="Cambria" pitchFamily="18" charset="0"/>
              </a:rPr>
              <a:t>oncosphere</a:t>
            </a:r>
            <a:r>
              <a:rPr lang="en-US" sz="2000" dirty="0">
                <a:latin typeface="Cambria" pitchFamily="18" charset="0"/>
              </a:rPr>
              <a:t> contains 6 </a:t>
            </a:r>
            <a:r>
              <a:rPr lang="en-US" sz="2000" dirty="0" err="1">
                <a:latin typeface="Cambria" pitchFamily="18" charset="0"/>
              </a:rPr>
              <a:t>refractile</a:t>
            </a:r>
            <a:r>
              <a:rPr lang="en-US" sz="2000" dirty="0">
                <a:latin typeface="Cambria" pitchFamily="18" charset="0"/>
              </a:rPr>
              <a:t> hooks  (</a:t>
            </a:r>
            <a:r>
              <a:rPr lang="en-US" sz="2000" dirty="0" err="1">
                <a:latin typeface="Cambria" pitchFamily="18" charset="0"/>
              </a:rPr>
              <a:t>hexacanth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emryo</a:t>
            </a:r>
            <a:r>
              <a:rPr lang="en-US" sz="2000" dirty="0">
                <a:latin typeface="Cambria" pitchFamily="18" charset="0"/>
              </a:rPr>
              <a:t>) </a:t>
            </a:r>
          </a:p>
          <a:p>
            <a:pPr algn="l" rtl="0">
              <a:buClr>
                <a:srgbClr val="C00000"/>
              </a:buClr>
            </a:pPr>
            <a:endParaRPr lang="ar-JO" sz="2000" dirty="0">
              <a:latin typeface="Cambria" pitchFamily="18" charset="0"/>
            </a:endParaRPr>
          </a:p>
        </p:txBody>
      </p:sp>
      <p:pic>
        <p:nvPicPr>
          <p:cNvPr id="8" name="Picture 7" descr="egg-taen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071546"/>
            <a:ext cx="3379567" cy="3214710"/>
          </a:xfrm>
          <a:prstGeom prst="rect">
            <a:avLst/>
          </a:prstGeom>
        </p:spPr>
      </p:pic>
      <p:pic>
        <p:nvPicPr>
          <p:cNvPr id="9" name="Picture 8" descr="Taenia2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4238625"/>
            <a:ext cx="3429024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5746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Cestodes</a:t>
            </a:r>
            <a:r>
              <a:rPr lang="en-US" sz="2800" i="1" dirty="0">
                <a:solidFill>
                  <a:schemeClr val="bg1"/>
                </a:solidFill>
                <a:latin typeface="Cambria" pitchFamily="18" charset="0"/>
              </a:rPr>
              <a:t> - </a:t>
            </a:r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Taenia</a:t>
            </a:r>
            <a:r>
              <a:rPr lang="en-US" sz="2800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saginata</a:t>
            </a:r>
            <a:endParaRPr lang="en-US" sz="2800" i="1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ar-JO" sz="2800" i="1" dirty="0" err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662" y="5429264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Cambria" pitchFamily="18" charset="0"/>
              </a:rPr>
              <a:t>Gravid </a:t>
            </a:r>
            <a:r>
              <a:rPr lang="en-US" sz="2000" b="1" dirty="0" err="1">
                <a:latin typeface="Cambria" pitchFamily="18" charset="0"/>
              </a:rPr>
              <a:t>proglottid</a:t>
            </a:r>
            <a:r>
              <a:rPr lang="en-US" sz="2000" b="1" dirty="0">
                <a:latin typeface="Cambria" pitchFamily="18" charset="0"/>
              </a:rPr>
              <a:t>: </a:t>
            </a:r>
            <a:r>
              <a:rPr lang="en-US" sz="2000" dirty="0">
                <a:latin typeface="Cambria" pitchFamily="18" charset="0"/>
              </a:rPr>
              <a:t>very mature segment found </a:t>
            </a:r>
            <a:r>
              <a:rPr lang="en-US" sz="2000" dirty="0" err="1">
                <a:latin typeface="Cambria" pitchFamily="18" charset="0"/>
              </a:rPr>
              <a:t>posteriorly</a:t>
            </a:r>
            <a:r>
              <a:rPr lang="en-US" sz="2000" dirty="0">
                <a:latin typeface="Cambria" pitchFamily="18" charset="0"/>
              </a:rPr>
              <a:t>, contains uterus filled with eggs, occasionally seen in stool    </a:t>
            </a:r>
            <a:endParaRPr lang="ar-JO" sz="2000" dirty="0">
              <a:latin typeface="Cambria" pitchFamily="18" charset="0"/>
            </a:endParaRPr>
          </a:p>
        </p:txBody>
      </p:sp>
      <p:pic>
        <p:nvPicPr>
          <p:cNvPr id="9" name="Picture 8" descr="Zaiman-PPP-thmbn-00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571612"/>
            <a:ext cx="412065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521e17ea6f47fc038d72fa64353b72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85860"/>
            <a:ext cx="4357718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zh-CN" sz="2800" i="1" dirty="0">
                <a:solidFill>
                  <a:schemeClr val="bg1"/>
                </a:solidFill>
                <a:latin typeface="Cambria" pitchFamily="18" charset="0"/>
              </a:rPr>
              <a:t>Nematodes - </a:t>
            </a:r>
            <a:r>
              <a:rPr lang="en-US" altLang="zh-CN" sz="2800" i="1" dirty="0" err="1">
                <a:solidFill>
                  <a:schemeClr val="bg1"/>
                </a:solidFill>
                <a:latin typeface="Cambria" pitchFamily="18" charset="0"/>
              </a:rPr>
              <a:t>Ascaris</a:t>
            </a:r>
            <a:r>
              <a:rPr lang="en-US" altLang="zh-CN" sz="2800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Cambria" pitchFamily="18" charset="0"/>
              </a:rPr>
              <a:t>lumbricoides</a:t>
            </a:r>
            <a:endParaRPr lang="ar-JO" sz="2800" i="1" dirty="0" err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357298"/>
            <a:ext cx="80724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-The most common human </a:t>
            </a:r>
            <a:r>
              <a:rPr lang="en-US" sz="2000" dirty="0" err="1">
                <a:latin typeface="Cambria" pitchFamily="18" charset="0"/>
              </a:rPr>
              <a:t>helminthic</a:t>
            </a:r>
            <a:r>
              <a:rPr lang="en-US" sz="2000" dirty="0">
                <a:latin typeface="Cambria" pitchFamily="18" charset="0"/>
              </a:rPr>
              <a:t> infection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-Largest intestinal nematode  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Disease: </a:t>
            </a:r>
            <a:r>
              <a:rPr lang="en-US" sz="2000" dirty="0" err="1">
                <a:latin typeface="Cambria" pitchFamily="18" charset="0"/>
              </a:rPr>
              <a:t>Ascariasis</a:t>
            </a: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Diagnostic stage: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A- fertilized and unfertilized eggs in stool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B- adult worms in stool  (rarely) 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r>
              <a:rPr lang="en-US" sz="2000" b="1" dirty="0">
                <a:latin typeface="Cambria" pitchFamily="18" charset="0"/>
              </a:rPr>
              <a:t>Ova/egg features: </a:t>
            </a:r>
          </a:p>
          <a:p>
            <a:pPr algn="l" rtl="0">
              <a:buClr>
                <a:srgbClr val="C00000"/>
              </a:buClr>
            </a:pPr>
            <a:r>
              <a:rPr lang="en-US" sz="2000" b="1" dirty="0">
                <a:latin typeface="Cambria" pitchFamily="18" charset="0"/>
              </a:rPr>
              <a:t>1-fertilized egg</a:t>
            </a:r>
            <a:r>
              <a:rPr lang="en-US" sz="2000" dirty="0">
                <a:latin typeface="Cambria" pitchFamily="18" charset="0"/>
              </a:rPr>
              <a:t>: rounded, thick shell with external </a:t>
            </a:r>
            <a:r>
              <a:rPr lang="en-US" sz="2000" dirty="0" err="1">
                <a:latin typeface="Cambria" pitchFamily="18" charset="0"/>
              </a:rPr>
              <a:t>mammillated</a:t>
            </a:r>
            <a:r>
              <a:rPr lang="en-US" sz="2000" dirty="0">
                <a:latin typeface="Cambria" pitchFamily="18" charset="0"/>
              </a:rPr>
              <a:t> layer </a:t>
            </a:r>
          </a:p>
          <a:p>
            <a:pPr algn="l" rtl="0">
              <a:buClr>
                <a:srgbClr val="C00000"/>
              </a:buClr>
            </a:pPr>
            <a:r>
              <a:rPr lang="en-US" sz="2000" b="1" dirty="0">
                <a:latin typeface="Cambria" pitchFamily="18" charset="0"/>
              </a:rPr>
              <a:t>2- unfertilized egg</a:t>
            </a:r>
            <a:r>
              <a:rPr lang="en-US" sz="2000" dirty="0">
                <a:latin typeface="Cambria" pitchFamily="18" charset="0"/>
              </a:rPr>
              <a:t>: oval, thin shell with more variable </a:t>
            </a:r>
            <a:r>
              <a:rPr lang="en-US" sz="2000" dirty="0" err="1">
                <a:latin typeface="Cambria" pitchFamily="18" charset="0"/>
              </a:rPr>
              <a:t>mammillated</a:t>
            </a:r>
            <a:r>
              <a:rPr lang="en-US" sz="2000" dirty="0">
                <a:latin typeface="Cambria" pitchFamily="18" charset="0"/>
              </a:rPr>
              <a:t> layer, larger than the fertilized egg, contains a mass of retractile granules 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ar-JO" sz="2000" dirty="0">
              <a:latin typeface="Cambria" pitchFamily="18" charset="0"/>
            </a:endParaRPr>
          </a:p>
        </p:txBody>
      </p:sp>
      <p:pic>
        <p:nvPicPr>
          <p:cNvPr id="6" name="Picture 5" descr="alum2eggs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785926"/>
            <a:ext cx="335089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scaris-lumbricoides-Fertilized-e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71612"/>
            <a:ext cx="400052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Ascaris-lumbricoides-unfertilized-e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71612"/>
            <a:ext cx="400052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-214346" y="428604"/>
            <a:ext cx="7643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zh-CN" sz="2800" i="1" dirty="0">
                <a:solidFill>
                  <a:schemeClr val="bg1"/>
                </a:solidFill>
                <a:latin typeface="Cambria" pitchFamily="18" charset="0"/>
              </a:rPr>
              <a:t>Nematodes - </a:t>
            </a:r>
            <a:r>
              <a:rPr lang="en-US" altLang="zh-CN" sz="2800" i="1" dirty="0" err="1">
                <a:solidFill>
                  <a:schemeClr val="bg1"/>
                </a:solidFill>
                <a:latin typeface="Cambria" pitchFamily="18" charset="0"/>
              </a:rPr>
              <a:t>Ascaris</a:t>
            </a:r>
            <a:r>
              <a:rPr lang="en-US" altLang="zh-CN" sz="2800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Cambria" pitchFamily="18" charset="0"/>
              </a:rPr>
              <a:t>lumbricoides</a:t>
            </a:r>
            <a:endParaRPr lang="ar-JO" sz="2800" i="1" dirty="0" err="1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Introduction</a:t>
            </a:r>
            <a:endParaRPr lang="ar-JO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2002216"/>
            <a:ext cx="585791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latin typeface="Cambria" pitchFamily="18" charset="0"/>
              </a:rPr>
              <a:t>Stool Examination for GIT infections: </a:t>
            </a:r>
          </a:p>
          <a:p>
            <a:pPr algn="l" rtl="0"/>
            <a:endParaRPr lang="en-US" sz="2400" dirty="0">
              <a:latin typeface="Cambria" pitchFamily="18" charset="0"/>
            </a:endParaRPr>
          </a:p>
          <a:p>
            <a:pPr marL="457200" indent="-457200" algn="l" rtl="0">
              <a:buClr>
                <a:srgbClr val="C00000"/>
              </a:buClr>
              <a:buFont typeface="+mj-lt"/>
              <a:buAutoNum type="arabicParenR"/>
            </a:pPr>
            <a:r>
              <a:rPr lang="en-US" sz="2400" dirty="0">
                <a:latin typeface="Cambria" pitchFamily="18" charset="0"/>
              </a:rPr>
              <a:t> Stool culture, to identify Bacteria </a:t>
            </a:r>
          </a:p>
          <a:p>
            <a:pPr marL="457200" indent="-457200" algn="l" rtl="0">
              <a:buClr>
                <a:srgbClr val="C00000"/>
              </a:buClr>
              <a:buFont typeface="+mj-lt"/>
              <a:buAutoNum type="arabicParenR"/>
            </a:pPr>
            <a:r>
              <a:rPr lang="en-US" sz="2400" dirty="0">
                <a:latin typeface="Cambria" pitchFamily="18" charset="0"/>
              </a:rPr>
              <a:t> Fecal wet mount, to identify Parasites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zh-CN" sz="2800" i="1" dirty="0">
                <a:solidFill>
                  <a:schemeClr val="bg1"/>
                </a:solidFill>
                <a:latin typeface="Cambria" pitchFamily="18" charset="0"/>
              </a:rPr>
              <a:t>Nematodes - Hookworms</a:t>
            </a:r>
            <a:endParaRPr lang="ar-JO" sz="2800" i="1" dirty="0" err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214422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1- </a:t>
            </a:r>
            <a:r>
              <a:rPr lang="en-US" sz="2000" i="1" dirty="0" err="1">
                <a:latin typeface="Cambria" pitchFamily="18" charset="0"/>
              </a:rPr>
              <a:t>Ancylostoma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duodenale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“old world hookworm” </a:t>
            </a:r>
            <a:r>
              <a:rPr lang="en-US" sz="2000" dirty="0">
                <a:latin typeface="Cambria" pitchFamily="18" charset="0"/>
                <a:sym typeface="Wingdings" pitchFamily="2" charset="2"/>
              </a:rPr>
              <a:t> </a:t>
            </a:r>
            <a:r>
              <a:rPr lang="en-US" sz="2000" dirty="0" err="1">
                <a:latin typeface="Cambria" pitchFamily="18" charset="0"/>
                <a:sym typeface="Wingdings" pitchFamily="2" charset="2"/>
              </a:rPr>
              <a:t>Ancylostomiasis</a:t>
            </a: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2- </a:t>
            </a:r>
            <a:r>
              <a:rPr lang="en-US" sz="2000" i="1" dirty="0" err="1">
                <a:latin typeface="Cambria" pitchFamily="18" charset="0"/>
              </a:rPr>
              <a:t>Necator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americanus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“ new world hookworm”     </a:t>
            </a:r>
            <a:r>
              <a:rPr lang="en-US" sz="2000" dirty="0">
                <a:latin typeface="Cambria" pitchFamily="18" charset="0"/>
                <a:sym typeface="Wingdings" pitchFamily="2" charset="2"/>
              </a:rPr>
              <a:t> </a:t>
            </a:r>
            <a:r>
              <a:rPr lang="en-US" sz="2000" dirty="0" err="1">
                <a:latin typeface="Cambria" pitchFamily="18" charset="0"/>
                <a:sym typeface="Wingdings" pitchFamily="2" charset="2"/>
              </a:rPr>
              <a:t>Necatoriasis</a:t>
            </a:r>
            <a:r>
              <a:rPr lang="en-US" sz="2000" dirty="0">
                <a:latin typeface="Cambria" pitchFamily="18" charset="0"/>
                <a:sym typeface="Wingdings" pitchFamily="2" charset="2"/>
              </a:rPr>
              <a:t> </a:t>
            </a: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Diagnostic stage: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Finding eggs in stool 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r>
              <a:rPr lang="en-US" sz="2000" b="1" dirty="0">
                <a:latin typeface="Cambria" pitchFamily="18" charset="0"/>
              </a:rPr>
              <a:t>Ova/egg features: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- The eggs of </a:t>
            </a:r>
            <a:r>
              <a:rPr lang="en-US" sz="2000" i="1" dirty="0" err="1">
                <a:latin typeface="Cambria" pitchFamily="18" charset="0"/>
              </a:rPr>
              <a:t>Ancylostoma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duodenale</a:t>
            </a:r>
            <a:r>
              <a:rPr lang="en-US" sz="2000" i="1" dirty="0">
                <a:latin typeface="Cambria" pitchFamily="18" charset="0"/>
              </a:rPr>
              <a:t> and </a:t>
            </a:r>
            <a:r>
              <a:rPr lang="en-US" sz="2000" i="1" dirty="0" err="1">
                <a:latin typeface="Cambria" pitchFamily="18" charset="0"/>
              </a:rPr>
              <a:t>Necator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americanus</a:t>
            </a:r>
            <a:r>
              <a:rPr lang="en-US" sz="2000" i="1" dirty="0">
                <a:latin typeface="Cambria" pitchFamily="18" charset="0"/>
              </a:rPr>
              <a:t>  </a:t>
            </a:r>
            <a:r>
              <a:rPr lang="en-US" sz="2000" dirty="0">
                <a:latin typeface="Cambria" pitchFamily="18" charset="0"/>
              </a:rPr>
              <a:t>can’t be differentiated microscopically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- Eggs are colorless, thin-shelled 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ar-JO" sz="2000" dirty="0">
              <a:latin typeface="Cambria" pitchFamily="18" charset="0"/>
            </a:endParaRPr>
          </a:p>
        </p:txBody>
      </p:sp>
      <p:pic>
        <p:nvPicPr>
          <p:cNvPr id="5" name="Picture 4" descr="06b0dbd3cc611ee8fb66ba57b0bd6c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714752"/>
            <a:ext cx="4572032" cy="2970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428604"/>
            <a:ext cx="7643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zh-CN" sz="2800" i="1" dirty="0">
                <a:solidFill>
                  <a:schemeClr val="bg1"/>
                </a:solidFill>
                <a:latin typeface="Cambria" pitchFamily="18" charset="0"/>
              </a:rPr>
              <a:t>Nematodes </a:t>
            </a:r>
            <a:r>
              <a:rPr lang="en-US" altLang="zh-CN" sz="2400" i="1" dirty="0">
                <a:solidFill>
                  <a:schemeClr val="bg1"/>
                </a:solidFill>
                <a:latin typeface="Cambria" pitchFamily="18" charset="0"/>
              </a:rPr>
              <a:t>(Pin worm) </a:t>
            </a:r>
            <a:r>
              <a:rPr lang="en-US" altLang="zh-CN" sz="2800" i="1" dirty="0">
                <a:solidFill>
                  <a:schemeClr val="bg1"/>
                </a:solidFill>
                <a:latin typeface="Cambria" pitchFamily="18" charset="0"/>
              </a:rPr>
              <a:t>- </a:t>
            </a:r>
            <a:r>
              <a:rPr lang="en-US" altLang="zh-CN" sz="2800" i="1" dirty="0" err="1">
                <a:solidFill>
                  <a:schemeClr val="bg1"/>
                </a:solidFill>
                <a:latin typeface="Cambria" pitchFamily="18" charset="0"/>
              </a:rPr>
              <a:t>Enterobius</a:t>
            </a:r>
            <a:r>
              <a:rPr lang="en-US" altLang="zh-CN" sz="2800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Cambria" pitchFamily="18" charset="0"/>
              </a:rPr>
              <a:t>vermicularis</a:t>
            </a:r>
            <a:endParaRPr lang="ar-JO" altLang="zh-CN" sz="2800" i="1" dirty="0" err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214422"/>
            <a:ext cx="8072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Disease: </a:t>
            </a:r>
            <a:r>
              <a:rPr lang="en-US" sz="2000" dirty="0" err="1">
                <a:latin typeface="Cambria" pitchFamily="18" charset="0"/>
              </a:rPr>
              <a:t>Entrobiasis</a:t>
            </a: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Diagnostic stage: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1- eggs collected from </a:t>
            </a:r>
            <a:r>
              <a:rPr lang="en-US" sz="2000" dirty="0" err="1">
                <a:latin typeface="Cambria" pitchFamily="18" charset="0"/>
              </a:rPr>
              <a:t>perianal</a:t>
            </a:r>
            <a:r>
              <a:rPr lang="en-US" sz="2000" dirty="0">
                <a:latin typeface="Cambria" pitchFamily="18" charset="0"/>
              </a:rPr>
              <a:t> area by “Scotch test”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  <a:sym typeface="Wingdings" pitchFamily="2" charset="2"/>
              </a:rPr>
              <a:t>Eggs not commonly found in stool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  <a:sym typeface="Wingdings" pitchFamily="2" charset="2"/>
              </a:rPr>
              <a:t>2- adult worms from </a:t>
            </a:r>
            <a:r>
              <a:rPr lang="en-US" sz="2000" dirty="0" err="1">
                <a:latin typeface="Cambria" pitchFamily="18" charset="0"/>
                <a:sym typeface="Wingdings" pitchFamily="2" charset="2"/>
              </a:rPr>
              <a:t>perianal</a:t>
            </a:r>
            <a:r>
              <a:rPr lang="en-US" sz="2000" dirty="0">
                <a:latin typeface="Cambria" pitchFamily="18" charset="0"/>
                <a:sym typeface="Wingdings" pitchFamily="2" charset="2"/>
              </a:rPr>
              <a:t> area or in stool </a:t>
            </a: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r>
              <a:rPr lang="en-US" sz="2000" b="1" dirty="0">
                <a:latin typeface="Cambria" pitchFamily="18" charset="0"/>
              </a:rPr>
              <a:t>Ova/egg features: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b="1" dirty="0">
                <a:latin typeface="Cambria" pitchFamily="18" charset="0"/>
              </a:rPr>
              <a:t>“D” shaped</a:t>
            </a:r>
            <a:r>
              <a:rPr lang="en-US" sz="2000" dirty="0">
                <a:latin typeface="Cambria" pitchFamily="18" charset="0"/>
              </a:rPr>
              <a:t>, elongated-oval slightly flattened on one side</a:t>
            </a:r>
          </a:p>
          <a:p>
            <a:pPr algn="l" rtl="0">
              <a:buClr>
                <a:srgbClr val="C00000"/>
              </a:buClr>
            </a:pPr>
            <a:endParaRPr lang="ar-JO" sz="2000" dirty="0">
              <a:latin typeface="Cambria" pitchFamily="18" charset="0"/>
            </a:endParaRPr>
          </a:p>
        </p:txBody>
      </p:sp>
      <p:pic>
        <p:nvPicPr>
          <p:cNvPr id="7" name="Picture 6" descr="pinwor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732234"/>
            <a:ext cx="4008438" cy="2982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823932"/>
            <a:ext cx="3643338" cy="3034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15646" y="3990255"/>
            <a:ext cx="2567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ambria" pitchFamily="18" charset="0"/>
                <a:ea typeface="Cambria" pitchFamily="18" charset="0"/>
              </a:rPr>
              <a:t>Photo credit: </a:t>
            </a:r>
          </a:p>
          <a:p>
            <a:pPr algn="ctr"/>
            <a:r>
              <a:rPr lang="en-GB" sz="1200" dirty="0">
                <a:latin typeface="Cambria" pitchFamily="18" charset="0"/>
                <a:ea typeface="Cambria" pitchFamily="18" charset="0"/>
              </a:rPr>
              <a:t>Mohammad </a:t>
            </a:r>
            <a:r>
              <a:rPr lang="en-GB" sz="1200" dirty="0" err="1">
                <a:latin typeface="Cambria" pitchFamily="18" charset="0"/>
                <a:ea typeface="Cambria" pitchFamily="18" charset="0"/>
              </a:rPr>
              <a:t>Muneer</a:t>
            </a:r>
            <a:r>
              <a:rPr lang="en-GB" sz="1200" dirty="0">
                <a:latin typeface="Cambria" pitchFamily="18" charset="0"/>
                <a:ea typeface="Cambria" pitchFamily="18" charset="0"/>
              </a:rPr>
              <a:t> – Passion Batch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2844" y="428604"/>
            <a:ext cx="7643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zh-CN" sz="2800" i="1" dirty="0">
                <a:solidFill>
                  <a:schemeClr val="bg1"/>
                </a:solidFill>
                <a:latin typeface="Cambria" pitchFamily="18" charset="0"/>
              </a:rPr>
              <a:t>Nematodes </a:t>
            </a:r>
            <a:r>
              <a:rPr lang="en-US" altLang="zh-CN" sz="2400" i="1" dirty="0">
                <a:solidFill>
                  <a:schemeClr val="bg1"/>
                </a:solidFill>
                <a:latin typeface="Cambria" pitchFamily="18" charset="0"/>
              </a:rPr>
              <a:t>(Whip worm) </a:t>
            </a:r>
            <a:r>
              <a:rPr lang="en-US" altLang="zh-CN" sz="2800" i="1" dirty="0">
                <a:solidFill>
                  <a:schemeClr val="bg1"/>
                </a:solidFill>
                <a:latin typeface="Cambria" pitchFamily="18" charset="0"/>
              </a:rPr>
              <a:t>- </a:t>
            </a:r>
            <a:r>
              <a:rPr lang="en-US" altLang="zh-CN" sz="2800" i="1" dirty="0" err="1">
                <a:solidFill>
                  <a:schemeClr val="bg1"/>
                </a:solidFill>
                <a:latin typeface="Cambria" pitchFamily="18" charset="0"/>
              </a:rPr>
              <a:t>Trichuris</a:t>
            </a:r>
            <a:r>
              <a:rPr lang="en-US" altLang="zh-CN" sz="2800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Cambria" pitchFamily="18" charset="0"/>
              </a:rPr>
              <a:t>trichura</a:t>
            </a:r>
            <a:endParaRPr lang="ar-JO" altLang="zh-CN" sz="2800" i="1" dirty="0" err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285860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Diagnostic stage: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Finding </a:t>
            </a:r>
            <a:r>
              <a:rPr lang="en-US" sz="2000" dirty="0" err="1">
                <a:latin typeface="Cambria" pitchFamily="18" charset="0"/>
              </a:rPr>
              <a:t>unembryonated</a:t>
            </a:r>
            <a:r>
              <a:rPr lang="en-US" sz="2000" dirty="0">
                <a:latin typeface="Cambria" pitchFamily="18" charset="0"/>
              </a:rPr>
              <a:t> eggs in stool 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r>
              <a:rPr lang="en-US" sz="2000" b="1" dirty="0">
                <a:latin typeface="Cambria" pitchFamily="18" charset="0"/>
              </a:rPr>
              <a:t>Ova/egg features: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b="1" dirty="0">
                <a:latin typeface="Cambria" pitchFamily="18" charset="0"/>
              </a:rPr>
              <a:t>Lemon-shaped</a:t>
            </a:r>
            <a:r>
              <a:rPr lang="en-US" sz="2000" dirty="0">
                <a:latin typeface="Cambria" pitchFamily="18" charset="0"/>
              </a:rPr>
              <a:t>, thick-shelled with pair of polar plugs</a:t>
            </a:r>
          </a:p>
          <a:p>
            <a:pPr algn="l" rtl="0">
              <a:buClr>
                <a:srgbClr val="C00000"/>
              </a:buClr>
            </a:pPr>
            <a:endParaRPr lang="ar-JO" sz="2000" dirty="0">
              <a:latin typeface="Cambria" pitchFamily="18" charset="0"/>
            </a:endParaRPr>
          </a:p>
        </p:txBody>
      </p:sp>
      <p:pic>
        <p:nvPicPr>
          <p:cNvPr id="5" name="Picture 4" descr="54719910-Eggs-of-Trichuris-trichiura-in-stool-analyze-by-microscope-Stock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071810"/>
            <a:ext cx="431959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richuris_trichiura_eg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143248"/>
            <a:ext cx="335758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           Stool Examination </a:t>
            </a:r>
            <a:endParaRPr lang="ar-JO" sz="28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071546"/>
            <a:ext cx="771530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Cambria" pitchFamily="18" charset="0"/>
              </a:rPr>
              <a:t>1- Stool culture (S-S)</a:t>
            </a:r>
          </a:p>
          <a:p>
            <a:pPr algn="l" rtl="0"/>
            <a:endParaRPr lang="en-US" sz="2000" dirty="0">
              <a:latin typeface="Cambria" pitchFamily="18" charset="0"/>
            </a:endParaRPr>
          </a:p>
          <a:p>
            <a:pPr algn="l" rtl="0"/>
            <a:r>
              <a:rPr lang="en-US" sz="2000" dirty="0">
                <a:latin typeface="Cambria" pitchFamily="18" charset="0"/>
              </a:rPr>
              <a:t> </a:t>
            </a:r>
            <a:r>
              <a:rPr lang="en-US" sz="2000" b="1" dirty="0">
                <a:latin typeface="Cambria" pitchFamily="18" charset="0"/>
              </a:rPr>
              <a:t>(S-S) Agar</a:t>
            </a:r>
            <a:r>
              <a:rPr lang="en-US" sz="2000" dirty="0">
                <a:latin typeface="Cambria" pitchFamily="18" charset="0"/>
              </a:rPr>
              <a:t>: is a selective and differential medium for the isolation, cultivation and differentiation of </a:t>
            </a:r>
            <a:r>
              <a:rPr lang="en-US" sz="2000" i="1" dirty="0">
                <a:latin typeface="Cambria" pitchFamily="18" charset="0"/>
              </a:rPr>
              <a:t>Salmonella</a:t>
            </a:r>
            <a:r>
              <a:rPr lang="en-US" sz="2000" dirty="0">
                <a:latin typeface="Cambria" pitchFamily="18" charset="0"/>
              </a:rPr>
              <a:t> </a:t>
            </a:r>
            <a:r>
              <a:rPr lang="en-US" sz="2000" i="1" dirty="0">
                <a:latin typeface="Cambria" pitchFamily="18" charset="0"/>
              </a:rPr>
              <a:t>spp. and  </a:t>
            </a:r>
            <a:r>
              <a:rPr lang="en-US" sz="2000" i="1" dirty="0" err="1">
                <a:latin typeface="Cambria" pitchFamily="18" charset="0"/>
              </a:rPr>
              <a:t>Shigella</a:t>
            </a:r>
            <a:r>
              <a:rPr lang="en-US" sz="2000" dirty="0">
                <a:latin typeface="Cambria" pitchFamily="18" charset="0"/>
              </a:rPr>
              <a:t> </a:t>
            </a:r>
            <a:r>
              <a:rPr lang="en-US" sz="2000" i="1" dirty="0">
                <a:latin typeface="Cambria" pitchFamily="18" charset="0"/>
              </a:rPr>
              <a:t>spp.</a:t>
            </a:r>
            <a:endParaRPr lang="ar-JO" sz="2000" i="1" dirty="0">
              <a:latin typeface="Cambria" pitchFamily="18" charset="0"/>
            </a:endParaRPr>
          </a:p>
        </p:txBody>
      </p:sp>
      <p:pic>
        <p:nvPicPr>
          <p:cNvPr id="6" name="Picture 5" descr="Shigella-sonnei-on-D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227" y="2571744"/>
            <a:ext cx="3397797" cy="3357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5934670"/>
            <a:ext cx="278608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i="1" dirty="0">
                <a:latin typeface="Cambria" pitchFamily="18" charset="0"/>
              </a:rPr>
              <a:t>Salmonella </a:t>
            </a:r>
            <a:r>
              <a:rPr lang="en-US" i="1" dirty="0" err="1">
                <a:latin typeface="Cambria" pitchFamily="18" charset="0"/>
              </a:rPr>
              <a:t>spp</a:t>
            </a:r>
            <a:r>
              <a:rPr lang="en-US" dirty="0">
                <a:latin typeface="Cambria" pitchFamily="18" charset="0"/>
              </a:rPr>
              <a:t> on s-s agar </a:t>
            </a:r>
          </a:p>
          <a:p>
            <a:pPr algn="l" rtl="0"/>
            <a:r>
              <a:rPr lang="en-US" dirty="0">
                <a:latin typeface="Cambria" pitchFamily="18" charset="0"/>
              </a:rPr>
              <a:t>Colonies with black heads</a:t>
            </a:r>
          </a:p>
          <a:p>
            <a:pPr algn="l" rtl="0"/>
            <a:r>
              <a:rPr lang="en-US" b="1" dirty="0">
                <a:latin typeface="Cambria" pitchFamily="18" charset="0"/>
              </a:rPr>
              <a:t>        (H2S producer) </a:t>
            </a:r>
            <a:r>
              <a:rPr lang="en-US" dirty="0">
                <a:latin typeface="Cambria" pitchFamily="18" charset="0"/>
              </a:rPr>
              <a:t> </a:t>
            </a:r>
            <a:endParaRPr lang="ar-JO" b="1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5929330"/>
            <a:ext cx="39290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i="1" dirty="0" err="1">
                <a:latin typeface="Cambria" pitchFamily="18" charset="0"/>
              </a:rPr>
              <a:t>Shigella</a:t>
            </a:r>
            <a:r>
              <a:rPr lang="en-US" i="1" dirty="0">
                <a:latin typeface="Cambria" pitchFamily="18" charset="0"/>
              </a:rPr>
              <a:t> </a:t>
            </a:r>
            <a:r>
              <a:rPr lang="en-US" i="1" dirty="0" err="1">
                <a:latin typeface="Cambria" pitchFamily="18" charset="0"/>
              </a:rPr>
              <a:t>spp</a:t>
            </a:r>
            <a:r>
              <a:rPr lang="en-US" i="1" dirty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on s-s agar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723"/>
            <a:ext cx="3486150" cy="3507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596" y="1785926"/>
            <a:ext cx="81439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Cambria" pitchFamily="18" charset="0"/>
              </a:rPr>
              <a:t>GI infections by parasites are primarily diagnosed by</a:t>
            </a:r>
            <a:r>
              <a:rPr lang="en-US" sz="2000" dirty="0">
                <a:latin typeface="Cambria" pitchFamily="18" charset="0"/>
              </a:rPr>
              <a:t>:</a:t>
            </a:r>
            <a:endParaRPr lang="en-US" sz="1400" dirty="0">
              <a:latin typeface="Cambria" pitchFamily="18" charset="0"/>
            </a:endParaRPr>
          </a:p>
          <a:p>
            <a:pPr algn="l" rtl="0"/>
            <a:r>
              <a:rPr lang="en-US" sz="2000" dirty="0">
                <a:latin typeface="Cambria" pitchFamily="18" charset="0"/>
              </a:rPr>
              <a:t>   1- Cysts                                4- </a:t>
            </a:r>
            <a:r>
              <a:rPr lang="en-US" sz="2000" dirty="0" err="1">
                <a:latin typeface="Cambria" pitchFamily="18" charset="0"/>
              </a:rPr>
              <a:t>Helminth</a:t>
            </a:r>
            <a:r>
              <a:rPr lang="en-US" sz="2000" dirty="0">
                <a:latin typeface="Cambria" pitchFamily="18" charset="0"/>
              </a:rPr>
              <a:t> eggs </a:t>
            </a:r>
          </a:p>
          <a:p>
            <a:pPr algn="l" rtl="0"/>
            <a:r>
              <a:rPr lang="en-US" sz="2000" dirty="0">
                <a:latin typeface="Cambria" pitchFamily="18" charset="0"/>
              </a:rPr>
              <a:t>   2- </a:t>
            </a:r>
            <a:r>
              <a:rPr lang="en-US" sz="2000" dirty="0" err="1">
                <a:latin typeface="Cambria" pitchFamily="18" charset="0"/>
              </a:rPr>
              <a:t>Trophozites</a:t>
            </a:r>
            <a:r>
              <a:rPr lang="en-US" sz="2000" dirty="0">
                <a:latin typeface="Cambria" pitchFamily="18" charset="0"/>
              </a:rPr>
              <a:t>                   5- </a:t>
            </a:r>
            <a:r>
              <a:rPr lang="en-US" sz="2000" dirty="0" err="1">
                <a:latin typeface="Cambria" pitchFamily="18" charset="0"/>
              </a:rPr>
              <a:t>Helminth</a:t>
            </a:r>
            <a:r>
              <a:rPr lang="en-US" sz="2000" dirty="0">
                <a:latin typeface="Cambria" pitchFamily="18" charset="0"/>
              </a:rPr>
              <a:t> larva </a:t>
            </a:r>
          </a:p>
          <a:p>
            <a:pPr algn="l" rtl="0"/>
            <a:r>
              <a:rPr lang="en-US" sz="2000" dirty="0">
                <a:latin typeface="Cambria" pitchFamily="18" charset="0"/>
              </a:rPr>
              <a:t>   3- </a:t>
            </a:r>
            <a:r>
              <a:rPr lang="en-US" sz="2000" dirty="0" err="1">
                <a:latin typeface="Cambria" pitchFamily="18" charset="0"/>
              </a:rPr>
              <a:t>Oocysts</a:t>
            </a:r>
            <a:r>
              <a:rPr lang="en-US" sz="2000" dirty="0">
                <a:latin typeface="Cambria" pitchFamily="18" charset="0"/>
              </a:rPr>
              <a:t>                           6- Occasionally adults worms/segments </a:t>
            </a:r>
          </a:p>
          <a:p>
            <a:pPr algn="l" rtl="0"/>
            <a:endParaRPr lang="en-US" sz="2000" b="1" u="sng" dirty="0">
              <a:latin typeface="Cambria" pitchFamily="18" charset="0"/>
            </a:endParaRPr>
          </a:p>
          <a:p>
            <a:pPr algn="l" rtl="0"/>
            <a:endParaRPr lang="en-US" sz="2000" b="1" dirty="0">
              <a:latin typeface="Cambria" pitchFamily="18" charset="0"/>
            </a:endParaRPr>
          </a:p>
          <a:p>
            <a:pPr algn="l" rtl="0"/>
            <a:endParaRPr lang="en-US" sz="2000" b="1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u="sng" dirty="0">
                <a:latin typeface="Cambria" pitchFamily="18" charset="0"/>
              </a:rPr>
              <a:t>Saline wet mount</a:t>
            </a:r>
            <a:r>
              <a:rPr lang="en-US" sz="2000" dirty="0">
                <a:latin typeface="Cambria" pitchFamily="18" charset="0"/>
              </a:rPr>
              <a:t>: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-demonstrates: eggs, larvae, </a:t>
            </a:r>
            <a:r>
              <a:rPr lang="en-US" sz="2000" dirty="0" err="1">
                <a:latin typeface="Cambria" pitchFamily="18" charset="0"/>
              </a:rPr>
              <a:t>trophozoites</a:t>
            </a:r>
            <a:r>
              <a:rPr lang="en-US" sz="2000" dirty="0">
                <a:latin typeface="Cambria" pitchFamily="18" charset="0"/>
              </a:rPr>
              <a:t>, cysts, RBCs and WBCs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-detects motility of alive </a:t>
            </a:r>
            <a:r>
              <a:rPr lang="en-US" sz="2000" dirty="0" err="1">
                <a:latin typeface="Cambria" pitchFamily="18" charset="0"/>
              </a:rPr>
              <a:t>trophozites</a:t>
            </a: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u="sng" dirty="0" err="1">
                <a:latin typeface="Cambria" pitchFamily="18" charset="0"/>
              </a:rPr>
              <a:t>Lugol’s</a:t>
            </a:r>
            <a:r>
              <a:rPr lang="en-US" sz="2000" u="sng" dirty="0">
                <a:latin typeface="Cambria" pitchFamily="18" charset="0"/>
              </a:rPr>
              <a:t> Iodine wet mount</a:t>
            </a:r>
            <a:r>
              <a:rPr lang="en-US" sz="2000" dirty="0">
                <a:latin typeface="Cambria" pitchFamily="18" charset="0"/>
              </a:rPr>
              <a:t>: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-stains nuclei and intra-</a:t>
            </a:r>
            <a:r>
              <a:rPr lang="en-US" sz="2000" dirty="0" err="1">
                <a:latin typeface="Cambria" pitchFamily="18" charset="0"/>
              </a:rPr>
              <a:t>cytoplasmic</a:t>
            </a:r>
            <a:r>
              <a:rPr lang="en-US" sz="2000" dirty="0">
                <a:latin typeface="Cambria" pitchFamily="18" charset="0"/>
              </a:rPr>
              <a:t> organelles</a:t>
            </a:r>
          </a:p>
          <a:p>
            <a:pPr marL="182563"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>
                <a:latin typeface="Cambria" pitchFamily="18" charset="0"/>
              </a:rPr>
              <a:t>Once Iodine is added, the organism will be killed and motility will be lost</a:t>
            </a:r>
          </a:p>
          <a:p>
            <a:pPr algn="l" rtl="0"/>
            <a:endParaRPr lang="en-US" sz="2000" dirty="0">
              <a:latin typeface="Cambria" pitchFamily="18" charset="0"/>
            </a:endParaRPr>
          </a:p>
          <a:p>
            <a:pPr algn="l" rtl="0"/>
            <a:endParaRPr lang="en-US" sz="2000" u="sng" dirty="0">
              <a:latin typeface="Cambria" pitchFamily="18" charset="0"/>
            </a:endParaRPr>
          </a:p>
          <a:p>
            <a:pPr algn="l" rtl="0"/>
            <a:endParaRPr lang="en-US" sz="2000" u="sng" dirty="0">
              <a:latin typeface="Cambria" pitchFamily="18" charset="0"/>
            </a:endParaRPr>
          </a:p>
          <a:p>
            <a:pPr algn="l" rtl="0"/>
            <a:endParaRPr lang="ar-JO" sz="2000" u="sng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285860"/>
            <a:ext cx="51435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latin typeface="Cambria" pitchFamily="18" charset="0"/>
              </a:rPr>
              <a:t>2-Fecal wet mount preparation:</a:t>
            </a:r>
            <a:endParaRPr lang="ar-JO" sz="2000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4346" y="428604"/>
            <a:ext cx="7643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           Stool Examination </a:t>
            </a:r>
            <a:endParaRPr lang="ar-JO" sz="28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          Stool Examination </a:t>
            </a:r>
            <a:endParaRPr lang="ar-JO" sz="28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86" y="1857364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n-US" dirty="0">
                <a:latin typeface="Cambria" pitchFamily="18" charset="0"/>
              </a:rPr>
              <a:t>1- Place one drop of saline/Iodine on different slides </a:t>
            </a:r>
          </a:p>
          <a:p>
            <a:pPr algn="l" rtl="0" fontAlgn="base"/>
            <a:r>
              <a:rPr lang="en-US" dirty="0">
                <a:latin typeface="Cambria" pitchFamily="18" charset="0"/>
              </a:rPr>
              <a:t>2- Dissolve small amount of stool (size=match head) in each drop, mix</a:t>
            </a:r>
          </a:p>
          <a:p>
            <a:pPr algn="l" rtl="0" fontAlgn="base"/>
            <a:r>
              <a:rPr lang="en-US" dirty="0">
                <a:latin typeface="Cambria" pitchFamily="18" charset="0"/>
              </a:rPr>
              <a:t>3- place cover slip (avoid air bubbles)</a:t>
            </a:r>
          </a:p>
          <a:p>
            <a:pPr algn="l" rtl="0" fontAlgn="base"/>
            <a:r>
              <a:rPr lang="en-US" dirty="0">
                <a:latin typeface="Cambria" pitchFamily="18" charset="0"/>
              </a:rPr>
              <a:t>4- Examine under 10X then 40X objective lens </a:t>
            </a:r>
          </a:p>
          <a:p>
            <a:pPr algn="l" rtl="0" fontAlgn="base"/>
            <a:endParaRPr lang="en-US" dirty="0">
              <a:latin typeface="Cambria" pitchFamily="18" charset="0"/>
            </a:endParaRPr>
          </a:p>
          <a:p>
            <a:pPr algn="l" rtl="0" fontAlgn="base">
              <a:buFont typeface="Wingdings" pitchFamily="2" charset="2"/>
              <a:buChar char="ü"/>
            </a:pPr>
            <a:r>
              <a:rPr lang="en-US" i="1" dirty="0"/>
              <a:t>The mount should be just thick that newspaper print can be read through the slide</a:t>
            </a:r>
            <a:endParaRPr lang="en-US" dirty="0">
              <a:latin typeface="Cambria" pitchFamily="18" charset="0"/>
            </a:endParaRPr>
          </a:p>
          <a:p>
            <a:pPr algn="l" rtl="0" fontAlgn="base"/>
            <a:endParaRPr lang="en-US" dirty="0">
              <a:latin typeface="Cambria" pitchFamily="18" charset="0"/>
            </a:endParaRPr>
          </a:p>
        </p:txBody>
      </p:sp>
      <p:pic>
        <p:nvPicPr>
          <p:cNvPr id="7" name="Picture 6" descr="WetMount_DPD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4071942"/>
            <a:ext cx="5000660" cy="2569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0034" y="1285860"/>
            <a:ext cx="51435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Cambria" pitchFamily="18" charset="0"/>
              </a:rPr>
              <a:t>2-Fecal wet mount preparation:</a:t>
            </a:r>
            <a:endParaRPr lang="ar-JO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Parasite Identification</a:t>
            </a:r>
            <a:endParaRPr lang="ar-JO" sz="28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16" y="1571612"/>
            <a:ext cx="8429684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Intestinal protozoa: (unicellular)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</a:pPr>
            <a:endParaRPr lang="en-US" sz="2000" b="1" dirty="0">
              <a:latin typeface="Cambria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Cambria" pitchFamily="18" charset="0"/>
              </a:rPr>
              <a:t>- </a:t>
            </a:r>
            <a:r>
              <a:rPr lang="en-US" sz="2000" dirty="0" err="1">
                <a:latin typeface="Cambria" pitchFamily="18" charset="0"/>
              </a:rPr>
              <a:t>Rhaizopode</a:t>
            </a:r>
            <a:r>
              <a:rPr lang="en-US" sz="2000" dirty="0">
                <a:latin typeface="Cambria" pitchFamily="18" charset="0"/>
              </a:rPr>
              <a:t>: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Entamoeba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histolytica</a:t>
            </a:r>
            <a:endParaRPr lang="en-US" sz="2000" i="1" dirty="0">
              <a:latin typeface="Cambria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Cambria" pitchFamily="18" charset="0"/>
              </a:rPr>
              <a:t>- Flagellate: </a:t>
            </a:r>
            <a:r>
              <a:rPr lang="en-US" sz="2000" i="1" dirty="0" err="1">
                <a:latin typeface="Cambria" pitchFamily="18" charset="0"/>
              </a:rPr>
              <a:t>Giardia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lamblia</a:t>
            </a:r>
            <a:endParaRPr lang="en-US" sz="2000" i="1" dirty="0">
              <a:latin typeface="Cambria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Cambria" pitchFamily="18" charset="0"/>
              </a:rPr>
              <a:t>- Ciliates: </a:t>
            </a:r>
            <a:r>
              <a:rPr lang="en-US" sz="2000" i="1" dirty="0" err="1">
                <a:latin typeface="Cambria" pitchFamily="18" charset="0"/>
              </a:rPr>
              <a:t>Balantidium</a:t>
            </a:r>
            <a:r>
              <a:rPr lang="en-US" sz="2000" i="1" dirty="0">
                <a:latin typeface="Cambria" pitchFamily="18" charset="0"/>
              </a:rPr>
              <a:t> coli</a:t>
            </a:r>
          </a:p>
          <a:p>
            <a:pPr algn="l" rtl="0">
              <a:lnSpc>
                <a:spcPct val="150000"/>
              </a:lnSpc>
            </a:pPr>
            <a:endParaRPr lang="en-US" sz="2000" i="1" dirty="0">
              <a:latin typeface="Cambria" pitchFamily="18" charset="0"/>
            </a:endParaRPr>
          </a:p>
          <a:p>
            <a:pPr algn="l" rtl="0">
              <a:lnSpc>
                <a:spcPct val="150000"/>
              </a:lnSpc>
            </a:pPr>
            <a:endParaRPr lang="ar-JO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Entamoeba</a:t>
            </a:r>
            <a:r>
              <a:rPr lang="en-US" sz="2800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histolytica</a:t>
            </a:r>
            <a:r>
              <a:rPr lang="en-US" sz="2800" i="1" dirty="0">
                <a:solidFill>
                  <a:schemeClr val="bg1"/>
                </a:solidFill>
                <a:latin typeface="Cambria" pitchFamily="18" charset="0"/>
              </a:rPr>
              <a:t> - </a:t>
            </a:r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Trophozoite</a:t>
            </a:r>
            <a:endParaRPr lang="ar-JO" sz="2800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1214422"/>
            <a:ext cx="478634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Progressive and directional motility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by pseudopodium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Nucleus</a:t>
            </a:r>
            <a:r>
              <a:rPr lang="en-US" sz="2000" dirty="0">
                <a:latin typeface="Cambria" pitchFamily="18" charset="0"/>
              </a:rPr>
              <a:t>: 1N with fine evenly distributed membrane chromatin and small central </a:t>
            </a:r>
            <a:r>
              <a:rPr lang="en-US" sz="2000" dirty="0" err="1">
                <a:latin typeface="Cambria" pitchFamily="18" charset="0"/>
              </a:rPr>
              <a:t>karyosome</a:t>
            </a:r>
            <a:r>
              <a:rPr lang="en-US" sz="2000" dirty="0">
                <a:latin typeface="Cambria" pitchFamily="18" charset="0"/>
              </a:rPr>
              <a:t> 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Cytoplasm</a:t>
            </a:r>
            <a:r>
              <a:rPr lang="en-US" sz="2000" dirty="0">
                <a:latin typeface="Cambria" pitchFamily="18" charset="0"/>
              </a:rPr>
              <a:t>: contains ingested RBCs (</a:t>
            </a:r>
            <a:r>
              <a:rPr lang="en-US" sz="2000" dirty="0" err="1">
                <a:latin typeface="Cambria" pitchFamily="18" charset="0"/>
              </a:rPr>
              <a:t>erythrophagocytosis</a:t>
            </a:r>
            <a:r>
              <a:rPr lang="en-US" sz="2000" dirty="0">
                <a:latin typeface="Cambria" pitchFamily="18" charset="0"/>
              </a:rPr>
              <a:t>)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Disease: Amoebic Dysentery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 Diagnostic stage: </a:t>
            </a:r>
            <a:r>
              <a:rPr lang="en-US" dirty="0" err="1">
                <a:latin typeface="Cambria" pitchFamily="18" charset="0"/>
              </a:rPr>
              <a:t>Trophozoites</a:t>
            </a:r>
            <a:r>
              <a:rPr lang="en-US" dirty="0">
                <a:latin typeface="Cambria" pitchFamily="18" charset="0"/>
              </a:rPr>
              <a:t> or cysts in stool specimen</a:t>
            </a:r>
          </a:p>
          <a:p>
            <a:pPr algn="l" rtl="0">
              <a:buClr>
                <a:srgbClr val="C00000"/>
              </a:buClr>
            </a:pPr>
            <a:r>
              <a:rPr lang="en-US" dirty="0">
                <a:latin typeface="Cambria" pitchFamily="18" charset="0"/>
              </a:rPr>
              <a:t> </a:t>
            </a:r>
            <a:endParaRPr lang="ar-JO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1357298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endParaRPr lang="en-US" sz="2400" b="1" dirty="0">
              <a:latin typeface="Cambria" pitchFamily="18" charset="0"/>
            </a:endParaRPr>
          </a:p>
          <a:p>
            <a:pPr algn="l" rtl="0"/>
            <a:endParaRPr lang="en-US" sz="2400" b="1" dirty="0">
              <a:latin typeface="Cambria" pitchFamily="18" charset="0"/>
            </a:endParaRPr>
          </a:p>
        </p:txBody>
      </p:sp>
      <p:pic>
        <p:nvPicPr>
          <p:cNvPr id="7" name="Picture 6" descr="3307ffb8574351c0b76f174d80b3812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500174"/>
            <a:ext cx="371477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ntamoeba-histolytica-trophozo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457203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humbnail_1127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500174"/>
            <a:ext cx="3857652" cy="4999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-214346" y="428604"/>
            <a:ext cx="7643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Entamoeba</a:t>
            </a:r>
            <a:r>
              <a:rPr lang="en-US" sz="2800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histolytica</a:t>
            </a:r>
            <a:r>
              <a:rPr lang="en-US" sz="2800" i="1" dirty="0">
                <a:solidFill>
                  <a:schemeClr val="bg1"/>
                </a:solidFill>
                <a:latin typeface="Cambria" pitchFamily="18" charset="0"/>
              </a:rPr>
              <a:t> - </a:t>
            </a:r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Trophozoite</a:t>
            </a:r>
            <a:endParaRPr lang="ar-JO" sz="2800" i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2910" y="1357298"/>
            <a:ext cx="821537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Round shape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non-motile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Infective stage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Nucleus</a:t>
            </a:r>
            <a:r>
              <a:rPr lang="en-US" sz="2000" dirty="0">
                <a:latin typeface="Cambria" pitchFamily="18" charset="0"/>
              </a:rPr>
              <a:t>: 1N or 2N or 4N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Cytoplasm</a:t>
            </a:r>
            <a:r>
              <a:rPr lang="en-US" sz="2000" dirty="0">
                <a:latin typeface="Cambria" pitchFamily="18" charset="0"/>
              </a:rPr>
              <a:t>: may contains </a:t>
            </a:r>
            <a:r>
              <a:rPr lang="en-US" sz="2000" dirty="0" err="1">
                <a:latin typeface="Cambria" pitchFamily="18" charset="0"/>
              </a:rPr>
              <a:t>chromatoidal</a:t>
            </a:r>
            <a:r>
              <a:rPr lang="en-US" sz="2000" dirty="0">
                <a:latin typeface="Cambria" pitchFamily="18" charset="0"/>
              </a:rPr>
              <a:t> bars and glycogen vacuoles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ar-JO" sz="2000" dirty="0">
              <a:latin typeface="Cambria" pitchFamily="18" charset="0"/>
            </a:endParaRPr>
          </a:p>
        </p:txBody>
      </p:sp>
      <p:pic>
        <p:nvPicPr>
          <p:cNvPr id="6" name="Picture 5" descr="cyst-of-entamobea-histolyt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501008"/>
            <a:ext cx="4143404" cy="307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ehistdisp_cyst_tric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501008"/>
            <a:ext cx="3500462" cy="311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61946" y="428604"/>
            <a:ext cx="7643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Entamoeba</a:t>
            </a:r>
            <a:r>
              <a:rPr lang="en-US" sz="2800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itchFamily="18" charset="0"/>
              </a:rPr>
              <a:t>histolytica</a:t>
            </a:r>
            <a:r>
              <a:rPr lang="en-US" sz="2800" i="1" dirty="0">
                <a:solidFill>
                  <a:schemeClr val="bg1"/>
                </a:solidFill>
                <a:latin typeface="Cambria" pitchFamily="18" charset="0"/>
              </a:rPr>
              <a:t> - Cyst</a:t>
            </a:r>
            <a:r>
              <a:rPr lang="en-US" sz="2800" b="1" dirty="0">
                <a:latin typeface="Cambria" pitchFamily="18" charset="0"/>
              </a:rPr>
              <a:t> </a:t>
            </a:r>
            <a:endParaRPr lang="ar-JO" sz="2800" i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832</Words>
  <Application>Microsoft Office PowerPoint</Application>
  <PresentationFormat>On-screen Show (4:3)</PresentationFormat>
  <Paragraphs>176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hamzeh otoom</cp:lastModifiedBy>
  <cp:revision>73</cp:revision>
  <dcterms:created xsi:type="dcterms:W3CDTF">2017-10-02T11:12:55Z</dcterms:created>
  <dcterms:modified xsi:type="dcterms:W3CDTF">2020-11-03T20:02:46Z</dcterms:modified>
</cp:coreProperties>
</file>