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70" r:id="rId14"/>
    <p:sldId id="272" r:id="rId15"/>
    <p:sldId id="267" r:id="rId16"/>
    <p:sldId id="268" r:id="rId17"/>
    <p:sldId id="269"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499A906E-705B-4098-A99A-290FBB1355B5}" type="datetimeFigureOut">
              <a:rPr lang="ar-JO" smtClean="0"/>
              <a:pPr/>
              <a:t>16/03/1442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1B842975-A177-43B3-B93B-0B4A7F75AE05}"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499A906E-705B-4098-A99A-290FBB1355B5}" type="datetimeFigureOut">
              <a:rPr lang="ar-JO" smtClean="0"/>
              <a:pPr/>
              <a:t>16/03/1442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1B842975-A177-43B3-B93B-0B4A7F75AE05}"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499A906E-705B-4098-A99A-290FBB1355B5}" type="datetimeFigureOut">
              <a:rPr lang="ar-JO" smtClean="0"/>
              <a:pPr/>
              <a:t>16/03/1442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1B842975-A177-43B3-B93B-0B4A7F75AE05}"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499A906E-705B-4098-A99A-290FBB1355B5}" type="datetimeFigureOut">
              <a:rPr lang="ar-JO" smtClean="0"/>
              <a:pPr/>
              <a:t>16/03/1442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1B842975-A177-43B3-B93B-0B4A7F75AE05}"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9A906E-705B-4098-A99A-290FBB1355B5}" type="datetimeFigureOut">
              <a:rPr lang="ar-JO" smtClean="0"/>
              <a:pPr/>
              <a:t>16/03/1442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1B842975-A177-43B3-B93B-0B4A7F75AE05}"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499A906E-705B-4098-A99A-290FBB1355B5}" type="datetimeFigureOut">
              <a:rPr lang="ar-JO" smtClean="0"/>
              <a:pPr/>
              <a:t>16/03/1442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1B842975-A177-43B3-B93B-0B4A7F75AE05}"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499A906E-705B-4098-A99A-290FBB1355B5}" type="datetimeFigureOut">
              <a:rPr lang="ar-JO" smtClean="0"/>
              <a:pPr/>
              <a:t>16/03/1442</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1B842975-A177-43B3-B93B-0B4A7F75AE05}"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499A906E-705B-4098-A99A-290FBB1355B5}" type="datetimeFigureOut">
              <a:rPr lang="ar-JO" smtClean="0"/>
              <a:pPr/>
              <a:t>16/03/1442</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1B842975-A177-43B3-B93B-0B4A7F75AE05}"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A906E-705B-4098-A99A-290FBB1355B5}" type="datetimeFigureOut">
              <a:rPr lang="ar-JO" smtClean="0"/>
              <a:pPr/>
              <a:t>16/03/1442</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1B842975-A177-43B3-B93B-0B4A7F75AE05}"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A906E-705B-4098-A99A-290FBB1355B5}" type="datetimeFigureOut">
              <a:rPr lang="ar-JO" smtClean="0"/>
              <a:pPr/>
              <a:t>16/03/1442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1B842975-A177-43B3-B93B-0B4A7F75AE05}"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A906E-705B-4098-A99A-290FBB1355B5}" type="datetimeFigureOut">
              <a:rPr lang="ar-JO" smtClean="0"/>
              <a:pPr/>
              <a:t>16/03/1442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1B842975-A177-43B3-B93B-0B4A7F75AE05}"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99A906E-705B-4098-A99A-290FBB1355B5}" type="datetimeFigureOut">
              <a:rPr lang="ar-JO" smtClean="0"/>
              <a:pPr/>
              <a:t>16/03/1442</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B842975-A177-43B3-B93B-0B4A7F75AE05}"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GI lab 2</a:t>
            </a:r>
            <a:endParaRPr lang="ar-JO" dirty="0"/>
          </a:p>
        </p:txBody>
      </p:sp>
      <p:sp>
        <p:nvSpPr>
          <p:cNvPr id="3" name="Subtitle 2"/>
          <p:cNvSpPr>
            <a:spLocks noGrp="1"/>
          </p:cNvSpPr>
          <p:nvPr>
            <p:ph type="subTitle" idx="1"/>
          </p:nvPr>
        </p:nvSpPr>
        <p:spPr/>
        <p:txBody>
          <a:bodyPr/>
          <a:lstStyle/>
          <a:p>
            <a:r>
              <a:rPr lang="en-US" dirty="0" smtClean="0">
                <a:solidFill>
                  <a:schemeClr val="tx1"/>
                </a:solidFill>
              </a:rPr>
              <a:t>Small and </a:t>
            </a:r>
            <a:r>
              <a:rPr lang="en-US" smtClean="0">
                <a:solidFill>
                  <a:schemeClr val="tx1"/>
                </a:solidFill>
              </a:rPr>
              <a:t>large intestines</a:t>
            </a:r>
            <a:endParaRPr lang="ar-JO"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4800600"/>
            <a:ext cx="6278588" cy="566738"/>
          </a:xfrm>
        </p:spPr>
        <p:txBody>
          <a:bodyPr/>
          <a:lstStyle/>
          <a:p>
            <a:pPr algn="l" rtl="0"/>
            <a:r>
              <a:rPr lang="en-US" dirty="0" smtClean="0"/>
              <a:t>Acute Appendicitis </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071538" y="5367338"/>
            <a:ext cx="6207150" cy="1062058"/>
          </a:xfrm>
        </p:spPr>
        <p:txBody>
          <a:bodyPr>
            <a:normAutofit/>
          </a:bodyPr>
          <a:lstStyle/>
          <a:p>
            <a:pPr algn="l" rtl="0"/>
            <a:r>
              <a:rPr lang="en-US" sz="1800" dirty="0" err="1"/>
              <a:t>Neutrophils</a:t>
            </a:r>
            <a:r>
              <a:rPr lang="en-US" sz="1800" dirty="0"/>
              <a:t> extend into and through the wall of the appendix in a case of acute appendicitis. </a:t>
            </a:r>
            <a:endParaRPr lang="ar-JO" sz="1800" dirty="0"/>
          </a:p>
        </p:txBody>
      </p:sp>
      <p:pic>
        <p:nvPicPr>
          <p:cNvPr id="22530" name="Picture 2" descr="C:\Users\yu\Desktop\MEDICAL COLLECTION\JPEG4\GI058.JPG"/>
          <p:cNvPicPr>
            <a:picLocks noChangeAspect="1" noChangeArrowheads="1"/>
          </p:cNvPicPr>
          <p:nvPr/>
        </p:nvPicPr>
        <p:blipFill>
          <a:blip r:embed="rId2"/>
          <a:srcRect/>
          <a:stretch>
            <a:fillRect/>
          </a:stretch>
        </p:blipFill>
        <p:spPr bwMode="auto">
          <a:xfrm>
            <a:off x="1000100" y="142852"/>
            <a:ext cx="7003962" cy="457203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err="1" smtClean="0"/>
              <a:t>Pedunculated</a:t>
            </a:r>
            <a:r>
              <a:rPr lang="en-US" dirty="0" smtClean="0"/>
              <a:t> </a:t>
            </a:r>
            <a:r>
              <a:rPr lang="en-US" dirty="0" err="1" smtClean="0"/>
              <a:t>adenomatous</a:t>
            </a:r>
            <a:r>
              <a:rPr lang="en-US" dirty="0" smtClean="0"/>
              <a:t> polyp </a:t>
            </a:r>
            <a:endParaRPr lang="ar-JO" dirty="0"/>
          </a:p>
        </p:txBody>
      </p:sp>
      <p:sp>
        <p:nvSpPr>
          <p:cNvPr id="4" name="Text Placeholder 3"/>
          <p:cNvSpPr>
            <a:spLocks noGrp="1"/>
          </p:cNvSpPr>
          <p:nvPr>
            <p:ph type="body" sz="half" idx="2"/>
          </p:nvPr>
        </p:nvSpPr>
        <p:spPr/>
        <p:txBody>
          <a:bodyPr/>
          <a:lstStyle/>
          <a:p>
            <a:endParaRPr lang="ar-JO" dirty="0"/>
          </a:p>
        </p:txBody>
      </p:sp>
      <p:pic>
        <p:nvPicPr>
          <p:cNvPr id="23554" name="Picture 2" descr="C:\Users\yu\Desktop\MEDICAL COLLECTION\JPEG4\GI113.JPG"/>
          <p:cNvPicPr>
            <a:picLocks noGrp="1" noChangeAspect="1" noChangeArrowheads="1"/>
          </p:cNvPicPr>
          <p:nvPr>
            <p:ph type="pic" idx="1"/>
          </p:nvPr>
        </p:nvPicPr>
        <p:blipFill>
          <a:blip r:embed="rId2"/>
          <a:srcRect l="6349" r="6349"/>
          <a:stretch>
            <a:fillRect/>
          </a:stretch>
        </p:blipFill>
        <p:spPr bwMode="auto">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2" y="4786322"/>
            <a:ext cx="5486400" cy="566738"/>
          </a:xfrm>
        </p:spPr>
        <p:txBody>
          <a:bodyPr/>
          <a:lstStyle/>
          <a:p>
            <a:pPr algn="l" rtl="0"/>
            <a:r>
              <a:rPr lang="en-US" dirty="0" err="1" smtClean="0"/>
              <a:t>Adenomatous</a:t>
            </a:r>
            <a:r>
              <a:rPr lang="en-US" dirty="0" smtClean="0"/>
              <a:t> tubular adenoma</a:t>
            </a:r>
            <a:endParaRPr lang="ar-JO" dirty="0"/>
          </a:p>
        </p:txBody>
      </p:sp>
      <p:sp>
        <p:nvSpPr>
          <p:cNvPr id="4" name="Text Placeholder 3"/>
          <p:cNvSpPr>
            <a:spLocks noGrp="1"/>
          </p:cNvSpPr>
          <p:nvPr>
            <p:ph type="body" sz="half" idx="2"/>
          </p:nvPr>
        </p:nvSpPr>
        <p:spPr>
          <a:xfrm>
            <a:off x="1571604" y="5367338"/>
            <a:ext cx="6500858" cy="804862"/>
          </a:xfrm>
        </p:spPr>
        <p:txBody>
          <a:bodyPr>
            <a:noAutofit/>
          </a:bodyPr>
          <a:lstStyle/>
          <a:p>
            <a:pPr algn="l" rtl="0"/>
            <a:r>
              <a:rPr lang="en-US" sz="1800" dirty="0" smtClean="0"/>
              <a:t>A microscopic comparison of normal colonic mucosa on the left and that of an </a:t>
            </a:r>
            <a:r>
              <a:rPr lang="en-US" sz="1800" dirty="0" err="1" smtClean="0"/>
              <a:t>adenomatous</a:t>
            </a:r>
            <a:r>
              <a:rPr lang="en-US" sz="1800" dirty="0" smtClean="0"/>
              <a:t> polyp (tubular adenoma) on the right is seen here. The </a:t>
            </a:r>
            <a:r>
              <a:rPr lang="en-US" sz="1800" dirty="0" err="1" smtClean="0"/>
              <a:t>neoplastic</a:t>
            </a:r>
            <a:r>
              <a:rPr lang="en-US" sz="1800" dirty="0" smtClean="0"/>
              <a:t> glands are more irregular with darker (</a:t>
            </a:r>
            <a:r>
              <a:rPr lang="en-US" sz="1800" dirty="0" err="1" smtClean="0"/>
              <a:t>hyperchromatic</a:t>
            </a:r>
            <a:r>
              <a:rPr lang="en-US" sz="1800" dirty="0" smtClean="0"/>
              <a:t>) and more crowded nuclei.</a:t>
            </a:r>
            <a:endParaRPr lang="ar-JO" sz="1800" dirty="0"/>
          </a:p>
        </p:txBody>
      </p:sp>
      <p:pic>
        <p:nvPicPr>
          <p:cNvPr id="29698" name="Picture 2" descr="C:\Users\yu\Desktop\MEDICAL COLLECTION\JPEG4\GI068.JPG"/>
          <p:cNvPicPr>
            <a:picLocks noGrp="1" noChangeAspect="1" noChangeArrowheads="1"/>
          </p:cNvPicPr>
          <p:nvPr>
            <p:ph type="pic" idx="1"/>
          </p:nvPr>
        </p:nvPicPr>
        <p:blipFill>
          <a:blip r:embed="rId2"/>
          <a:srcRect l="6349" r="6349"/>
          <a:stretch>
            <a:fillRect/>
          </a:stretch>
        </p:blipFill>
        <p:spPr bwMode="auto">
          <a:xfrm>
            <a:off x="1602635" y="612774"/>
            <a:ext cx="6184075" cy="424498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4786322"/>
            <a:ext cx="5486400" cy="566738"/>
          </a:xfrm>
        </p:spPr>
        <p:txBody>
          <a:bodyPr/>
          <a:lstStyle/>
          <a:p>
            <a:pPr algn="l" rtl="0"/>
            <a:r>
              <a:rPr lang="en-US" dirty="0" smtClean="0"/>
              <a:t>Sessile villous adenoma </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214414" y="5367338"/>
            <a:ext cx="6572296" cy="1062058"/>
          </a:xfrm>
        </p:spPr>
        <p:txBody>
          <a:bodyPr>
            <a:normAutofit/>
          </a:bodyPr>
          <a:lstStyle/>
          <a:p>
            <a:pPr algn="l" rtl="0"/>
            <a:r>
              <a:rPr lang="en-US" dirty="0" smtClean="0"/>
              <a:t>The gross appearance of a villous adenoma is shown above the surface at the left, and in cross section at the right. Note that this type of adenoma is sessile, rather than </a:t>
            </a:r>
            <a:r>
              <a:rPr lang="en-US" dirty="0" err="1" smtClean="0"/>
              <a:t>pedunculated</a:t>
            </a:r>
            <a:r>
              <a:rPr lang="en-US" dirty="0" smtClean="0"/>
              <a:t>, and larger than a tubular adenoma (</a:t>
            </a:r>
            <a:r>
              <a:rPr lang="en-US" dirty="0" err="1" smtClean="0"/>
              <a:t>adenomatous</a:t>
            </a:r>
            <a:r>
              <a:rPr lang="en-US" dirty="0" smtClean="0"/>
              <a:t> polyp). A villous adenoma averages several centimeters in diameter, and may be up to 10 cm.</a:t>
            </a:r>
            <a:endParaRPr lang="ar-JO" dirty="0"/>
          </a:p>
        </p:txBody>
      </p:sp>
      <p:pic>
        <p:nvPicPr>
          <p:cNvPr id="27650" name="Picture 2" descr="C:\Users\yu\Desktop\MEDICAL COLLECTION\JPEG4\GI177.JPG"/>
          <p:cNvPicPr>
            <a:picLocks noChangeAspect="1" noChangeArrowheads="1"/>
          </p:cNvPicPr>
          <p:nvPr/>
        </p:nvPicPr>
        <p:blipFill>
          <a:blip r:embed="rId2"/>
          <a:srcRect/>
          <a:stretch>
            <a:fillRect/>
          </a:stretch>
        </p:blipFill>
        <p:spPr bwMode="auto">
          <a:xfrm>
            <a:off x="1142976" y="357166"/>
            <a:ext cx="6635316" cy="435771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4714884"/>
            <a:ext cx="5486400" cy="566738"/>
          </a:xfrm>
        </p:spPr>
        <p:txBody>
          <a:bodyPr/>
          <a:lstStyle/>
          <a:p>
            <a:pPr algn="l"/>
            <a:r>
              <a:rPr lang="en-US" dirty="0" smtClean="0"/>
              <a:t>Villous adenoma </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142976" y="5286388"/>
            <a:ext cx="6429420" cy="1143008"/>
          </a:xfrm>
        </p:spPr>
        <p:txBody>
          <a:bodyPr>
            <a:normAutofit lnSpcReduction="10000"/>
          </a:bodyPr>
          <a:lstStyle/>
          <a:p>
            <a:pPr algn="l" rtl="0"/>
            <a:r>
              <a:rPr lang="en-US" dirty="0" smtClean="0"/>
              <a:t>Microscopically, a villous adenoma is shown at its edge on the left, and projecting above the basement membrane at the right. The cauliflower-like appearance is due to the elongated glandular structures covered by dysplastic epithelium. Though villous adenomas are less common than </a:t>
            </a:r>
            <a:r>
              <a:rPr lang="en-US" dirty="0" err="1" smtClean="0"/>
              <a:t>adenomatous</a:t>
            </a:r>
            <a:r>
              <a:rPr lang="en-US" dirty="0" smtClean="0"/>
              <a:t> polyps, they are much more likely to have invasive carcinoma in them (about 40% of villous adenomas).</a:t>
            </a:r>
            <a:endParaRPr lang="ar-JO" dirty="0"/>
          </a:p>
        </p:txBody>
      </p:sp>
      <p:pic>
        <p:nvPicPr>
          <p:cNvPr id="28674" name="Picture 2" descr="C:\Users\yu\Desktop\MEDICAL COLLECTION\JPEG4\GI179.JPG"/>
          <p:cNvPicPr>
            <a:picLocks noChangeAspect="1" noChangeArrowheads="1"/>
          </p:cNvPicPr>
          <p:nvPr/>
        </p:nvPicPr>
        <p:blipFill>
          <a:blip r:embed="rId2"/>
          <a:srcRect/>
          <a:stretch>
            <a:fillRect/>
          </a:stretch>
        </p:blipFill>
        <p:spPr bwMode="auto">
          <a:xfrm>
            <a:off x="1142975" y="214290"/>
            <a:ext cx="6635317" cy="435771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4714884"/>
            <a:ext cx="5486400" cy="566738"/>
          </a:xfrm>
        </p:spPr>
        <p:txBody>
          <a:bodyPr/>
          <a:lstStyle/>
          <a:p>
            <a:pPr algn="l" rtl="0"/>
            <a:r>
              <a:rPr lang="en-US" dirty="0" smtClean="0"/>
              <a:t>FAP (</a:t>
            </a:r>
            <a:r>
              <a:rPr lang="en-US" dirty="0" err="1" smtClean="0"/>
              <a:t>Famelial</a:t>
            </a:r>
            <a:r>
              <a:rPr lang="en-US" dirty="0" smtClean="0"/>
              <a:t> </a:t>
            </a:r>
            <a:r>
              <a:rPr lang="en-US" dirty="0" err="1" smtClean="0"/>
              <a:t>Adenmatous</a:t>
            </a:r>
            <a:r>
              <a:rPr lang="en-US" dirty="0" smtClean="0"/>
              <a:t> </a:t>
            </a:r>
            <a:r>
              <a:rPr lang="en-US" dirty="0" err="1" smtClean="0"/>
              <a:t>Polyposis</a:t>
            </a:r>
            <a:r>
              <a:rPr lang="en-US" dirty="0" smtClean="0"/>
              <a:t>)</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428728" y="5286388"/>
            <a:ext cx="6715172" cy="1214446"/>
          </a:xfrm>
        </p:spPr>
        <p:txBody>
          <a:bodyPr>
            <a:normAutofit/>
          </a:bodyPr>
          <a:lstStyle/>
          <a:p>
            <a:pPr algn="l" rtl="0"/>
            <a:r>
              <a:rPr lang="en-US" dirty="0" smtClean="0"/>
              <a:t>This is familial </a:t>
            </a:r>
            <a:r>
              <a:rPr lang="en-US" dirty="0" err="1" smtClean="0"/>
              <a:t>polyposis</a:t>
            </a:r>
            <a:r>
              <a:rPr lang="en-US" dirty="0" smtClean="0"/>
              <a:t> coli. The mucosal surface of the colon is essentially a carpet of small </a:t>
            </a:r>
            <a:r>
              <a:rPr lang="en-US" dirty="0" err="1" smtClean="0"/>
              <a:t>adenomatous</a:t>
            </a:r>
            <a:r>
              <a:rPr lang="en-US" dirty="0" smtClean="0"/>
              <a:t> polyps. Of course, even though they are small now, there is a 100% risk over time for development of </a:t>
            </a:r>
            <a:r>
              <a:rPr lang="en-US" dirty="0" err="1" smtClean="0"/>
              <a:t>adenocarcinoma</a:t>
            </a:r>
            <a:r>
              <a:rPr lang="en-US" dirty="0" smtClean="0"/>
              <a:t>, so a total </a:t>
            </a:r>
            <a:r>
              <a:rPr lang="en-US" dirty="0" err="1" smtClean="0"/>
              <a:t>colectomy</a:t>
            </a:r>
            <a:r>
              <a:rPr lang="en-US" dirty="0" smtClean="0"/>
              <a:t> is done, generally before age 20. </a:t>
            </a:r>
            <a:endParaRPr lang="ar-JO" dirty="0"/>
          </a:p>
        </p:txBody>
      </p:sp>
      <p:pic>
        <p:nvPicPr>
          <p:cNvPr id="3074" name="Picture 2" descr="C:\Users\yu\Desktop\MEDICAL COLLECTION\JPEG4\GI143.JPG"/>
          <p:cNvPicPr>
            <a:picLocks noChangeAspect="1" noChangeArrowheads="1"/>
          </p:cNvPicPr>
          <p:nvPr/>
        </p:nvPicPr>
        <p:blipFill>
          <a:blip r:embed="rId2"/>
          <a:srcRect/>
          <a:stretch>
            <a:fillRect/>
          </a:stretch>
        </p:blipFill>
        <p:spPr bwMode="auto">
          <a:xfrm>
            <a:off x="1357291" y="214290"/>
            <a:ext cx="6768480" cy="444517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4643446"/>
            <a:ext cx="5772152" cy="566738"/>
          </a:xfrm>
        </p:spPr>
        <p:txBody>
          <a:bodyPr/>
          <a:lstStyle/>
          <a:p>
            <a:pPr algn="l"/>
            <a:r>
              <a:rPr lang="en-US" dirty="0" smtClean="0"/>
              <a:t>Colonic </a:t>
            </a:r>
            <a:r>
              <a:rPr lang="en-US" dirty="0" err="1" smtClean="0"/>
              <a:t>adenocarcinoma</a:t>
            </a:r>
            <a:r>
              <a:rPr lang="en-US" dirty="0" smtClean="0"/>
              <a:t> </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428728" y="5367338"/>
            <a:ext cx="6715172" cy="1133496"/>
          </a:xfrm>
        </p:spPr>
        <p:txBody>
          <a:bodyPr>
            <a:normAutofit lnSpcReduction="10000"/>
          </a:bodyPr>
          <a:lstStyle/>
          <a:p>
            <a:pPr algn="l" rtl="0"/>
            <a:r>
              <a:rPr lang="en-US" dirty="0" smtClean="0"/>
              <a:t>An </a:t>
            </a:r>
            <a:r>
              <a:rPr lang="en-US" dirty="0" err="1" smtClean="0"/>
              <a:t>adenocarcinoma</a:t>
            </a:r>
            <a:r>
              <a:rPr lang="en-US" dirty="0" smtClean="0"/>
              <a:t> of the colon appears above the label at the left. There is a heaped up margin of tumor at each side with a central area of ulceration. Normal mucosa appears at the right. The tumor encircles the colon and infiltrates into the wall. Staging is based upon the degree of invasion into and through the wall.</a:t>
            </a:r>
            <a:br>
              <a:rPr lang="en-US" dirty="0" smtClean="0"/>
            </a:br>
            <a:endParaRPr lang="ar-JO" dirty="0"/>
          </a:p>
        </p:txBody>
      </p:sp>
      <p:pic>
        <p:nvPicPr>
          <p:cNvPr id="2050" name="Picture 2" descr="C:\Users\yu\Desktop\MEDICAL COLLECTION\JPEG4\GI063.JPG"/>
          <p:cNvPicPr>
            <a:picLocks noChangeAspect="1" noChangeArrowheads="1"/>
          </p:cNvPicPr>
          <p:nvPr/>
        </p:nvPicPr>
        <p:blipFill>
          <a:blip r:embed="rId2"/>
          <a:srcRect/>
          <a:stretch>
            <a:fillRect/>
          </a:stretch>
        </p:blipFill>
        <p:spPr bwMode="auto">
          <a:xfrm>
            <a:off x="1459591" y="357166"/>
            <a:ext cx="6635317" cy="435771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4643446"/>
            <a:ext cx="5486400" cy="566738"/>
          </a:xfrm>
        </p:spPr>
        <p:txBody>
          <a:bodyPr/>
          <a:lstStyle/>
          <a:p>
            <a:pPr algn="l"/>
            <a:r>
              <a:rPr lang="en-US" dirty="0" err="1" smtClean="0"/>
              <a:t>Adenocarcinoma</a:t>
            </a:r>
            <a:r>
              <a:rPr lang="en-US" dirty="0" smtClean="0"/>
              <a:t> microscopy </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142976" y="5367338"/>
            <a:ext cx="6135712" cy="804862"/>
          </a:xfrm>
        </p:spPr>
        <p:txBody>
          <a:bodyPr/>
          <a:lstStyle/>
          <a:p>
            <a:pPr algn="l" rtl="0"/>
            <a:r>
              <a:rPr lang="en-US" dirty="0" smtClean="0"/>
              <a:t>Here is an </a:t>
            </a:r>
            <a:r>
              <a:rPr lang="en-US" dirty="0" err="1" smtClean="0"/>
              <a:t>adenocarcinoma</a:t>
            </a:r>
            <a:r>
              <a:rPr lang="en-US" dirty="0" smtClean="0"/>
              <a:t> in which the glands are much larger and filled with necrotic debris.</a:t>
            </a:r>
            <a:endParaRPr lang="ar-JO" dirty="0"/>
          </a:p>
        </p:txBody>
      </p:sp>
      <p:pic>
        <p:nvPicPr>
          <p:cNvPr id="1026" name="Picture 2" descr="C:\Users\yu\Desktop\MEDICAL COLLECTION\JPEG4\GI120.JPG"/>
          <p:cNvPicPr>
            <a:picLocks noChangeAspect="1" noChangeArrowheads="1"/>
          </p:cNvPicPr>
          <p:nvPr/>
        </p:nvPicPr>
        <p:blipFill>
          <a:blip r:embed="rId2"/>
          <a:srcRect/>
          <a:stretch>
            <a:fillRect/>
          </a:stretch>
        </p:blipFill>
        <p:spPr bwMode="auto">
          <a:xfrm>
            <a:off x="1071538" y="285728"/>
            <a:ext cx="6655424" cy="435771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err="1" smtClean="0"/>
              <a:t>Diverticulosis</a:t>
            </a:r>
            <a:r>
              <a:rPr lang="en-US" dirty="0" smtClean="0"/>
              <a:t> </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pPr algn="l" rtl="0"/>
            <a:r>
              <a:rPr lang="en-US" dirty="0" smtClean="0"/>
              <a:t>Sectioning the colon reveals that the </a:t>
            </a:r>
            <a:r>
              <a:rPr lang="en-US" dirty="0" err="1" smtClean="0"/>
              <a:t>diverticula</a:t>
            </a:r>
            <a:r>
              <a:rPr lang="en-US" dirty="0" smtClean="0"/>
              <a:t> have a narrow neck. Peristalsis does not empty them, so they become filled with stool.</a:t>
            </a:r>
            <a:endParaRPr lang="ar-JO" dirty="0"/>
          </a:p>
        </p:txBody>
      </p:sp>
      <p:pic>
        <p:nvPicPr>
          <p:cNvPr id="30722" name="Picture 2" descr="C:\Users\yu\Desktop\MEDICAL COLLECTION\JPEG4\GI083.JPG"/>
          <p:cNvPicPr>
            <a:picLocks noChangeAspect="1" noChangeArrowheads="1"/>
          </p:cNvPicPr>
          <p:nvPr/>
        </p:nvPicPr>
        <p:blipFill>
          <a:blip r:embed="rId2"/>
          <a:srcRect/>
          <a:stretch>
            <a:fillRect/>
          </a:stretch>
        </p:blipFill>
        <p:spPr bwMode="auto">
          <a:xfrm>
            <a:off x="1571603" y="428604"/>
            <a:ext cx="6635317" cy="435771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colonic </a:t>
            </a:r>
            <a:r>
              <a:rPr lang="en-US" dirty="0" err="1" smtClean="0"/>
              <a:t>diverticulum</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pPr algn="l" rtl="0"/>
            <a:r>
              <a:rPr lang="en-US" dirty="0" smtClean="0"/>
              <a:t>At low magnification, a colonic </a:t>
            </a:r>
            <a:r>
              <a:rPr lang="en-US" dirty="0" err="1" smtClean="0"/>
              <a:t>diverticulum</a:t>
            </a:r>
            <a:r>
              <a:rPr lang="en-US" dirty="0" smtClean="0"/>
              <a:t> has a central lumen with surrounding mucosa, while the wall (lacking a </a:t>
            </a:r>
            <a:r>
              <a:rPr lang="en-US" dirty="0" err="1" smtClean="0"/>
              <a:t>muscularis</a:t>
            </a:r>
            <a:r>
              <a:rPr lang="en-US" dirty="0" smtClean="0"/>
              <a:t>) is attenuated. The narrow neck of the </a:t>
            </a:r>
            <a:r>
              <a:rPr lang="en-US" dirty="0" err="1" smtClean="0"/>
              <a:t>diverticulum</a:t>
            </a:r>
            <a:r>
              <a:rPr lang="en-US" dirty="0" smtClean="0"/>
              <a:t> may become eroded.</a:t>
            </a:r>
            <a:endParaRPr lang="ar-JO" dirty="0"/>
          </a:p>
        </p:txBody>
      </p:sp>
      <p:pic>
        <p:nvPicPr>
          <p:cNvPr id="31746" name="Picture 2" descr="C:\Users\yu\Desktop\MEDICAL COLLECTION\JPEG4\GI215.JPG"/>
          <p:cNvPicPr>
            <a:picLocks noChangeAspect="1" noChangeArrowheads="1"/>
          </p:cNvPicPr>
          <p:nvPr/>
        </p:nvPicPr>
        <p:blipFill>
          <a:blip r:embed="rId2"/>
          <a:srcRect/>
          <a:stretch>
            <a:fillRect/>
          </a:stretch>
        </p:blipFill>
        <p:spPr bwMode="auto">
          <a:xfrm>
            <a:off x="1285852" y="285728"/>
            <a:ext cx="6715172" cy="442348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Normal small intestine mucosa</a:t>
            </a:r>
            <a:endParaRPr lang="ar-JO"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lstStyle/>
          <a:p>
            <a:pPr algn="l" rtl="0"/>
            <a:r>
              <a:rPr lang="en-US" dirty="0"/>
              <a:t>This is the normal appearance of small intestinal mucosa with long </a:t>
            </a:r>
            <a:r>
              <a:rPr lang="en-US" dirty="0" err="1"/>
              <a:t>villi</a:t>
            </a:r>
            <a:r>
              <a:rPr lang="en-US" dirty="0"/>
              <a:t> that have occasional goblet cells. The </a:t>
            </a:r>
            <a:r>
              <a:rPr lang="en-US" dirty="0" err="1"/>
              <a:t>villi</a:t>
            </a:r>
            <a:r>
              <a:rPr lang="en-US" dirty="0"/>
              <a:t> provide a large area for digestion and absorption.</a:t>
            </a:r>
            <a:endParaRPr lang="ar-JO" dirty="0"/>
          </a:p>
        </p:txBody>
      </p:sp>
      <p:pic>
        <p:nvPicPr>
          <p:cNvPr id="4098" name="Picture 2" descr="C:\Users\yu\Desktop\MEDICAL COLLECTION\JPEG4\GI162.JPG"/>
          <p:cNvPicPr>
            <a:picLocks noChangeAspect="1" noChangeArrowheads="1"/>
          </p:cNvPicPr>
          <p:nvPr/>
        </p:nvPicPr>
        <p:blipFill>
          <a:blip r:embed="rId2"/>
          <a:srcRect/>
          <a:stretch>
            <a:fillRect/>
          </a:stretch>
        </p:blipFill>
        <p:spPr bwMode="auto">
          <a:xfrm>
            <a:off x="1500166" y="214290"/>
            <a:ext cx="6961644" cy="457203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5000636"/>
            <a:ext cx="6929486" cy="566738"/>
          </a:xfrm>
        </p:spPr>
        <p:txBody>
          <a:bodyPr/>
          <a:lstStyle/>
          <a:p>
            <a:pPr algn="l" rtl="0"/>
            <a:r>
              <a:rPr lang="en-US" dirty="0" err="1" smtClean="0"/>
              <a:t>Crohn’s</a:t>
            </a:r>
            <a:r>
              <a:rPr lang="en-US" dirty="0" smtClean="0"/>
              <a:t> disease </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357290" y="5572140"/>
            <a:ext cx="6715172" cy="1071570"/>
          </a:xfrm>
        </p:spPr>
        <p:txBody>
          <a:bodyPr>
            <a:normAutofit fontScale="92500" lnSpcReduction="10000"/>
          </a:bodyPr>
          <a:lstStyle/>
          <a:p>
            <a:pPr algn="l" rtl="0"/>
            <a:r>
              <a:rPr lang="en-US" dirty="0" smtClean="0"/>
              <a:t>This portion of terminal ileum demonstrates the gross findings with </a:t>
            </a:r>
            <a:r>
              <a:rPr lang="en-US" dirty="0" err="1" smtClean="0"/>
              <a:t>Crohn's</a:t>
            </a:r>
            <a:r>
              <a:rPr lang="en-US" dirty="0" smtClean="0"/>
              <a:t> disease. The middle portion has a thickened wall and the mucosa has lost the regular folds. The </a:t>
            </a:r>
            <a:r>
              <a:rPr lang="en-US" dirty="0" err="1" smtClean="0"/>
              <a:t>serosal</a:t>
            </a:r>
            <a:r>
              <a:rPr lang="en-US" dirty="0" smtClean="0"/>
              <a:t> surface demonstrates reddish </a:t>
            </a:r>
            <a:r>
              <a:rPr lang="en-US" dirty="0" err="1" smtClean="0"/>
              <a:t>indurated</a:t>
            </a:r>
            <a:r>
              <a:rPr lang="en-US" dirty="0" smtClean="0"/>
              <a:t> adipose tissue that creeps over the surface. </a:t>
            </a:r>
            <a:r>
              <a:rPr lang="en-US" dirty="0" err="1" smtClean="0"/>
              <a:t>Serosal</a:t>
            </a:r>
            <a:r>
              <a:rPr lang="en-US" dirty="0" smtClean="0"/>
              <a:t> inflammation leads to adhesions. The areas of inflammation tend to be discontinuous throughout the bowel.</a:t>
            </a:r>
            <a:endParaRPr lang="ar-JO" dirty="0"/>
          </a:p>
        </p:txBody>
      </p:sp>
      <p:pic>
        <p:nvPicPr>
          <p:cNvPr id="34818" name="Picture 2" descr="C:\Users\yu\Desktop\MEDICAL COLLECTION\JPEG4\GI059.JPG"/>
          <p:cNvPicPr>
            <a:picLocks noChangeAspect="1" noChangeArrowheads="1"/>
          </p:cNvPicPr>
          <p:nvPr/>
        </p:nvPicPr>
        <p:blipFill>
          <a:blip r:embed="rId2"/>
          <a:srcRect/>
          <a:stretch>
            <a:fillRect/>
          </a:stretch>
        </p:blipFill>
        <p:spPr bwMode="auto">
          <a:xfrm>
            <a:off x="1357290" y="299547"/>
            <a:ext cx="6801949" cy="4772527"/>
          </a:xfrm>
          <a:prstGeom prst="rect">
            <a:avLst/>
          </a:prstGeom>
          <a:solidFill>
            <a:schemeClr val="accent2"/>
          </a:solidFill>
        </p:spPr>
      </p:pic>
      <p:sp>
        <p:nvSpPr>
          <p:cNvPr id="6" name="Down Arrow 5"/>
          <p:cNvSpPr/>
          <p:nvPr/>
        </p:nvSpPr>
        <p:spPr>
          <a:xfrm>
            <a:off x="3714744" y="142852"/>
            <a:ext cx="285752" cy="5497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8" name="5-Point Star 7"/>
          <p:cNvSpPr/>
          <p:nvPr/>
        </p:nvSpPr>
        <p:spPr>
          <a:xfrm>
            <a:off x="5429256" y="2643182"/>
            <a:ext cx="357190" cy="142876"/>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18" y="4714884"/>
            <a:ext cx="5486400" cy="566738"/>
          </a:xfrm>
        </p:spPr>
        <p:txBody>
          <a:bodyPr/>
          <a:lstStyle/>
          <a:p>
            <a:pPr algn="l" rtl="0"/>
            <a:r>
              <a:rPr lang="en-US" dirty="0" err="1" smtClean="0"/>
              <a:t>Crohn's</a:t>
            </a:r>
            <a:r>
              <a:rPr lang="en-US" dirty="0" smtClean="0"/>
              <a:t> disease</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792288" y="5367338"/>
            <a:ext cx="6423050" cy="804862"/>
          </a:xfrm>
        </p:spPr>
        <p:txBody>
          <a:bodyPr/>
          <a:lstStyle/>
          <a:p>
            <a:pPr algn="l" rtl="0"/>
            <a:r>
              <a:rPr lang="en-US" dirty="0" smtClean="0"/>
              <a:t>This is another example of </a:t>
            </a:r>
            <a:r>
              <a:rPr lang="en-US" dirty="0" err="1" smtClean="0"/>
              <a:t>Crohn's</a:t>
            </a:r>
            <a:r>
              <a:rPr lang="en-US" dirty="0" smtClean="0"/>
              <a:t> disease involving the small intestine. Here, the mucosal surface demonstrates an irregular nodular appearance with hyperemia and focal superficial ulceration.</a:t>
            </a:r>
            <a:endParaRPr lang="ar-JO" dirty="0"/>
          </a:p>
        </p:txBody>
      </p:sp>
      <p:pic>
        <p:nvPicPr>
          <p:cNvPr id="33794" name="Picture 2" descr="C:\Users\yu\Desktop\MEDICAL COLLECTION\JPEG4\GI060.JPG"/>
          <p:cNvPicPr>
            <a:picLocks noChangeAspect="1" noChangeArrowheads="1"/>
          </p:cNvPicPr>
          <p:nvPr/>
        </p:nvPicPr>
        <p:blipFill>
          <a:blip r:embed="rId2"/>
          <a:srcRect/>
          <a:stretch>
            <a:fillRect/>
          </a:stretch>
        </p:blipFill>
        <p:spPr bwMode="auto">
          <a:xfrm>
            <a:off x="1454705" y="285728"/>
            <a:ext cx="6764530" cy="442915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4857760"/>
            <a:ext cx="5486400" cy="566738"/>
          </a:xfrm>
        </p:spPr>
        <p:txBody>
          <a:bodyPr/>
          <a:lstStyle/>
          <a:p>
            <a:pPr algn="l" rtl="0"/>
            <a:r>
              <a:rPr lang="en-GB" dirty="0" err="1" smtClean="0"/>
              <a:t>Crohn's</a:t>
            </a:r>
            <a:r>
              <a:rPr lang="en-GB" dirty="0" smtClean="0"/>
              <a:t> disease</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214414" y="5367338"/>
            <a:ext cx="6715172" cy="1204934"/>
          </a:xfrm>
        </p:spPr>
        <p:txBody>
          <a:bodyPr>
            <a:normAutofit/>
          </a:bodyPr>
          <a:lstStyle/>
          <a:p>
            <a:pPr algn="l" rtl="0"/>
            <a:r>
              <a:rPr lang="en-GB" dirty="0" smtClean="0"/>
              <a:t>Microscopically, </a:t>
            </a:r>
            <a:r>
              <a:rPr lang="en-GB" dirty="0" err="1" smtClean="0"/>
              <a:t>Crohn's</a:t>
            </a:r>
            <a:r>
              <a:rPr lang="en-GB" dirty="0" smtClean="0"/>
              <a:t> disease is characterized by </a:t>
            </a:r>
            <a:r>
              <a:rPr lang="en-GB" dirty="0" err="1" smtClean="0"/>
              <a:t>transmural</a:t>
            </a:r>
            <a:r>
              <a:rPr lang="en-GB" dirty="0" smtClean="0"/>
              <a:t> inflammation. Here, inflammatory cells (the bluish infiltrates) extend from mucosa through </a:t>
            </a:r>
            <a:r>
              <a:rPr lang="en-GB" dirty="0" err="1" smtClean="0"/>
              <a:t>submucosa</a:t>
            </a:r>
            <a:r>
              <a:rPr lang="en-GB" dirty="0" smtClean="0"/>
              <a:t> and </a:t>
            </a:r>
            <a:r>
              <a:rPr lang="en-GB" dirty="0" err="1" smtClean="0"/>
              <a:t>muscularis</a:t>
            </a:r>
            <a:r>
              <a:rPr lang="en-GB" dirty="0" smtClean="0"/>
              <a:t> and appear as nodular infiltrates on the </a:t>
            </a:r>
            <a:r>
              <a:rPr lang="en-GB" dirty="0" err="1" smtClean="0"/>
              <a:t>serosal</a:t>
            </a:r>
            <a:r>
              <a:rPr lang="en-GB" dirty="0" smtClean="0"/>
              <a:t> surface with pale </a:t>
            </a:r>
            <a:r>
              <a:rPr lang="en-GB" dirty="0" err="1" smtClean="0"/>
              <a:t>granulomatous</a:t>
            </a:r>
            <a:r>
              <a:rPr lang="en-GB" dirty="0" smtClean="0"/>
              <a:t> </a:t>
            </a:r>
            <a:r>
              <a:rPr lang="en-GB" dirty="0" err="1" smtClean="0"/>
              <a:t>centers</a:t>
            </a:r>
            <a:r>
              <a:rPr lang="en-GB" dirty="0" smtClean="0"/>
              <a:t>.</a:t>
            </a:r>
            <a:endParaRPr lang="ar-JO" dirty="0"/>
          </a:p>
        </p:txBody>
      </p:sp>
      <p:pic>
        <p:nvPicPr>
          <p:cNvPr id="32770" name="Picture 2" descr="C:\Users\yu\Desktop\MEDICAL COLLECTION\JPEG4\GI061.JPG"/>
          <p:cNvPicPr>
            <a:picLocks noChangeAspect="1" noChangeArrowheads="1"/>
          </p:cNvPicPr>
          <p:nvPr/>
        </p:nvPicPr>
        <p:blipFill>
          <a:blip r:embed="rId2"/>
          <a:srcRect/>
          <a:stretch>
            <a:fillRect/>
          </a:stretch>
        </p:blipFill>
        <p:spPr bwMode="auto">
          <a:xfrm>
            <a:off x="1214413" y="500042"/>
            <a:ext cx="6635317" cy="435771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4786322"/>
            <a:ext cx="5486400" cy="566738"/>
          </a:xfrm>
        </p:spPr>
        <p:txBody>
          <a:bodyPr/>
          <a:lstStyle/>
          <a:p>
            <a:pPr algn="l" rtl="0"/>
            <a:r>
              <a:rPr lang="en-GB" dirty="0" err="1" smtClean="0"/>
              <a:t>Crohn's</a:t>
            </a:r>
            <a:r>
              <a:rPr lang="en-GB" dirty="0" smtClean="0"/>
              <a:t> disease</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285852" y="5367338"/>
            <a:ext cx="5992836" cy="990620"/>
          </a:xfrm>
        </p:spPr>
        <p:txBody>
          <a:bodyPr/>
          <a:lstStyle/>
          <a:p>
            <a:pPr algn="l" rtl="0"/>
            <a:r>
              <a:rPr lang="en-US" dirty="0" smtClean="0"/>
              <a:t>At high magnification the </a:t>
            </a:r>
            <a:r>
              <a:rPr lang="en-US" dirty="0" err="1" smtClean="0"/>
              <a:t>granulomatous</a:t>
            </a:r>
            <a:r>
              <a:rPr lang="en-US" dirty="0" smtClean="0"/>
              <a:t> nature of the inflammation of </a:t>
            </a:r>
            <a:r>
              <a:rPr lang="en-US" dirty="0" err="1" smtClean="0"/>
              <a:t>Crohn's</a:t>
            </a:r>
            <a:r>
              <a:rPr lang="en-US" dirty="0" smtClean="0"/>
              <a:t> disease is demonstrated here with </a:t>
            </a:r>
            <a:r>
              <a:rPr lang="en-US" dirty="0" err="1" smtClean="0"/>
              <a:t>epithelioid</a:t>
            </a:r>
            <a:r>
              <a:rPr lang="en-US" dirty="0" smtClean="0"/>
              <a:t> cells, giant cells, and many lymphocytes. Special stains for organisms are negative.</a:t>
            </a:r>
            <a:endParaRPr lang="ar-JO" dirty="0"/>
          </a:p>
        </p:txBody>
      </p:sp>
      <p:pic>
        <p:nvPicPr>
          <p:cNvPr id="37890" name="Picture 2" descr="C:\Users\yu\Desktop\MEDICAL COLLECTION\JPEG4\GI062.JPG"/>
          <p:cNvPicPr>
            <a:picLocks noChangeAspect="1" noChangeArrowheads="1"/>
          </p:cNvPicPr>
          <p:nvPr/>
        </p:nvPicPr>
        <p:blipFill>
          <a:blip r:embed="rId2"/>
          <a:srcRect/>
          <a:stretch>
            <a:fillRect/>
          </a:stretch>
        </p:blipFill>
        <p:spPr bwMode="auto">
          <a:xfrm>
            <a:off x="1357290" y="357166"/>
            <a:ext cx="6496268" cy="421484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rtl="0"/>
            <a:r>
              <a:rPr lang="en-US" dirty="0" smtClean="0"/>
              <a:t>Ulcerative colitis</a:t>
            </a:r>
            <a:endParaRPr lang="ar-JO" dirty="0"/>
          </a:p>
        </p:txBody>
      </p:sp>
      <p:sp>
        <p:nvSpPr>
          <p:cNvPr id="7" name="Content Placeholder 6"/>
          <p:cNvSpPr>
            <a:spLocks noGrp="1"/>
          </p:cNvSpPr>
          <p:nvPr>
            <p:ph idx="1"/>
          </p:nvPr>
        </p:nvSpPr>
        <p:spPr/>
        <p:txBody>
          <a:bodyPr/>
          <a:lstStyle/>
          <a:p>
            <a:endParaRPr lang="ar-JO"/>
          </a:p>
        </p:txBody>
      </p:sp>
      <p:sp>
        <p:nvSpPr>
          <p:cNvPr id="8" name="Text Placeholder 7"/>
          <p:cNvSpPr>
            <a:spLocks noGrp="1"/>
          </p:cNvSpPr>
          <p:nvPr>
            <p:ph type="body" sz="half" idx="2"/>
          </p:nvPr>
        </p:nvSpPr>
        <p:spPr/>
        <p:txBody>
          <a:bodyPr/>
          <a:lstStyle/>
          <a:p>
            <a:pPr algn="l" rtl="0"/>
            <a:r>
              <a:rPr lang="en-US" dirty="0" smtClean="0"/>
              <a:t>This gross appearance is characteristic for ulcerative colitis. The most intense inflammation begins at the lower right in the sigmoid colon and extends upward and around to the ascending colon. At the lower left is the </a:t>
            </a:r>
            <a:r>
              <a:rPr lang="en-US" dirty="0" err="1" smtClean="0"/>
              <a:t>ileocecal</a:t>
            </a:r>
            <a:r>
              <a:rPr lang="en-US" dirty="0" smtClean="0"/>
              <a:t> valve with a portion of terminal ileum that is not involved. Inflammation with ulcerative colitis tends to be continuous along the mucosal surface and tends to begin in the rectum. The mucosa becomes eroded, as in this photograph, which shows only remaining islands of mucosa called "</a:t>
            </a:r>
            <a:r>
              <a:rPr lang="en-US" dirty="0" err="1" smtClean="0"/>
              <a:t>pseudopolyps</a:t>
            </a:r>
            <a:r>
              <a:rPr lang="en-US" dirty="0" smtClean="0"/>
              <a:t>".</a:t>
            </a:r>
            <a:endParaRPr lang="ar-JO" dirty="0"/>
          </a:p>
        </p:txBody>
      </p:sp>
      <p:pic>
        <p:nvPicPr>
          <p:cNvPr id="36866" name="Picture 2" descr="C:\Users\yu\Desktop\MEDICAL COLLECTION\JPEG4\GI071.JPG"/>
          <p:cNvPicPr>
            <a:picLocks noChangeAspect="1" noChangeArrowheads="1"/>
          </p:cNvPicPr>
          <p:nvPr/>
        </p:nvPicPr>
        <p:blipFill>
          <a:blip r:embed="rId2"/>
          <a:srcRect/>
          <a:stretch>
            <a:fillRect/>
          </a:stretch>
        </p:blipFill>
        <p:spPr bwMode="auto">
          <a:xfrm>
            <a:off x="4429124" y="500042"/>
            <a:ext cx="3714776" cy="563094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4800600"/>
            <a:ext cx="6064274" cy="566738"/>
          </a:xfrm>
        </p:spPr>
        <p:txBody>
          <a:bodyPr/>
          <a:lstStyle/>
          <a:p>
            <a:pPr algn="l" rtl="0"/>
            <a:r>
              <a:rPr lang="en-US" dirty="0" smtClean="0"/>
              <a:t>Ulcerative colitis </a:t>
            </a:r>
            <a:r>
              <a:rPr lang="en-US" dirty="0" err="1" smtClean="0"/>
              <a:t>psuedopolyps</a:t>
            </a:r>
            <a:r>
              <a:rPr lang="en-US" dirty="0" smtClean="0"/>
              <a:t> </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142976" y="5367338"/>
            <a:ext cx="6135712" cy="804862"/>
          </a:xfrm>
        </p:spPr>
        <p:txBody>
          <a:bodyPr/>
          <a:lstStyle/>
          <a:p>
            <a:pPr algn="l" rtl="0"/>
            <a:r>
              <a:rPr lang="en-US" dirty="0" smtClean="0"/>
              <a:t>At higher magnification, the pseudo polyps can be seen clearly as raised red islands of inflamed mucosa. Between the </a:t>
            </a:r>
            <a:r>
              <a:rPr lang="en-US" dirty="0" err="1" smtClean="0"/>
              <a:t>pseudopolyps</a:t>
            </a:r>
            <a:r>
              <a:rPr lang="en-US" dirty="0" smtClean="0"/>
              <a:t> is only remaining </a:t>
            </a:r>
            <a:r>
              <a:rPr lang="en-US" dirty="0" err="1" smtClean="0"/>
              <a:t>muscularis</a:t>
            </a:r>
            <a:r>
              <a:rPr lang="en-US" dirty="0" smtClean="0"/>
              <a:t>.</a:t>
            </a:r>
            <a:endParaRPr lang="ar-JO" dirty="0"/>
          </a:p>
        </p:txBody>
      </p:sp>
      <p:pic>
        <p:nvPicPr>
          <p:cNvPr id="35842" name="Picture 2" descr="C:\Users\yu\Desktop\MEDICAL COLLECTION\JPEG4\GI072.JPG"/>
          <p:cNvPicPr>
            <a:picLocks noChangeAspect="1" noChangeArrowheads="1"/>
          </p:cNvPicPr>
          <p:nvPr/>
        </p:nvPicPr>
        <p:blipFill>
          <a:blip r:embed="rId2"/>
          <a:srcRect/>
          <a:stretch>
            <a:fillRect/>
          </a:stretch>
        </p:blipFill>
        <p:spPr bwMode="auto">
          <a:xfrm>
            <a:off x="1142976" y="500042"/>
            <a:ext cx="6716481" cy="435771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Ulcerative Colitis</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792288" y="5367338"/>
            <a:ext cx="6065860" cy="1062058"/>
          </a:xfrm>
        </p:spPr>
        <p:txBody>
          <a:bodyPr/>
          <a:lstStyle/>
          <a:p>
            <a:pPr algn="l" rtl="0"/>
            <a:r>
              <a:rPr lang="en-US" dirty="0" smtClean="0"/>
              <a:t>Microscopically, the inflammation of ulcerative colitis is confined primarily to the mucosa. Here, the mucosa is eroded by an ulcer that undermines surrounding mucosa.</a:t>
            </a:r>
            <a:endParaRPr lang="ar-JO" dirty="0"/>
          </a:p>
        </p:txBody>
      </p:sp>
      <p:pic>
        <p:nvPicPr>
          <p:cNvPr id="38914" name="Picture 2" descr="C:\Users\yu\Desktop\MEDICAL COLLECTION\JPEG4\GI073.JPG"/>
          <p:cNvPicPr>
            <a:picLocks noChangeAspect="1" noChangeArrowheads="1"/>
          </p:cNvPicPr>
          <p:nvPr/>
        </p:nvPicPr>
        <p:blipFill>
          <a:blip r:embed="rId2"/>
          <a:srcRect/>
          <a:stretch>
            <a:fillRect/>
          </a:stretch>
        </p:blipFill>
        <p:spPr bwMode="auto">
          <a:xfrm>
            <a:off x="1571603" y="357166"/>
            <a:ext cx="6635317" cy="435771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Crypt abscesses in ulcerative colitis</a:t>
            </a:r>
            <a:endParaRPr lang="ar-JO" dirty="0"/>
          </a:p>
        </p:txBody>
      </p:sp>
      <p:sp>
        <p:nvSpPr>
          <p:cNvPr id="4" name="Text Placeholder 3"/>
          <p:cNvSpPr>
            <a:spLocks noGrp="1"/>
          </p:cNvSpPr>
          <p:nvPr>
            <p:ph type="body" sz="half" idx="2"/>
          </p:nvPr>
        </p:nvSpPr>
        <p:spPr>
          <a:xfrm>
            <a:off x="1792288" y="5367338"/>
            <a:ext cx="5486400" cy="1062058"/>
          </a:xfrm>
        </p:spPr>
        <p:txBody>
          <a:bodyPr>
            <a:normAutofit/>
          </a:bodyPr>
          <a:lstStyle/>
          <a:p>
            <a:pPr algn="l" rtl="0"/>
            <a:r>
              <a:rPr lang="en-GB" dirty="0" smtClean="0"/>
              <a:t>The colonic mucosa of active ulcerative colitis shows "crypt abscesses" in which a </a:t>
            </a:r>
            <a:r>
              <a:rPr lang="en-GB" dirty="0" err="1" smtClean="0"/>
              <a:t>neutrophilic</a:t>
            </a:r>
            <a:r>
              <a:rPr lang="en-GB" dirty="0" smtClean="0"/>
              <a:t> </a:t>
            </a:r>
            <a:r>
              <a:rPr lang="en-GB" dirty="0" err="1" smtClean="0"/>
              <a:t>exudate</a:t>
            </a:r>
            <a:r>
              <a:rPr lang="en-GB" dirty="0" smtClean="0"/>
              <a:t> is found in glandular lumens. The </a:t>
            </a:r>
            <a:r>
              <a:rPr lang="en-GB" dirty="0" err="1" smtClean="0"/>
              <a:t>submucosa</a:t>
            </a:r>
            <a:r>
              <a:rPr lang="en-GB" dirty="0" smtClean="0"/>
              <a:t> shows intense inflammation. </a:t>
            </a:r>
            <a:endParaRPr lang="ar-JO" dirty="0"/>
          </a:p>
        </p:txBody>
      </p:sp>
      <p:pic>
        <p:nvPicPr>
          <p:cNvPr id="39938" name="Picture 2" descr="C:\Users\yu\Desktop\MEDICAL COLLECTION\JPEG4\GI184.JPG"/>
          <p:cNvPicPr>
            <a:picLocks noGrp="1" noChangeAspect="1" noChangeArrowheads="1"/>
          </p:cNvPicPr>
          <p:nvPr>
            <p:ph type="pic" idx="1"/>
          </p:nvPr>
        </p:nvPicPr>
        <p:blipFill>
          <a:blip r:embed="rId2"/>
          <a:srcRect l="6217" r="6217"/>
          <a:stretch>
            <a:fillRect/>
          </a:stretch>
        </p:blipFill>
        <p:spPr bwMode="auto">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Dysplasia in Ulcerative Colitis </a:t>
            </a:r>
            <a:endParaRPr lang="ar-JO" dirty="0"/>
          </a:p>
        </p:txBody>
      </p:sp>
      <p:sp>
        <p:nvSpPr>
          <p:cNvPr id="4" name="Text Placeholder 3"/>
          <p:cNvSpPr>
            <a:spLocks noGrp="1"/>
          </p:cNvSpPr>
          <p:nvPr>
            <p:ph type="body" sz="half" idx="2"/>
          </p:nvPr>
        </p:nvSpPr>
        <p:spPr/>
        <p:txBody>
          <a:bodyPr>
            <a:noAutofit/>
          </a:bodyPr>
          <a:lstStyle/>
          <a:p>
            <a:pPr algn="l" rtl="0"/>
            <a:r>
              <a:rPr lang="en-US" sz="1800" dirty="0" smtClean="0"/>
              <a:t>Over time, there is a risk for </a:t>
            </a:r>
            <a:r>
              <a:rPr lang="en-US" sz="1800" dirty="0" err="1" smtClean="0"/>
              <a:t>adenocarcinoma</a:t>
            </a:r>
            <a:r>
              <a:rPr lang="en-US" sz="1800" dirty="0" smtClean="0"/>
              <a:t> with ulcerative colitis. Here, more normal glands are seen at the left, but the glands at the right demonstrate dysplasia, the first indication that there is a move towards </a:t>
            </a:r>
            <a:r>
              <a:rPr lang="en-US" sz="1800" dirty="0" err="1" smtClean="0"/>
              <a:t>neoplasia</a:t>
            </a:r>
            <a:r>
              <a:rPr lang="en-US" sz="1800" dirty="0" smtClean="0"/>
              <a:t>.</a:t>
            </a:r>
            <a:endParaRPr lang="ar-JO" sz="1800" dirty="0"/>
          </a:p>
        </p:txBody>
      </p:sp>
      <p:pic>
        <p:nvPicPr>
          <p:cNvPr id="40962" name="Picture 2" descr="C:\Users\yu\Desktop\MEDICAL COLLECTION\JPEG4\GI077.JPG"/>
          <p:cNvPicPr>
            <a:picLocks noGrp="1" noChangeAspect="1" noChangeArrowheads="1"/>
          </p:cNvPicPr>
          <p:nvPr>
            <p:ph type="pic" idx="1"/>
          </p:nvPr>
        </p:nvPicPr>
        <p:blipFill>
          <a:blip r:embed="rId2"/>
          <a:srcRect l="6217" r="6217"/>
          <a:stretch>
            <a:fillRect/>
          </a:stretch>
        </p:blipFill>
        <p:spPr bwMode="auto">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 </a:t>
            </a:r>
            <a:endParaRPr lang="ar-JO" dirty="0"/>
          </a:p>
        </p:txBody>
      </p:sp>
      <p:sp>
        <p:nvSpPr>
          <p:cNvPr id="6" name="Subtitle 5"/>
          <p:cNvSpPr>
            <a:spLocks noGrp="1"/>
          </p:cNvSpPr>
          <p:nvPr>
            <p:ph type="subTitle" idx="1"/>
          </p:nvPr>
        </p:nvSpPr>
        <p:spPr/>
        <p:txBody>
          <a:bodyPr/>
          <a:lstStyle/>
          <a:p>
            <a:endParaRPr lang="ar-JO"/>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Small intestine adhesion</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Autofit/>
          </a:bodyPr>
          <a:lstStyle/>
          <a:p>
            <a:pPr algn="l" rtl="0"/>
            <a:r>
              <a:rPr lang="en-US" sz="1600" dirty="0"/>
              <a:t>This is an adhesion between loops of small intestine. Such adhesions are typical following abdominal surgery. More diffuse adhesions may also form following peritonitis. Adhesions may predispose to bowel obstruction.</a:t>
            </a:r>
            <a:endParaRPr lang="ar-JO" sz="1600" dirty="0"/>
          </a:p>
        </p:txBody>
      </p:sp>
      <p:pic>
        <p:nvPicPr>
          <p:cNvPr id="3074" name="Picture 2" descr="C:\Users\yu\Desktop\MEDICAL COLLECTION\JPEG4\GI030.JPG"/>
          <p:cNvPicPr>
            <a:picLocks noChangeAspect="1" noChangeArrowheads="1"/>
          </p:cNvPicPr>
          <p:nvPr/>
        </p:nvPicPr>
        <p:blipFill>
          <a:blip r:embed="rId2"/>
          <a:srcRect/>
          <a:stretch>
            <a:fillRect/>
          </a:stretch>
        </p:blipFill>
        <p:spPr bwMode="auto">
          <a:xfrm>
            <a:off x="1571604" y="857232"/>
            <a:ext cx="6000792" cy="3929090"/>
          </a:xfrm>
          <a:prstGeom prst="rect">
            <a:avLst/>
          </a:prstGeom>
          <a:noFill/>
        </p:spPr>
      </p:pic>
      <p:sp>
        <p:nvSpPr>
          <p:cNvPr id="7" name="Down Arrow 6"/>
          <p:cNvSpPr/>
          <p:nvPr/>
        </p:nvSpPr>
        <p:spPr>
          <a:xfrm>
            <a:off x="4143372" y="171448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4857760"/>
            <a:ext cx="5486400" cy="566738"/>
          </a:xfrm>
        </p:spPr>
        <p:txBody>
          <a:bodyPr/>
          <a:lstStyle/>
          <a:p>
            <a:pPr algn="l" rtl="0"/>
            <a:r>
              <a:rPr lang="en-US" dirty="0" smtClean="0"/>
              <a:t>ischemic enteritis (or colitis)</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142976" y="5367338"/>
            <a:ext cx="6929486" cy="804862"/>
          </a:xfrm>
        </p:spPr>
        <p:txBody>
          <a:bodyPr>
            <a:noAutofit/>
          </a:bodyPr>
          <a:lstStyle/>
          <a:p>
            <a:pPr algn="l" rtl="0"/>
            <a:r>
              <a:rPr lang="en-US" sz="1600" dirty="0" smtClean="0"/>
              <a:t>Early </a:t>
            </a:r>
            <a:r>
              <a:rPr lang="en-US" sz="1600" dirty="0"/>
              <a:t>ischemic enteritis (or colitis) involves the tips of the </a:t>
            </a:r>
            <a:r>
              <a:rPr lang="en-US" sz="1600" dirty="0" err="1"/>
              <a:t>villi</a:t>
            </a:r>
            <a:r>
              <a:rPr lang="en-US" sz="1600" dirty="0"/>
              <a:t>. In general, bowel is hard to infarct from atherosclerotic vascular narrowing or </a:t>
            </a:r>
            <a:r>
              <a:rPr lang="en-US" sz="1600" dirty="0" err="1"/>
              <a:t>thromboembolization</a:t>
            </a:r>
            <a:r>
              <a:rPr lang="en-US" sz="1600" dirty="0"/>
              <a:t> because of the widely </a:t>
            </a:r>
            <a:r>
              <a:rPr lang="en-US" sz="1600" dirty="0" err="1"/>
              <a:t>anastomosing</a:t>
            </a:r>
            <a:r>
              <a:rPr lang="en-US" sz="1600" dirty="0"/>
              <a:t> blood supply. Thus, most cases of ischemia and infarction result from generalized hypotension and decreased cardiac output.</a:t>
            </a:r>
            <a:endParaRPr lang="ar-JO" sz="1600" dirty="0"/>
          </a:p>
        </p:txBody>
      </p:sp>
      <p:pic>
        <p:nvPicPr>
          <p:cNvPr id="2050" name="Picture 2" descr="C:\Users\yu\Desktop\MEDICAL COLLECTION\JPEG4\GI033.JPG"/>
          <p:cNvPicPr>
            <a:picLocks noChangeAspect="1" noChangeArrowheads="1"/>
          </p:cNvPicPr>
          <p:nvPr/>
        </p:nvPicPr>
        <p:blipFill>
          <a:blip r:embed="rId2"/>
          <a:srcRect/>
          <a:stretch>
            <a:fillRect/>
          </a:stretch>
        </p:blipFill>
        <p:spPr bwMode="auto">
          <a:xfrm>
            <a:off x="1214414" y="428604"/>
            <a:ext cx="6786610" cy="444361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Mucosal ischemia</a:t>
            </a:r>
            <a:endParaRPr lang="ar-JO" dirty="0"/>
          </a:p>
        </p:txBody>
      </p:sp>
      <p:sp>
        <p:nvSpPr>
          <p:cNvPr id="4" name="Text Placeholder 3"/>
          <p:cNvSpPr>
            <a:spLocks noGrp="1"/>
          </p:cNvSpPr>
          <p:nvPr>
            <p:ph type="body" sz="half" idx="2"/>
          </p:nvPr>
        </p:nvSpPr>
        <p:spPr>
          <a:xfrm>
            <a:off x="1792288" y="5367338"/>
            <a:ext cx="5486400" cy="1133496"/>
          </a:xfrm>
        </p:spPr>
        <p:txBody>
          <a:bodyPr>
            <a:normAutofit/>
          </a:bodyPr>
          <a:lstStyle/>
          <a:p>
            <a:pPr algn="l" rtl="0"/>
            <a:r>
              <a:rPr lang="en-US" dirty="0"/>
              <a:t>The mucosal surface of the bowel seen here shows early necrosis with hyperemia extending all the way from mucosa to </a:t>
            </a:r>
            <a:r>
              <a:rPr lang="en-US" dirty="0" err="1"/>
              <a:t>submucosal</a:t>
            </a:r>
            <a:r>
              <a:rPr lang="en-US" dirty="0"/>
              <a:t> and muscular wall vessels. The </a:t>
            </a:r>
            <a:r>
              <a:rPr lang="en-US" dirty="0" err="1"/>
              <a:t>submucosa</a:t>
            </a:r>
            <a:r>
              <a:rPr lang="en-US" dirty="0"/>
              <a:t> and </a:t>
            </a:r>
            <a:r>
              <a:rPr lang="en-US" dirty="0" err="1"/>
              <a:t>muscularis</a:t>
            </a:r>
            <a:r>
              <a:rPr lang="en-US" dirty="0"/>
              <a:t>, however, are still intact</a:t>
            </a:r>
            <a:endParaRPr lang="ar-JO" dirty="0"/>
          </a:p>
        </p:txBody>
      </p:sp>
      <p:pic>
        <p:nvPicPr>
          <p:cNvPr id="1026" name="Picture 2" descr="C:\Users\yu\Desktop\MEDICAL COLLECTION\JPEG4\GI035.JPG"/>
          <p:cNvPicPr>
            <a:picLocks noGrp="1" noChangeAspect="1" noChangeArrowheads="1"/>
          </p:cNvPicPr>
          <p:nvPr>
            <p:ph type="pic" idx="1"/>
          </p:nvPr>
        </p:nvPicPr>
        <p:blipFill>
          <a:blip r:embed="rId2"/>
          <a:srcRect l="6481" r="6481"/>
          <a:stretch>
            <a:fillRect/>
          </a:stretch>
        </p:blipFill>
        <p:spPr bwMode="auto">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4643446"/>
            <a:ext cx="5486400" cy="566738"/>
          </a:xfrm>
        </p:spPr>
        <p:txBody>
          <a:bodyPr/>
          <a:lstStyle/>
          <a:p>
            <a:pPr algn="l" rtl="0"/>
            <a:r>
              <a:rPr lang="en-US" dirty="0" smtClean="0"/>
              <a:t>Celiac disease </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928662" y="5214950"/>
            <a:ext cx="6572296" cy="1357322"/>
          </a:xfrm>
        </p:spPr>
        <p:txBody>
          <a:bodyPr>
            <a:normAutofit/>
          </a:bodyPr>
          <a:lstStyle/>
          <a:p>
            <a:pPr algn="l" rtl="0"/>
            <a:r>
              <a:rPr lang="en-US" sz="1800" dirty="0"/>
              <a:t>Normal small intestinal mucosa is seen at the left, and mucosa involved by celiac </a:t>
            </a:r>
            <a:r>
              <a:rPr lang="en-US" sz="1800" dirty="0" err="1"/>
              <a:t>sprue</a:t>
            </a:r>
            <a:r>
              <a:rPr lang="en-US" sz="1800" dirty="0"/>
              <a:t> at the right. There is blunting and flattening of </a:t>
            </a:r>
            <a:r>
              <a:rPr lang="en-US" sz="1800" dirty="0" err="1"/>
              <a:t>villi</a:t>
            </a:r>
            <a:r>
              <a:rPr lang="en-US" sz="1800" dirty="0"/>
              <a:t> with celiac disease, and in severe cases a loss of </a:t>
            </a:r>
            <a:r>
              <a:rPr lang="en-US" sz="1800" dirty="0" err="1"/>
              <a:t>villi</a:t>
            </a:r>
            <a:r>
              <a:rPr lang="en-US" sz="1800" dirty="0"/>
              <a:t> with flattening of the mucosa as seen here. </a:t>
            </a:r>
            <a:endParaRPr lang="ar-JO" sz="1800" dirty="0"/>
          </a:p>
        </p:txBody>
      </p:sp>
      <p:pic>
        <p:nvPicPr>
          <p:cNvPr id="20482" name="Picture 2" descr="C:\Users\yu\Desktop\MEDICAL COLLECTION\JPEG4\GI152.JPG"/>
          <p:cNvPicPr>
            <a:picLocks noChangeAspect="1" noChangeArrowheads="1"/>
          </p:cNvPicPr>
          <p:nvPr/>
        </p:nvPicPr>
        <p:blipFill>
          <a:blip r:embed="rId2"/>
          <a:srcRect/>
          <a:stretch>
            <a:fillRect/>
          </a:stretch>
        </p:blipFill>
        <p:spPr bwMode="auto">
          <a:xfrm>
            <a:off x="928662" y="285728"/>
            <a:ext cx="6615292" cy="4357694"/>
          </a:xfrm>
          <a:prstGeom prst="rect">
            <a:avLst/>
          </a:prstGeom>
          <a:noFill/>
        </p:spPr>
      </p:pic>
      <p:sp>
        <p:nvSpPr>
          <p:cNvPr id="6" name="Rectangle 5"/>
          <p:cNvSpPr/>
          <p:nvPr/>
        </p:nvSpPr>
        <p:spPr>
          <a:xfrm>
            <a:off x="6215074" y="3643314"/>
            <a:ext cx="1000132" cy="5715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dirty="0" smtClean="0"/>
              <a:t>Celiac disease</a:t>
            </a:r>
            <a:endParaRPr lang="ar-JO" dirty="0"/>
          </a:p>
        </p:txBody>
      </p:sp>
      <p:sp>
        <p:nvSpPr>
          <p:cNvPr id="7" name="Rectangle 6"/>
          <p:cNvSpPr/>
          <p:nvPr/>
        </p:nvSpPr>
        <p:spPr>
          <a:xfrm>
            <a:off x="2928926" y="3786190"/>
            <a:ext cx="1000132" cy="5000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dirty="0" smtClean="0"/>
              <a:t>Normal mucosa</a:t>
            </a:r>
            <a:endParaRPr lang="ar-JO"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4786322"/>
            <a:ext cx="5486400" cy="566738"/>
          </a:xfrm>
        </p:spPr>
        <p:txBody>
          <a:bodyPr/>
          <a:lstStyle/>
          <a:p>
            <a:pPr algn="l" rtl="0"/>
            <a:r>
              <a:rPr lang="en-US" dirty="0"/>
              <a:t>N</a:t>
            </a:r>
            <a:r>
              <a:rPr lang="en-US" dirty="0" smtClean="0"/>
              <a:t>ormal colonic mucosa</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571604" y="5429264"/>
            <a:ext cx="6065860" cy="1204934"/>
          </a:xfrm>
        </p:spPr>
        <p:txBody>
          <a:bodyPr>
            <a:normAutofit/>
          </a:bodyPr>
          <a:lstStyle/>
          <a:p>
            <a:pPr algn="l" rtl="0"/>
            <a:r>
              <a:rPr lang="en-US" sz="1800" dirty="0"/>
              <a:t>This is normal colonic mucosa. Note the crypts that are lined by numerous goblet cells. In the </a:t>
            </a:r>
            <a:r>
              <a:rPr lang="en-US" sz="1800" dirty="0" err="1"/>
              <a:t>submucosa</a:t>
            </a:r>
            <a:r>
              <a:rPr lang="en-US" sz="1800" dirty="0"/>
              <a:t> is a lymphoid nodule. </a:t>
            </a:r>
            <a:endParaRPr lang="ar-JO" sz="1800" dirty="0"/>
          </a:p>
        </p:txBody>
      </p:sp>
      <p:pic>
        <p:nvPicPr>
          <p:cNvPr id="19458" name="Picture 2" descr="C:\Users\yu\Desktop\MEDICAL COLLECTION\JPEG4\GI208.JPG"/>
          <p:cNvPicPr>
            <a:picLocks noChangeAspect="1" noChangeArrowheads="1"/>
          </p:cNvPicPr>
          <p:nvPr/>
        </p:nvPicPr>
        <p:blipFill>
          <a:blip r:embed="rId2"/>
          <a:srcRect/>
          <a:stretch>
            <a:fillRect/>
          </a:stretch>
        </p:blipFill>
        <p:spPr bwMode="auto">
          <a:xfrm>
            <a:off x="1428727" y="357166"/>
            <a:ext cx="6398433" cy="421484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Normal appendix</a:t>
            </a:r>
            <a:endParaRPr lang="ar-JO" dirty="0"/>
          </a:p>
        </p:txBody>
      </p:sp>
      <p:sp>
        <p:nvSpPr>
          <p:cNvPr id="4" name="Text Placeholder 3"/>
          <p:cNvSpPr>
            <a:spLocks noGrp="1"/>
          </p:cNvSpPr>
          <p:nvPr>
            <p:ph type="body" sz="half" idx="2"/>
          </p:nvPr>
        </p:nvSpPr>
        <p:spPr/>
        <p:txBody>
          <a:bodyPr>
            <a:normAutofit lnSpcReduction="10000"/>
          </a:bodyPr>
          <a:lstStyle/>
          <a:p>
            <a:pPr algn="l" rtl="0"/>
            <a:r>
              <a:rPr lang="en-US" sz="1800" dirty="0" smtClean="0"/>
              <a:t>This is the normal appearance of the appendix against the background of the </a:t>
            </a:r>
            <a:r>
              <a:rPr lang="en-US" sz="1800" dirty="0" err="1" smtClean="0"/>
              <a:t>cecum</a:t>
            </a:r>
            <a:r>
              <a:rPr lang="en-US" sz="1800" dirty="0" smtClean="0"/>
              <a:t>.</a:t>
            </a:r>
            <a:r>
              <a:rPr lang="en-US" dirty="0" smtClean="0"/>
              <a:t/>
            </a:r>
            <a:br>
              <a:rPr lang="en-US" dirty="0" smtClean="0"/>
            </a:br>
            <a:endParaRPr lang="ar-JO" dirty="0"/>
          </a:p>
        </p:txBody>
      </p:sp>
      <p:pic>
        <p:nvPicPr>
          <p:cNvPr id="18434" name="Picture 2" descr="C:\Users\yu\Desktop\MEDICAL COLLECTION\JPEG4\GI192.JPG"/>
          <p:cNvPicPr>
            <a:picLocks noGrp="1" noChangeAspect="1" noChangeArrowheads="1"/>
          </p:cNvPicPr>
          <p:nvPr>
            <p:ph type="pic" idx="1"/>
          </p:nvPr>
        </p:nvPicPr>
        <p:blipFill>
          <a:blip r:embed="rId2"/>
          <a:srcRect l="6217" r="6217"/>
          <a:stretch>
            <a:fillRect/>
          </a:stretch>
        </p:blipFill>
        <p:spPr bwMode="auto">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4800600"/>
            <a:ext cx="5921398" cy="566738"/>
          </a:xfrm>
        </p:spPr>
        <p:txBody>
          <a:bodyPr/>
          <a:lstStyle/>
          <a:p>
            <a:pPr algn="l" rtl="0"/>
            <a:r>
              <a:rPr lang="en-US" dirty="0" smtClean="0"/>
              <a:t>Acute Appendicitis </a:t>
            </a:r>
            <a:endParaRPr lang="ar-JO"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428728" y="5367338"/>
            <a:ext cx="6357982" cy="1204934"/>
          </a:xfrm>
        </p:spPr>
        <p:txBody>
          <a:bodyPr>
            <a:normAutofit fontScale="92500" lnSpcReduction="10000"/>
          </a:bodyPr>
          <a:lstStyle/>
          <a:p>
            <a:pPr algn="l" rtl="0"/>
            <a:r>
              <a:rPr lang="en-US" dirty="0"/>
              <a:t>This appendix was removed surgically. The patient presented with abdominal pain that initially was generalized, but then localized to the right lower quadrant, and physical examination disclosed 4+ rebound tenderness in the right lower quadrant. The WBC count was elevated at 11,500. Seen here is acute appendicitis with yellow to tan </a:t>
            </a:r>
            <a:r>
              <a:rPr lang="en-US" dirty="0" err="1"/>
              <a:t>exudate</a:t>
            </a:r>
            <a:r>
              <a:rPr lang="en-US" dirty="0"/>
              <a:t> and hyperemia, including the </a:t>
            </a:r>
            <a:r>
              <a:rPr lang="en-US" dirty="0" err="1"/>
              <a:t>periappendiceal</a:t>
            </a:r>
            <a:r>
              <a:rPr lang="en-US" dirty="0"/>
              <a:t> fat superiorly, rather than a smooth, glistening pale tan </a:t>
            </a:r>
            <a:r>
              <a:rPr lang="en-US" dirty="0" err="1"/>
              <a:t>serosal</a:t>
            </a:r>
            <a:r>
              <a:rPr lang="en-US" dirty="0"/>
              <a:t> surface.</a:t>
            </a:r>
            <a:endParaRPr lang="ar-JO" dirty="0"/>
          </a:p>
        </p:txBody>
      </p:sp>
      <p:pic>
        <p:nvPicPr>
          <p:cNvPr id="21506" name="Picture 2" descr="C:\Users\yu\Desktop\MEDICAL COLLECTION\JPEG4\GI102.JPG"/>
          <p:cNvPicPr>
            <a:picLocks noChangeAspect="1" noChangeArrowheads="1"/>
          </p:cNvPicPr>
          <p:nvPr/>
        </p:nvPicPr>
        <p:blipFill>
          <a:blip r:embed="rId2"/>
          <a:srcRect/>
          <a:stretch>
            <a:fillRect/>
          </a:stretch>
        </p:blipFill>
        <p:spPr bwMode="auto">
          <a:xfrm>
            <a:off x="1357289" y="642918"/>
            <a:ext cx="6437213" cy="421484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2891</TotalTime>
  <Words>1146</Words>
  <Application>Microsoft Office PowerPoint</Application>
  <PresentationFormat>On-screen Show (4:3)</PresentationFormat>
  <Paragraphs>58</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GI lab 2</vt:lpstr>
      <vt:lpstr>Normal small intestine mucosa</vt:lpstr>
      <vt:lpstr>Small intestine adhesion</vt:lpstr>
      <vt:lpstr>ischemic enteritis (or colitis)</vt:lpstr>
      <vt:lpstr>Mucosal ischemia</vt:lpstr>
      <vt:lpstr>Celiac disease </vt:lpstr>
      <vt:lpstr>Normal colonic mucosa</vt:lpstr>
      <vt:lpstr>Normal appendix</vt:lpstr>
      <vt:lpstr>Acute Appendicitis </vt:lpstr>
      <vt:lpstr>Acute Appendicitis </vt:lpstr>
      <vt:lpstr>Pedunculated adenomatous polyp </vt:lpstr>
      <vt:lpstr>Adenomatous tubular adenoma</vt:lpstr>
      <vt:lpstr>Sessile villous adenoma </vt:lpstr>
      <vt:lpstr>Villous adenoma </vt:lpstr>
      <vt:lpstr>FAP (Famelial Adenmatous Polyposis)</vt:lpstr>
      <vt:lpstr>Colonic adenocarcinoma </vt:lpstr>
      <vt:lpstr>Adenocarcinoma microscopy </vt:lpstr>
      <vt:lpstr>Diverticulosis </vt:lpstr>
      <vt:lpstr>colonic diverticulum</vt:lpstr>
      <vt:lpstr>Crohn’s disease </vt:lpstr>
      <vt:lpstr>Crohn's disease</vt:lpstr>
      <vt:lpstr>Crohn's disease</vt:lpstr>
      <vt:lpstr>Crohn's disease</vt:lpstr>
      <vt:lpstr>Ulcerative colitis</vt:lpstr>
      <vt:lpstr>Ulcerative colitis psuedopolyps </vt:lpstr>
      <vt:lpstr>Ulcerative Colitis</vt:lpstr>
      <vt:lpstr>Crypt abscesses in ulcerative colitis</vt:lpstr>
      <vt:lpstr>Dysplasia in Ulcerative Colitis </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 lab 2</dc:title>
  <dc:creator>yu</dc:creator>
  <cp:lastModifiedBy>yu</cp:lastModifiedBy>
  <cp:revision>74</cp:revision>
  <dcterms:created xsi:type="dcterms:W3CDTF">2020-10-01T08:56:04Z</dcterms:created>
  <dcterms:modified xsi:type="dcterms:W3CDTF">2020-11-01T09:43:26Z</dcterms:modified>
</cp:coreProperties>
</file>