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59" r:id="rId6"/>
    <p:sldId id="261" r:id="rId7"/>
    <p:sldId id="265" r:id="rId8"/>
    <p:sldId id="263" r:id="rId9"/>
    <p:sldId id="262" r:id="rId10"/>
    <p:sldId id="264" r:id="rId11"/>
    <p:sldId id="267" r:id="rId12"/>
    <p:sldId id="268" r:id="rId13"/>
    <p:sldId id="269" r:id="rId14"/>
    <p:sldId id="270" r:id="rId15"/>
    <p:sldId id="271" r:id="rId16"/>
    <p:sldId id="273" r:id="rId17"/>
    <p:sldId id="272" r:id="rId18"/>
    <p:sldId id="274" r:id="rId19"/>
    <p:sldId id="275" r:id="rId20"/>
    <p:sldId id="276" r:id="rId2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E14D-E8FF-449C-93A3-293ADF64644C}" type="datetimeFigureOut">
              <a:rPr lang="ar-JO" smtClean="0"/>
              <a:pPr/>
              <a:t>16/03/1442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E269A8B6-1AD6-410C-9F24-24EC7F34AAF6}"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E14D-E8FF-449C-93A3-293ADF64644C}" type="datetimeFigureOut">
              <a:rPr lang="ar-JO" smtClean="0"/>
              <a:pPr/>
              <a:t>16/03/1442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269A8B6-1AD6-410C-9F24-24EC7F34AAF6}"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 lab 1</a:t>
            </a:r>
            <a:br>
              <a:rPr lang="en-US" dirty="0" smtClean="0"/>
            </a:br>
            <a:r>
              <a:rPr lang="en-US" dirty="0" smtClean="0"/>
              <a:t>esophagus and stomach</a:t>
            </a:r>
            <a:endParaRPr lang="ar-JO" dirty="0"/>
          </a:p>
        </p:txBody>
      </p:sp>
      <p:sp>
        <p:nvSpPr>
          <p:cNvPr id="3" name="Subtitle 2"/>
          <p:cNvSpPr>
            <a:spLocks noGrp="1"/>
          </p:cNvSpPr>
          <p:nvPr>
            <p:ph type="subTitle" idx="1"/>
          </p:nvPr>
        </p:nvSpPr>
        <p:spPr/>
        <p:txBody>
          <a:bodyPr/>
          <a:lstStyle/>
          <a:p>
            <a:endParaRPr lang="ar-J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Stomach</a:t>
            </a:r>
            <a:endParaRPr lang="ar-JO" dirty="0"/>
          </a:p>
        </p:txBody>
      </p:sp>
      <p:sp>
        <p:nvSpPr>
          <p:cNvPr id="6" name="Subtitle 5"/>
          <p:cNvSpPr>
            <a:spLocks noGrp="1"/>
          </p:cNvSpPr>
          <p:nvPr>
            <p:ph type="subTitle" idx="1"/>
          </p:nvPr>
        </p:nvSpPr>
        <p:spPr/>
        <p:txBody>
          <a:bodyPr/>
          <a:lstStyle/>
          <a:p>
            <a:endParaRPr lang="ar-J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Normal stomach</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Autofit/>
          </a:bodyPr>
          <a:lstStyle/>
          <a:p>
            <a:pPr algn="l" rtl="0"/>
            <a:r>
              <a:rPr lang="en-US" sz="1600" dirty="0" smtClean="0"/>
              <a:t>This is the normal appearance of the stomach, which has been opened along the greater curvature. The esophagus is at the left and the pylorus emptying into the first portion of duodenum is at the lower right.</a:t>
            </a:r>
            <a:endParaRPr lang="ar-JO" sz="1600" dirty="0"/>
          </a:p>
        </p:txBody>
      </p:sp>
      <p:pic>
        <p:nvPicPr>
          <p:cNvPr id="5122" name="Picture 2" descr="C:\Users\yu\Desktop\MEDICAL COLLECTION\JPEG4\GI194.JPG"/>
          <p:cNvPicPr>
            <a:picLocks noChangeAspect="1" noChangeArrowheads="1"/>
          </p:cNvPicPr>
          <p:nvPr/>
        </p:nvPicPr>
        <p:blipFill>
          <a:blip r:embed="rId2"/>
          <a:srcRect/>
          <a:stretch>
            <a:fillRect/>
          </a:stretch>
        </p:blipFill>
        <p:spPr bwMode="auto">
          <a:xfrm>
            <a:off x="1500166" y="356890"/>
            <a:ext cx="6215106" cy="45008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smtClean="0"/>
              <a:t>Acute gastritis</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792288" y="5367338"/>
            <a:ext cx="5565794" cy="1133496"/>
          </a:xfrm>
        </p:spPr>
        <p:txBody>
          <a:bodyPr/>
          <a:lstStyle/>
          <a:p>
            <a:pPr algn="l"/>
            <a:r>
              <a:rPr lang="en-US" sz="2000" dirty="0" smtClean="0"/>
              <a:t>This is a more typical acute gastritis with a diffusely hyperemic gastric mucosa. There are many causes for acute gastritis: alcoholism, drugs, infections, etc</a:t>
            </a:r>
            <a:r>
              <a:rPr lang="en-US" dirty="0" smtClean="0"/>
              <a:t>.</a:t>
            </a:r>
            <a:endParaRPr lang="ar-JO" dirty="0"/>
          </a:p>
        </p:txBody>
      </p:sp>
      <p:pic>
        <p:nvPicPr>
          <p:cNvPr id="4098" name="Picture 2" descr="C:\Users\yu\Desktop\MEDICAL COLLECTION\JPEG4\GI016.JPG"/>
          <p:cNvPicPr>
            <a:picLocks noChangeAspect="1" noChangeArrowheads="1"/>
          </p:cNvPicPr>
          <p:nvPr/>
        </p:nvPicPr>
        <p:blipFill>
          <a:blip r:embed="rId2"/>
          <a:srcRect/>
          <a:stretch>
            <a:fillRect/>
          </a:stretch>
        </p:blipFill>
        <p:spPr bwMode="auto">
          <a:xfrm>
            <a:off x="1500165" y="285728"/>
            <a:ext cx="6526541" cy="42862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smtClean="0"/>
              <a:t>Gastric Ulcer</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Autofit/>
          </a:bodyPr>
          <a:lstStyle/>
          <a:p>
            <a:pPr algn="l" rtl="0"/>
            <a:r>
              <a:rPr lang="en-US" sz="1600" dirty="0" smtClean="0"/>
              <a:t>A 1 cm acute gastric ulcer is shown here in the upper </a:t>
            </a:r>
            <a:r>
              <a:rPr lang="en-US" sz="1600" dirty="0" err="1" smtClean="0"/>
              <a:t>fundus</a:t>
            </a:r>
            <a:r>
              <a:rPr lang="en-US" sz="1600" dirty="0" smtClean="0"/>
              <a:t>. The ulcer is shallow and sharply demarcated, with surrounding hyperemia. It is probably benign. However, all gastric ulcers should be biopsied to rule out a malignancy.</a:t>
            </a:r>
            <a:br>
              <a:rPr lang="en-US" sz="1600" dirty="0" smtClean="0"/>
            </a:br>
            <a:endParaRPr lang="ar-JO" sz="1600" dirty="0"/>
          </a:p>
        </p:txBody>
      </p:sp>
      <p:pic>
        <p:nvPicPr>
          <p:cNvPr id="3074" name="Picture 2" descr="C:\Users\yu\Desktop\MEDICAL COLLECTION\JPEG4\GI018.JPG"/>
          <p:cNvPicPr>
            <a:picLocks noChangeAspect="1" noChangeArrowheads="1"/>
          </p:cNvPicPr>
          <p:nvPr/>
        </p:nvPicPr>
        <p:blipFill>
          <a:blip r:embed="rId2"/>
          <a:srcRect/>
          <a:stretch>
            <a:fillRect/>
          </a:stretch>
        </p:blipFill>
        <p:spPr bwMode="auto">
          <a:xfrm>
            <a:off x="1285852" y="285728"/>
            <a:ext cx="6873634" cy="4500594"/>
          </a:xfrm>
          <a:prstGeom prst="rect">
            <a:avLst/>
          </a:prstGeom>
          <a:noFill/>
        </p:spPr>
      </p:pic>
      <p:sp>
        <p:nvSpPr>
          <p:cNvPr id="9" name="Down Arrow 8"/>
          <p:cNvSpPr/>
          <p:nvPr/>
        </p:nvSpPr>
        <p:spPr>
          <a:xfrm>
            <a:off x="2428860" y="92867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14480" y="4572008"/>
            <a:ext cx="5486400" cy="566738"/>
          </a:xfrm>
        </p:spPr>
        <p:txBody>
          <a:bodyPr/>
          <a:lstStyle/>
          <a:p>
            <a:pPr algn="l"/>
            <a:r>
              <a:rPr lang="en-US" dirty="0" smtClean="0"/>
              <a:t>Malignant gastric ulcer</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714480" y="5143512"/>
            <a:ext cx="5486400" cy="804862"/>
          </a:xfrm>
        </p:spPr>
        <p:txBody>
          <a:bodyPr>
            <a:noAutofit/>
          </a:bodyPr>
          <a:lstStyle/>
          <a:p>
            <a:pPr algn="l" rtl="0"/>
            <a:r>
              <a:rPr lang="en-US" sz="1600" dirty="0" smtClean="0"/>
              <a:t>Here is a much larger 3 x 4 cm gastric ulcer that led to the resection of the stomach shown here. This ulcer is much deeper with more irregular margins. Complications of gastric ulcers (either benign or malignant) include pain, bleeding, perforation, and obstruction.</a:t>
            </a:r>
            <a:endParaRPr lang="ar-JO" sz="1600" dirty="0"/>
          </a:p>
        </p:txBody>
      </p:sp>
      <p:pic>
        <p:nvPicPr>
          <p:cNvPr id="2050" name="Picture 2" descr="C:\Users\yu\Desktop\MEDICAL COLLECTION\JPEG4\GI019.JPG"/>
          <p:cNvPicPr>
            <a:picLocks noChangeAspect="1" noChangeArrowheads="1"/>
          </p:cNvPicPr>
          <p:nvPr/>
        </p:nvPicPr>
        <p:blipFill>
          <a:blip r:embed="rId2"/>
          <a:srcRect/>
          <a:stretch>
            <a:fillRect/>
          </a:stretch>
        </p:blipFill>
        <p:spPr bwMode="auto">
          <a:xfrm>
            <a:off x="1500166" y="357166"/>
            <a:ext cx="6357982" cy="4162965"/>
          </a:xfrm>
          <a:prstGeom prst="rect">
            <a:avLst/>
          </a:prstGeom>
          <a:noFill/>
        </p:spPr>
      </p:pic>
      <p:sp>
        <p:nvSpPr>
          <p:cNvPr id="9" name="Right Arrow 8"/>
          <p:cNvSpPr/>
          <p:nvPr/>
        </p:nvSpPr>
        <p:spPr>
          <a:xfrm>
            <a:off x="2786050" y="13572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smtClean="0"/>
              <a:t>Helicobacter pylori</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792288" y="5367338"/>
            <a:ext cx="6280174" cy="804862"/>
          </a:xfrm>
        </p:spPr>
        <p:txBody>
          <a:bodyPr>
            <a:noAutofit/>
          </a:bodyPr>
          <a:lstStyle/>
          <a:p>
            <a:pPr algn="l" rtl="0"/>
            <a:r>
              <a:rPr lang="en-US" sz="1600" dirty="0" smtClean="0"/>
              <a:t>Chronic gastritis and peptic ulcer disease are often accompanied by infection with Helicobacter pylori. This small curved to spiral rod-shaped bacterium is found in the surface epithelial mucus of most patients with active gastritis. The rods are seen here with a </a:t>
            </a:r>
            <a:r>
              <a:rPr lang="en-US" sz="1600" u="sng" dirty="0" err="1" smtClean="0"/>
              <a:t>methylene</a:t>
            </a:r>
            <a:r>
              <a:rPr lang="en-US" sz="1600" u="sng" dirty="0" smtClean="0"/>
              <a:t> blue stain.</a:t>
            </a:r>
            <a:endParaRPr lang="ar-JO" sz="1600" u="sng" dirty="0"/>
          </a:p>
        </p:txBody>
      </p:sp>
      <p:pic>
        <p:nvPicPr>
          <p:cNvPr id="1026" name="Picture 2" descr="C:\Users\yu\Desktop\MEDICAL COLLECTION\JPEG4\GI023.JPG"/>
          <p:cNvPicPr>
            <a:picLocks noChangeAspect="1" noChangeArrowheads="1"/>
          </p:cNvPicPr>
          <p:nvPr/>
        </p:nvPicPr>
        <p:blipFill>
          <a:blip r:embed="rId2"/>
          <a:srcRect/>
          <a:stretch>
            <a:fillRect/>
          </a:stretch>
        </p:blipFill>
        <p:spPr bwMode="auto">
          <a:xfrm>
            <a:off x="1643042" y="500042"/>
            <a:ext cx="6328108" cy="41434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786322"/>
            <a:ext cx="5486400" cy="566738"/>
          </a:xfrm>
        </p:spPr>
        <p:txBody>
          <a:bodyPr/>
          <a:lstStyle/>
          <a:p>
            <a:pPr algn="l" rtl="0"/>
            <a:r>
              <a:rPr lang="en-US" dirty="0" smtClean="0"/>
              <a:t>Gastric </a:t>
            </a:r>
            <a:r>
              <a:rPr lang="en-US" dirty="0" err="1" smtClean="0"/>
              <a:t>adenocarcinoma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214414" y="5357826"/>
            <a:ext cx="6715172" cy="804862"/>
          </a:xfrm>
        </p:spPr>
        <p:txBody>
          <a:bodyPr>
            <a:noAutofit/>
          </a:bodyPr>
          <a:lstStyle/>
          <a:p>
            <a:pPr algn="l" rtl="0"/>
            <a:r>
              <a:rPr lang="en-US" sz="1600" dirty="0" smtClean="0"/>
              <a:t>At higher magnification, the </a:t>
            </a:r>
            <a:r>
              <a:rPr lang="en-US" sz="1600" dirty="0" err="1" smtClean="0"/>
              <a:t>neoplastic</a:t>
            </a:r>
            <a:r>
              <a:rPr lang="en-US" sz="1600" dirty="0" smtClean="0"/>
              <a:t> glands of gastric </a:t>
            </a:r>
            <a:r>
              <a:rPr lang="en-US" sz="1600" dirty="0" err="1" smtClean="0"/>
              <a:t>adenocarcinoma</a:t>
            </a:r>
            <a:r>
              <a:rPr lang="en-US" sz="1600" dirty="0" smtClean="0"/>
              <a:t> demonstrate mitoses, increased nuclear/</a:t>
            </a:r>
            <a:r>
              <a:rPr lang="en-US" sz="1600" dirty="0" err="1" smtClean="0"/>
              <a:t>cytoplasmic</a:t>
            </a:r>
            <a:r>
              <a:rPr lang="en-US" sz="1600" dirty="0" smtClean="0"/>
              <a:t> ratios, and </a:t>
            </a:r>
            <a:r>
              <a:rPr lang="en-US" sz="1600" dirty="0" err="1" smtClean="0"/>
              <a:t>hyperchromatism</a:t>
            </a:r>
            <a:r>
              <a:rPr lang="en-US" sz="1600" dirty="0" smtClean="0"/>
              <a:t>. There is a </a:t>
            </a:r>
            <a:r>
              <a:rPr lang="en-US" sz="1600" dirty="0" err="1" smtClean="0"/>
              <a:t>desmoplastic</a:t>
            </a:r>
            <a:r>
              <a:rPr lang="en-US" sz="1600" dirty="0" smtClean="0"/>
              <a:t> </a:t>
            </a:r>
            <a:r>
              <a:rPr lang="en-US" sz="1600" dirty="0" err="1" smtClean="0"/>
              <a:t>stromal</a:t>
            </a:r>
            <a:r>
              <a:rPr lang="en-US" sz="1600" dirty="0" smtClean="0"/>
              <a:t> reaction to the infiltrating glands.</a:t>
            </a:r>
            <a:endParaRPr lang="ar-JO" sz="1600" dirty="0"/>
          </a:p>
        </p:txBody>
      </p:sp>
      <p:pic>
        <p:nvPicPr>
          <p:cNvPr id="30722" name="Picture 2" descr="C:\Users\yu\Desktop\MEDICAL COLLECTION\JPEG4\GI027.JPG"/>
          <p:cNvPicPr>
            <a:picLocks noChangeAspect="1" noChangeArrowheads="1"/>
          </p:cNvPicPr>
          <p:nvPr/>
        </p:nvPicPr>
        <p:blipFill>
          <a:blip r:embed="rId2"/>
          <a:srcRect/>
          <a:stretch>
            <a:fillRect/>
          </a:stretch>
        </p:blipFill>
        <p:spPr bwMode="auto">
          <a:xfrm>
            <a:off x="1170602" y="285728"/>
            <a:ext cx="6744092" cy="442915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4929198"/>
            <a:ext cx="5486400" cy="566738"/>
          </a:xfrm>
        </p:spPr>
        <p:txBody>
          <a:bodyPr/>
          <a:lstStyle/>
          <a:p>
            <a:pPr algn="l" rtl="0"/>
            <a:r>
              <a:rPr lang="en-US" dirty="0" err="1" smtClean="0"/>
              <a:t>Linitis</a:t>
            </a:r>
            <a:r>
              <a:rPr lang="en-US" dirty="0" smtClean="0"/>
              <a:t> </a:t>
            </a:r>
            <a:r>
              <a:rPr lang="en-US" dirty="0" err="1" smtClean="0"/>
              <a:t>plastica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2976" y="5500702"/>
            <a:ext cx="5486400" cy="1000132"/>
          </a:xfrm>
        </p:spPr>
        <p:txBody>
          <a:bodyPr>
            <a:noAutofit/>
          </a:bodyPr>
          <a:lstStyle/>
          <a:p>
            <a:pPr algn="l" rtl="0"/>
            <a:r>
              <a:rPr lang="en-US" sz="1600" dirty="0" smtClean="0"/>
              <a:t>This is an example of </a:t>
            </a:r>
            <a:r>
              <a:rPr lang="en-US" sz="1600" dirty="0" err="1" smtClean="0"/>
              <a:t>linitis</a:t>
            </a:r>
            <a:r>
              <a:rPr lang="en-US" sz="1600" dirty="0" smtClean="0"/>
              <a:t> </a:t>
            </a:r>
            <a:r>
              <a:rPr lang="en-US" sz="1600" dirty="0" err="1" smtClean="0"/>
              <a:t>plastica</a:t>
            </a:r>
            <a:r>
              <a:rPr lang="en-US" sz="1600" dirty="0" smtClean="0"/>
              <a:t>, a diffuse infiltrative gastric </a:t>
            </a:r>
            <a:r>
              <a:rPr lang="en-US" sz="1600" dirty="0" err="1" smtClean="0"/>
              <a:t>adenocarcinoma</a:t>
            </a:r>
            <a:r>
              <a:rPr lang="en-US" sz="1600" dirty="0" smtClean="0"/>
              <a:t> which turns the stomach into a shrunken "leather bottle" appearance.</a:t>
            </a:r>
            <a:endParaRPr lang="ar-JO" sz="1600" dirty="0"/>
          </a:p>
        </p:txBody>
      </p:sp>
      <p:pic>
        <p:nvPicPr>
          <p:cNvPr id="29698" name="Picture 2" descr="C:\Users\yu\Desktop\MEDICAL COLLECTION\JPEG4\GI025.JPG"/>
          <p:cNvPicPr>
            <a:picLocks noChangeAspect="1" noChangeArrowheads="1"/>
          </p:cNvPicPr>
          <p:nvPr/>
        </p:nvPicPr>
        <p:blipFill>
          <a:blip r:embed="rId2"/>
          <a:srcRect/>
          <a:stretch>
            <a:fillRect/>
          </a:stretch>
        </p:blipFill>
        <p:spPr bwMode="auto">
          <a:xfrm>
            <a:off x="1071537" y="428604"/>
            <a:ext cx="6894525" cy="450059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Diffuse gastric </a:t>
            </a:r>
            <a:r>
              <a:rPr lang="en-US" dirty="0" err="1" smtClean="0"/>
              <a:t>adenocarcinoma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6280174" cy="804862"/>
          </a:xfrm>
        </p:spPr>
        <p:txBody>
          <a:bodyPr>
            <a:noAutofit/>
          </a:bodyPr>
          <a:lstStyle/>
          <a:p>
            <a:pPr algn="l" rtl="0"/>
            <a:r>
              <a:rPr lang="en-US" sz="1600" dirty="0" smtClean="0"/>
              <a:t>At high power, this gastric </a:t>
            </a:r>
            <a:r>
              <a:rPr lang="en-US" sz="1600" dirty="0" err="1" smtClean="0"/>
              <a:t>adenocarcinoma</a:t>
            </a:r>
            <a:r>
              <a:rPr lang="en-US" sz="1600" dirty="0" smtClean="0"/>
              <a:t> is so poorly differentiated that glands are not visible. Instead, rows of infiltrating </a:t>
            </a:r>
            <a:r>
              <a:rPr lang="en-US" sz="1600" dirty="0" err="1" smtClean="0"/>
              <a:t>neoplastic</a:t>
            </a:r>
            <a:r>
              <a:rPr lang="en-US" sz="1600" dirty="0" smtClean="0"/>
              <a:t> cells with marked </a:t>
            </a:r>
            <a:r>
              <a:rPr lang="en-US" sz="1600" dirty="0" err="1" smtClean="0"/>
              <a:t>pleomorphism</a:t>
            </a:r>
            <a:r>
              <a:rPr lang="en-US" sz="1600" dirty="0" smtClean="0"/>
              <a:t> are seen. Many of the </a:t>
            </a:r>
            <a:r>
              <a:rPr lang="en-US" sz="1600" dirty="0" err="1" smtClean="0"/>
              <a:t>neoplastic</a:t>
            </a:r>
            <a:r>
              <a:rPr lang="en-US" sz="1600" dirty="0" smtClean="0"/>
              <a:t> cells have clear vacuoles of </a:t>
            </a:r>
            <a:r>
              <a:rPr lang="en-US" sz="1600" dirty="0" err="1" smtClean="0"/>
              <a:t>mucin</a:t>
            </a:r>
            <a:r>
              <a:rPr lang="en-US" sz="1600" dirty="0" smtClean="0"/>
              <a:t>.</a:t>
            </a:r>
            <a:endParaRPr lang="ar-JO" sz="1600" dirty="0"/>
          </a:p>
        </p:txBody>
      </p:sp>
      <p:pic>
        <p:nvPicPr>
          <p:cNvPr id="31746" name="Picture 2" descr="C:\Users\yu\Desktop\MEDICAL COLLECTION\JPEG4\GI028.JPG"/>
          <p:cNvPicPr>
            <a:picLocks noChangeAspect="1" noChangeArrowheads="1"/>
          </p:cNvPicPr>
          <p:nvPr/>
        </p:nvPicPr>
        <p:blipFill>
          <a:blip r:embed="rId2"/>
          <a:srcRect/>
          <a:stretch>
            <a:fillRect/>
          </a:stretch>
        </p:blipFill>
        <p:spPr bwMode="auto">
          <a:xfrm>
            <a:off x="1357290" y="500042"/>
            <a:ext cx="6675651" cy="435771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Signet ring cell pattern</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Autofit/>
          </a:bodyPr>
          <a:lstStyle/>
          <a:p>
            <a:pPr algn="l" rtl="0"/>
            <a:r>
              <a:rPr lang="en-US" sz="1600" dirty="0" smtClean="0"/>
              <a:t>This is a signet ring cell pattern of </a:t>
            </a:r>
            <a:r>
              <a:rPr lang="en-US" sz="1600" dirty="0" err="1" smtClean="0"/>
              <a:t>adenocarcinoma</a:t>
            </a:r>
            <a:r>
              <a:rPr lang="en-US" sz="1600" dirty="0" smtClean="0"/>
              <a:t> in which the cells are filled with </a:t>
            </a:r>
            <a:r>
              <a:rPr lang="en-US" sz="1600" dirty="0" err="1" smtClean="0"/>
              <a:t>mucin</a:t>
            </a:r>
            <a:r>
              <a:rPr lang="en-US" sz="1600" dirty="0" smtClean="0"/>
              <a:t> vacuoles that push the nucleus to one side, as shown at the arrow.</a:t>
            </a:r>
            <a:endParaRPr lang="ar-JO" sz="1600" dirty="0"/>
          </a:p>
        </p:txBody>
      </p:sp>
      <p:pic>
        <p:nvPicPr>
          <p:cNvPr id="32770" name="Picture 2" descr="C:\Users\yu\Desktop\MEDICAL COLLECTION\JPEG4\GI029.JPG"/>
          <p:cNvPicPr>
            <a:picLocks noChangeAspect="1" noChangeArrowheads="1"/>
          </p:cNvPicPr>
          <p:nvPr/>
        </p:nvPicPr>
        <p:blipFill>
          <a:blip r:embed="rId2"/>
          <a:srcRect/>
          <a:stretch>
            <a:fillRect/>
          </a:stretch>
        </p:blipFill>
        <p:spPr bwMode="auto">
          <a:xfrm>
            <a:off x="1714480" y="428604"/>
            <a:ext cx="6200214" cy="40719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smtClean="0"/>
              <a:t>Norma</a:t>
            </a:r>
            <a:r>
              <a:rPr lang="en-US" dirty="0"/>
              <a:t>l</a:t>
            </a:r>
            <a:r>
              <a:rPr lang="en-US" dirty="0" smtClean="0"/>
              <a:t> esophagus (</a:t>
            </a:r>
            <a:r>
              <a:rPr lang="en-US" dirty="0" err="1" smtClean="0"/>
              <a:t>gastroesophageal</a:t>
            </a:r>
            <a:r>
              <a:rPr lang="en-US" dirty="0" smtClean="0"/>
              <a:t> junction) </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792288" y="5367338"/>
            <a:ext cx="5486400" cy="990620"/>
          </a:xfrm>
        </p:spPr>
        <p:txBody>
          <a:bodyPr>
            <a:normAutofit/>
          </a:bodyPr>
          <a:lstStyle/>
          <a:p>
            <a:pPr algn="l" rtl="0"/>
            <a:r>
              <a:rPr lang="en-US" sz="1600" dirty="0"/>
              <a:t>This is a normal esophagus with the usual white to tan smooth mucosa seen at the left. The </a:t>
            </a:r>
            <a:r>
              <a:rPr lang="en-US" sz="1600" dirty="0" err="1"/>
              <a:t>gastroesophageal</a:t>
            </a:r>
            <a:r>
              <a:rPr lang="en-US" sz="1600" dirty="0"/>
              <a:t> junction </a:t>
            </a:r>
            <a:r>
              <a:rPr lang="en-US" sz="1600" dirty="0" smtClean="0"/>
              <a:t>is </a:t>
            </a:r>
            <a:r>
              <a:rPr lang="en-US" sz="1600" dirty="0"/>
              <a:t>at the center, and the stomach is at the right.</a:t>
            </a:r>
            <a:endParaRPr lang="ar-JO" sz="1600" dirty="0"/>
          </a:p>
        </p:txBody>
      </p:sp>
      <p:pic>
        <p:nvPicPr>
          <p:cNvPr id="4098" name="Picture 2" descr="C:\Users\yu\Desktop\MEDICAL COLLECTION\JPEG4\GI121.JPG"/>
          <p:cNvPicPr>
            <a:picLocks noChangeAspect="1" noChangeArrowheads="1"/>
          </p:cNvPicPr>
          <p:nvPr/>
        </p:nvPicPr>
        <p:blipFill>
          <a:blip r:embed="rId2"/>
          <a:srcRect/>
          <a:stretch>
            <a:fillRect/>
          </a:stretch>
        </p:blipFill>
        <p:spPr bwMode="auto">
          <a:xfrm>
            <a:off x="1142976" y="540304"/>
            <a:ext cx="6429420" cy="422249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Thank you </a:t>
            </a:r>
            <a:endParaRPr lang="ar-JO"/>
          </a:p>
        </p:txBody>
      </p:sp>
      <p:sp>
        <p:nvSpPr>
          <p:cNvPr id="6" name="Subtitle 5"/>
          <p:cNvSpPr>
            <a:spLocks noGrp="1"/>
          </p:cNvSpPr>
          <p:nvPr>
            <p:ph type="subTitle" idx="1"/>
          </p:nvPr>
        </p:nvSpPr>
        <p:spPr/>
        <p:txBody>
          <a:bodyPr/>
          <a:lstStyle/>
          <a:p>
            <a:endParaRPr lang="ar-J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n-US" dirty="0" smtClean="0"/>
              <a:t>Normal esophagus</a:t>
            </a:r>
            <a:endParaRPr lang="ar-JO"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Autofit/>
          </a:bodyPr>
          <a:lstStyle/>
          <a:p>
            <a:pPr algn="l" rtl="0"/>
            <a:r>
              <a:rPr lang="en-US" sz="1600" dirty="0"/>
              <a:t>This is normal esophageal </a:t>
            </a:r>
            <a:r>
              <a:rPr lang="en-US" sz="1600" dirty="0" err="1"/>
              <a:t>squamous</a:t>
            </a:r>
            <a:r>
              <a:rPr lang="en-US" sz="1600" dirty="0"/>
              <a:t> mucosa at the left, with underlying </a:t>
            </a:r>
            <a:r>
              <a:rPr lang="en-US" sz="1600" dirty="0" err="1"/>
              <a:t>submucosa</a:t>
            </a:r>
            <a:r>
              <a:rPr lang="en-US" sz="1600" dirty="0"/>
              <a:t> containing mucus glands and a duct surrounded by lymphoid tissue. The </a:t>
            </a:r>
            <a:r>
              <a:rPr lang="en-US" sz="1600" dirty="0" err="1"/>
              <a:t>muscularis</a:t>
            </a:r>
            <a:r>
              <a:rPr lang="en-US" sz="1600" dirty="0"/>
              <a:t> is at the right.</a:t>
            </a:r>
            <a:endParaRPr lang="ar-JO" sz="1600" dirty="0"/>
          </a:p>
        </p:txBody>
      </p:sp>
      <p:pic>
        <p:nvPicPr>
          <p:cNvPr id="3074" name="Picture 2" descr="C:\Users\yu\Desktop\MEDICAL COLLECTION\JPEG4\GI209.JPG"/>
          <p:cNvPicPr>
            <a:picLocks noChangeAspect="1" noChangeArrowheads="1"/>
          </p:cNvPicPr>
          <p:nvPr/>
        </p:nvPicPr>
        <p:blipFill>
          <a:blip r:embed="rId2"/>
          <a:srcRect/>
          <a:stretch>
            <a:fillRect/>
          </a:stretch>
        </p:blipFill>
        <p:spPr bwMode="auto">
          <a:xfrm>
            <a:off x="1142976" y="642917"/>
            <a:ext cx="6286544" cy="4141137"/>
          </a:xfrm>
          <a:prstGeom prst="rect">
            <a:avLst/>
          </a:prstGeom>
          <a:noFill/>
        </p:spPr>
      </p:pic>
      <p:sp>
        <p:nvSpPr>
          <p:cNvPr id="7" name="Right Arrow 6"/>
          <p:cNvSpPr/>
          <p:nvPr/>
        </p:nvSpPr>
        <p:spPr>
          <a:xfrm>
            <a:off x="571472" y="14287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Down Arrow 7"/>
          <p:cNvSpPr/>
          <p:nvPr/>
        </p:nvSpPr>
        <p:spPr>
          <a:xfrm>
            <a:off x="3286116" y="1142984"/>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JO"/>
          </a:p>
        </p:txBody>
      </p:sp>
      <p:cxnSp>
        <p:nvCxnSpPr>
          <p:cNvPr id="17" name="Straight Arrow Connector 16"/>
          <p:cNvCxnSpPr/>
          <p:nvPr/>
        </p:nvCxnSpPr>
        <p:spPr>
          <a:xfrm flipV="1">
            <a:off x="4429124" y="2928934"/>
            <a:ext cx="3000396" cy="714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smtClean="0"/>
              <a:t>Barrett's esophagus</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Autofit/>
          </a:bodyPr>
          <a:lstStyle/>
          <a:p>
            <a:pPr algn="l" rtl="0"/>
            <a:r>
              <a:rPr lang="en-US" sz="1600" dirty="0" smtClean="0"/>
              <a:t>"Barrett's </a:t>
            </a:r>
            <a:r>
              <a:rPr lang="en-US" sz="1600" dirty="0"/>
              <a:t>esophagus" in which there is gastric-type mucosa above the </a:t>
            </a:r>
            <a:r>
              <a:rPr lang="en-US" sz="1600" dirty="0" err="1"/>
              <a:t>gastroesophageal</a:t>
            </a:r>
            <a:r>
              <a:rPr lang="en-US" sz="1600" dirty="0"/>
              <a:t> junction. Note the columnar epithelium to the left and the </a:t>
            </a:r>
            <a:r>
              <a:rPr lang="en-US" sz="1600" dirty="0" err="1"/>
              <a:t>squamous</a:t>
            </a:r>
            <a:r>
              <a:rPr lang="en-US" sz="1600" dirty="0"/>
              <a:t> epithelium at the right. This is "typical" Barrett's </a:t>
            </a:r>
            <a:r>
              <a:rPr lang="en-US" sz="1600" dirty="0" smtClean="0"/>
              <a:t>mucosa.</a:t>
            </a:r>
            <a:endParaRPr lang="ar-JO" sz="1600" dirty="0"/>
          </a:p>
        </p:txBody>
      </p:sp>
      <p:pic>
        <p:nvPicPr>
          <p:cNvPr id="1026" name="Picture 2" descr="C:\Users\yu\Desktop\MEDICAL COLLECTION\JPEG4\GI171.JPG"/>
          <p:cNvPicPr>
            <a:picLocks noChangeAspect="1" noChangeArrowheads="1"/>
          </p:cNvPicPr>
          <p:nvPr/>
        </p:nvPicPr>
        <p:blipFill>
          <a:blip r:embed="rId2"/>
          <a:srcRect/>
          <a:stretch>
            <a:fillRect/>
          </a:stretch>
        </p:blipFill>
        <p:spPr bwMode="auto">
          <a:xfrm>
            <a:off x="1071538" y="357166"/>
            <a:ext cx="6643734" cy="43632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smtClean="0"/>
              <a:t>Barrett's esophagus with dysplasia</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Autofit/>
          </a:bodyPr>
          <a:lstStyle/>
          <a:p>
            <a:pPr algn="l" rtl="0"/>
            <a:r>
              <a:rPr lang="en-US" sz="1600" dirty="0"/>
              <a:t>This is Barrett's esophagus </a:t>
            </a:r>
            <a:r>
              <a:rPr lang="en-US" sz="1600" dirty="0" smtClean="0"/>
              <a:t>with </a:t>
            </a:r>
            <a:r>
              <a:rPr lang="en-US" sz="1600" dirty="0"/>
              <a:t>dysplasia of the columnar epithelium. There is a long-term risk for </a:t>
            </a:r>
            <a:r>
              <a:rPr lang="en-US" sz="1600" dirty="0" err="1"/>
              <a:t>adenocarcinoma</a:t>
            </a:r>
            <a:r>
              <a:rPr lang="en-US" sz="1600" dirty="0"/>
              <a:t>. The short term problem is inflammation and/or ulceration.</a:t>
            </a:r>
            <a:endParaRPr lang="ar-JO" sz="1600" dirty="0"/>
          </a:p>
        </p:txBody>
      </p:sp>
      <p:pic>
        <p:nvPicPr>
          <p:cNvPr id="2050" name="Picture 2" descr="C:\Users\yu\Desktop\MEDICAL COLLECTION\JPEG4\GI007.JPG"/>
          <p:cNvPicPr>
            <a:picLocks noChangeAspect="1" noChangeArrowheads="1"/>
          </p:cNvPicPr>
          <p:nvPr/>
        </p:nvPicPr>
        <p:blipFill>
          <a:blip r:embed="rId2"/>
          <a:srcRect/>
          <a:stretch>
            <a:fillRect/>
          </a:stretch>
        </p:blipFill>
        <p:spPr bwMode="auto">
          <a:xfrm>
            <a:off x="1285852" y="428604"/>
            <a:ext cx="6655424" cy="43577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smtClean="0"/>
              <a:t>Barrett’s esophagus complicated by with an </a:t>
            </a:r>
            <a:r>
              <a:rPr lang="en-US" dirty="0" err="1" smtClean="0"/>
              <a:t>adenocarcinoma</a:t>
            </a:r>
            <a:r>
              <a:rPr lang="en-US" dirty="0" smtClean="0"/>
              <a:t>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5486400" cy="1204934"/>
          </a:xfrm>
        </p:spPr>
        <p:txBody>
          <a:bodyPr>
            <a:normAutofit fontScale="92500" lnSpcReduction="10000"/>
          </a:bodyPr>
          <a:lstStyle/>
          <a:p>
            <a:pPr algn="l" rtl="0"/>
            <a:r>
              <a:rPr lang="en-GB" dirty="0" smtClean="0"/>
              <a:t>The normal tan upper </a:t>
            </a:r>
            <a:r>
              <a:rPr lang="en-GB" dirty="0" err="1" smtClean="0"/>
              <a:t>esophageal</a:t>
            </a:r>
            <a:r>
              <a:rPr lang="en-GB" dirty="0" smtClean="0"/>
              <a:t> mucosa is at the far left. The distal </a:t>
            </a:r>
            <a:r>
              <a:rPr lang="en-GB" dirty="0" err="1" smtClean="0"/>
              <a:t>esophagus</a:t>
            </a:r>
            <a:r>
              <a:rPr lang="en-GB" dirty="0" smtClean="0"/>
              <a:t> is replaced by Barrett mucosa, producing a darker, slightly </a:t>
            </a:r>
            <a:r>
              <a:rPr lang="en-GB" dirty="0" err="1" smtClean="0"/>
              <a:t>erythematous</a:t>
            </a:r>
            <a:r>
              <a:rPr lang="en-GB" dirty="0" smtClean="0"/>
              <a:t> gross appearance. In the distal </a:t>
            </a:r>
            <a:r>
              <a:rPr lang="en-GB" dirty="0" err="1" smtClean="0"/>
              <a:t>esophagus</a:t>
            </a:r>
            <a:r>
              <a:rPr lang="en-GB" dirty="0" smtClean="0"/>
              <a:t> has arisen a large ulcerating </a:t>
            </a:r>
            <a:r>
              <a:rPr lang="en-GB" dirty="0" err="1" smtClean="0"/>
              <a:t>adenocarcinoma</a:t>
            </a:r>
            <a:r>
              <a:rPr lang="en-GB" dirty="0" smtClean="0"/>
              <a:t> that extends into the upper stomach. </a:t>
            </a:r>
            <a:r>
              <a:rPr lang="en-GB" dirty="0" err="1" smtClean="0"/>
              <a:t>Adenocarcinomas</a:t>
            </a:r>
            <a:r>
              <a:rPr lang="en-GB" dirty="0" smtClean="0"/>
              <a:t> can arise in Barrett </a:t>
            </a:r>
            <a:r>
              <a:rPr lang="en-GB" dirty="0" err="1" smtClean="0"/>
              <a:t>esophagus</a:t>
            </a:r>
            <a:r>
              <a:rPr lang="en-GB" dirty="0" smtClean="0"/>
              <a:t>.</a:t>
            </a:r>
            <a:br>
              <a:rPr lang="en-GB" dirty="0" smtClean="0"/>
            </a:br>
            <a:endParaRPr lang="ar-JO" dirty="0"/>
          </a:p>
        </p:txBody>
      </p:sp>
      <p:pic>
        <p:nvPicPr>
          <p:cNvPr id="23554" name="Picture 2" descr="C:\Users\yu\Desktop\MEDICAL COLLECTION\JPEG4\GI313.JPG"/>
          <p:cNvPicPr>
            <a:picLocks noChangeAspect="1" noChangeArrowheads="1"/>
          </p:cNvPicPr>
          <p:nvPr/>
        </p:nvPicPr>
        <p:blipFill>
          <a:blip r:embed="rId2"/>
          <a:srcRect/>
          <a:stretch>
            <a:fillRect/>
          </a:stretch>
        </p:blipFill>
        <p:spPr bwMode="auto">
          <a:xfrm>
            <a:off x="857224" y="285727"/>
            <a:ext cx="6572296" cy="4316329"/>
          </a:xfrm>
          <a:prstGeom prst="rect">
            <a:avLst/>
          </a:prstGeom>
          <a:noFill/>
        </p:spPr>
      </p:pic>
      <p:sp>
        <p:nvSpPr>
          <p:cNvPr id="6" name="Down Arrow 5"/>
          <p:cNvSpPr/>
          <p:nvPr/>
        </p:nvSpPr>
        <p:spPr>
          <a:xfrm>
            <a:off x="1428728" y="121442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Down Arrow 8"/>
          <p:cNvSpPr/>
          <p:nvPr/>
        </p:nvSpPr>
        <p:spPr>
          <a:xfrm>
            <a:off x="5000628" y="8572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Squamous</a:t>
            </a:r>
            <a:r>
              <a:rPr lang="en-US" dirty="0" smtClean="0"/>
              <a:t> cell carcinoma of the esophagus</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5486400" cy="990620"/>
          </a:xfrm>
        </p:spPr>
        <p:txBody>
          <a:bodyPr>
            <a:noAutofit/>
          </a:bodyPr>
          <a:lstStyle/>
          <a:p>
            <a:pPr algn="l" rtl="0"/>
            <a:r>
              <a:rPr lang="en-GB" sz="1600" dirty="0"/>
              <a:t>This irregular reddish, ulcerated </a:t>
            </a:r>
            <a:r>
              <a:rPr lang="en-GB" sz="1600" dirty="0" err="1"/>
              <a:t>exophytic</a:t>
            </a:r>
            <a:r>
              <a:rPr lang="en-GB" sz="1600" dirty="0"/>
              <a:t> mid-</a:t>
            </a:r>
            <a:r>
              <a:rPr lang="en-GB" sz="1600" dirty="0" err="1"/>
              <a:t>esophageal</a:t>
            </a:r>
            <a:r>
              <a:rPr lang="en-GB" sz="1600" dirty="0"/>
              <a:t> mass as seen on the mucosal surface is a </a:t>
            </a:r>
            <a:r>
              <a:rPr lang="en-GB" sz="1600" dirty="0" err="1"/>
              <a:t>squamous</a:t>
            </a:r>
            <a:r>
              <a:rPr lang="en-GB" sz="1600" dirty="0"/>
              <a:t> cell carcinoma. Risk factors for </a:t>
            </a:r>
            <a:r>
              <a:rPr lang="en-GB" sz="1600" dirty="0" err="1"/>
              <a:t>esophageal</a:t>
            </a:r>
            <a:r>
              <a:rPr lang="en-GB" sz="1600" dirty="0"/>
              <a:t> </a:t>
            </a:r>
            <a:r>
              <a:rPr lang="en-GB" sz="1600" dirty="0" err="1"/>
              <a:t>squamous</a:t>
            </a:r>
            <a:r>
              <a:rPr lang="en-GB" sz="1600" dirty="0"/>
              <a:t> carcinoma include mainly smoking and alcoholism </a:t>
            </a:r>
            <a:r>
              <a:rPr lang="en-GB" sz="1600" dirty="0" smtClean="0"/>
              <a:t>.</a:t>
            </a:r>
            <a:endParaRPr lang="ar-JO" sz="1600" dirty="0"/>
          </a:p>
        </p:txBody>
      </p:sp>
      <p:pic>
        <p:nvPicPr>
          <p:cNvPr id="19458" name="Picture 2" descr="C:\Users\yu\Desktop\MEDICAL COLLECTION\JPEG4\GI109.JPG"/>
          <p:cNvPicPr>
            <a:picLocks noChangeAspect="1" noChangeArrowheads="1"/>
          </p:cNvPicPr>
          <p:nvPr/>
        </p:nvPicPr>
        <p:blipFill>
          <a:blip r:embed="rId2"/>
          <a:srcRect/>
          <a:stretch>
            <a:fillRect/>
          </a:stretch>
        </p:blipFill>
        <p:spPr bwMode="auto">
          <a:xfrm>
            <a:off x="1714479" y="285728"/>
            <a:ext cx="6546319" cy="4286280"/>
          </a:xfrm>
          <a:prstGeom prst="rect">
            <a:avLst/>
          </a:prstGeom>
          <a:noFill/>
        </p:spPr>
      </p:pic>
      <p:sp>
        <p:nvSpPr>
          <p:cNvPr id="6" name="Up Arrow 5"/>
          <p:cNvSpPr/>
          <p:nvPr/>
        </p:nvSpPr>
        <p:spPr>
          <a:xfrm>
            <a:off x="4714876" y="28574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Squamous</a:t>
            </a:r>
            <a:r>
              <a:rPr lang="en-US" dirty="0" smtClean="0"/>
              <a:t> cell carcinoma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6137298" cy="804862"/>
          </a:xfrm>
        </p:spPr>
        <p:txBody>
          <a:bodyPr>
            <a:noAutofit/>
          </a:bodyPr>
          <a:lstStyle/>
          <a:p>
            <a:pPr algn="l" rtl="0"/>
            <a:r>
              <a:rPr lang="en-US" sz="1600" dirty="0"/>
              <a:t>At high power, these infiltrating nests of </a:t>
            </a:r>
            <a:r>
              <a:rPr lang="en-US" sz="1600" dirty="0" err="1"/>
              <a:t>neoplastic</a:t>
            </a:r>
            <a:r>
              <a:rPr lang="en-US" sz="1600" dirty="0"/>
              <a:t> cells have abundant pink cytoplasm and distinct cell borders typical </a:t>
            </a:r>
            <a:r>
              <a:rPr lang="en-US" sz="1600" dirty="0" smtClean="0"/>
              <a:t>for. </a:t>
            </a:r>
            <a:r>
              <a:rPr lang="en-US" sz="1600" dirty="0"/>
              <a:t>Esophageal carcinomas are not usually detected early and, therefore, have a very poor prognosis.</a:t>
            </a:r>
            <a:endParaRPr lang="ar-JO" sz="1600" dirty="0"/>
          </a:p>
        </p:txBody>
      </p:sp>
      <p:pic>
        <p:nvPicPr>
          <p:cNvPr id="21506" name="Picture 2" descr="C:\Users\yu\Desktop\MEDICAL COLLECTION\JPEG4\GI014.JPG"/>
          <p:cNvPicPr>
            <a:picLocks noChangeAspect="1" noChangeArrowheads="1"/>
          </p:cNvPicPr>
          <p:nvPr/>
        </p:nvPicPr>
        <p:blipFill>
          <a:blip r:embed="rId2"/>
          <a:srcRect/>
          <a:stretch>
            <a:fillRect/>
          </a:stretch>
        </p:blipFill>
        <p:spPr bwMode="auto">
          <a:xfrm>
            <a:off x="1357289" y="357166"/>
            <a:ext cx="6437213" cy="42148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4857760"/>
            <a:ext cx="5486400" cy="566738"/>
          </a:xfrm>
        </p:spPr>
        <p:txBody>
          <a:bodyPr/>
          <a:lstStyle/>
          <a:p>
            <a:pPr algn="l" rtl="0"/>
            <a:r>
              <a:rPr lang="en-US" dirty="0" smtClean="0"/>
              <a:t>Infiltrating </a:t>
            </a:r>
            <a:r>
              <a:rPr lang="en-US" dirty="0" err="1" smtClean="0"/>
              <a:t>adenocarcinoma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000100" y="5367338"/>
            <a:ext cx="6643734" cy="804862"/>
          </a:xfrm>
        </p:spPr>
        <p:txBody>
          <a:bodyPr>
            <a:noAutofit/>
          </a:bodyPr>
          <a:lstStyle/>
          <a:p>
            <a:pPr algn="l" rtl="0"/>
            <a:r>
              <a:rPr lang="en-US" sz="1600" dirty="0"/>
              <a:t>At the upper left is a remnant of </a:t>
            </a:r>
            <a:r>
              <a:rPr lang="en-US" sz="1600" dirty="0" err="1"/>
              <a:t>squamous</a:t>
            </a:r>
            <a:r>
              <a:rPr lang="en-US" sz="1600" dirty="0"/>
              <a:t> esophageal mucosa that has been undermined by an infiltrating </a:t>
            </a:r>
            <a:r>
              <a:rPr lang="en-US" sz="1600" dirty="0" err="1"/>
              <a:t>adenocarcinoma</a:t>
            </a:r>
            <a:r>
              <a:rPr lang="en-US" sz="1600" dirty="0"/>
              <a:t>. Nests of </a:t>
            </a:r>
            <a:r>
              <a:rPr lang="en-US" sz="1600" dirty="0" err="1"/>
              <a:t>neoplastic</a:t>
            </a:r>
            <a:r>
              <a:rPr lang="en-US" sz="1600" dirty="0"/>
              <a:t> glands are infiltrating through the </a:t>
            </a:r>
            <a:r>
              <a:rPr lang="en-US" sz="1600" dirty="0" err="1"/>
              <a:t>submucosa</a:t>
            </a:r>
            <a:r>
              <a:rPr lang="en-US" sz="1600" dirty="0"/>
              <a:t> at the right.</a:t>
            </a:r>
            <a:endParaRPr lang="ar-JO" sz="1600" dirty="0"/>
          </a:p>
        </p:txBody>
      </p:sp>
      <p:pic>
        <p:nvPicPr>
          <p:cNvPr id="22530" name="Picture 2" descr="C:\Users\yu\Desktop\MEDICAL COLLECTION\JPEG4\GI013.JPG"/>
          <p:cNvPicPr>
            <a:picLocks noChangeAspect="1" noChangeArrowheads="1"/>
          </p:cNvPicPr>
          <p:nvPr/>
        </p:nvPicPr>
        <p:blipFill>
          <a:blip r:embed="rId2"/>
          <a:srcRect/>
          <a:stretch>
            <a:fillRect/>
          </a:stretch>
        </p:blipFill>
        <p:spPr bwMode="auto">
          <a:xfrm>
            <a:off x="1141259" y="785794"/>
            <a:ext cx="6431137" cy="4223624"/>
          </a:xfrm>
          <a:prstGeom prst="rect">
            <a:avLst/>
          </a:prstGeom>
          <a:noFill/>
        </p:spPr>
      </p:pic>
      <p:sp>
        <p:nvSpPr>
          <p:cNvPr id="6" name="Notched Right Arrow 5"/>
          <p:cNvSpPr/>
          <p:nvPr/>
        </p:nvSpPr>
        <p:spPr>
          <a:xfrm>
            <a:off x="285720" y="1142984"/>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Left-Right Arrow 6"/>
          <p:cNvSpPr/>
          <p:nvPr/>
        </p:nvSpPr>
        <p:spPr>
          <a:xfrm>
            <a:off x="4286248" y="928670"/>
            <a:ext cx="321471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639</Words>
  <Application>Microsoft Office PowerPoint</Application>
  <PresentationFormat>On-screen Show (4:3)</PresentationFormat>
  <Paragraphs>37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GI lab 1 esophagus and stomach</vt:lpstr>
      <vt:lpstr>Normal esophagus (gastroesophageal junction) </vt:lpstr>
      <vt:lpstr>Normal esophagus</vt:lpstr>
      <vt:lpstr>Barrett's esophagus</vt:lpstr>
      <vt:lpstr>Barrett's esophagus with dysplasia</vt:lpstr>
      <vt:lpstr>Barrett’s esophagus complicated by with an adenocarcinoma </vt:lpstr>
      <vt:lpstr>Squamous cell carcinoma of the esophagus</vt:lpstr>
      <vt:lpstr>Squamous cell carcinoma</vt:lpstr>
      <vt:lpstr>Infiltrating adenocarcinoma</vt:lpstr>
      <vt:lpstr>Stomach</vt:lpstr>
      <vt:lpstr>Normal stomach</vt:lpstr>
      <vt:lpstr>Acute gastritis</vt:lpstr>
      <vt:lpstr>Gastric Ulcer</vt:lpstr>
      <vt:lpstr>Malignant gastric ulcer</vt:lpstr>
      <vt:lpstr>Helicobacter pylori</vt:lpstr>
      <vt:lpstr>Gastric adenocarcinoma</vt:lpstr>
      <vt:lpstr>Linitis plastica</vt:lpstr>
      <vt:lpstr>Diffuse gastric adenocarcinoma</vt:lpstr>
      <vt:lpstr>Signet ring cell pattern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lab 1</dc:title>
  <dc:creator>yu</dc:creator>
  <cp:lastModifiedBy>yu</cp:lastModifiedBy>
  <cp:revision>62</cp:revision>
  <dcterms:created xsi:type="dcterms:W3CDTF">2020-09-27T08:35:17Z</dcterms:created>
  <dcterms:modified xsi:type="dcterms:W3CDTF">2020-11-01T07:59:56Z</dcterms:modified>
</cp:coreProperties>
</file>