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  <p:sldMasterId id="2147483685" r:id="rId3"/>
  </p:sldMasterIdLst>
  <p:notesMasterIdLst>
    <p:notesMasterId r:id="rId33"/>
  </p:notesMasterIdLst>
  <p:sldIdLst>
    <p:sldId id="256" r:id="rId4"/>
    <p:sldId id="358" r:id="rId5"/>
    <p:sldId id="468" r:id="rId6"/>
    <p:sldId id="477" r:id="rId7"/>
    <p:sldId id="496" r:id="rId8"/>
    <p:sldId id="509" r:id="rId9"/>
    <p:sldId id="494" r:id="rId10"/>
    <p:sldId id="493" r:id="rId11"/>
    <p:sldId id="492" r:id="rId12"/>
    <p:sldId id="491" r:id="rId13"/>
    <p:sldId id="490" r:id="rId14"/>
    <p:sldId id="489" r:id="rId15"/>
    <p:sldId id="488" r:id="rId16"/>
    <p:sldId id="487" r:id="rId17"/>
    <p:sldId id="486" r:id="rId18"/>
    <p:sldId id="505" r:id="rId19"/>
    <p:sldId id="485" r:id="rId20"/>
    <p:sldId id="484" r:id="rId21"/>
    <p:sldId id="483" r:id="rId22"/>
    <p:sldId id="482" r:id="rId23"/>
    <p:sldId id="503" r:id="rId24"/>
    <p:sldId id="481" r:id="rId25"/>
    <p:sldId id="479" r:id="rId26"/>
    <p:sldId id="480" r:id="rId27"/>
    <p:sldId id="469" r:id="rId28"/>
    <p:sldId id="431" r:id="rId29"/>
    <p:sldId id="467" r:id="rId30"/>
    <p:sldId id="507" r:id="rId31"/>
    <p:sldId id="508" r:id="rId32"/>
  </p:sldIdLst>
  <p:sldSz cx="9144000" cy="6858000" type="screen4x3"/>
  <p:notesSz cx="6858000" cy="9144000"/>
  <p:defaultTextStyle>
    <a:defPPr>
      <a:defRPr lang="ar-IQ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7427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34" Type="http://schemas.openxmlformats.org/officeDocument/2006/relationships/presProps" Target="presProp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tableStyles" Target="tableStyle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theme" Target="theme/theme1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363312-75A2-4314-B980-91F544D23B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C4972-593F-4296-810F-D9B3CF9C502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575F3320-9C08-48D4-AED3-6A3CCAF20CDA}" type="datetimeFigureOut">
              <a:rPr lang="ar-IQ"/>
              <a:pPr>
                <a:defRPr/>
              </a:pPr>
              <a:t>11/03/1442</a:t>
            </a:fld>
            <a:endParaRPr lang="ar-IQ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160C8D-757A-44FE-A64F-D10B9DA58C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IQ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C280D0-142D-4116-B7CB-F294A2D67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noProof="0"/>
              <a:t>Click to edit Master text styles</a:t>
            </a:r>
          </a:p>
          <a:p>
            <a:pPr lvl="1"/>
            <a:r>
              <a:rPr lang="en-US" altLang="ar-IQ" noProof="0"/>
              <a:t>Second level</a:t>
            </a:r>
          </a:p>
          <a:p>
            <a:pPr lvl="2"/>
            <a:r>
              <a:rPr lang="en-US" altLang="ar-IQ" noProof="0"/>
              <a:t>Third level</a:t>
            </a:r>
          </a:p>
          <a:p>
            <a:pPr lvl="3"/>
            <a:r>
              <a:rPr lang="en-US" altLang="ar-IQ" noProof="0"/>
              <a:t>Fourth level</a:t>
            </a:r>
          </a:p>
          <a:p>
            <a:pPr lvl="4"/>
            <a:r>
              <a:rPr lang="en-US" altLang="ar-IQ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FC564-465A-43C0-9BB5-EFBBE82511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025E6-C5E3-491A-8736-1A2DDE6F2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1B3F346-BE26-4413-846E-53FB0F6BACF5}" type="slidenum">
              <a:rPr lang="ar-IQ" altLang="en-US"/>
              <a:pPr/>
              <a:t>‹#›</a:t>
            </a:fld>
            <a:endParaRPr lang="ar-IQ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A61A95-3735-4B51-B7AF-9B3CD1618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5DE12-313C-4283-ABC2-74222A845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AFDD9C-7ECE-4FE7-8AA8-E9018E3C4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6353B-BA27-491B-A65B-400FC8C16DD3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02397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571C7-467F-4E9C-AD00-7A17A7DD2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DF1485-72CA-49A4-9FD4-1AAEE0871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FD4511-C351-4568-ACAF-0164E8795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70CBC-FACB-411F-971F-0782D6FCB31B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28670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6E6533-AD27-414C-ACED-ED587B1B6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BFDC4F-3218-42BA-B7AF-D809B35A4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FFB919-A14B-4028-8DFA-158C34CE6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1A68C-63B6-4E91-8D7F-B4AFA9EB922A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201973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941142-D9BB-41D9-9BF8-8FDEF8C97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65A3A4-5576-4365-A964-D236BDCFF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D6511A-3F55-4530-BA40-4652D17E8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40C54-A0CD-4EE9-A3AB-726A1639D063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29043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82B9D-6333-474E-9AF5-A9763669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37142-1107-4FDB-B8AC-3C7553D4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B747B-D9C2-4083-9899-58AEAA21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A769A-C244-4750-ABBF-84BD29E760B7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37622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0328B-14FF-4BED-9353-F0B8CA46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06F31-08D7-42EA-9DB6-9F4C2879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096DF-6E44-431E-8503-3DCB34E4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E1287-D014-498A-B71B-609EADAA76BD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38593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39F9E-027F-4FAE-BA8F-4C13875D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BFF93-0B16-4EDB-A631-978037A8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10F87-EF15-4BCC-AC80-5499C211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D9A25-E217-4799-9880-895509E7CB2D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000134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CEA02D-7089-4D05-8ABD-63E30D34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1B4E79-A0A1-47B7-B940-1981D76C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E9018F-33B7-486A-A0BB-EE2E6A53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2460-8239-4336-940E-2602C09CD9B4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24328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3159C7-68DF-4337-AD75-780357BC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C5ECE0-BBF4-4AF2-A998-A165E827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138EE-FEA5-4C8F-9915-55C54D58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36E7C-1DE1-48F9-80C1-B17B4DF99C55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973652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6AD21F-4E79-4381-B202-415F96B2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C539DE-B4FD-4F8F-9B1D-96C91324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E08D00-C376-4407-ADD2-78BECF77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53A5-43FD-4F7B-B689-8E9FBDC8B3C1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632312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20B0D7-F264-4004-9ECB-B59183F5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D7879A-72A2-481C-9FDD-5D5684D3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F2BE8B-C961-43C5-A8D1-6F3237CA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60ADA-244B-4434-A028-DFB6DD0B0DC9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99658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01F3B-FA88-4953-9D81-CD1FCEA36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433576-88AF-414E-9B23-4008D7654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502014-6DB8-42A7-BDE0-123E8765F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7825C-17CC-47F8-9B4A-792E7F631DC0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922118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D30220-D1A0-42C5-9BCD-EA74191F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610FBF-ABA3-4920-8025-B82FF311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9FF625-47A7-4143-A1E4-BC18D849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159B6-8D9D-4311-9383-3ED65249E31F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456306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9C5542-E92C-47D0-9BBE-838E02DA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19CD0C-B60A-43ED-99C7-DFD9188A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446B02-20A6-4EE9-9BEB-D8B6562C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49D9-01A7-4E3E-A2A9-B1C7D5B1D420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682712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DA15F-0CFE-4DE2-8296-5EE19FBC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E51B2-8692-402A-AB8B-D4FA6AE9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926F4-A591-4EDD-803C-58A4CE94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8053-F538-462E-9F03-4DFAF31CBCC0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378405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F93C-BA55-455A-8215-AE296BED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1B6BF-6F65-40CC-96C7-C98D78A1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A3DD2-9110-4223-8B1A-8DB4ECFB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C28BE-4E32-4E10-9B7D-99A34611E1E8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56416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E5331-6761-4AD0-833C-199D987B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33C34-29A7-4270-A1F2-8874F079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CE897-562F-42FD-B288-D8F02666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98153-191D-48C0-B11F-B589F7413E00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642605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4233-20C5-402B-92AD-FA8F8865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3D5A9-60D1-433B-BAB3-C8048AAA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66374-34A7-45A1-BD28-A643F0CF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7C7BB-73EA-414E-86CA-A2CB8832ACA3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745387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12FF1-4199-479B-8FAB-BA7AC050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7846F-3B14-4725-8B70-D750FEE2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23783-79F6-40CA-AB62-9F94717E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9122A-FD73-412E-9CF2-A0DA5FD1C324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40766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9E386E-F47A-45D4-97B0-B0B1EEE0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453DCC-0BFF-4F2D-B972-E3741AD6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C901B0-3567-44B9-BA7D-11C1B102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5873C-1511-4A5A-B2E5-F8A15EFD3B1A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749427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E4F7C8-52D0-407D-88AF-DFA80985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466772-6B69-49BA-A228-26DDBC75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3D6723-2501-47B8-A7E7-93599316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37C41-0AFE-4005-932B-7737D24C0DD5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238920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5480E6-C7A5-4024-92DB-C2150663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F278F9-1431-4589-95C5-88D6F774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A91EBC-5F37-4D49-812C-1C24A79F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AB27D-2894-47EA-ADF2-1196EA604782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17028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E8A112-3F79-4018-B583-770A7E1EC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E8A063-5F0D-4B1E-99CF-324A2025F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8F7330-A476-411A-8B1A-CBAB51732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2E997-FBF4-432C-AEB2-53DA37F389B4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94882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B0F67B-E198-4F56-AD0B-7B2BD71C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2C1A98-3946-40A8-B619-54164615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25A554-8DD6-40BA-9726-EA37A337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C339F-5C2A-454C-A44D-55B2E0EC7ECD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587263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85B81A-FED3-4654-8246-5BF853AE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0F2B53-C6E6-4817-B19E-C423312B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E30F3-47A6-47CA-988D-62FF3628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F2A92-C095-4BA2-BAF3-28C19D80E85E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006028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7437ED-5545-4C18-9B0D-BF9CB1CC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0CE85E-D09A-44CD-82FF-A8254407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5EF6C9-175B-460A-A63D-4AE8E20F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CD4AC-E84F-41FE-8D6F-54B748608E7A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070935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80C28-5441-47AC-A3FD-49ABDDAE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E3DE8-99B9-45C0-9CCC-14ECD7F8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43644-F843-42FB-B469-F62DCC36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2AF86-09BC-46E2-9FC6-336BC49B9C23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684112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E1BF3-C6D7-4F34-9A68-50658B63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A0234-5E37-4A95-BCAE-F78FD41E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2FC53-6666-4C10-997C-2C8B97FB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A42AF-8369-4298-9C1D-FDF6033A06F3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13736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D4B9FF-546B-41C0-B4B3-FDFC7EBE2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75BF5-1D23-42EE-8E13-98297B64E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5FB63-7BD3-46BC-BCAE-FE8C05768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D4E20-84F1-4EF4-A817-4DF44AEED5D6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86965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80AA5B-7267-4523-A9FE-40A473AFB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A0F4CB-0747-470D-A3AB-823A483C5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17B3E7-E9C3-4498-8B48-E0B28FAC4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01F80-168B-4111-AEB1-8B65827EB719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56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D0D6FB-B9CD-464E-A5B3-90FED819F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ED47E7-C9E4-45B9-8D56-11707D629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590D96-2BBD-434E-88C4-A3DAC5673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78823-7342-4159-82ED-264D45DA715C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61267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1C519C-877E-4AA3-BA71-3E1D374026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57E882-B1B4-4263-B78A-430C23901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175F8A-B34B-4783-98AD-8E62E541F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3BA71-A674-4F26-AB80-F29A076F928C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81314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B565A-4112-4278-AE6B-CF4661E50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D618C-4D6F-4A85-A185-CED647D52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CFEF4-255E-438C-91BD-5A8A0B1CB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A9409-D60D-4717-BC47-50793D494B80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45669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6F8D7-29BD-4147-A434-8C8DCA9EB8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0AC37-4FB9-4E61-9A55-54474DB0A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80914E-22F8-4DF3-BE1F-58FA1B2F2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4D32-F4D6-4AEF-B41F-BD8CF67247DA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35352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727BD25-CDAE-482B-841C-CE546D433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E4733A-EA35-4741-9415-4D9757C41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/>
              <a:t>انقر لتحرير أنماط النص الرئيسي</a:t>
            </a:r>
          </a:p>
          <a:p>
            <a:pPr lvl="1"/>
            <a:r>
              <a:rPr lang="ar-SA" altLang="ar-IQ"/>
              <a:t>المستوى الثاني</a:t>
            </a:r>
          </a:p>
          <a:p>
            <a:pPr lvl="2"/>
            <a:r>
              <a:rPr lang="ar-SA" altLang="ar-IQ"/>
              <a:t>المستوى الثالث</a:t>
            </a:r>
          </a:p>
          <a:p>
            <a:pPr lvl="3"/>
            <a:r>
              <a:rPr lang="ar-SA" altLang="ar-IQ"/>
              <a:t>المستوى الرابع</a:t>
            </a:r>
          </a:p>
          <a:p>
            <a:pPr lvl="4"/>
            <a:r>
              <a:rPr lang="ar-SA" altLang="ar-IQ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725E20-1F24-42DE-82C3-AF570FE020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4C044D-037E-467D-9238-D97030949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7AEBAB-19DE-4F32-8CC3-5C58C41803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fld id="{D6FF08A5-3C4C-44A3-9026-EDB9AF9E2046}" type="slidenum">
              <a:rPr lang="ar-IQ" altLang="ar-IQ"/>
              <a:pPr/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1C295C5-6910-4F1E-843A-D519197784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AB60069-C8AE-49B8-A547-B09BA5625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text styles</a:t>
            </a:r>
          </a:p>
          <a:p>
            <a:pPr lvl="1"/>
            <a:r>
              <a:rPr lang="en-US" altLang="ar-IQ"/>
              <a:t>Second level</a:t>
            </a:r>
          </a:p>
          <a:p>
            <a:pPr lvl="2"/>
            <a:r>
              <a:rPr lang="en-US" altLang="ar-IQ"/>
              <a:t>Third level</a:t>
            </a:r>
          </a:p>
          <a:p>
            <a:pPr lvl="3"/>
            <a:r>
              <a:rPr lang="en-US" altLang="ar-IQ"/>
              <a:t>Fourth level</a:t>
            </a:r>
          </a:p>
          <a:p>
            <a:pPr lvl="4"/>
            <a:r>
              <a:rPr lang="en-US" altLang="ar-IQ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77FA0-C3D8-498F-9A28-EE45DA5FF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786D2-CEC3-47E3-88BA-76E759FAC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E3872-B4B8-4611-982E-DE1F9FFC9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DF62B482-67A8-43B9-AF20-2838D31DD300}" type="slidenum">
              <a:rPr lang="ar-IQ" altLang="ar-IQ"/>
              <a:pPr/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r" defTabSz="685800" rtl="1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D5ADC65C-EE81-48D1-B9E3-10D8F81E6C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89C2C6DD-6778-4404-8E2D-3F1A274CA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text styles</a:t>
            </a:r>
          </a:p>
          <a:p>
            <a:pPr lvl="1"/>
            <a:r>
              <a:rPr lang="en-US" altLang="ar-IQ"/>
              <a:t>Second level</a:t>
            </a:r>
          </a:p>
          <a:p>
            <a:pPr lvl="2"/>
            <a:r>
              <a:rPr lang="en-US" altLang="ar-IQ"/>
              <a:t>Third level</a:t>
            </a:r>
          </a:p>
          <a:p>
            <a:pPr lvl="3"/>
            <a:r>
              <a:rPr lang="en-US" altLang="ar-IQ"/>
              <a:t>Fourth level</a:t>
            </a:r>
          </a:p>
          <a:p>
            <a:pPr lvl="4"/>
            <a:r>
              <a:rPr lang="en-US" altLang="ar-IQ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77B08-5D3F-42D1-8276-7DD28B32D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A413C-DB69-4061-970E-6878A56E0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248CA-7C32-4850-A6B9-8CB547A49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CA666B00-9F8B-4BBA-935B-9B8219A2EA54}" type="slidenum">
              <a:rPr lang="ar-IQ" altLang="ar-IQ"/>
              <a:pPr/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r" defTabSz="685800" rtl="1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 /><Relationship Id="rId1" Type="http://schemas.openxmlformats.org/officeDocument/2006/relationships/slideLayout" Target="../slideLayouts/slideLayout1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4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5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Layout" Target="../slideLayouts/slideLayout2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25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34C8EEDF-3A95-4F97-B203-3B97F28922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188913"/>
            <a:ext cx="8426450" cy="6429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ar-IQ" sz="1800" b="1">
              <a:solidFill>
                <a:schemeClr val="bg1"/>
              </a:solidFill>
            </a:endParaRPr>
          </a:p>
          <a:p>
            <a:r>
              <a:rPr lang="en-US" altLang="ar-IQ" sz="8000" b="1">
                <a:solidFill>
                  <a:schemeClr val="bg1"/>
                </a:solidFill>
              </a:rPr>
              <a:t>GIT MODULE</a:t>
            </a:r>
          </a:p>
          <a:p>
            <a:r>
              <a:rPr lang="en-US" altLang="ar-IQ" sz="8000"/>
              <a:t> </a:t>
            </a:r>
            <a:r>
              <a:rPr lang="en-US" altLang="ar-IQ" sz="3600" b="1"/>
              <a:t> </a:t>
            </a:r>
            <a:r>
              <a:rPr lang="en-US" altLang="ar-IQ" sz="3600" b="1" u="sng">
                <a:solidFill>
                  <a:schemeClr val="bg1"/>
                </a:solidFill>
              </a:rPr>
              <a:t>Food Poisoning and Cholera</a:t>
            </a:r>
            <a:endParaRPr lang="ar-IQ" altLang="ar-IQ" sz="3600" b="1" i="1" u="sng">
              <a:solidFill>
                <a:schemeClr val="bg1"/>
              </a:solidFill>
            </a:endParaRPr>
          </a:p>
          <a:p>
            <a:r>
              <a:rPr lang="en-US" altLang="ar-IQ" sz="2800" b="1">
                <a:solidFill>
                  <a:srgbClr val="FFC000"/>
                </a:solidFill>
              </a:rPr>
              <a:t>2019/2020</a:t>
            </a:r>
          </a:p>
          <a:p>
            <a:endParaRPr lang="en-US" altLang="ar-IQ" sz="2800" b="1">
              <a:solidFill>
                <a:schemeClr val="bg1"/>
              </a:solidFill>
            </a:endParaRPr>
          </a:p>
          <a:p>
            <a:r>
              <a:rPr lang="en-US" altLang="ar-IQ" sz="2800" b="1">
                <a:solidFill>
                  <a:schemeClr val="bg1"/>
                </a:solidFill>
              </a:rPr>
              <a:t>By</a:t>
            </a:r>
            <a:endParaRPr lang="en-US" altLang="ar-IQ" sz="1800">
              <a:solidFill>
                <a:srgbClr val="FFFF00"/>
              </a:solidFill>
            </a:endParaRPr>
          </a:p>
          <a:p>
            <a:r>
              <a:rPr lang="en-US" altLang="ar-IQ" sz="2400" b="1">
                <a:solidFill>
                  <a:srgbClr val="FFFF00"/>
                </a:solidFill>
              </a:rPr>
              <a:t>Prof. Dr. Zainalabideen A. Al-Abdulla,</a:t>
            </a:r>
          </a:p>
          <a:p>
            <a:r>
              <a:rPr lang="en-US" altLang="ar-IQ" sz="2400" b="1">
                <a:solidFill>
                  <a:srgbClr val="FFFF00"/>
                </a:solidFill>
              </a:rPr>
              <a:t>MRCPI, DTM&amp;H., Ph.D., FRCPath. (U.K.)</a:t>
            </a:r>
          </a:p>
          <a:p>
            <a:endParaRPr lang="en-US" altLang="ar-IQ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89872E62-BC00-4BC6-98DC-A5B905345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119813"/>
          </a:xfrm>
        </p:spPr>
        <p:txBody>
          <a:bodyPr/>
          <a:lstStyle/>
          <a:p>
            <a:pPr marL="0" indent="0" algn="l">
              <a:spcBef>
                <a:spcPct val="0"/>
              </a:spcBef>
              <a:buFontTx/>
              <a:buNone/>
            </a:pPr>
            <a:r>
              <a:rPr lang="en-US" altLang="ar-IQ" b="1" u="sng">
                <a:solidFill>
                  <a:srgbClr val="FFFF00"/>
                </a:solidFill>
              </a:rPr>
              <a:t>Pathogenesis of EHEC</a:t>
            </a: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spcBef>
                <a:spcPct val="0"/>
              </a:spcBef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Produce both </a:t>
            </a:r>
            <a:r>
              <a:rPr lang="en-US" altLang="ar-IQ" sz="4000" b="1">
                <a:solidFill>
                  <a:srgbClr val="FFC000"/>
                </a:solidFill>
              </a:rPr>
              <a:t>Stx </a:t>
            </a:r>
            <a:r>
              <a:rPr lang="en-US" altLang="ar-IQ">
                <a:solidFill>
                  <a:schemeClr val="bg1"/>
                </a:solidFill>
              </a:rPr>
              <a:t> and </a:t>
            </a:r>
            <a:r>
              <a:rPr lang="en-US" altLang="ar-IQ" sz="4800" b="1">
                <a:solidFill>
                  <a:srgbClr val="FFFF00"/>
                </a:solidFill>
              </a:rPr>
              <a:t>A/E</a:t>
            </a:r>
            <a:r>
              <a:rPr lang="en-US" altLang="ar-IQ">
                <a:solidFill>
                  <a:schemeClr val="bg1"/>
                </a:solidFill>
              </a:rPr>
              <a:t> lesion</a:t>
            </a:r>
          </a:p>
          <a:p>
            <a:pPr marL="0" indent="0" algn="l">
              <a:spcBef>
                <a:spcPct val="0"/>
              </a:spcBef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</a:t>
            </a:r>
          </a:p>
          <a:p>
            <a:pPr marL="0" indent="0" algn="l">
              <a:spcBef>
                <a:spcPct val="0"/>
              </a:spcBef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Circulating </a:t>
            </a:r>
            <a:r>
              <a:rPr lang="en-US" altLang="ar-IQ" b="1" u="sng">
                <a:solidFill>
                  <a:srgbClr val="FFFF00"/>
                </a:solidFill>
              </a:rPr>
              <a:t>Stx</a:t>
            </a:r>
            <a:r>
              <a:rPr lang="en-US" altLang="ar-IQ">
                <a:solidFill>
                  <a:schemeClr val="bg1"/>
                </a:solidFill>
              </a:rPr>
              <a:t> causes </a:t>
            </a:r>
            <a:r>
              <a:rPr lang="en-US" altLang="ar-IQ">
                <a:solidFill>
                  <a:srgbClr val="FFC000"/>
                </a:solidFill>
              </a:rPr>
              <a:t>capillary thrombosis</a:t>
            </a:r>
            <a:r>
              <a:rPr lang="en-US" altLang="ar-IQ">
                <a:solidFill>
                  <a:schemeClr val="bg1"/>
                </a:solidFill>
              </a:rPr>
              <a:t>, </a:t>
            </a:r>
            <a:r>
              <a:rPr lang="en-US" altLang="ar-IQ">
                <a:solidFill>
                  <a:srgbClr val="FFC000"/>
                </a:solidFill>
              </a:rPr>
              <a:t>inflammation</a:t>
            </a:r>
            <a:r>
              <a:rPr lang="en-US" altLang="ar-IQ">
                <a:solidFill>
                  <a:schemeClr val="bg1"/>
                </a:solidFill>
              </a:rPr>
              <a:t> and </a:t>
            </a:r>
            <a:r>
              <a:rPr lang="en-US" altLang="ar-IQ">
                <a:solidFill>
                  <a:srgbClr val="FFC000"/>
                </a:solidFill>
              </a:rPr>
              <a:t>HUS.</a:t>
            </a:r>
            <a:r>
              <a:rPr lang="en-US" altLang="ar-IQ">
                <a:solidFill>
                  <a:schemeClr val="bg1"/>
                </a:solidFill>
              </a:rPr>
              <a:t> </a:t>
            </a:r>
          </a:p>
          <a:p>
            <a:pPr marL="0" indent="0" algn="l">
              <a:spcBef>
                <a:spcPct val="0"/>
              </a:spcBef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</a:t>
            </a:r>
          </a:p>
          <a:p>
            <a:pPr marL="0" indent="0" algn="l">
              <a:spcBef>
                <a:spcPct val="0"/>
              </a:spcBef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 Adhesive pili (long polar fimbriae) can attach the bacteria to the </a:t>
            </a:r>
            <a:r>
              <a:rPr lang="en-US" altLang="ar-IQ" b="1" u="sng">
                <a:solidFill>
                  <a:schemeClr val="bg1"/>
                </a:solidFill>
              </a:rPr>
              <a:t>COLON</a:t>
            </a:r>
          </a:p>
          <a:p>
            <a:pPr marL="0" indent="0" algn="l">
              <a:spcBef>
                <a:spcPct val="0"/>
              </a:spcBef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spcBef>
                <a:spcPct val="0"/>
              </a:spcBef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AF0A5E20-4F10-4666-8D51-7DE2E6352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408738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EIEC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EIEC closely resembles </a:t>
            </a:r>
            <a:r>
              <a:rPr lang="en-US" altLang="ar-IQ" i="1">
                <a:solidFill>
                  <a:schemeClr val="bg1"/>
                </a:solidFill>
              </a:rPr>
              <a:t>Shigella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Mainly infects children &lt; 5 Y by fecal-oral route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Causes mild version of shigellosis (dysentery)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Invasion Protein Antigens (</a:t>
            </a:r>
            <a:r>
              <a:rPr lang="en-US" altLang="ar-IQ" b="1">
                <a:solidFill>
                  <a:srgbClr val="FFFF00"/>
                </a:solidFill>
              </a:rPr>
              <a:t>Ipas</a:t>
            </a:r>
            <a:r>
              <a:rPr lang="en-US" altLang="ar-IQ" b="1">
                <a:solidFill>
                  <a:schemeClr val="bg1"/>
                </a:solidFill>
              </a:rPr>
              <a:t>)</a:t>
            </a:r>
            <a:r>
              <a:rPr lang="en-US" altLang="ar-IQ">
                <a:solidFill>
                  <a:schemeClr val="bg1"/>
                </a:solidFill>
              </a:rPr>
              <a:t> can result in attachment &amp; secretion of pathogenicity factors</a:t>
            </a:r>
            <a:endParaRPr lang="en-US" altLang="ar-IQ" u="sng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</a:t>
            </a:r>
            <a:r>
              <a:rPr lang="en-US" altLang="ar-IQ" sz="3600" b="1">
                <a:solidFill>
                  <a:srgbClr val="FFFF00"/>
                </a:solidFill>
              </a:rPr>
              <a:t>Only in human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A0A293FA-8D29-46F6-8D4D-F516EBE50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335713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EAEC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Causes </a:t>
            </a:r>
            <a:r>
              <a:rPr lang="en-US" altLang="ar-IQ" u="sng">
                <a:solidFill>
                  <a:schemeClr val="bg1"/>
                </a:solidFill>
              </a:rPr>
              <a:t>long duration </a:t>
            </a:r>
            <a:r>
              <a:rPr lang="en-US" altLang="ar-IQ">
                <a:solidFill>
                  <a:schemeClr val="bg1"/>
                </a:solidFill>
              </a:rPr>
              <a:t>watery diarrhea (&gt;14 D)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Aggregative Adherence Fimbriae (</a:t>
            </a:r>
            <a:r>
              <a:rPr lang="en-US" altLang="ar-IQ" b="1">
                <a:solidFill>
                  <a:srgbClr val="FFFF00"/>
                </a:solidFill>
              </a:rPr>
              <a:t>AAF</a:t>
            </a:r>
            <a:r>
              <a:rPr lang="en-US" altLang="ar-IQ">
                <a:solidFill>
                  <a:schemeClr val="bg1"/>
                </a:solidFill>
              </a:rPr>
              <a:t>) attach the bacteria to the intestine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Adherence and biofilm formation (which is thick mucous-bacteria ) cause diarrhea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</a:t>
            </a:r>
            <a:r>
              <a:rPr lang="en-US" altLang="ar-IQ" b="1" u="sng">
                <a:solidFill>
                  <a:srgbClr val="FFC000"/>
                </a:solidFill>
              </a:rPr>
              <a:t>No  A/E lesions</a:t>
            </a:r>
            <a:r>
              <a:rPr lang="en-US" altLang="ar-IQ">
                <a:solidFill>
                  <a:schemeClr val="bg1"/>
                </a:solidFill>
              </a:rPr>
              <a:t>, but outbreak strain that produces </a:t>
            </a:r>
            <a:r>
              <a:rPr lang="en-US" altLang="ar-IQ" b="1">
                <a:solidFill>
                  <a:srgbClr val="FFC000"/>
                </a:solidFill>
              </a:rPr>
              <a:t>Stx</a:t>
            </a:r>
            <a:r>
              <a:rPr lang="en-US" altLang="ar-IQ">
                <a:solidFill>
                  <a:schemeClr val="bg1"/>
                </a:solidFill>
              </a:rPr>
              <a:t> can cause bloody diarrhea.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431C6AC2-97BE-4712-95CB-1FFE263E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0"/>
            <a:ext cx="8856663" cy="6858000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b="1" u="sng">
                <a:solidFill>
                  <a:srgbClr val="FFFF00"/>
                </a:solidFill>
              </a:rPr>
              <a:t>Clinical aspects of </a:t>
            </a:r>
            <a:r>
              <a:rPr lang="en-US" altLang="ar-IQ" b="1" i="1" u="sng">
                <a:solidFill>
                  <a:srgbClr val="FFFF00"/>
                </a:solidFill>
              </a:rPr>
              <a:t>E. coli </a:t>
            </a:r>
            <a:r>
              <a:rPr lang="en-US" altLang="ar-IQ" b="1" u="sng">
                <a:solidFill>
                  <a:srgbClr val="FFFF00"/>
                </a:solidFill>
              </a:rPr>
              <a:t>intestinal infection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1. ETEC and EPEC : Cause watery diarrhea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2. EHEC: - Causes bloody diarrhea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    - HUS: Starts as oliguria then to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      renal failure after EHEC infection.</a:t>
            </a:r>
            <a:endParaRPr lang="ar-JO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4. Diarrhea requires immunoassay, or gene probing for LT, ST, and Stx (in </a:t>
            </a:r>
            <a:r>
              <a:rPr lang="en-US" altLang="ar-IQ" u="sng">
                <a:solidFill>
                  <a:srgbClr val="FFFF00"/>
                </a:solidFill>
              </a:rPr>
              <a:t>all </a:t>
            </a:r>
            <a:r>
              <a:rPr lang="en-US" altLang="ar-IQ" i="1" u="sng">
                <a:solidFill>
                  <a:srgbClr val="FFFF00"/>
                </a:solidFill>
              </a:rPr>
              <a:t>E. coli </a:t>
            </a:r>
            <a:r>
              <a:rPr lang="en-US" altLang="ar-IQ" u="sng">
                <a:solidFill>
                  <a:srgbClr val="FFFF00"/>
                </a:solidFill>
              </a:rPr>
              <a:t>types except EHEC</a:t>
            </a:r>
            <a:r>
              <a:rPr lang="en-US" altLang="ar-IQ">
                <a:solidFill>
                  <a:schemeClr val="bg1"/>
                </a:solidFill>
              </a:rPr>
              <a:t> which is diagnosed by culture)</a:t>
            </a:r>
            <a:r>
              <a:rPr lang="en-US" altLang="ar-IQ" b="1">
                <a:solidFill>
                  <a:srgbClr val="FFFF00"/>
                </a:solidFill>
              </a:rPr>
              <a:t>:</a:t>
            </a:r>
          </a:p>
          <a:p>
            <a:pPr marL="0" indent="0" algn="l">
              <a:buFontTx/>
              <a:buNone/>
            </a:pPr>
            <a:endParaRPr lang="en-US" altLang="ar-IQ" b="1">
              <a:solidFill>
                <a:srgbClr val="FFFF00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5. </a:t>
            </a:r>
            <a:r>
              <a:rPr lang="en-US" altLang="ar-IQ" b="1">
                <a:solidFill>
                  <a:srgbClr val="FFFF00"/>
                </a:solidFill>
              </a:rPr>
              <a:t>EHEC</a:t>
            </a:r>
            <a:r>
              <a:rPr lang="en-US" altLang="ar-IQ">
                <a:solidFill>
                  <a:schemeClr val="bg1"/>
                </a:solidFill>
              </a:rPr>
              <a:t>: Cultured on MacConkey’s agar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with sorbitol (non-sorbitol fermenter “NSF”)       </a:t>
            </a: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CCFA75EA-49A0-4BAF-83D8-71892FF2D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013325"/>
            <a:ext cx="12096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>
            <a:extLst>
              <a:ext uri="{FF2B5EF4-FFF2-40B4-BE49-F238E27FC236}">
                <a16:creationId xmlns:a16="http://schemas.microsoft.com/office/drawing/2014/main" id="{C0745EF0-B5E3-445A-AD8D-458520ECC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5746750"/>
            <a:ext cx="6492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>
            <a:extLst>
              <a:ext uri="{FF2B5EF4-FFF2-40B4-BE49-F238E27FC236}">
                <a16:creationId xmlns:a16="http://schemas.microsoft.com/office/drawing/2014/main" id="{5A9EE99D-6A63-407D-B124-6BAA1D72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119813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Treatment of </a:t>
            </a:r>
            <a:r>
              <a:rPr lang="en-US" altLang="ar-IQ" sz="3600" b="1" i="1" u="sng">
                <a:solidFill>
                  <a:srgbClr val="FFFF00"/>
                </a:solidFill>
              </a:rPr>
              <a:t>E. coli</a:t>
            </a:r>
            <a:r>
              <a:rPr lang="en-US" altLang="ar-IQ" sz="3600" b="1" u="sng">
                <a:solidFill>
                  <a:srgbClr val="FFFF00"/>
                </a:solidFill>
              </a:rPr>
              <a:t> intestinal infections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1. Supportive; usually self-limiting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2. Antimicrobials: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- Fluoroquinolones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- Resistance to ampicillin &amp; cotrimoxazole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3. EHEC: Antimicrobials contraindicated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4. Antimotility: Contraindicated in EIEC/EHEC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CF5A68D3-4833-4EED-8CFC-E8649694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0"/>
            <a:ext cx="8856663" cy="6858000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i="1" u="sng">
                <a:solidFill>
                  <a:srgbClr val="FFFF00"/>
                </a:solidFill>
              </a:rPr>
              <a:t>Clostridium perfringens </a:t>
            </a:r>
            <a:r>
              <a:rPr lang="en-US" altLang="ar-IQ" sz="3600" b="1" u="sng">
                <a:solidFill>
                  <a:srgbClr val="FFFF00"/>
                </a:solidFill>
              </a:rPr>
              <a:t>food poisoning</a:t>
            </a:r>
          </a:p>
          <a:p>
            <a:pPr marL="0" indent="0" algn="l">
              <a:buFontTx/>
              <a:buNone/>
            </a:pPr>
            <a:r>
              <a:rPr lang="en-US" altLang="ar-IQ" b="1">
                <a:solidFill>
                  <a:srgbClr val="FFC000"/>
                </a:solidFill>
              </a:rPr>
              <a:t>• </a:t>
            </a:r>
            <a:r>
              <a:rPr lang="en-US" altLang="ar-IQ">
                <a:solidFill>
                  <a:srgbClr val="FFC000"/>
                </a:solidFill>
              </a:rPr>
              <a:t>Gram positive, spore forming anaerobic bacilli</a:t>
            </a:r>
          </a:p>
          <a:p>
            <a:pPr marL="0" indent="0" algn="l">
              <a:buFontTx/>
              <a:buNone/>
            </a:pPr>
            <a:r>
              <a:rPr lang="en-US" altLang="ar-IQ" b="1">
                <a:solidFill>
                  <a:srgbClr val="FFC000"/>
                </a:solidFill>
              </a:rPr>
              <a:t>1.</a:t>
            </a:r>
            <a:r>
              <a:rPr lang="en-US" altLang="ar-IQ">
                <a:solidFill>
                  <a:schemeClr val="bg1"/>
                </a:solidFill>
              </a:rPr>
              <a:t> </a:t>
            </a:r>
            <a:r>
              <a:rPr lang="en-US" altLang="ar-IQ" u="sng">
                <a:solidFill>
                  <a:schemeClr val="bg1"/>
                </a:solidFill>
              </a:rPr>
              <a:t>Infection</a:t>
            </a:r>
            <a:r>
              <a:rPr lang="en-US" altLang="ar-IQ">
                <a:solidFill>
                  <a:schemeClr val="bg1"/>
                </a:solidFill>
              </a:rPr>
              <a:t> is caused by enterotoxin-producing strain of </a:t>
            </a:r>
            <a:r>
              <a:rPr lang="en-US" altLang="ar-IQ" i="1">
                <a:solidFill>
                  <a:schemeClr val="bg1"/>
                </a:solidFill>
              </a:rPr>
              <a:t>Clostridium perfringens</a:t>
            </a:r>
            <a:r>
              <a:rPr lang="en-US" altLang="ar-IQ">
                <a:solidFill>
                  <a:schemeClr val="bg1"/>
                </a:solidFill>
              </a:rPr>
              <a:t>.</a:t>
            </a:r>
          </a:p>
          <a:p>
            <a:pPr marL="0" indent="0" algn="l">
              <a:buFontTx/>
              <a:buNone/>
            </a:pPr>
            <a:r>
              <a:rPr lang="en-US" altLang="ar-IQ" b="1">
                <a:solidFill>
                  <a:srgbClr val="FFC000"/>
                </a:solidFill>
              </a:rPr>
              <a:t>2.</a:t>
            </a:r>
            <a:r>
              <a:rPr lang="en-US" altLang="ar-IQ">
                <a:solidFill>
                  <a:schemeClr val="bg1"/>
                </a:solidFill>
              </a:rPr>
              <a:t> Rich-meat dishes (e.g. soups,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meat, poultry)</a:t>
            </a:r>
          </a:p>
          <a:p>
            <a:pPr marL="0" indent="0" algn="l">
              <a:buFontTx/>
              <a:buNone/>
            </a:pPr>
            <a:r>
              <a:rPr lang="en-US" altLang="ar-IQ" b="1">
                <a:solidFill>
                  <a:srgbClr val="FFC000"/>
                </a:solidFill>
              </a:rPr>
              <a:t>3.</a:t>
            </a:r>
            <a:r>
              <a:rPr lang="en-US" altLang="ar-IQ">
                <a:solidFill>
                  <a:schemeClr val="bg1"/>
                </a:solidFill>
              </a:rPr>
              <a:t> Spores converted to vegetative forms</a:t>
            </a:r>
          </a:p>
          <a:p>
            <a:pPr marL="0" indent="0" algn="l">
              <a:buFontTx/>
              <a:buNone/>
            </a:pPr>
            <a:r>
              <a:rPr lang="en-US" altLang="ar-IQ" b="1">
                <a:solidFill>
                  <a:srgbClr val="FFC000"/>
                </a:solidFill>
              </a:rPr>
              <a:t>4.</a:t>
            </a:r>
            <a:r>
              <a:rPr lang="en-US" altLang="ar-IQ">
                <a:solidFill>
                  <a:schemeClr val="bg1"/>
                </a:solidFill>
              </a:rPr>
              <a:t> I.P. = </a:t>
            </a:r>
            <a:r>
              <a:rPr lang="en-US" altLang="ar-IQ" b="1">
                <a:solidFill>
                  <a:srgbClr val="FFFF00"/>
                </a:solidFill>
              </a:rPr>
              <a:t>8 - 24 </a:t>
            </a:r>
            <a:r>
              <a:rPr lang="en-US" altLang="ar-IQ">
                <a:solidFill>
                  <a:schemeClr val="bg1"/>
                </a:solidFill>
              </a:rPr>
              <a:t>hours</a:t>
            </a:r>
          </a:p>
          <a:p>
            <a:pPr marL="0" indent="0" algn="l">
              <a:buFontTx/>
              <a:buNone/>
            </a:pPr>
            <a:r>
              <a:rPr lang="en-US" altLang="ar-IQ" b="1">
                <a:solidFill>
                  <a:srgbClr val="FFC000"/>
                </a:solidFill>
              </a:rPr>
              <a:t>5.</a:t>
            </a:r>
            <a:r>
              <a:rPr lang="en-US" altLang="ar-IQ">
                <a:solidFill>
                  <a:schemeClr val="bg1"/>
                </a:solidFill>
              </a:rPr>
              <a:t> Followed by nausea, abdominal pain and diarrhea, </a:t>
            </a:r>
            <a:r>
              <a:rPr lang="en-US" altLang="ar-IQ">
                <a:solidFill>
                  <a:srgbClr val="FFC000"/>
                </a:solidFill>
              </a:rPr>
              <a:t>NO fever, </a:t>
            </a:r>
            <a:r>
              <a:rPr lang="en-US" altLang="ar-IQ" u="sng">
                <a:solidFill>
                  <a:srgbClr val="FFC000"/>
                </a:solidFill>
              </a:rPr>
              <a:t>rarely vomiting</a:t>
            </a:r>
            <a:r>
              <a:rPr lang="en-US" altLang="ar-IQ">
                <a:solidFill>
                  <a:schemeClr val="bg1"/>
                </a:solidFill>
              </a:rPr>
              <a:t>; recovery within 24 hours. </a:t>
            </a:r>
          </a:p>
          <a:p>
            <a:pPr marL="0" indent="0" algn="l">
              <a:buFontTx/>
              <a:buNone/>
            </a:pPr>
            <a:r>
              <a:rPr lang="en-US" altLang="ar-IQ" b="1">
                <a:solidFill>
                  <a:srgbClr val="FFC000"/>
                </a:solidFill>
              </a:rPr>
              <a:t>6.</a:t>
            </a:r>
            <a:r>
              <a:rPr lang="en-US" altLang="ar-IQ">
                <a:solidFill>
                  <a:schemeClr val="bg1"/>
                </a:solidFill>
              </a:rPr>
              <a:t> Common in USA (2</a:t>
            </a:r>
            <a:r>
              <a:rPr lang="en-US" altLang="ar-IQ" baseline="30000">
                <a:solidFill>
                  <a:schemeClr val="bg1"/>
                </a:solidFill>
              </a:rPr>
              <a:t>nd</a:t>
            </a:r>
            <a:r>
              <a:rPr lang="en-US" altLang="ar-IQ">
                <a:solidFill>
                  <a:schemeClr val="bg1"/>
                </a:solidFill>
              </a:rPr>
              <a:t> cause of food </a:t>
            </a:r>
            <a:r>
              <a:rPr lang="en-US" altLang="ar-IQ" sz="2400">
                <a:solidFill>
                  <a:schemeClr val="bg1"/>
                </a:solidFill>
              </a:rPr>
              <a:t>poisoning</a:t>
            </a:r>
            <a:r>
              <a:rPr lang="en-US" altLang="ar-IQ">
                <a:solidFill>
                  <a:schemeClr val="bg1"/>
                </a:solidFill>
              </a:rPr>
              <a:t>). </a:t>
            </a: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7AA67EC5-4375-4FDA-A39E-A6A44AD94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1806575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DC981D28-35A5-45B3-B803-904BD5DB7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1806575"/>
            <a:ext cx="296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(Subterminal Spores)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>
            <a:extLst>
              <a:ext uri="{FF2B5EF4-FFF2-40B4-BE49-F238E27FC236}">
                <a16:creationId xmlns:a16="http://schemas.microsoft.com/office/drawing/2014/main" id="{999DB7B7-FCE7-48D8-A6E6-43F5509F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88913"/>
            <a:ext cx="8928100" cy="6553200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i="1" u="sng">
                <a:solidFill>
                  <a:srgbClr val="FFFF00"/>
                </a:solidFill>
              </a:rPr>
              <a:t>Clostridium botulinum </a:t>
            </a:r>
            <a:r>
              <a:rPr lang="en-US" altLang="ar-IQ" sz="3600" b="1" u="sng">
                <a:solidFill>
                  <a:srgbClr val="FFFF00"/>
                </a:solidFill>
              </a:rPr>
              <a:t>(Botulism)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rgbClr val="FFC000"/>
                </a:solidFill>
              </a:rPr>
              <a:t>•</a:t>
            </a:r>
            <a:r>
              <a:rPr lang="en-US" altLang="ar-IQ">
                <a:solidFill>
                  <a:schemeClr val="bg1"/>
                </a:solidFill>
              </a:rPr>
              <a:t> </a:t>
            </a:r>
            <a:r>
              <a:rPr lang="en-US" altLang="ar-IQ">
                <a:solidFill>
                  <a:srgbClr val="FFC000"/>
                </a:solidFill>
              </a:rPr>
              <a:t>Gram positive, spore forming, anaerobic bacilli.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rgbClr val="FFC000"/>
              </a:solidFill>
            </a:endParaRPr>
          </a:p>
          <a:p>
            <a:pPr marL="0" indent="0" algn="l">
              <a:buFontTx/>
              <a:buNone/>
            </a:pPr>
            <a:endParaRPr lang="en-US" altLang="ar-IQ">
              <a:solidFill>
                <a:srgbClr val="FFC000"/>
              </a:solidFill>
            </a:endParaRPr>
          </a:p>
          <a:p>
            <a:pPr marL="0" indent="0" algn="l">
              <a:buFontTx/>
              <a:buNone/>
            </a:pPr>
            <a:endParaRPr lang="en-US" altLang="ar-IQ">
              <a:solidFill>
                <a:srgbClr val="FFC000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1. Cells germinating from </a:t>
            </a:r>
            <a:r>
              <a:rPr lang="en-US" altLang="ar-IQ" u="sng">
                <a:solidFill>
                  <a:srgbClr val="FFFF00"/>
                </a:solidFill>
              </a:rPr>
              <a:t>spores</a:t>
            </a:r>
            <a:r>
              <a:rPr lang="en-US" altLang="ar-IQ">
                <a:solidFill>
                  <a:schemeClr val="bg1"/>
                </a:solidFill>
              </a:rPr>
              <a:t> produce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</a:t>
            </a:r>
            <a:r>
              <a:rPr lang="en-US" altLang="ar-IQ" u="sng">
                <a:solidFill>
                  <a:srgbClr val="FFFF00"/>
                </a:solidFill>
              </a:rPr>
              <a:t>neurotoxin</a:t>
            </a:r>
            <a:r>
              <a:rPr lang="en-US" altLang="ar-IQ">
                <a:solidFill>
                  <a:schemeClr val="bg1"/>
                </a:solidFill>
              </a:rPr>
              <a:t> (absorbed from intestine, </a:t>
            </a:r>
            <a:r>
              <a:rPr lang="en-US" altLang="ar-IQ" u="sng">
                <a:solidFill>
                  <a:srgbClr val="FFC000"/>
                </a:solidFill>
              </a:rPr>
              <a:t>very lethal</a:t>
            </a:r>
            <a:r>
              <a:rPr lang="en-US" altLang="ar-IQ">
                <a:solidFill>
                  <a:schemeClr val="bg1"/>
                </a:solidFill>
              </a:rPr>
              <a:t>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2. Blockage of </a:t>
            </a:r>
            <a:r>
              <a:rPr lang="en-US" altLang="ar-IQ" u="sng">
                <a:solidFill>
                  <a:srgbClr val="FFFF00"/>
                </a:solidFill>
              </a:rPr>
              <a:t>synaptic acetylcholine </a:t>
            </a:r>
            <a:r>
              <a:rPr lang="en-US" altLang="ar-IQ">
                <a:solidFill>
                  <a:schemeClr val="bg1"/>
                </a:solidFill>
              </a:rPr>
              <a:t>release causes  neuromuscular paralysis (</a:t>
            </a:r>
            <a:r>
              <a:rPr lang="en-US" altLang="ar-IQ" u="sng">
                <a:solidFill>
                  <a:schemeClr val="bg1"/>
                </a:solidFill>
              </a:rPr>
              <a:t>descending</a:t>
            </a:r>
            <a:r>
              <a:rPr lang="en-US" altLang="ar-IQ">
                <a:solidFill>
                  <a:schemeClr val="bg1"/>
                </a:solidFill>
              </a:rPr>
              <a:t>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3. Toxin destroyed by </a:t>
            </a:r>
            <a:r>
              <a:rPr lang="en-US" altLang="ar-IQ" u="sng">
                <a:solidFill>
                  <a:srgbClr val="FFFF00"/>
                </a:solidFill>
              </a:rPr>
              <a:t>boiling</a:t>
            </a:r>
            <a:r>
              <a:rPr lang="en-US" altLang="ar-IQ">
                <a:solidFill>
                  <a:schemeClr val="bg1"/>
                </a:solidFill>
              </a:rPr>
              <a:t>, NOT spores</a:t>
            </a:r>
          </a:p>
          <a:p>
            <a:pPr marL="0" indent="0">
              <a:buFontTx/>
              <a:buNone/>
            </a:pPr>
            <a:r>
              <a:rPr lang="en-US" altLang="ar-IQ" i="1">
                <a:solidFill>
                  <a:srgbClr val="FFFF00"/>
                </a:solidFill>
              </a:rPr>
              <a:t>cont</a:t>
            </a:r>
            <a:r>
              <a:rPr lang="en-US" altLang="ar-IQ">
                <a:solidFill>
                  <a:srgbClr val="FFFF00"/>
                </a:solidFill>
              </a:rPr>
              <a:t>./…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40406B25-7D42-438E-A134-DA3933FB2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>
            <a:extLst>
              <a:ext uri="{FF2B5EF4-FFF2-40B4-BE49-F238E27FC236}">
                <a16:creationId xmlns:a16="http://schemas.microsoft.com/office/drawing/2014/main" id="{96EC8329-EB02-4F09-9E2A-52D9D7FC7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1409700"/>
            <a:ext cx="51847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3">
            <a:extLst>
              <a:ext uri="{FF2B5EF4-FFF2-40B4-BE49-F238E27FC236}">
                <a16:creationId xmlns:a16="http://schemas.microsoft.com/office/drawing/2014/main" id="{A646E68C-C63B-449B-AB9D-FE4D1886A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1484313"/>
            <a:ext cx="1798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(Subterminal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Spores)</a:t>
            </a:r>
            <a:endParaRPr lang="ar-JO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9CA68950-7733-41BC-8D50-18AEE609C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88913"/>
            <a:ext cx="8928100" cy="6553200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i="1" u="sng">
                <a:solidFill>
                  <a:srgbClr val="FFFF00"/>
                </a:solidFill>
              </a:rPr>
              <a:t>Cont./… Clostridium botulinum </a:t>
            </a:r>
            <a:endParaRPr lang="en-US" altLang="ar-IQ" sz="3600" b="1" u="sng">
              <a:solidFill>
                <a:srgbClr val="FFFF00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4. Spores contaminate </a:t>
            </a:r>
            <a:r>
              <a:rPr lang="en-US" altLang="ar-IQ" u="sng">
                <a:solidFill>
                  <a:srgbClr val="FFFF00"/>
                </a:solidFill>
              </a:rPr>
              <a:t>food </a:t>
            </a:r>
            <a:r>
              <a:rPr lang="en-US" altLang="ar-IQ">
                <a:solidFill>
                  <a:schemeClr val="bg1"/>
                </a:solidFill>
              </a:rPr>
              <a:t>(canned food, meat, fish and contaminated vegetables).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5. Foodborne botulism: </a:t>
            </a:r>
            <a:r>
              <a:rPr lang="en-US" altLang="ar-IQ" u="sng">
                <a:solidFill>
                  <a:srgbClr val="FFFF00"/>
                </a:solidFill>
              </a:rPr>
              <a:t>Intoxication</a:t>
            </a:r>
            <a:r>
              <a:rPr lang="en-US" altLang="ar-IQ">
                <a:solidFill>
                  <a:schemeClr val="bg1"/>
                </a:solidFill>
              </a:rPr>
              <a:t>/Not infection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6. I.P.= </a:t>
            </a:r>
            <a:r>
              <a:rPr lang="en-US" altLang="ar-IQ" b="1">
                <a:solidFill>
                  <a:srgbClr val="FFFF00"/>
                </a:solidFill>
              </a:rPr>
              <a:t>12 - 72 </a:t>
            </a:r>
            <a:r>
              <a:rPr lang="en-US" altLang="ar-IQ">
                <a:solidFill>
                  <a:schemeClr val="bg1"/>
                </a:solidFill>
              </a:rPr>
              <a:t>hours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7. </a:t>
            </a:r>
            <a:r>
              <a:rPr lang="en-US" altLang="ar-IQ" u="sng">
                <a:solidFill>
                  <a:srgbClr val="FFFF00"/>
                </a:solidFill>
              </a:rPr>
              <a:t>Diagnosis</a:t>
            </a:r>
            <a:r>
              <a:rPr lang="en-US" altLang="ar-IQ">
                <a:solidFill>
                  <a:schemeClr val="bg1"/>
                </a:solidFill>
              </a:rPr>
              <a:t>: Detection of toxin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8. </a:t>
            </a:r>
            <a:r>
              <a:rPr lang="en-US" altLang="ar-IQ" u="sng">
                <a:solidFill>
                  <a:srgbClr val="FFFF00"/>
                </a:solidFill>
              </a:rPr>
              <a:t>Treatment</a:t>
            </a:r>
            <a:r>
              <a:rPr lang="en-US" altLang="ar-IQ">
                <a:solidFill>
                  <a:schemeClr val="bg1"/>
                </a:solidFill>
              </a:rPr>
              <a:t>: Supportive, Anti-toxin serum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         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id="{7EB913AA-8C18-4B53-ADEE-7CD8ECE59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119813"/>
          </a:xfrm>
        </p:spPr>
        <p:txBody>
          <a:bodyPr/>
          <a:lstStyle/>
          <a:p>
            <a:pPr marL="0" indent="0" algn="l" eaLnBrk="1" hangingPunct="1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 eaLnBrk="1" hangingPunct="1">
              <a:buFontTx/>
              <a:buNone/>
            </a:pP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22531" name="Picture 1">
            <a:extLst>
              <a:ext uri="{FF2B5EF4-FFF2-40B4-BE49-F238E27FC236}">
                <a16:creationId xmlns:a16="http://schemas.microsoft.com/office/drawing/2014/main" id="{AD412375-4A90-45D1-9582-336ED7E76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063750"/>
            <a:ext cx="87915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>
            <a:extLst>
              <a:ext uri="{FF2B5EF4-FFF2-40B4-BE49-F238E27FC236}">
                <a16:creationId xmlns:a16="http://schemas.microsoft.com/office/drawing/2014/main" id="{77773E47-9B2A-4BA2-8C0D-1757F433E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5888"/>
            <a:ext cx="8713788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Staphylococcal food poisoning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rgbClr val="FFC000"/>
                </a:solidFill>
              </a:rPr>
              <a:t>• Gram </a:t>
            </a:r>
            <a:r>
              <a:rPr lang="en-US" altLang="ar-IQ" u="sng">
                <a:solidFill>
                  <a:srgbClr val="FFC000"/>
                </a:solidFill>
              </a:rPr>
              <a:t>positive cocci </a:t>
            </a:r>
            <a:r>
              <a:rPr lang="en-US" altLang="ar-IQ">
                <a:solidFill>
                  <a:srgbClr val="FFC000"/>
                </a:solidFill>
              </a:rPr>
              <a:t>arranged in </a:t>
            </a:r>
            <a:r>
              <a:rPr lang="en-US" altLang="ar-IQ" u="sng">
                <a:solidFill>
                  <a:srgbClr val="FFC000"/>
                </a:solidFill>
              </a:rPr>
              <a:t>clusters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1. Ingestion of staphylococcal enterotoxin-contaminated food (intoxication;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meat, custards, salads)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2. Enterotoxins are stable to boiling and digestive enzymes are produced. 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3. Acute vomiting (mainly) and diarrhea: </a:t>
            </a:r>
            <a:r>
              <a:rPr lang="en-US" altLang="ar-IQ" b="1">
                <a:solidFill>
                  <a:srgbClr val="FFFF00"/>
                </a:solidFill>
              </a:rPr>
              <a:t>2 - 4 </a:t>
            </a:r>
            <a:r>
              <a:rPr lang="en-US" altLang="ar-IQ">
                <a:solidFill>
                  <a:schemeClr val="bg1"/>
                </a:solidFill>
              </a:rPr>
              <a:t>hours (stimulated by brain-stem mechanism); No fever 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3. Recovery: Rapid</a:t>
            </a: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A8C5870C-90B3-4432-A67A-95CE3EA07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16113"/>
            <a:ext cx="2376488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>
            <a:extLst>
              <a:ext uri="{FF2B5EF4-FFF2-40B4-BE49-F238E27FC236}">
                <a16:creationId xmlns:a16="http://schemas.microsoft.com/office/drawing/2014/main" id="{6FB85775-F170-4F4A-84BC-5D4DA0E7E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553200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Learning objectives</a:t>
            </a:r>
          </a:p>
          <a:p>
            <a:pPr marL="0" indent="0" algn="l">
              <a:buFontTx/>
              <a:buNone/>
            </a:pPr>
            <a:r>
              <a:rPr lang="en-US" altLang="ar-IQ" b="1">
                <a:solidFill>
                  <a:srgbClr val="FFC000"/>
                </a:solidFill>
              </a:rPr>
              <a:t>1.</a:t>
            </a:r>
            <a:r>
              <a:rPr lang="en-US" altLang="ar-IQ">
                <a:solidFill>
                  <a:schemeClr val="bg1"/>
                </a:solidFill>
              </a:rPr>
              <a:t> Understand the role of </a:t>
            </a:r>
            <a:r>
              <a:rPr lang="en-US" altLang="ar-IQ" i="1">
                <a:solidFill>
                  <a:schemeClr val="bg1"/>
                </a:solidFill>
              </a:rPr>
              <a:t>E. coli, Clostridium perfringens, C. botulinum, Staphylococcus aureus, and Bacillus cereus </a:t>
            </a:r>
            <a:r>
              <a:rPr lang="en-US" altLang="ar-IQ">
                <a:solidFill>
                  <a:schemeClr val="bg1"/>
                </a:solidFill>
              </a:rPr>
              <a:t>in food poisoning</a:t>
            </a:r>
            <a:r>
              <a:rPr lang="en-US" altLang="ar-IQ" i="1">
                <a:solidFill>
                  <a:schemeClr val="bg1"/>
                </a:solidFill>
              </a:rPr>
              <a:t>.</a:t>
            </a: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 b="1">
                <a:solidFill>
                  <a:srgbClr val="FFC000"/>
                </a:solidFill>
              </a:rPr>
              <a:t>2.</a:t>
            </a:r>
            <a:r>
              <a:rPr lang="en-US" altLang="ar-IQ">
                <a:solidFill>
                  <a:schemeClr val="bg1"/>
                </a:solidFill>
              </a:rPr>
              <a:t> Appreciate the pathogenesis &amp; epidemiology of the above mentioned organisms and the </a:t>
            </a:r>
            <a:r>
              <a:rPr lang="en-US" altLang="ar-IQ" u="sng">
                <a:solidFill>
                  <a:schemeClr val="bg1"/>
                </a:solidFill>
              </a:rPr>
              <a:t>type of food</a:t>
            </a:r>
            <a:r>
              <a:rPr lang="en-US" altLang="ar-IQ">
                <a:solidFill>
                  <a:schemeClr val="bg1"/>
                </a:solidFill>
              </a:rPr>
              <a:t> common for their transmission. </a:t>
            </a:r>
            <a:endParaRPr lang="en-US" altLang="ar-IQ" i="1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 b="1">
                <a:solidFill>
                  <a:srgbClr val="FFC000"/>
                </a:solidFill>
              </a:rPr>
              <a:t>3.</a:t>
            </a:r>
            <a:r>
              <a:rPr lang="en-US" altLang="ar-IQ">
                <a:solidFill>
                  <a:schemeClr val="bg1"/>
                </a:solidFill>
              </a:rPr>
              <a:t> Recognize the morphology, pathogenesis, treatment and prevention of </a:t>
            </a:r>
            <a:r>
              <a:rPr lang="en-US" altLang="ar-IQ" i="1">
                <a:solidFill>
                  <a:schemeClr val="bg1"/>
                </a:solidFill>
              </a:rPr>
              <a:t>Vibrio cholerae</a:t>
            </a:r>
            <a:r>
              <a:rPr lang="en-US" altLang="ar-IQ">
                <a:solidFill>
                  <a:schemeClr val="bg1"/>
                </a:solidFill>
              </a:rPr>
              <a:t>.</a:t>
            </a:r>
            <a:endParaRPr lang="en-US" altLang="ar-IQ" i="1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 b="1">
                <a:solidFill>
                  <a:srgbClr val="FFC000"/>
                </a:solidFill>
              </a:rPr>
              <a:t>4.</a:t>
            </a:r>
            <a:r>
              <a:rPr lang="en-US" altLang="ar-IQ">
                <a:solidFill>
                  <a:schemeClr val="bg1"/>
                </a:solidFill>
              </a:rPr>
              <a:t> Look at the clinical significance of all of these organisms.</a:t>
            </a:r>
          </a:p>
          <a:p>
            <a:pPr marL="0" indent="0" algn="l">
              <a:buFontTx/>
              <a:buNone/>
            </a:pP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>
            <a:extLst>
              <a:ext uri="{FF2B5EF4-FFF2-40B4-BE49-F238E27FC236}">
                <a16:creationId xmlns:a16="http://schemas.microsoft.com/office/drawing/2014/main" id="{49B2DB77-8E2B-43A7-81A6-FF5ADB44D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260350"/>
            <a:ext cx="8928100" cy="6408738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i="1" u="sng">
                <a:solidFill>
                  <a:srgbClr val="FFFF00"/>
                </a:solidFill>
              </a:rPr>
              <a:t>Bacillus cereus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</a:t>
            </a:r>
            <a:r>
              <a:rPr lang="en-US" altLang="ar-IQ">
                <a:solidFill>
                  <a:srgbClr val="FFC000"/>
                </a:solidFill>
              </a:rPr>
              <a:t>Gram positive, spore forming (sub-terminal), motile, aerobic and anaerobic, beta-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rgbClr val="FFC000"/>
                </a:solidFill>
              </a:rPr>
              <a:t>hemolytic bacilli.</a:t>
            </a: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1. Can cause food poisoning by enterotoxin “vomiting toxin” (so it is intoxication)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2. “Fried rice syndrome”, also meat, vegetables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3.Form of disease: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</a:t>
            </a:r>
            <a:r>
              <a:rPr lang="en-US" altLang="ar-IQ" u="sng">
                <a:solidFill>
                  <a:srgbClr val="FFC000"/>
                </a:solidFill>
              </a:rPr>
              <a:t>Emetic form </a:t>
            </a:r>
            <a:r>
              <a:rPr lang="en-US" altLang="ar-IQ">
                <a:solidFill>
                  <a:schemeClr val="bg1"/>
                </a:solidFill>
              </a:rPr>
              <a:t>: 1-6 hour that usually occurs with contaminated fried rice; (D/D </a:t>
            </a:r>
            <a:r>
              <a:rPr lang="en-US" altLang="ar-IQ" i="1">
                <a:solidFill>
                  <a:schemeClr val="bg1"/>
                </a:solidFill>
              </a:rPr>
              <a:t>S. aureus</a:t>
            </a:r>
            <a:r>
              <a:rPr lang="en-US" altLang="ar-IQ">
                <a:solidFill>
                  <a:schemeClr val="bg1"/>
                </a:solidFill>
              </a:rPr>
              <a:t>)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</a:t>
            </a:r>
            <a:r>
              <a:rPr lang="en-US" altLang="ar-IQ" u="sng">
                <a:solidFill>
                  <a:srgbClr val="FFC000"/>
                </a:solidFill>
              </a:rPr>
              <a:t>Diarrheal form</a:t>
            </a:r>
            <a:r>
              <a:rPr lang="en-US" altLang="ar-IQ">
                <a:solidFill>
                  <a:schemeClr val="bg1"/>
                </a:solidFill>
              </a:rPr>
              <a:t>: 8-16 hour; (D/D </a:t>
            </a:r>
            <a:r>
              <a:rPr lang="en-US" altLang="ar-IQ" i="1">
                <a:solidFill>
                  <a:schemeClr val="bg1"/>
                </a:solidFill>
              </a:rPr>
              <a:t>C. perfringens</a:t>
            </a:r>
            <a:r>
              <a:rPr lang="en-US" altLang="ar-IQ">
                <a:solidFill>
                  <a:schemeClr val="bg1"/>
                </a:solidFill>
              </a:rPr>
              <a:t>)</a:t>
            </a: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7B9073AE-B83F-43D0-B5E1-0FFA0644C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12875"/>
            <a:ext cx="16478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>
            <a:extLst>
              <a:ext uri="{FF2B5EF4-FFF2-40B4-BE49-F238E27FC236}">
                <a16:creationId xmlns:a16="http://schemas.microsoft.com/office/drawing/2014/main" id="{81F3712D-A0CC-43DC-833A-8FACEB30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119813"/>
          </a:xfrm>
        </p:spPr>
        <p:txBody>
          <a:bodyPr/>
          <a:lstStyle/>
          <a:p>
            <a:pPr marL="0" indent="0" algn="l" eaLnBrk="1" hangingPunct="1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 eaLnBrk="1" hangingPunct="1">
              <a:buFontTx/>
              <a:buNone/>
            </a:pP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25603" name="Picture 1">
            <a:extLst>
              <a:ext uri="{FF2B5EF4-FFF2-40B4-BE49-F238E27FC236}">
                <a16:creationId xmlns:a16="http://schemas.microsoft.com/office/drawing/2014/main" id="{9C2396A2-A21E-4977-B85B-6A011F8B5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856663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id="{FD050D6F-61CF-4D25-8DCE-9CD91F2D3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408738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i="1" u="sng">
                <a:solidFill>
                  <a:srgbClr val="FFFF00"/>
                </a:solidFill>
              </a:rPr>
              <a:t>Vibrio cholerae</a:t>
            </a:r>
          </a:p>
          <a:p>
            <a:pPr marL="0" indent="0" algn="l">
              <a:buFontTx/>
              <a:buNone/>
            </a:pPr>
            <a:r>
              <a:rPr lang="en-US" altLang="ar-IQ" b="1" u="sng">
                <a:solidFill>
                  <a:srgbClr val="FFC000"/>
                </a:solidFill>
              </a:rPr>
              <a:t>Morphology</a:t>
            </a:r>
          </a:p>
          <a:p>
            <a:pPr marL="0" indent="0" algn="l">
              <a:buFontTx/>
              <a:buNone/>
            </a:pPr>
            <a:r>
              <a:rPr lang="en-US" altLang="ar-IQ" sz="2800" u="sng">
                <a:solidFill>
                  <a:srgbClr val="FFC000"/>
                </a:solidFill>
              </a:rPr>
              <a:t>Gram negative curved </a:t>
            </a:r>
            <a:r>
              <a:rPr lang="en-US" altLang="ar-IQ" sz="2800">
                <a:solidFill>
                  <a:schemeClr val="bg1"/>
                </a:solidFill>
              </a:rPr>
              <a:t>(comma-shaped) rods, and very motile  with a single polar flagellum (</a:t>
            </a:r>
            <a:r>
              <a:rPr lang="en-US" altLang="ar-IQ" sz="2800" u="sng">
                <a:solidFill>
                  <a:schemeClr val="bg1"/>
                </a:solidFill>
              </a:rPr>
              <a:t>H-antigen</a:t>
            </a:r>
            <a:r>
              <a:rPr lang="en-US" altLang="ar-IQ" sz="2800">
                <a:solidFill>
                  <a:schemeClr val="bg1"/>
                </a:solidFill>
              </a:rPr>
              <a:t>). There are also </a:t>
            </a:r>
            <a:r>
              <a:rPr lang="en-US" altLang="ar-IQ" sz="2800" b="1">
                <a:solidFill>
                  <a:srgbClr val="FFC000"/>
                </a:solidFill>
              </a:rPr>
              <a:t>&gt;200</a:t>
            </a:r>
            <a:r>
              <a:rPr lang="en-US" altLang="ar-IQ" sz="2800">
                <a:solidFill>
                  <a:schemeClr val="bg1"/>
                </a:solidFill>
              </a:rPr>
              <a:t> </a:t>
            </a:r>
            <a:r>
              <a:rPr lang="en-US" altLang="ar-IQ" sz="2800" u="sng">
                <a:solidFill>
                  <a:schemeClr val="bg1"/>
                </a:solidFill>
              </a:rPr>
              <a:t>O-antigen</a:t>
            </a:r>
            <a:r>
              <a:rPr lang="en-US" altLang="ar-IQ" sz="2800">
                <a:solidFill>
                  <a:schemeClr val="bg1"/>
                </a:solidFill>
              </a:rPr>
              <a:t> groups. </a:t>
            </a:r>
            <a:r>
              <a:rPr lang="en-US" altLang="ar-IQ" sz="2800" b="1">
                <a:solidFill>
                  <a:srgbClr val="FFC000"/>
                </a:solidFill>
              </a:rPr>
              <a:t>Group </a:t>
            </a:r>
            <a:r>
              <a:rPr lang="en-US" altLang="ar-IQ" sz="2800" b="1">
                <a:solidFill>
                  <a:schemeClr val="bg1"/>
                </a:solidFill>
              </a:rPr>
              <a:t>O-1</a:t>
            </a:r>
            <a:r>
              <a:rPr lang="en-US" altLang="ar-IQ" sz="2800">
                <a:solidFill>
                  <a:schemeClr val="bg1"/>
                </a:solidFill>
              </a:rPr>
              <a:t> and </a:t>
            </a:r>
            <a:r>
              <a:rPr lang="en-US" altLang="ar-IQ" sz="2800" b="1">
                <a:solidFill>
                  <a:schemeClr val="bg1"/>
                </a:solidFill>
              </a:rPr>
              <a:t>O-139</a:t>
            </a:r>
            <a:r>
              <a:rPr lang="en-US" altLang="ar-IQ" sz="2800">
                <a:solidFill>
                  <a:schemeClr val="bg1"/>
                </a:solidFill>
              </a:rPr>
              <a:t> (Bengal strain) only can cause cholera, while the other groups cause cholera-like diarrheal diseases. </a:t>
            </a:r>
          </a:p>
          <a:p>
            <a:pPr marL="0" indent="0" algn="l">
              <a:buFontTx/>
              <a:buNone/>
            </a:pPr>
            <a:r>
              <a:rPr lang="en-US" altLang="ar-IQ" sz="2800">
                <a:solidFill>
                  <a:schemeClr val="bg1"/>
                </a:solidFill>
              </a:rPr>
              <a:t>The O-1 group is of TWO </a:t>
            </a:r>
            <a:r>
              <a:rPr lang="en-US" altLang="ar-IQ" sz="2800" b="1">
                <a:solidFill>
                  <a:srgbClr val="FFC000"/>
                </a:solidFill>
              </a:rPr>
              <a:t>biotypes</a:t>
            </a:r>
            <a:r>
              <a:rPr lang="en-US" altLang="ar-IQ" sz="2800">
                <a:solidFill>
                  <a:schemeClr val="bg1"/>
                </a:solidFill>
              </a:rPr>
              <a:t>:</a:t>
            </a:r>
          </a:p>
          <a:p>
            <a:pPr marL="0" indent="0" algn="l">
              <a:buFontTx/>
              <a:buNone/>
            </a:pPr>
            <a:r>
              <a:rPr lang="en-US" altLang="ar-IQ" sz="2800">
                <a:solidFill>
                  <a:schemeClr val="bg1"/>
                </a:solidFill>
              </a:rPr>
              <a:t>   </a:t>
            </a:r>
            <a:r>
              <a:rPr lang="en-US" altLang="ar-IQ" sz="2800" b="1">
                <a:solidFill>
                  <a:srgbClr val="FFFF00"/>
                </a:solidFill>
              </a:rPr>
              <a:t>1. Classical</a:t>
            </a:r>
          </a:p>
          <a:p>
            <a:pPr marL="0" indent="0" algn="l">
              <a:buFontTx/>
              <a:buNone/>
            </a:pPr>
            <a:r>
              <a:rPr lang="en-US" altLang="ar-IQ" sz="2800">
                <a:solidFill>
                  <a:schemeClr val="bg1"/>
                </a:solidFill>
              </a:rPr>
              <a:t>   </a:t>
            </a:r>
            <a:r>
              <a:rPr lang="en-US" altLang="ar-IQ" sz="2800" b="1">
                <a:solidFill>
                  <a:srgbClr val="FFFF00"/>
                </a:solidFill>
              </a:rPr>
              <a:t>2. El-Tor </a:t>
            </a:r>
            <a:r>
              <a:rPr lang="en-US" altLang="ar-IQ" sz="2800">
                <a:solidFill>
                  <a:srgbClr val="FFC000"/>
                </a:solidFill>
              </a:rPr>
              <a:t>(O-139 resembles El-Tor, but capsulated)</a:t>
            </a:r>
          </a:p>
          <a:p>
            <a:pPr marL="0" indent="0" algn="l">
              <a:buFontTx/>
              <a:buNone/>
            </a:pPr>
            <a:r>
              <a:rPr lang="en-US" altLang="ar-IQ" sz="2800">
                <a:solidFill>
                  <a:schemeClr val="bg1"/>
                </a:solidFill>
              </a:rPr>
              <a:t>The O-1 can be subdivided into </a:t>
            </a:r>
            <a:r>
              <a:rPr lang="en-US" altLang="ar-IQ" sz="2800" b="1">
                <a:solidFill>
                  <a:srgbClr val="FFC000"/>
                </a:solidFill>
              </a:rPr>
              <a:t>serotypes </a:t>
            </a:r>
            <a:r>
              <a:rPr lang="en-US" altLang="ar-IQ" sz="2800">
                <a:solidFill>
                  <a:schemeClr val="bg1"/>
                </a:solidFill>
              </a:rPr>
              <a:t>according to A, B, C antigens: </a:t>
            </a:r>
            <a:r>
              <a:rPr lang="en-US" altLang="ar-IQ" sz="2800" b="1">
                <a:solidFill>
                  <a:schemeClr val="bg1"/>
                </a:solidFill>
              </a:rPr>
              <a:t>Ogawa</a:t>
            </a:r>
            <a:r>
              <a:rPr lang="en-US" altLang="ar-IQ" sz="2800">
                <a:solidFill>
                  <a:schemeClr val="bg1"/>
                </a:solidFill>
              </a:rPr>
              <a:t> (A,B), </a:t>
            </a:r>
            <a:r>
              <a:rPr lang="en-US" altLang="ar-IQ" sz="2800" b="1">
                <a:solidFill>
                  <a:schemeClr val="bg1"/>
                </a:solidFill>
              </a:rPr>
              <a:t>Inaba </a:t>
            </a:r>
            <a:r>
              <a:rPr lang="en-US" altLang="ar-IQ" sz="2800">
                <a:solidFill>
                  <a:schemeClr val="bg1"/>
                </a:solidFill>
              </a:rPr>
              <a:t>(A,C), and </a:t>
            </a:r>
            <a:r>
              <a:rPr lang="en-US" altLang="ar-IQ" sz="2800" b="1">
                <a:solidFill>
                  <a:schemeClr val="bg1"/>
                </a:solidFill>
              </a:rPr>
              <a:t>Hikojima</a:t>
            </a:r>
            <a:r>
              <a:rPr lang="en-US" altLang="ar-IQ" sz="2800">
                <a:solidFill>
                  <a:schemeClr val="bg1"/>
                </a:solidFill>
              </a:rPr>
              <a:t> (A, B, C) </a:t>
            </a:r>
          </a:p>
          <a:p>
            <a:pPr marL="0" indent="0" algn="l">
              <a:buFontTx/>
              <a:buNone/>
            </a:pPr>
            <a:endParaRPr lang="en-US" altLang="ar-IQ" sz="3600" b="1" u="sng">
              <a:solidFill>
                <a:srgbClr val="FFFF00"/>
              </a:solidFill>
            </a:endParaRPr>
          </a:p>
          <a:p>
            <a:pPr marL="0" indent="0" algn="l">
              <a:buFontTx/>
              <a:buNone/>
            </a:pPr>
            <a:endParaRPr lang="ar-IQ" altLang="ar-IQ" sz="3600" b="1" u="sng">
              <a:solidFill>
                <a:srgbClr val="FFFF00"/>
              </a:solidFill>
            </a:endParaRPr>
          </a:p>
        </p:txBody>
      </p:sp>
      <p:pic>
        <p:nvPicPr>
          <p:cNvPr id="26627" name="Picture 1">
            <a:extLst>
              <a:ext uri="{FF2B5EF4-FFF2-40B4-BE49-F238E27FC236}">
                <a16:creationId xmlns:a16="http://schemas.microsoft.com/office/drawing/2014/main" id="{CF7C642F-3050-40BE-8E36-1FF274188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906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>
            <a:extLst>
              <a:ext uri="{FF2B5EF4-FFF2-40B4-BE49-F238E27FC236}">
                <a16:creationId xmlns:a16="http://schemas.microsoft.com/office/drawing/2014/main" id="{E5239520-8A1F-4C42-8A49-EAB339E6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119813"/>
          </a:xfrm>
        </p:spPr>
        <p:txBody>
          <a:bodyPr/>
          <a:lstStyle/>
          <a:p>
            <a:pPr marL="0" indent="0" algn="l" eaLnBrk="1" hangingPunct="1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 eaLnBrk="1" hangingPunct="1">
              <a:buFontTx/>
              <a:buNone/>
            </a:pP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5B570AC2-BC42-4137-BD92-7CFE2799C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40322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>
            <a:extLst>
              <a:ext uri="{FF2B5EF4-FFF2-40B4-BE49-F238E27FC236}">
                <a16:creationId xmlns:a16="http://schemas.microsoft.com/office/drawing/2014/main" id="{52FBD905-649B-46AB-B3BA-BEFE8674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92150"/>
            <a:ext cx="41751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>
            <a:extLst>
              <a:ext uri="{FF2B5EF4-FFF2-40B4-BE49-F238E27FC236}">
                <a16:creationId xmlns:a16="http://schemas.microsoft.com/office/drawing/2014/main" id="{8F336BD3-6E0C-4F8F-BBE2-028B40A7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119813"/>
          </a:xfrm>
        </p:spPr>
        <p:txBody>
          <a:bodyPr/>
          <a:lstStyle/>
          <a:p>
            <a:pPr marL="0" indent="0" algn="l" eaLnBrk="1" hangingPunct="1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 eaLnBrk="1" hangingPunct="1">
              <a:buFontTx/>
              <a:buNone/>
            </a:pP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28675" name="Picture 1">
            <a:extLst>
              <a:ext uri="{FF2B5EF4-FFF2-40B4-BE49-F238E27FC236}">
                <a16:creationId xmlns:a16="http://schemas.microsoft.com/office/drawing/2014/main" id="{97E63F14-CE4D-4025-96DD-C0C694B0C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4248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DA691E60-6EAB-40A3-9DA8-2A200B4A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119813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Clinical aspects of cholera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1. Rice-water stool: Extreme watery diarrhea causes large fluid loss (no pus, no blood)</a:t>
            </a:r>
          </a:p>
          <a:p>
            <a:pPr marL="0" indent="0" algn="l">
              <a:buFontTx/>
              <a:buNone/>
            </a:pPr>
            <a:endParaRPr lang="ar-IQ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2. No fever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3. Dehydration and electrolyte imbalance are the major problems : Hypotension and death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>
            <a:extLst>
              <a:ext uri="{FF2B5EF4-FFF2-40B4-BE49-F238E27FC236}">
                <a16:creationId xmlns:a16="http://schemas.microsoft.com/office/drawing/2014/main" id="{6F141391-FED4-4E70-A074-26D80570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119813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Treatment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1. Oral or I.V. fluid and electrolyte replacement: </a:t>
            </a:r>
            <a:r>
              <a:rPr lang="en-US" altLang="ar-IQ" sz="3600" b="1" u="sng">
                <a:solidFill>
                  <a:srgbClr val="FFC000"/>
                </a:solidFill>
              </a:rPr>
              <a:t>Crucial</a:t>
            </a:r>
            <a:r>
              <a:rPr lang="en-US" altLang="ar-IQ">
                <a:solidFill>
                  <a:schemeClr val="bg1"/>
                </a:solidFill>
              </a:rPr>
              <a:t>, NaCl (physiologic), K+, HCO3 (higher)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2. Antimicrobial agents: Reduce severity and duration of the disease: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- Azithromycin: A single dose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- Doxycycline, fluoroquinolone, cotrimoxazole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>
            <a:extLst>
              <a:ext uri="{FF2B5EF4-FFF2-40B4-BE49-F238E27FC236}">
                <a16:creationId xmlns:a16="http://schemas.microsoft.com/office/drawing/2014/main" id="{44A1C829-4346-42AA-9BE2-D06820EA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119813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Prevention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1. Water sanitation and cooking (&gt; 10 min.). In USA shellfish cooking prevent infection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2. Vaccines: They are generally </a:t>
            </a:r>
            <a:r>
              <a:rPr lang="en-US" altLang="ar-IQ" b="1" u="sng">
                <a:solidFill>
                  <a:schemeClr val="bg1"/>
                </a:solidFill>
              </a:rPr>
              <a:t>Not efficient</a:t>
            </a:r>
            <a:r>
              <a:rPr lang="en-US" altLang="ar-IQ">
                <a:solidFill>
                  <a:schemeClr val="bg1"/>
                </a:solidFill>
              </a:rPr>
              <a:t>: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- LPS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- Cholera Toxin B-subunit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- Live attenuated (</a:t>
            </a:r>
            <a:r>
              <a:rPr lang="en-US" altLang="ar-IQ" b="1">
                <a:solidFill>
                  <a:srgbClr val="FFFF00"/>
                </a:solidFill>
              </a:rPr>
              <a:t>?</a:t>
            </a:r>
            <a:r>
              <a:rPr lang="en-US" altLang="ar-IQ">
                <a:solidFill>
                  <a:schemeClr val="bg1"/>
                </a:solidFill>
              </a:rPr>
              <a:t>); stimulates local sIgA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>
            <a:extLst>
              <a:ext uri="{FF2B5EF4-FFF2-40B4-BE49-F238E27FC236}">
                <a16:creationId xmlns:a16="http://schemas.microsoft.com/office/drawing/2014/main" id="{0A6C7B4D-01BD-4DF7-B920-61983C965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119813"/>
          </a:xfrm>
        </p:spPr>
        <p:txBody>
          <a:bodyPr/>
          <a:lstStyle/>
          <a:p>
            <a:pPr marL="0" indent="0" algn="l" eaLnBrk="1" hangingPunct="1">
              <a:buFontTx/>
              <a:buNone/>
            </a:pPr>
            <a:r>
              <a:rPr lang="en-US" altLang="ar-IQ" sz="3600">
                <a:solidFill>
                  <a:srgbClr val="FFFF00"/>
                </a:solidFill>
              </a:rPr>
              <a:t> </a:t>
            </a:r>
            <a:r>
              <a:rPr lang="en-US" altLang="ar-IQ">
                <a:solidFill>
                  <a:schemeClr val="bg1"/>
                </a:solidFill>
              </a:rPr>
              <a:t>          </a:t>
            </a: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32771" name="Picture 1">
            <a:extLst>
              <a:ext uri="{FF2B5EF4-FFF2-40B4-BE49-F238E27FC236}">
                <a16:creationId xmlns:a16="http://schemas.microsoft.com/office/drawing/2014/main" id="{310B1CDA-D9F5-4AB6-B040-038DEF0CE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6423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">
            <a:extLst>
              <a:ext uri="{FF2B5EF4-FFF2-40B4-BE49-F238E27FC236}">
                <a16:creationId xmlns:a16="http://schemas.microsoft.com/office/drawing/2014/main" id="{A833CA01-0337-4866-BA56-FE7E24A5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716338"/>
            <a:ext cx="53292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ar-JO"/>
              <a:t>(</a:t>
            </a:r>
            <a:r>
              <a:rPr lang="en-US" altLang="ar-JO" sz="9600">
                <a:solidFill>
                  <a:srgbClr val="FF0000"/>
                </a:solidFill>
              </a:rPr>
              <a:t>Mansaf</a:t>
            </a:r>
            <a:r>
              <a:rPr lang="en-US" altLang="ar-JO"/>
              <a:t>) </a:t>
            </a:r>
            <a:endParaRPr lang="ar-JO" altLang="ar-JO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>
            <a:extLst>
              <a:ext uri="{FF2B5EF4-FFF2-40B4-BE49-F238E27FC236}">
                <a16:creationId xmlns:a16="http://schemas.microsoft.com/office/drawing/2014/main" id="{DD122564-F951-4A82-87DA-2507D1F5C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335713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5400" b="1">
                <a:solidFill>
                  <a:srgbClr val="FFFF00"/>
                </a:solidFill>
              </a:rPr>
              <a:t>Q.</a:t>
            </a:r>
            <a:r>
              <a:rPr lang="en-US" altLang="ar-IQ" sz="3600">
                <a:solidFill>
                  <a:srgbClr val="FFFF00"/>
                </a:solidFill>
              </a:rPr>
              <a:t> </a:t>
            </a:r>
            <a:r>
              <a:rPr lang="en-US" altLang="ar-IQ" sz="4800">
                <a:solidFill>
                  <a:schemeClr val="bg1"/>
                </a:solidFill>
              </a:rPr>
              <a:t>What is the expected organism for the food poisoning if the prepared food (</a:t>
            </a:r>
            <a:r>
              <a:rPr lang="en-US" altLang="ar-IQ" sz="4800" b="1">
                <a:solidFill>
                  <a:srgbClr val="FF0000"/>
                </a:solidFill>
              </a:rPr>
              <a:t>mansaf</a:t>
            </a:r>
            <a:r>
              <a:rPr lang="en-US" altLang="ar-IQ" sz="4800">
                <a:solidFill>
                  <a:schemeClr val="bg1"/>
                </a:solidFill>
              </a:rPr>
              <a:t>) was kept for few hours before consumption, and the people passing over the dishes of food? </a:t>
            </a:r>
          </a:p>
          <a:p>
            <a:pPr marL="0" indent="0" algn="l">
              <a:buFontTx/>
              <a:buNone/>
            </a:pPr>
            <a:r>
              <a:rPr lang="en-US" altLang="ar-IQ" b="1" i="1">
                <a:solidFill>
                  <a:srgbClr val="FFFF00"/>
                </a:solidFill>
              </a:rPr>
              <a:t>Clostridium perfringens </a:t>
            </a:r>
            <a:r>
              <a:rPr lang="en-US" altLang="ar-IQ" b="1">
                <a:solidFill>
                  <a:srgbClr val="FFFF00"/>
                </a:solidFill>
              </a:rPr>
              <a:t>(spores become vegetative forms, then </a:t>
            </a:r>
            <a:r>
              <a:rPr lang="en-US" altLang="ar-IQ" b="1" u="sng">
                <a:solidFill>
                  <a:srgbClr val="FFFF00"/>
                </a:solidFill>
              </a:rPr>
              <a:t>infection</a:t>
            </a:r>
            <a:r>
              <a:rPr lang="en-US" altLang="ar-IQ" b="1">
                <a:solidFill>
                  <a:srgbClr val="FFFF00"/>
                </a:solidFill>
              </a:rPr>
              <a:t> occurs)</a:t>
            </a:r>
          </a:p>
          <a:p>
            <a:pPr marL="0" indent="0" algn="l">
              <a:buFontTx/>
              <a:buNone/>
            </a:pPr>
            <a:r>
              <a:rPr lang="en-US" altLang="ar-IQ" sz="5400">
                <a:solidFill>
                  <a:schemeClr val="bg1"/>
                </a:solidFill>
              </a:rPr>
              <a:t>          </a:t>
            </a:r>
            <a:endParaRPr lang="ar-IQ" altLang="ar-IQ" sz="5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>
            <a:extLst>
              <a:ext uri="{FF2B5EF4-FFF2-40B4-BE49-F238E27FC236}">
                <a16:creationId xmlns:a16="http://schemas.microsoft.com/office/drawing/2014/main" id="{FB116F58-C27F-47D0-AC3C-88559AEFE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48017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Food poisoning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1. </a:t>
            </a:r>
            <a:r>
              <a:rPr lang="en-US" altLang="ar-IQ" i="1">
                <a:solidFill>
                  <a:schemeClr val="bg1"/>
                </a:solidFill>
              </a:rPr>
              <a:t>Escherichia coli </a:t>
            </a:r>
            <a:r>
              <a:rPr lang="en-US" altLang="ar-IQ">
                <a:solidFill>
                  <a:schemeClr val="bg1"/>
                </a:solidFill>
              </a:rPr>
              <a:t>(</a:t>
            </a:r>
            <a:r>
              <a:rPr lang="en-US" altLang="ar-IQ" i="1">
                <a:solidFill>
                  <a:schemeClr val="bg1"/>
                </a:solidFill>
              </a:rPr>
              <a:t>E. coli</a:t>
            </a:r>
            <a:r>
              <a:rPr lang="en-US" altLang="ar-IQ">
                <a:solidFill>
                  <a:schemeClr val="bg1"/>
                </a:solidFill>
              </a:rPr>
              <a:t>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2. </a:t>
            </a:r>
            <a:r>
              <a:rPr lang="en-US" altLang="ar-IQ" i="1">
                <a:solidFill>
                  <a:schemeClr val="bg1"/>
                </a:solidFill>
              </a:rPr>
              <a:t>Clostridium perfringens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3. </a:t>
            </a:r>
            <a:r>
              <a:rPr lang="en-US" altLang="ar-IQ" i="1">
                <a:solidFill>
                  <a:schemeClr val="bg1"/>
                </a:solidFill>
              </a:rPr>
              <a:t>Clostridium botulinum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4. </a:t>
            </a:r>
            <a:r>
              <a:rPr lang="en-US" altLang="ar-IQ" i="1">
                <a:solidFill>
                  <a:schemeClr val="bg1"/>
                </a:solidFill>
              </a:rPr>
              <a:t>Staphylococcus aureus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5. </a:t>
            </a:r>
            <a:r>
              <a:rPr lang="en-US" altLang="ar-IQ" i="1">
                <a:solidFill>
                  <a:schemeClr val="bg1"/>
                </a:solidFill>
              </a:rPr>
              <a:t>Bacillus cereus</a:t>
            </a:r>
          </a:p>
          <a:p>
            <a:pPr marL="0" indent="0" algn="l">
              <a:buFontTx/>
              <a:buNone/>
            </a:pPr>
            <a:r>
              <a:rPr lang="en-US" altLang="ar-IQ" i="1">
                <a:solidFill>
                  <a:schemeClr val="bg1"/>
                </a:solidFill>
              </a:rPr>
              <a:t>    </a:t>
            </a:r>
            <a:r>
              <a:rPr lang="en-US" altLang="ar-IQ">
                <a:solidFill>
                  <a:schemeClr val="bg1"/>
                </a:solidFill>
              </a:rPr>
              <a:t>6.</a:t>
            </a:r>
            <a:r>
              <a:rPr lang="en-US" altLang="ar-IQ" i="1">
                <a:solidFill>
                  <a:schemeClr val="bg1"/>
                </a:solidFill>
              </a:rPr>
              <a:t> Salmonella </a:t>
            </a:r>
            <a:r>
              <a:rPr lang="en-US" altLang="ar-IQ">
                <a:solidFill>
                  <a:schemeClr val="bg1"/>
                </a:solidFill>
              </a:rPr>
              <a:t>Typhimurium (</a:t>
            </a:r>
            <a:r>
              <a:rPr lang="en-US" altLang="ar-IQ">
                <a:solidFill>
                  <a:srgbClr val="FFC000"/>
                </a:solidFill>
              </a:rPr>
              <a:t>already studied</a:t>
            </a:r>
            <a:r>
              <a:rPr lang="en-US" altLang="ar-IQ">
                <a:solidFill>
                  <a:schemeClr val="bg1"/>
                </a:solidFill>
              </a:rPr>
              <a:t>)</a:t>
            </a:r>
          </a:p>
          <a:p>
            <a:pPr marL="0" indent="0" algn="l">
              <a:buFontTx/>
              <a:buNone/>
            </a:pPr>
            <a:r>
              <a:rPr lang="en-US" altLang="ar-IQ" b="1" u="sng">
                <a:solidFill>
                  <a:srgbClr val="FFFF00"/>
                </a:solidFill>
              </a:rPr>
              <a:t>Topics for each organism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rgbClr val="FFFF00"/>
                </a:solidFill>
              </a:rPr>
              <a:t>    </a:t>
            </a:r>
            <a:r>
              <a:rPr lang="en-US" altLang="ar-IQ" b="1">
                <a:solidFill>
                  <a:srgbClr val="FF0000"/>
                </a:solidFill>
              </a:rPr>
              <a:t>1.</a:t>
            </a:r>
            <a:r>
              <a:rPr lang="en-US" altLang="ar-IQ">
                <a:solidFill>
                  <a:schemeClr val="bg1"/>
                </a:solidFill>
              </a:rPr>
              <a:t> Role and epidemiology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</a:t>
            </a:r>
            <a:r>
              <a:rPr lang="en-US" altLang="ar-IQ" b="1">
                <a:solidFill>
                  <a:schemeClr val="bg1"/>
                </a:solidFill>
              </a:rPr>
              <a:t>2.</a:t>
            </a:r>
            <a:r>
              <a:rPr lang="en-US" altLang="ar-IQ">
                <a:solidFill>
                  <a:schemeClr val="bg1"/>
                </a:solidFill>
              </a:rPr>
              <a:t> Pathogenesis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</a:t>
            </a:r>
            <a:r>
              <a:rPr lang="en-US" altLang="ar-IQ" b="1">
                <a:solidFill>
                  <a:srgbClr val="FFC000"/>
                </a:solidFill>
              </a:rPr>
              <a:t>3.</a:t>
            </a:r>
            <a:r>
              <a:rPr lang="en-US" altLang="ar-IQ">
                <a:solidFill>
                  <a:schemeClr val="bg1"/>
                </a:solidFill>
              </a:rPr>
              <a:t> Important clinical aspects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4B8FD609-045E-4C0D-A49A-14A9570D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408738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i="1" u="sng">
                <a:solidFill>
                  <a:srgbClr val="FFFF00"/>
                </a:solidFill>
              </a:rPr>
              <a:t>E. coli </a:t>
            </a:r>
            <a:r>
              <a:rPr lang="en-US" altLang="ar-IQ" sz="3600" b="1" u="sng">
                <a:solidFill>
                  <a:srgbClr val="FFFF00"/>
                </a:solidFill>
              </a:rPr>
              <a:t>intestinal infections (Diarrhea-causing)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1. Enterotoxigenic (ETEC) – </a:t>
            </a:r>
            <a:r>
              <a:rPr lang="en-US" altLang="ar-IQ" b="1">
                <a:solidFill>
                  <a:srgbClr val="FFC000"/>
                </a:solidFill>
              </a:rPr>
              <a:t>Human only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2. Enteropathogenic (EPEC)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3. Entroinvasive (EIEC)      -</a:t>
            </a:r>
            <a:r>
              <a:rPr lang="en-US" altLang="ar-IQ" b="1">
                <a:solidFill>
                  <a:srgbClr val="FF0000"/>
                </a:solidFill>
              </a:rPr>
              <a:t> </a:t>
            </a:r>
            <a:r>
              <a:rPr lang="en-US" altLang="ar-IQ" b="1">
                <a:solidFill>
                  <a:srgbClr val="FFC000"/>
                </a:solidFill>
              </a:rPr>
              <a:t>Human only</a:t>
            </a:r>
            <a:endParaRPr lang="en-US" altLang="ar-IQ">
              <a:solidFill>
                <a:srgbClr val="FFC000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4. Enterohaemorrhgic (EHEC) </a:t>
            </a:r>
            <a:endParaRPr lang="en-US" altLang="ar-IQ" b="1">
              <a:solidFill>
                <a:srgbClr val="FF0000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5. Enteroaggregative (EAEC)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</a:t>
            </a:r>
            <a:r>
              <a:rPr lang="en-US" altLang="ar-IQ" sz="2000" i="1">
                <a:solidFill>
                  <a:schemeClr val="bg1"/>
                </a:solidFill>
              </a:rPr>
              <a:t># Uropathogenic E. coli (with UGS)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</a:t>
            </a:r>
            <a:r>
              <a:rPr lang="en-US" altLang="ar-IQ" b="1" i="1">
                <a:solidFill>
                  <a:srgbClr val="FFFF00"/>
                </a:solidFill>
              </a:rPr>
              <a:t>E. coli  </a:t>
            </a:r>
            <a:r>
              <a:rPr lang="en-US" altLang="ar-IQ">
                <a:solidFill>
                  <a:schemeClr val="bg1"/>
                </a:solidFill>
              </a:rPr>
              <a:t>is a gram negative, motile &amp; Lactose-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Fermenter (</a:t>
            </a:r>
            <a:r>
              <a:rPr lang="en-US" altLang="ar-IQ" b="1">
                <a:solidFill>
                  <a:srgbClr val="FFC000"/>
                </a:solidFill>
              </a:rPr>
              <a:t>LF</a:t>
            </a:r>
            <a:r>
              <a:rPr lang="en-US" altLang="ar-IQ">
                <a:solidFill>
                  <a:schemeClr val="bg1"/>
                </a:solidFill>
              </a:rPr>
              <a:t>) bacillus. It has peritrichious flagella, and its IMViC tests’ results are </a:t>
            </a:r>
            <a:r>
              <a:rPr lang="en-US" altLang="ar-IQ" b="1">
                <a:solidFill>
                  <a:schemeClr val="bg1"/>
                </a:solidFill>
              </a:rPr>
              <a:t>(</a:t>
            </a:r>
            <a:r>
              <a:rPr lang="en-US" altLang="ar-IQ" b="1">
                <a:solidFill>
                  <a:srgbClr val="FFFF00"/>
                </a:solidFill>
              </a:rPr>
              <a:t>+ + - -</a:t>
            </a:r>
            <a:r>
              <a:rPr lang="en-US" altLang="ar-IQ" b="1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EF7B7C1D-A3FE-4E5C-8F62-E7C46A59F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84538"/>
            <a:ext cx="2808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>
            <a:extLst>
              <a:ext uri="{FF2B5EF4-FFF2-40B4-BE49-F238E27FC236}">
                <a16:creationId xmlns:a16="http://schemas.microsoft.com/office/drawing/2014/main" id="{6BBE11C0-E6D8-4395-B082-C85573710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429000"/>
            <a:ext cx="251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800" b="1"/>
              <a:t>LF            NLF</a:t>
            </a:r>
          </a:p>
        </p:txBody>
      </p:sp>
      <p:sp>
        <p:nvSpPr>
          <p:cNvPr id="8197" name="Rectangle 1">
            <a:extLst>
              <a:ext uri="{FF2B5EF4-FFF2-40B4-BE49-F238E27FC236}">
                <a16:creationId xmlns:a16="http://schemas.microsoft.com/office/drawing/2014/main" id="{0C7AB69D-766E-4E5C-917E-BD5FB9F89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64502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i="1"/>
              <a:t>E. coli </a:t>
            </a:r>
            <a:endParaRPr lang="ar-JO" altLang="en-US" b="1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1">
            <a:extLst>
              <a:ext uri="{FF2B5EF4-FFF2-40B4-BE49-F238E27FC236}">
                <a16:creationId xmlns:a16="http://schemas.microsoft.com/office/drawing/2014/main" id="{246574DC-5365-417F-83C1-6EF837670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765175"/>
            <a:ext cx="8856663" cy="48244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8DB24F77-5273-4C83-9C70-1C2445547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856663" cy="6553200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b="1" u="sng">
                <a:solidFill>
                  <a:srgbClr val="FFFF00"/>
                </a:solidFill>
              </a:rPr>
              <a:t>ETEC</a:t>
            </a:r>
            <a:endParaRPr lang="en-US" altLang="ar-IQ" b="1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 sz="2800" b="1">
                <a:solidFill>
                  <a:srgbClr val="FFFF00"/>
                </a:solidFill>
              </a:rPr>
              <a:t>-</a:t>
            </a:r>
            <a:r>
              <a:rPr lang="en-US" altLang="ar-IQ" sz="2800">
                <a:solidFill>
                  <a:schemeClr val="bg1"/>
                </a:solidFill>
              </a:rPr>
              <a:t> It causes </a:t>
            </a:r>
            <a:r>
              <a:rPr lang="en-US" altLang="ar-IQ" sz="2800">
                <a:solidFill>
                  <a:srgbClr val="FFC000"/>
                </a:solidFill>
              </a:rPr>
              <a:t>traveler’s diarrhea which </a:t>
            </a:r>
            <a:r>
              <a:rPr lang="en-US" altLang="ar-IQ" sz="2800">
                <a:solidFill>
                  <a:schemeClr val="bg1"/>
                </a:solidFill>
              </a:rPr>
              <a:t>affects children of developing countries mainly. This bacteria infects </a:t>
            </a:r>
            <a:r>
              <a:rPr lang="en-US" altLang="ar-IQ" sz="3600" b="1">
                <a:solidFill>
                  <a:srgbClr val="FFFF00"/>
                </a:solidFill>
              </a:rPr>
              <a:t>Human only.</a:t>
            </a:r>
          </a:p>
          <a:p>
            <a:pPr marL="0" indent="0" algn="l">
              <a:buFontTx/>
              <a:buNone/>
            </a:pPr>
            <a:r>
              <a:rPr lang="en-US" altLang="ar-IQ" sz="2800" b="1">
                <a:solidFill>
                  <a:srgbClr val="FFFF00"/>
                </a:solidFill>
              </a:rPr>
              <a:t>-</a:t>
            </a:r>
            <a:r>
              <a:rPr lang="en-US" altLang="ar-IQ" sz="2800">
                <a:solidFill>
                  <a:schemeClr val="bg1"/>
                </a:solidFill>
              </a:rPr>
              <a:t> </a:t>
            </a:r>
            <a:r>
              <a:rPr lang="en-US" altLang="ar-IQ" sz="2800" u="sng">
                <a:solidFill>
                  <a:schemeClr val="bg1"/>
                </a:solidFill>
              </a:rPr>
              <a:t>High doses </a:t>
            </a:r>
            <a:r>
              <a:rPr lang="en-US" altLang="ar-IQ" sz="2800">
                <a:solidFill>
                  <a:schemeClr val="bg1"/>
                </a:solidFill>
              </a:rPr>
              <a:t>of bacteria  in uncooked foods and water are required to produce the disease.</a:t>
            </a:r>
            <a:endParaRPr lang="ar-JO" altLang="ar-IQ" sz="2800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 sz="2800" b="1">
                <a:solidFill>
                  <a:srgbClr val="FFC000"/>
                </a:solidFill>
              </a:rPr>
              <a:t>-</a:t>
            </a:r>
            <a:r>
              <a:rPr lang="en-US" altLang="ar-IQ" sz="2800">
                <a:solidFill>
                  <a:schemeClr val="bg1"/>
                </a:solidFill>
              </a:rPr>
              <a:t> </a:t>
            </a:r>
            <a:r>
              <a:rPr lang="en-US" altLang="ar-IQ" sz="2800" b="1">
                <a:solidFill>
                  <a:srgbClr val="FFC000"/>
                </a:solidFill>
              </a:rPr>
              <a:t>Colonizing factor </a:t>
            </a:r>
            <a:r>
              <a:rPr lang="en-US" altLang="ar-IQ" sz="2800">
                <a:solidFill>
                  <a:schemeClr val="bg1"/>
                </a:solidFill>
              </a:rPr>
              <a:t>(CF) pili for adherence to microvilli &amp; delivery of toxins is also expressed by this bacteria.</a:t>
            </a:r>
          </a:p>
          <a:p>
            <a:pPr marL="0" indent="0" algn="l">
              <a:buFontTx/>
              <a:buNone/>
            </a:pPr>
            <a:r>
              <a:rPr lang="en-US" altLang="ar-IQ" sz="2800" b="1">
                <a:solidFill>
                  <a:srgbClr val="FFFF00"/>
                </a:solidFill>
              </a:rPr>
              <a:t>-</a:t>
            </a:r>
            <a:r>
              <a:rPr lang="en-US" altLang="ar-IQ" sz="2800">
                <a:solidFill>
                  <a:schemeClr val="bg1"/>
                </a:solidFill>
              </a:rPr>
              <a:t> The main factors causing diarrhea are the Heat labile (</a:t>
            </a:r>
            <a:r>
              <a:rPr lang="en-US" altLang="ar-IQ" sz="2800">
                <a:solidFill>
                  <a:srgbClr val="FFFF00"/>
                </a:solidFill>
              </a:rPr>
              <a:t>LT</a:t>
            </a:r>
            <a:r>
              <a:rPr lang="en-US" altLang="ar-IQ" sz="2800">
                <a:solidFill>
                  <a:schemeClr val="bg1"/>
                </a:solidFill>
              </a:rPr>
              <a:t>) and heat stable (</a:t>
            </a:r>
            <a:r>
              <a:rPr lang="en-US" altLang="ar-IQ" sz="2800">
                <a:solidFill>
                  <a:srgbClr val="FFFF00"/>
                </a:solidFill>
              </a:rPr>
              <a:t>ST</a:t>
            </a:r>
            <a:r>
              <a:rPr lang="en-US" altLang="ar-IQ" sz="2800">
                <a:solidFill>
                  <a:schemeClr val="bg1"/>
                </a:solidFill>
              </a:rPr>
              <a:t>) </a:t>
            </a:r>
            <a:r>
              <a:rPr lang="en-US" altLang="ar-IQ" sz="2800" b="1">
                <a:solidFill>
                  <a:srgbClr val="FFC000"/>
                </a:solidFill>
              </a:rPr>
              <a:t>enterotoxins which</a:t>
            </a:r>
            <a:r>
              <a:rPr lang="en-US" altLang="ar-IQ" sz="2800">
                <a:solidFill>
                  <a:schemeClr val="bg1"/>
                </a:solidFill>
              </a:rPr>
              <a:t> cause fluid outpouring in small intestine (SI). </a:t>
            </a:r>
            <a:r>
              <a:rPr lang="en-US" altLang="ar-IQ" sz="2800" b="1">
                <a:solidFill>
                  <a:srgbClr val="FFFF00"/>
                </a:solidFill>
              </a:rPr>
              <a:t>LT </a:t>
            </a:r>
            <a:r>
              <a:rPr lang="en-US" altLang="ar-IQ" sz="2800">
                <a:solidFill>
                  <a:schemeClr val="bg1"/>
                </a:solidFill>
              </a:rPr>
              <a:t>stimulates </a:t>
            </a:r>
          </a:p>
          <a:p>
            <a:pPr marL="0" indent="0" algn="l">
              <a:buFontTx/>
              <a:buNone/>
            </a:pPr>
            <a:r>
              <a:rPr lang="en-US" altLang="ar-IQ" sz="2800" b="1">
                <a:solidFill>
                  <a:schemeClr val="bg1"/>
                </a:solidFill>
              </a:rPr>
              <a:t>a</a:t>
            </a:r>
            <a:r>
              <a:rPr lang="en-US" altLang="ar-IQ" sz="2800">
                <a:solidFill>
                  <a:schemeClr val="bg1"/>
                </a:solidFill>
              </a:rPr>
              <a:t>denylate cyclase (c</a:t>
            </a:r>
            <a:r>
              <a:rPr lang="en-US" altLang="ar-IQ" sz="2800">
                <a:solidFill>
                  <a:srgbClr val="FFFF00"/>
                </a:solidFill>
              </a:rPr>
              <a:t>A</a:t>
            </a:r>
            <a:r>
              <a:rPr lang="en-US" altLang="ar-IQ" sz="2800">
                <a:solidFill>
                  <a:schemeClr val="bg1"/>
                </a:solidFill>
              </a:rPr>
              <a:t>MP) and  </a:t>
            </a:r>
            <a:r>
              <a:rPr lang="en-US" altLang="ar-IQ" sz="2800" b="1">
                <a:solidFill>
                  <a:srgbClr val="FFFF00"/>
                </a:solidFill>
              </a:rPr>
              <a:t>ST </a:t>
            </a:r>
            <a:r>
              <a:rPr lang="en-US" altLang="ar-IQ" sz="2800">
                <a:solidFill>
                  <a:schemeClr val="bg1"/>
                </a:solidFill>
              </a:rPr>
              <a:t>stimulates</a:t>
            </a:r>
            <a:r>
              <a:rPr lang="en-US" altLang="ar-IQ" sz="2800" b="1">
                <a:solidFill>
                  <a:srgbClr val="FFFF00"/>
                </a:solidFill>
              </a:rPr>
              <a:t> (cGMP)</a:t>
            </a:r>
            <a:r>
              <a:rPr lang="en-US" altLang="ar-IQ" sz="2800">
                <a:solidFill>
                  <a:schemeClr val="bg1"/>
                </a:solidFill>
              </a:rPr>
              <a:t> which leads to diarrhea (fluid &amp; electrolytes loss).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id="{0410B401-A2D8-4253-965C-050B2FE0C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0"/>
            <a:ext cx="8856663" cy="6742113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EPEC</a:t>
            </a:r>
          </a:p>
          <a:p>
            <a:pPr marL="0" indent="0" algn="l">
              <a:buFontTx/>
              <a:buNone/>
            </a:pPr>
            <a:r>
              <a:rPr lang="en-US" altLang="ar-IQ" sz="2800" b="1" u="sng">
                <a:solidFill>
                  <a:srgbClr val="FFFF00"/>
                </a:solidFill>
              </a:rPr>
              <a:t>Epidemiology</a:t>
            </a:r>
          </a:p>
          <a:p>
            <a:pPr marL="0" indent="0" algn="l">
              <a:buFontTx/>
              <a:buNone/>
            </a:pPr>
            <a:r>
              <a:rPr lang="en-US" altLang="ar-IQ" sz="2800">
                <a:solidFill>
                  <a:schemeClr val="bg1"/>
                </a:solidFill>
              </a:rPr>
              <a:t>1. It causes nursery outbreaks and endemic diarrheas which occur in developing countries with common</a:t>
            </a:r>
          </a:p>
          <a:p>
            <a:pPr marL="0" indent="0" algn="l">
              <a:buFontTx/>
              <a:buNone/>
            </a:pPr>
            <a:r>
              <a:rPr lang="en-US" altLang="ar-IQ" sz="2800">
                <a:solidFill>
                  <a:schemeClr val="bg1"/>
                </a:solidFill>
              </a:rPr>
              <a:t> </a:t>
            </a:r>
            <a:r>
              <a:rPr lang="en-US" altLang="ar-IQ" sz="2800" b="1">
                <a:solidFill>
                  <a:srgbClr val="FFC000"/>
                </a:solidFill>
              </a:rPr>
              <a:t>12</a:t>
            </a:r>
            <a:r>
              <a:rPr lang="en-US" altLang="ar-IQ" sz="2800">
                <a:solidFill>
                  <a:schemeClr val="bg1"/>
                </a:solidFill>
              </a:rPr>
              <a:t> serotypes.</a:t>
            </a:r>
          </a:p>
          <a:p>
            <a:pPr marL="0" indent="0" algn="l">
              <a:buFontTx/>
              <a:buNone/>
            </a:pPr>
            <a:r>
              <a:rPr lang="en-US" altLang="ar-IQ" sz="2800">
                <a:solidFill>
                  <a:schemeClr val="bg1"/>
                </a:solidFill>
              </a:rPr>
              <a:t>2. Oral-fecal route, and the bottle-fed of &lt; 1 year (20%) infants is the common mode of infection.</a:t>
            </a:r>
          </a:p>
          <a:p>
            <a:pPr marL="0" indent="0" algn="l">
              <a:buFontTx/>
              <a:buNone/>
            </a:pPr>
            <a:r>
              <a:rPr lang="en-US" altLang="ar-IQ" sz="2800">
                <a:solidFill>
                  <a:schemeClr val="bg1"/>
                </a:solidFill>
              </a:rPr>
              <a:t>3. </a:t>
            </a:r>
            <a:r>
              <a:rPr lang="en-US" altLang="ar-IQ" sz="2800" u="sng">
                <a:solidFill>
                  <a:schemeClr val="bg1"/>
                </a:solidFill>
              </a:rPr>
              <a:t>Low dose </a:t>
            </a:r>
            <a:r>
              <a:rPr lang="en-US" altLang="ar-IQ" sz="2800">
                <a:solidFill>
                  <a:schemeClr val="bg1"/>
                </a:solidFill>
              </a:rPr>
              <a:t>in infants, and </a:t>
            </a:r>
            <a:r>
              <a:rPr lang="en-US" altLang="ar-IQ" sz="2800" u="sng">
                <a:solidFill>
                  <a:schemeClr val="bg1"/>
                </a:solidFill>
              </a:rPr>
              <a:t>high dose </a:t>
            </a:r>
            <a:r>
              <a:rPr lang="en-US" altLang="ar-IQ" sz="2800">
                <a:solidFill>
                  <a:schemeClr val="bg1"/>
                </a:solidFill>
              </a:rPr>
              <a:t>in adults (10</a:t>
            </a:r>
            <a:r>
              <a:rPr lang="en-US" altLang="ar-IQ" sz="2800" baseline="30000">
                <a:solidFill>
                  <a:schemeClr val="bg1"/>
                </a:solidFill>
              </a:rPr>
              <a:t>8-10</a:t>
            </a:r>
            <a:r>
              <a:rPr lang="en-US" altLang="ar-IQ" sz="2800">
                <a:solidFill>
                  <a:schemeClr val="bg1"/>
                </a:solidFill>
              </a:rPr>
              <a:t>) of bacteria are required to produce the infection.</a:t>
            </a:r>
            <a:endParaRPr lang="ar-IQ" altLang="ar-IQ" sz="2800" b="1" baseline="30000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 sz="2800" b="1" u="sng">
                <a:solidFill>
                  <a:srgbClr val="FFFF00"/>
                </a:solidFill>
              </a:rPr>
              <a:t>Pathogenesis </a:t>
            </a:r>
            <a:r>
              <a:rPr lang="en-US" altLang="ar-IQ" sz="2800">
                <a:solidFill>
                  <a:schemeClr val="bg1"/>
                </a:solidFill>
              </a:rPr>
              <a:t>(</a:t>
            </a:r>
            <a:r>
              <a:rPr lang="en-US" altLang="ar-IQ" sz="2800" b="1">
                <a:solidFill>
                  <a:srgbClr val="FFFF00"/>
                </a:solidFill>
              </a:rPr>
              <a:t>Attachment and Effacing </a:t>
            </a:r>
            <a:r>
              <a:rPr lang="en-US" altLang="ar-IQ" sz="4000" b="1">
                <a:solidFill>
                  <a:srgbClr val="FFFF00"/>
                </a:solidFill>
              </a:rPr>
              <a:t>“A/E” </a:t>
            </a:r>
            <a:r>
              <a:rPr lang="en-US" altLang="ar-IQ" sz="2800" b="1">
                <a:solidFill>
                  <a:srgbClr val="FFFF00"/>
                </a:solidFill>
              </a:rPr>
              <a:t>lesions, </a:t>
            </a:r>
            <a:r>
              <a:rPr lang="en-US" altLang="ar-IQ" sz="2800" b="1">
                <a:solidFill>
                  <a:schemeClr val="bg1"/>
                </a:solidFill>
              </a:rPr>
              <a:t>e.g. O126: H6 EPEC</a:t>
            </a:r>
            <a:r>
              <a:rPr lang="en-US" altLang="ar-IQ" sz="2800">
                <a:solidFill>
                  <a:schemeClr val="bg1"/>
                </a:solidFill>
              </a:rPr>
              <a:t>)</a:t>
            </a:r>
          </a:p>
          <a:p>
            <a:pPr marL="0" indent="0" algn="l">
              <a:buFontTx/>
              <a:buNone/>
            </a:pPr>
            <a:r>
              <a:rPr lang="en-US" altLang="ar-IQ" sz="2800">
                <a:solidFill>
                  <a:schemeClr val="bg1"/>
                </a:solidFill>
              </a:rPr>
              <a:t>        </a:t>
            </a:r>
            <a:r>
              <a:rPr lang="en-US" altLang="ar-IQ" sz="2800" b="1" i="1">
                <a:solidFill>
                  <a:srgbClr val="FFC000"/>
                </a:solidFill>
              </a:rPr>
              <a:t>- A/E is also seen with EHEC (see below)</a:t>
            </a:r>
          </a:p>
          <a:p>
            <a:pPr marL="0" indent="0" algn="l">
              <a:buFontTx/>
              <a:buNone/>
            </a:pPr>
            <a:r>
              <a:rPr lang="en-US" altLang="ar-IQ" b="1" i="1">
                <a:solidFill>
                  <a:srgbClr val="FFFF00"/>
                </a:solidFill>
              </a:rPr>
              <a:t>- A/E is due to effects on cell’s cytoskeleton</a:t>
            </a:r>
          </a:p>
          <a:p>
            <a:pPr marL="0" indent="0" algn="l">
              <a:buFontTx/>
              <a:buNone/>
            </a:pPr>
            <a:r>
              <a:rPr lang="en-US" altLang="ar-IQ" b="1" i="1">
                <a:solidFill>
                  <a:srgbClr val="FFFF00"/>
                </a:solidFill>
              </a:rPr>
              <a:t> </a:t>
            </a:r>
          </a:p>
          <a:p>
            <a:pPr marL="0" indent="0" algn="l">
              <a:buFontTx/>
              <a:buNone/>
            </a:pPr>
            <a:endParaRPr lang="en-US" altLang="ar-IQ" sz="2800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endParaRPr lang="ar-IQ" altLang="ar-IQ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CCCD0864-AF49-4B1E-A51D-D4F29B082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0"/>
            <a:ext cx="8856663" cy="6858000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b="1" u="sng">
                <a:solidFill>
                  <a:srgbClr val="FFFF00"/>
                </a:solidFill>
              </a:rPr>
              <a:t>EPEC</a:t>
            </a:r>
            <a:r>
              <a:rPr lang="en-US" altLang="ar-IQ" b="1">
                <a:solidFill>
                  <a:srgbClr val="FFFF00"/>
                </a:solidFill>
              </a:rPr>
              <a:t>:</a:t>
            </a:r>
            <a:r>
              <a:rPr lang="en-US" altLang="ar-IQ">
                <a:solidFill>
                  <a:srgbClr val="FFFF00"/>
                </a:solidFill>
              </a:rPr>
              <a:t> </a:t>
            </a:r>
            <a:r>
              <a:rPr lang="en-US" altLang="ar-IQ" b="1" u="sng">
                <a:solidFill>
                  <a:srgbClr val="FFFF00"/>
                </a:solidFill>
              </a:rPr>
              <a:t>Left</a:t>
            </a:r>
            <a:r>
              <a:rPr lang="en-US" altLang="ar-IQ" b="1">
                <a:solidFill>
                  <a:srgbClr val="FFFF00"/>
                </a:solidFill>
              </a:rPr>
              <a:t>: see cytoskeleton and microvilli.</a:t>
            </a:r>
          </a:p>
          <a:p>
            <a:pPr marL="0" indent="0" algn="l">
              <a:buFontTx/>
              <a:buNone/>
            </a:pPr>
            <a:r>
              <a:rPr lang="en-US" altLang="ar-IQ" b="1" u="sng">
                <a:solidFill>
                  <a:srgbClr val="FFFF00"/>
                </a:solidFill>
              </a:rPr>
              <a:t>Middle</a:t>
            </a:r>
            <a:r>
              <a:rPr lang="en-US" altLang="ar-IQ" b="1">
                <a:solidFill>
                  <a:srgbClr val="FFFF00"/>
                </a:solidFill>
              </a:rPr>
              <a:t>: Attachment by Bundle Forming pilli (BFP). Then introduce Exporting Secretion Protein (ESPs). </a:t>
            </a:r>
            <a:r>
              <a:rPr lang="en-US" altLang="ar-IQ" b="1" u="sng">
                <a:solidFill>
                  <a:srgbClr val="FFFF00"/>
                </a:solidFill>
              </a:rPr>
              <a:t>Right</a:t>
            </a:r>
            <a:r>
              <a:rPr lang="en-US" altLang="ar-IQ" b="1">
                <a:solidFill>
                  <a:srgbClr val="FFFF00"/>
                </a:solidFill>
              </a:rPr>
              <a:t>: Intimin receptor is ESP which Strengthen binding of the bacteria. Other ESPs can cause pedestal cradling of EPEC.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</a:t>
            </a: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3B293D60-E425-4278-80A9-306F3F7CE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0"/>
            <a:ext cx="8848725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>
            <a:extLst>
              <a:ext uri="{FF2B5EF4-FFF2-40B4-BE49-F238E27FC236}">
                <a16:creationId xmlns:a16="http://schemas.microsoft.com/office/drawing/2014/main" id="{A35A3EFC-149A-4EA5-9D48-A1EE449DB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5002213"/>
            <a:ext cx="88487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JO" b="1" u="sng">
                <a:solidFill>
                  <a:srgbClr val="FF0000"/>
                </a:solidFill>
              </a:rPr>
              <a:t>EPEC Attachment/ Effacing (A/E) lesion</a:t>
            </a:r>
            <a:r>
              <a:rPr lang="en-US" altLang="ar-JO" b="1">
                <a:solidFill>
                  <a:srgbClr val="FF0000"/>
                </a:solidFill>
              </a:rPr>
              <a:t>:</a:t>
            </a:r>
            <a:r>
              <a:rPr lang="en-US" altLang="ar-JO"/>
              <a:t> </a:t>
            </a:r>
            <a:r>
              <a:rPr lang="en-US" altLang="ar-JO" b="1" u="sng"/>
              <a:t>Left:</a:t>
            </a:r>
            <a:r>
              <a:rPr lang="en-US" altLang="ar-JO"/>
              <a:t> see cytoskeleton and microvillous border. </a:t>
            </a:r>
            <a:r>
              <a:rPr lang="en-US" altLang="ar-JO" b="1" u="sng"/>
              <a:t>Middle:</a:t>
            </a:r>
            <a:r>
              <a:rPr lang="en-US" altLang="ar-JO"/>
              <a:t> Attachment by Bundle Forming Pilli (</a:t>
            </a:r>
            <a:r>
              <a:rPr lang="en-US" altLang="ar-JO" b="1">
                <a:solidFill>
                  <a:srgbClr val="FF0000"/>
                </a:solidFill>
              </a:rPr>
              <a:t>BFP</a:t>
            </a:r>
            <a:r>
              <a:rPr lang="en-US" altLang="ar-JO"/>
              <a:t>). Then insertion of Exporting Secretion Protein (</a:t>
            </a:r>
            <a:r>
              <a:rPr lang="en-US" altLang="ar-JO" b="1">
                <a:solidFill>
                  <a:srgbClr val="FF0000"/>
                </a:solidFill>
              </a:rPr>
              <a:t>ESPs</a:t>
            </a:r>
            <a:r>
              <a:rPr lang="en-US" altLang="ar-JO"/>
              <a:t>). </a:t>
            </a:r>
            <a:r>
              <a:rPr lang="en-US" altLang="ar-JO" b="1" u="sng"/>
              <a:t>Right:</a:t>
            </a:r>
            <a:r>
              <a:rPr lang="en-US" altLang="ar-JO"/>
              <a:t> Intimin receptor binds ESP/ intimin which results in tight binding of the bacteria to enterocytes. Other ESPs can cause pedestal cradling of EPEC. </a:t>
            </a:r>
            <a:r>
              <a:rPr lang="en-US" altLang="ar-JO" b="1" i="1">
                <a:solidFill>
                  <a:srgbClr val="0070C0"/>
                </a:solidFill>
              </a:rPr>
              <a:t>EHEC has similar effect. </a:t>
            </a:r>
          </a:p>
          <a:p>
            <a:r>
              <a:rPr lang="en-US" altLang="ar-JO"/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9D938CA3-9DF5-40D9-8027-C8FC4DC7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335713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b="1" u="sng">
                <a:solidFill>
                  <a:srgbClr val="FFFF00"/>
                </a:solidFill>
              </a:rPr>
              <a:t>EHEC</a:t>
            </a:r>
          </a:p>
          <a:p>
            <a:pPr marL="0" indent="0" algn="l">
              <a:buFontTx/>
              <a:buNone/>
            </a:pPr>
            <a:r>
              <a:rPr lang="en-US" altLang="ar-IQ" b="1" u="sng">
                <a:solidFill>
                  <a:srgbClr val="FFFF00"/>
                </a:solidFill>
              </a:rPr>
              <a:t>Epidemiology</a:t>
            </a:r>
          </a:p>
          <a:p>
            <a:pPr marL="0" indent="0" algn="l">
              <a:spcBef>
                <a:spcPct val="0"/>
              </a:spcBef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Consumption of contaminated </a:t>
            </a:r>
            <a:r>
              <a:rPr lang="en-US" altLang="ar-IQ" u="sng">
                <a:solidFill>
                  <a:schemeClr val="bg1"/>
                </a:solidFill>
              </a:rPr>
              <a:t>animal products </a:t>
            </a:r>
            <a:r>
              <a:rPr lang="en-US" altLang="ar-IQ">
                <a:solidFill>
                  <a:schemeClr val="bg1"/>
                </a:solidFill>
              </a:rPr>
              <a:t>is the main source (e.g. hamburger), and also  unpasteurized drinks, or vegetables.</a:t>
            </a:r>
          </a:p>
          <a:p>
            <a:pPr marL="0" indent="0" algn="l">
              <a:spcBef>
                <a:spcPct val="0"/>
              </a:spcBef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spcBef>
                <a:spcPct val="0"/>
              </a:spcBef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</a:t>
            </a:r>
            <a:r>
              <a:rPr lang="en-US" altLang="ar-IQ" b="1">
                <a:solidFill>
                  <a:srgbClr val="FFC000"/>
                </a:solidFill>
              </a:rPr>
              <a:t>Bloody diarrhea </a:t>
            </a:r>
            <a:r>
              <a:rPr lang="en-US" altLang="ar-IQ">
                <a:solidFill>
                  <a:schemeClr val="bg1"/>
                </a:solidFill>
              </a:rPr>
              <a:t>and hemolytic uremic syndrome (</a:t>
            </a:r>
            <a:r>
              <a:rPr lang="en-US" altLang="ar-IQ" b="1">
                <a:solidFill>
                  <a:srgbClr val="FFFF00"/>
                </a:solidFill>
              </a:rPr>
              <a:t>HUS) </a:t>
            </a:r>
            <a:r>
              <a:rPr lang="en-US" altLang="ar-IQ">
                <a:solidFill>
                  <a:schemeClr val="bg1"/>
                </a:solidFill>
              </a:rPr>
              <a:t>is linked to </a:t>
            </a:r>
            <a:r>
              <a:rPr lang="en-US" altLang="ar-IQ" b="1">
                <a:solidFill>
                  <a:srgbClr val="FFFF00"/>
                </a:solidFill>
              </a:rPr>
              <a:t>O157:H7</a:t>
            </a:r>
            <a:r>
              <a:rPr lang="en-US" altLang="ar-IQ">
                <a:solidFill>
                  <a:schemeClr val="bg1"/>
                </a:solidFill>
              </a:rPr>
              <a:t> serotype.</a:t>
            </a:r>
          </a:p>
          <a:p>
            <a:pPr marL="0" indent="0" algn="l">
              <a:spcBef>
                <a:spcPct val="0"/>
              </a:spcBef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spcBef>
                <a:spcPct val="0"/>
              </a:spcBef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</a:t>
            </a:r>
            <a:r>
              <a:rPr lang="en-US" altLang="ar-IQ" b="1" u="sng">
                <a:solidFill>
                  <a:srgbClr val="FFC000"/>
                </a:solidFill>
              </a:rPr>
              <a:t>Low</a:t>
            </a:r>
            <a:r>
              <a:rPr lang="en-US" altLang="ar-IQ" u="sng">
                <a:solidFill>
                  <a:schemeClr val="bg1"/>
                </a:solidFill>
              </a:rPr>
              <a:t> infecting dose </a:t>
            </a:r>
            <a:r>
              <a:rPr lang="en-US" altLang="ar-IQ">
                <a:solidFill>
                  <a:schemeClr val="bg1"/>
                </a:solidFill>
              </a:rPr>
              <a:t>is required for transmission</a:t>
            </a:r>
          </a:p>
          <a:p>
            <a:pPr marL="0" indent="0" algn="l">
              <a:spcBef>
                <a:spcPct val="0"/>
              </a:spcBef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spcBef>
                <a:spcPct val="0"/>
              </a:spcBef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It is more common in developed countries.  </a:t>
            </a:r>
          </a:p>
          <a:p>
            <a:pPr marL="0" indent="0" rtl="0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- 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IQ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IQ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6394</TotalTime>
  <Words>1595</Words>
  <Application>Microsoft Office PowerPoint</Application>
  <PresentationFormat>On-screen Show (4:3)</PresentationFormat>
  <Paragraphs>198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تصميم افتراضي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moon</dc:creator>
  <cp:lastModifiedBy>hamzeh otoom</cp:lastModifiedBy>
  <cp:revision>777</cp:revision>
  <dcterms:created xsi:type="dcterms:W3CDTF">2005-11-12T01:23:10Z</dcterms:created>
  <dcterms:modified xsi:type="dcterms:W3CDTF">2020-10-27T19:43:24Z</dcterms:modified>
</cp:coreProperties>
</file>