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5" r:id="rId22"/>
    <p:sldId id="296" r:id="rId23"/>
    <p:sldId id="297" r:id="rId24"/>
    <p:sldId id="275" r:id="rId25"/>
    <p:sldId id="276" r:id="rId26"/>
    <p:sldId id="277" r:id="rId27"/>
    <p:sldId id="278" r:id="rId28"/>
    <p:sldId id="279" r:id="rId29"/>
    <p:sldId id="280" r:id="rId30"/>
    <p:sldId id="281" r:id="rId31"/>
    <p:sldId id="282" r:id="rId32"/>
    <p:sldId id="283"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48" d="100"/>
          <a:sy n="48" d="100"/>
        </p:scale>
        <p:origin x="134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10/26/2020</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543800" cy="1524000"/>
          </a:xfrm>
        </p:spPr>
        <p:txBody>
          <a:bodyPr/>
          <a:lstStyle/>
          <a:p>
            <a:r>
              <a:rPr lang="en-US" sz="7500" dirty="0">
                <a:solidFill>
                  <a:schemeClr val="bg1"/>
                </a:solidFill>
              </a:rPr>
              <a:t>Liver Function Test</a:t>
            </a:r>
            <a:endParaRPr lang="ar-JO" sz="7500" dirty="0">
              <a:solidFill>
                <a:schemeClr val="bg1"/>
              </a:solidFill>
            </a:endParaRPr>
          </a:p>
        </p:txBody>
      </p:sp>
      <p:sp>
        <p:nvSpPr>
          <p:cNvPr id="3" name="Subtitle 2"/>
          <p:cNvSpPr>
            <a:spLocks noGrp="1"/>
          </p:cNvSpPr>
          <p:nvPr>
            <p:ph type="subTitle" idx="1"/>
          </p:nvPr>
        </p:nvSpPr>
        <p:spPr>
          <a:xfrm>
            <a:off x="762000" y="3810000"/>
            <a:ext cx="6858000" cy="990600"/>
          </a:xfrm>
        </p:spPr>
        <p:txBody>
          <a:bodyPr/>
          <a:lstStyle/>
          <a:p>
            <a:pPr rtl="0"/>
            <a:r>
              <a:rPr lang="en-US" b="1" dirty="0">
                <a:solidFill>
                  <a:schemeClr val="accent1"/>
                </a:solidFill>
              </a:rPr>
              <a:t>Glycogen storage diseases</a:t>
            </a:r>
            <a:endParaRPr lang="ar-JO" b="1" dirty="0">
              <a:solidFill>
                <a:schemeClr val="accent1"/>
              </a:solidFill>
            </a:endParaRPr>
          </a:p>
        </p:txBody>
      </p:sp>
      <p:sp>
        <p:nvSpPr>
          <p:cNvPr id="4" name="مربع نص 3">
            <a:extLst>
              <a:ext uri="{FF2B5EF4-FFF2-40B4-BE49-F238E27FC236}">
                <a16:creationId xmlns:a16="http://schemas.microsoft.com/office/drawing/2014/main" id="{A6CC7960-272E-4723-B735-76F6322D7673}"/>
              </a:ext>
            </a:extLst>
          </p:cNvPr>
          <p:cNvSpPr txBox="1"/>
          <p:nvPr/>
        </p:nvSpPr>
        <p:spPr>
          <a:xfrm>
            <a:off x="4724400" y="4648200"/>
            <a:ext cx="4191000" cy="1015663"/>
          </a:xfrm>
          <a:prstGeom prst="rect">
            <a:avLst/>
          </a:prstGeom>
          <a:noFill/>
        </p:spPr>
        <p:txBody>
          <a:bodyPr wrap="square" rtlCol="1">
            <a:spAutoFit/>
          </a:bodyPr>
          <a:lstStyle/>
          <a:p>
            <a:r>
              <a:rPr lang="en-US" sz="2000" b="1" dirty="0"/>
              <a:t>GIT</a:t>
            </a:r>
          </a:p>
          <a:p>
            <a:r>
              <a:rPr lang="en-US" sz="2000" b="1" dirty="0"/>
              <a:t>Dr. Mazhar Al Zoubi </a:t>
            </a:r>
          </a:p>
          <a:p>
            <a:r>
              <a:rPr lang="en-US" sz="2000" b="1" dirty="0"/>
              <a:t>2020</a:t>
            </a:r>
            <a:endParaRPr lang="ar-JO" sz="2000" b="1" dirty="0"/>
          </a:p>
        </p:txBody>
      </p:sp>
    </p:spTree>
    <p:extLst>
      <p:ext uri="{BB962C8B-B14F-4D97-AF65-F5344CB8AC3E}">
        <p14:creationId xmlns:p14="http://schemas.microsoft.com/office/powerpoint/2010/main" val="24617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8229600" cy="1252728"/>
          </a:xfrm>
        </p:spPr>
        <p:txBody>
          <a:bodyPr>
            <a:normAutofit/>
          </a:bodyPr>
          <a:lstStyle/>
          <a:p>
            <a:r>
              <a:rPr lang="en-US" sz="6600" b="1" dirty="0">
                <a:solidFill>
                  <a:schemeClr val="bg2">
                    <a:lumMod val="50000"/>
                  </a:schemeClr>
                </a:solidFill>
              </a:rPr>
              <a:t>Urea Cycle</a:t>
            </a:r>
          </a:p>
        </p:txBody>
      </p:sp>
    </p:spTree>
    <p:extLst>
      <p:ext uri="{BB962C8B-B14F-4D97-AF65-F5344CB8AC3E}">
        <p14:creationId xmlns:p14="http://schemas.microsoft.com/office/powerpoint/2010/main" val="30406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run-Backup\project\Ferrier\Image_Bank\image_bank\images\jpg\figure_19.14.jpg"/>
          <p:cNvPicPr>
            <a:picLocks noChangeAspect="1" noChangeArrowheads="1"/>
          </p:cNvPicPr>
          <p:nvPr/>
        </p:nvPicPr>
        <p:blipFill>
          <a:blip r:embed="rId2" cstate="print"/>
          <a:srcRect/>
          <a:stretch>
            <a:fillRect/>
          </a:stretch>
        </p:blipFill>
        <p:spPr bwMode="auto">
          <a:xfrm>
            <a:off x="0" y="0"/>
            <a:ext cx="9144000" cy="6800777"/>
          </a:xfrm>
          <a:prstGeom prst="rect">
            <a:avLst/>
          </a:prstGeom>
          <a:noFill/>
          <a:ln w="9525">
            <a:noFill/>
            <a:miter lim="800000"/>
            <a:headEnd/>
            <a:tailEnd/>
          </a:ln>
        </p:spPr>
      </p:pic>
    </p:spTree>
    <p:extLst>
      <p:ext uri="{BB962C8B-B14F-4D97-AF65-F5344CB8AC3E}">
        <p14:creationId xmlns:p14="http://schemas.microsoft.com/office/powerpoint/2010/main" val="426663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610600" cy="5016758"/>
          </a:xfrm>
          <a:prstGeom prst="rect">
            <a:avLst/>
          </a:prstGeom>
        </p:spPr>
        <p:txBody>
          <a:bodyPr wrap="square">
            <a:spAutoFit/>
          </a:bodyPr>
          <a:lstStyle/>
          <a:p>
            <a:r>
              <a:rPr lang="en-US" sz="2000" b="1" dirty="0">
                <a:solidFill>
                  <a:srgbClr val="FF0000"/>
                </a:solidFill>
              </a:rPr>
              <a:t>Alanine aminotransferase (ALT)</a:t>
            </a:r>
            <a:r>
              <a:rPr lang="en-US" sz="2000" dirty="0"/>
              <a:t>: Acute hepatitis, blocked bile ducts, cirrhosis, and liver cancer may have ALT concentrations that are only moderately elevated or close to normal.</a:t>
            </a:r>
          </a:p>
          <a:p>
            <a:r>
              <a:rPr lang="en-US" sz="2000" b="1" dirty="0">
                <a:solidFill>
                  <a:srgbClr val="FF0000"/>
                </a:solidFill>
              </a:rPr>
              <a:t>Alkaline phosphatase (ALP): </a:t>
            </a:r>
            <a:r>
              <a:rPr lang="en-US" sz="2000" dirty="0"/>
              <a:t>Increased with obstructed bile ducts, cirrhosis, liver cancer, and also with bone disease.</a:t>
            </a:r>
          </a:p>
          <a:p>
            <a:r>
              <a:rPr lang="en-US" sz="2000" b="1" dirty="0">
                <a:solidFill>
                  <a:srgbClr val="FF0000"/>
                </a:solidFill>
              </a:rPr>
              <a:t>Aspartate aminotransferase (AST): </a:t>
            </a:r>
            <a:r>
              <a:rPr lang="en-US" sz="2000" dirty="0"/>
              <a:t>A very high level of AST is frequently seen with acute hepatitis. When liver damage is due to alcohol, AST often increases much more than ALT (this is a pattern seen with few other liver diseases). AST is also increased after heart attacks and with muscle injury.</a:t>
            </a:r>
          </a:p>
          <a:p>
            <a:r>
              <a:rPr lang="en-US" sz="2000" b="1" dirty="0">
                <a:solidFill>
                  <a:srgbClr val="FF0000"/>
                </a:solidFill>
              </a:rPr>
              <a:t>Bilirubin</a:t>
            </a:r>
            <a:r>
              <a:rPr lang="en-US" sz="2000" dirty="0"/>
              <a:t>: Increased in the blood when too much is being produced, less is being removed, due to bile duct obstructions, or to problems with bilirubin processing. It is not uncommon to see high bilirubin levels in newborns, typically 1 to 3 days old.</a:t>
            </a:r>
          </a:p>
          <a:p>
            <a:r>
              <a:rPr lang="en-US" sz="2000" b="1" dirty="0">
                <a:solidFill>
                  <a:srgbClr val="FF0000"/>
                </a:solidFill>
              </a:rPr>
              <a:t>Albumin:</a:t>
            </a:r>
            <a:r>
              <a:rPr lang="en-US" sz="2000" dirty="0"/>
              <a:t> Albumin is often normal in liver disease but may be low due to decreased production.</a:t>
            </a:r>
          </a:p>
          <a:p>
            <a:r>
              <a:rPr lang="en-US" sz="2000" b="1" dirty="0">
                <a:solidFill>
                  <a:srgbClr val="FF0000"/>
                </a:solidFill>
              </a:rPr>
              <a:t>Total protein (TP): </a:t>
            </a:r>
            <a:r>
              <a:rPr lang="en-US" sz="2000" dirty="0"/>
              <a:t>Total protein is typically normal with liver disease.</a:t>
            </a:r>
          </a:p>
        </p:txBody>
      </p:sp>
    </p:spTree>
    <p:extLst>
      <p:ext uri="{BB962C8B-B14F-4D97-AF65-F5344CB8AC3E}">
        <p14:creationId xmlns:p14="http://schemas.microsoft.com/office/powerpoint/2010/main" val="66399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18821"/>
            <a:ext cx="8763000" cy="4524315"/>
          </a:xfrm>
          <a:prstGeom prst="rect">
            <a:avLst/>
          </a:prstGeom>
        </p:spPr>
        <p:txBody>
          <a:bodyPr wrap="square">
            <a:spAutoFit/>
          </a:bodyPr>
          <a:lstStyle/>
          <a:p>
            <a:r>
              <a:rPr lang="en-US" sz="2400" b="1" dirty="0">
                <a:solidFill>
                  <a:srgbClr val="FF0000"/>
                </a:solidFill>
              </a:rPr>
              <a:t>Gamma-</a:t>
            </a:r>
            <a:r>
              <a:rPr lang="en-US" sz="2400" b="1" dirty="0" err="1">
                <a:solidFill>
                  <a:srgbClr val="FF0000"/>
                </a:solidFill>
              </a:rPr>
              <a:t>glutamyl</a:t>
            </a:r>
            <a:r>
              <a:rPr lang="en-US" sz="2400" b="1" dirty="0">
                <a:solidFill>
                  <a:srgbClr val="FF0000"/>
                </a:solidFill>
              </a:rPr>
              <a:t> </a:t>
            </a:r>
            <a:r>
              <a:rPr lang="en-US" sz="2400" b="1" dirty="0" err="1">
                <a:solidFill>
                  <a:srgbClr val="FF0000"/>
                </a:solidFill>
              </a:rPr>
              <a:t>transferase</a:t>
            </a:r>
            <a:r>
              <a:rPr lang="en-US" sz="2400" b="1" dirty="0">
                <a:solidFill>
                  <a:srgbClr val="FF0000"/>
                </a:solidFill>
              </a:rPr>
              <a:t> (GGT): </a:t>
            </a:r>
            <a:r>
              <a:rPr lang="en-US" sz="2400" dirty="0"/>
              <a:t>A GGT test may be used to help determine the cause of an elevated ALP. Both ALP and GGT are elevated in bile duct and liver disease, but only ALP will be elevated in bone disease. Increased GGT levels are also seen with alcohol consumption and with conditions, such as congestive heart failure.</a:t>
            </a:r>
          </a:p>
          <a:p>
            <a:r>
              <a:rPr lang="en-US" sz="2400" b="1" dirty="0">
                <a:solidFill>
                  <a:srgbClr val="FF0000"/>
                </a:solidFill>
              </a:rPr>
              <a:t>Lactate dehydrogenase (LDH): </a:t>
            </a:r>
            <a:r>
              <a:rPr lang="en-US" sz="2400" dirty="0"/>
              <a:t>may be elevated with very acute liver disease or liver tumors. It is also elevated with a number of other conditions that do not affect the liver.</a:t>
            </a:r>
          </a:p>
          <a:p>
            <a:r>
              <a:rPr lang="en-US" sz="2400" b="1" dirty="0" err="1">
                <a:solidFill>
                  <a:srgbClr val="FF0000"/>
                </a:solidFill>
              </a:rPr>
              <a:t>Prothrombin</a:t>
            </a:r>
            <a:r>
              <a:rPr lang="en-US" sz="2400" b="1" dirty="0">
                <a:solidFill>
                  <a:srgbClr val="FF0000"/>
                </a:solidFill>
              </a:rPr>
              <a:t> time (PT):</a:t>
            </a:r>
            <a:r>
              <a:rPr lang="en-US" sz="2400" dirty="0"/>
              <a:t> A prolonged or increased PT can be seen with liver disease, vitamin K deficiency, use of drugs to reduce risk of clotting (warfarin), and with coagulation factor deficiencies.</a:t>
            </a:r>
          </a:p>
        </p:txBody>
      </p:sp>
    </p:spTree>
    <p:extLst>
      <p:ext uri="{BB962C8B-B14F-4D97-AF65-F5344CB8AC3E}">
        <p14:creationId xmlns:p14="http://schemas.microsoft.com/office/powerpoint/2010/main" val="371610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676400"/>
            <a:ext cx="8153400" cy="3785652"/>
          </a:xfrm>
          <a:prstGeom prst="rect">
            <a:avLst/>
          </a:prstGeom>
        </p:spPr>
        <p:txBody>
          <a:bodyPr wrap="square">
            <a:spAutoFit/>
          </a:bodyPr>
          <a:lstStyle/>
          <a:p>
            <a:r>
              <a:rPr lang="en-US" sz="2400" dirty="0"/>
              <a:t>examples:</a:t>
            </a:r>
          </a:p>
          <a:p>
            <a:endParaRPr lang="en-US" sz="2400" dirty="0"/>
          </a:p>
          <a:p>
            <a:pPr marL="342900" indent="-342900">
              <a:buFont typeface="Arial" pitchFamily="34" charset="0"/>
              <a:buChar char="•"/>
            </a:pPr>
            <a:r>
              <a:rPr lang="en-US" sz="2400" dirty="0"/>
              <a:t>People who take medications that may potentially damage the liver</a:t>
            </a:r>
          </a:p>
          <a:p>
            <a:pPr marL="342900" indent="-342900">
              <a:buFont typeface="Arial" pitchFamily="34" charset="0"/>
              <a:buChar char="•"/>
            </a:pPr>
            <a:r>
              <a:rPr lang="en-US" sz="2400" dirty="0"/>
              <a:t>Those who are alcoholics or heavy drinkers</a:t>
            </a:r>
          </a:p>
          <a:p>
            <a:pPr marL="342900" indent="-342900">
              <a:buFont typeface="Arial" pitchFamily="34" charset="0"/>
              <a:buChar char="•"/>
            </a:pPr>
            <a:r>
              <a:rPr lang="en-US" sz="2400" dirty="0"/>
              <a:t>Those who have a history of known or possible exposure to hepatitis viruses</a:t>
            </a:r>
          </a:p>
          <a:p>
            <a:pPr marL="342900" indent="-342900">
              <a:buFont typeface="Arial" pitchFamily="34" charset="0"/>
              <a:buChar char="•"/>
            </a:pPr>
            <a:r>
              <a:rPr lang="en-US" sz="2400" dirty="0"/>
              <a:t>Individuals whose families have a history of liver disease </a:t>
            </a:r>
          </a:p>
          <a:p>
            <a:pPr marL="342900" indent="-342900">
              <a:buFont typeface="Arial" pitchFamily="34" charset="0"/>
              <a:buChar char="•"/>
            </a:pPr>
            <a:r>
              <a:rPr lang="en-US" sz="2400" dirty="0"/>
              <a:t>People who are overweight, especially if they have diabetes and/or high blood pressure</a:t>
            </a:r>
          </a:p>
        </p:txBody>
      </p:sp>
    </p:spTree>
    <p:extLst>
      <p:ext uri="{BB962C8B-B14F-4D97-AF65-F5344CB8AC3E}">
        <p14:creationId xmlns:p14="http://schemas.microsoft.com/office/powerpoint/2010/main" val="311766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946" t="13477" r="21883" b="14000"/>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22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71" t="49892" r="32839" b="18108"/>
          <a:stretch/>
        </p:blipFill>
        <p:spPr bwMode="auto">
          <a:xfrm>
            <a:off x="23508" y="1533832"/>
            <a:ext cx="9044292" cy="509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25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28800" y="2895600"/>
            <a:ext cx="5512094" cy="538163"/>
          </a:xfrm>
          <a:prstGeom prst="rect">
            <a:avLst/>
          </a:prstGeom>
          <a:noFill/>
          <a:ln w="9525">
            <a:noFill/>
            <a:miter lim="800000"/>
            <a:headEnd/>
            <a:tailEnd/>
          </a:ln>
        </p:spPr>
      </p:pic>
    </p:spTree>
    <p:extLst>
      <p:ext uri="{BB962C8B-B14F-4D97-AF65-F5344CB8AC3E}">
        <p14:creationId xmlns:p14="http://schemas.microsoft.com/office/powerpoint/2010/main" val="301894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572000" y="0"/>
            <a:ext cx="4572000" cy="5257800"/>
          </a:xfrm>
          <a:prstGeom prst="rect">
            <a:avLst/>
          </a:prstGeom>
          <a:noFill/>
          <a:ln w="9525">
            <a:noFill/>
            <a:miter lim="800000"/>
            <a:headEnd/>
            <a:tailEnd/>
          </a:ln>
        </p:spPr>
      </p:pic>
    </p:spTree>
    <p:extLst>
      <p:ext uri="{BB962C8B-B14F-4D97-AF65-F5344CB8AC3E}">
        <p14:creationId xmlns:p14="http://schemas.microsoft.com/office/powerpoint/2010/main" val="424939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14400" y="1752600"/>
            <a:ext cx="6632318" cy="3200400"/>
          </a:xfrm>
          <a:prstGeom prst="rect">
            <a:avLst/>
          </a:prstGeom>
          <a:noFill/>
          <a:ln w="9525">
            <a:noFill/>
            <a:miter lim="800000"/>
            <a:headEnd/>
            <a:tailEnd/>
          </a:ln>
        </p:spPr>
      </p:pic>
    </p:spTree>
    <p:extLst>
      <p:ext uri="{BB962C8B-B14F-4D97-AF65-F5344CB8AC3E}">
        <p14:creationId xmlns:p14="http://schemas.microsoft.com/office/powerpoint/2010/main" val="16325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63823"/>
            <a:ext cx="5867400" cy="707886"/>
          </a:xfrm>
          <a:prstGeom prst="rect">
            <a:avLst/>
          </a:prstGeom>
          <a:noFill/>
        </p:spPr>
        <p:txBody>
          <a:bodyPr wrap="square" rtlCol="0">
            <a:spAutoFit/>
          </a:bodyPr>
          <a:lstStyle/>
          <a:p>
            <a:pPr algn="ctr"/>
            <a:r>
              <a:rPr lang="en-US" sz="4000" dirty="0"/>
              <a:t>Liver Function Test</a:t>
            </a:r>
          </a:p>
        </p:txBody>
      </p:sp>
      <p:sp>
        <p:nvSpPr>
          <p:cNvPr id="4" name="TextBox 3"/>
          <p:cNvSpPr txBox="1"/>
          <p:nvPr/>
        </p:nvSpPr>
        <p:spPr>
          <a:xfrm>
            <a:off x="457200" y="1462206"/>
            <a:ext cx="7391400" cy="4524315"/>
          </a:xfrm>
          <a:prstGeom prst="rect">
            <a:avLst/>
          </a:prstGeom>
          <a:noFill/>
        </p:spPr>
        <p:txBody>
          <a:bodyPr wrap="square" rtlCol="0">
            <a:spAutoFit/>
          </a:bodyPr>
          <a:lstStyle/>
          <a:p>
            <a:r>
              <a:rPr lang="en-US" sz="3200" b="1" dirty="0">
                <a:solidFill>
                  <a:srgbClr val="FF0000"/>
                </a:solidFill>
              </a:rPr>
              <a:t>ALT, AST, ALP, </a:t>
            </a:r>
            <a:r>
              <a:rPr lang="en-US" sz="3200" b="1" dirty="0" err="1">
                <a:solidFill>
                  <a:srgbClr val="FF0000"/>
                </a:solidFill>
              </a:rPr>
              <a:t>Bil</a:t>
            </a:r>
            <a:r>
              <a:rPr lang="en-US" sz="3200" b="1" dirty="0">
                <a:solidFill>
                  <a:srgbClr val="FF0000"/>
                </a:solidFill>
              </a:rPr>
              <a:t>, </a:t>
            </a:r>
            <a:r>
              <a:rPr lang="en-US" sz="3200" b="1" dirty="0" err="1">
                <a:solidFill>
                  <a:srgbClr val="FF0000"/>
                </a:solidFill>
              </a:rPr>
              <a:t>Alb</a:t>
            </a:r>
            <a:r>
              <a:rPr lang="en-US" sz="3200" b="1" dirty="0">
                <a:solidFill>
                  <a:srgbClr val="FF0000"/>
                </a:solidFill>
              </a:rPr>
              <a:t>, TP, GGT, PT, INR and LDH</a:t>
            </a:r>
          </a:p>
          <a:p>
            <a:endParaRPr lang="en-US" sz="3200" b="1" dirty="0">
              <a:solidFill>
                <a:srgbClr val="FF0000"/>
              </a:solidFill>
            </a:endParaRPr>
          </a:p>
          <a:p>
            <a:r>
              <a:rPr lang="en-US" sz="3200" b="1" dirty="0">
                <a:solidFill>
                  <a:srgbClr val="FF0000"/>
                </a:solidFill>
              </a:rPr>
              <a:t>Many other specific parameters can be tested according to the case; e.g. Ammonia</a:t>
            </a:r>
          </a:p>
          <a:p>
            <a:endParaRPr lang="en-US" sz="3200" b="1" dirty="0">
              <a:solidFill>
                <a:srgbClr val="FF0000"/>
              </a:solidFill>
            </a:endParaRPr>
          </a:p>
          <a:p>
            <a:r>
              <a:rPr lang="en-US" sz="3200" b="1" dirty="0">
                <a:solidFill>
                  <a:srgbClr val="FF0000"/>
                </a:solidFill>
              </a:rPr>
              <a:t>Serum or plasma is the target sample from the patient</a:t>
            </a:r>
          </a:p>
        </p:txBody>
      </p:sp>
    </p:spTree>
    <p:extLst>
      <p:ext uri="{BB962C8B-B14F-4D97-AF65-F5344CB8AC3E}">
        <p14:creationId xmlns:p14="http://schemas.microsoft.com/office/powerpoint/2010/main" val="18063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19200" y="2743200"/>
            <a:ext cx="6155612" cy="757238"/>
          </a:xfrm>
          <a:prstGeom prst="rect">
            <a:avLst/>
          </a:prstGeom>
          <a:noFill/>
          <a:ln w="9525">
            <a:noFill/>
            <a:miter lim="800000"/>
            <a:headEnd/>
            <a:tailEnd/>
          </a:ln>
        </p:spPr>
      </p:pic>
    </p:spTree>
    <p:extLst>
      <p:ext uri="{BB962C8B-B14F-4D97-AF65-F5344CB8AC3E}">
        <p14:creationId xmlns:p14="http://schemas.microsoft.com/office/powerpoint/2010/main" val="231548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9938"/>
          <a:stretch>
            <a:fillRect/>
          </a:stretch>
        </p:blipFill>
        <p:spPr bwMode="auto">
          <a:xfrm>
            <a:off x="152400" y="228600"/>
            <a:ext cx="3295650" cy="504825"/>
          </a:xfrm>
          <a:prstGeom prst="rect">
            <a:avLst/>
          </a:prstGeom>
          <a:noFill/>
          <a:ln w="9525">
            <a:noFill/>
            <a:miter lim="800000"/>
            <a:headEnd/>
            <a:tailEnd/>
          </a:ln>
          <a:effectLst/>
        </p:spPr>
      </p:pic>
      <p:pic>
        <p:nvPicPr>
          <p:cNvPr id="3" name="Picture 2" descr="D:\Arun-Backup\project\Ferrier\Image_Bank\image_bank\images\jpg\figure_21.9.jpg"/>
          <p:cNvPicPr>
            <a:picLocks noChangeAspect="1" noChangeArrowheads="1"/>
          </p:cNvPicPr>
          <p:nvPr/>
        </p:nvPicPr>
        <p:blipFill>
          <a:blip r:embed="rId3"/>
          <a:srcRect/>
          <a:stretch>
            <a:fillRect/>
          </a:stretch>
        </p:blipFill>
        <p:spPr bwMode="auto">
          <a:xfrm>
            <a:off x="3581400" y="0"/>
            <a:ext cx="5562600" cy="6858000"/>
          </a:xfrm>
          <a:prstGeom prst="rect">
            <a:avLst/>
          </a:prstGeom>
          <a:noFill/>
          <a:ln w="9525">
            <a:noFill/>
            <a:miter lim="800000"/>
            <a:headEnd/>
            <a:tailEnd/>
          </a:ln>
        </p:spPr>
      </p:pic>
      <p:sp>
        <p:nvSpPr>
          <p:cNvPr id="4" name="Rectangle 3"/>
          <p:cNvSpPr/>
          <p:nvPr/>
        </p:nvSpPr>
        <p:spPr>
          <a:xfrm>
            <a:off x="228600" y="1600200"/>
            <a:ext cx="3276600" cy="4154984"/>
          </a:xfrm>
          <a:prstGeom prst="rect">
            <a:avLst/>
          </a:prstGeom>
        </p:spPr>
        <p:txBody>
          <a:bodyPr wrap="square">
            <a:spAutoFit/>
          </a:bodyPr>
          <a:lstStyle/>
          <a:p>
            <a:r>
              <a:rPr lang="en-US" sz="2400" b="1" dirty="0"/>
              <a:t>Bilirubin glucuronyl -</a:t>
            </a:r>
          </a:p>
          <a:p>
            <a:r>
              <a:rPr lang="en-US" sz="2400" b="1" dirty="0"/>
              <a:t>transferase</a:t>
            </a:r>
          </a:p>
          <a:p>
            <a:r>
              <a:rPr lang="en-US" sz="2400" dirty="0"/>
              <a:t>Varying degrees of deficiency of this enzyme result in </a:t>
            </a:r>
          </a:p>
          <a:p>
            <a:pPr marL="457200" indent="-457200">
              <a:buAutoNum type="arabicPeriod"/>
            </a:pPr>
            <a:r>
              <a:rPr lang="en-US" sz="2400" b="1" dirty="0" err="1"/>
              <a:t>Crigler</a:t>
            </a:r>
            <a:r>
              <a:rPr lang="en-US" sz="2400" b="1" dirty="0"/>
              <a:t>-</a:t>
            </a:r>
            <a:r>
              <a:rPr lang="en-US" sz="2400" b="1" dirty="0" err="1"/>
              <a:t>Najjar</a:t>
            </a:r>
            <a:r>
              <a:rPr lang="en-US" sz="2400" b="1" dirty="0"/>
              <a:t> I</a:t>
            </a:r>
            <a:r>
              <a:rPr lang="en-US" sz="2400" dirty="0"/>
              <a:t> and </a:t>
            </a:r>
            <a:r>
              <a:rPr lang="en-US" sz="2400" b="1" dirty="0"/>
              <a:t>II.</a:t>
            </a:r>
          </a:p>
          <a:p>
            <a:pPr marL="457200" indent="-457200">
              <a:buAutoNum type="arabicPeriod"/>
            </a:pPr>
            <a:r>
              <a:rPr lang="en-US" sz="2400" b="1" dirty="0"/>
              <a:t>Gilbert syndrome</a:t>
            </a:r>
            <a:r>
              <a:rPr lang="en-US" sz="2400" dirty="0"/>
              <a:t>,</a:t>
            </a:r>
          </a:p>
          <a:p>
            <a:pPr marL="457200" indent="-457200">
              <a:buAutoNum type="arabicPeriod"/>
            </a:pPr>
            <a:r>
              <a:rPr lang="en-US" sz="2400" b="1" dirty="0" err="1"/>
              <a:t>Crigler</a:t>
            </a:r>
            <a:r>
              <a:rPr lang="en-US" sz="2400" b="1" dirty="0"/>
              <a:t>-</a:t>
            </a:r>
            <a:r>
              <a:rPr lang="en-US" sz="2400" b="1" dirty="0" err="1"/>
              <a:t>Najjar</a:t>
            </a:r>
            <a:r>
              <a:rPr lang="en-US" sz="2400" b="1" dirty="0"/>
              <a:t> I</a:t>
            </a:r>
            <a:r>
              <a:rPr lang="en-US" sz="2400" dirty="0"/>
              <a:t> being the most severe deficiency.</a:t>
            </a:r>
          </a:p>
        </p:txBody>
      </p:sp>
    </p:spTree>
    <p:extLst>
      <p:ext uri="{BB962C8B-B14F-4D97-AF65-F5344CB8AC3E}">
        <p14:creationId xmlns:p14="http://schemas.microsoft.com/office/powerpoint/2010/main" val="6362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run-Backup\project\Ferrier\Image_Bank\image_bank\images\jpg\figure_21.1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135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run-Backup\project\Ferrier\Image_Bank\image_bank\images\jpg\figure_21.12.jpg"/>
          <p:cNvPicPr>
            <a:picLocks noChangeAspect="1" noChangeArrowheads="1"/>
          </p:cNvPicPr>
          <p:nvPr/>
        </p:nvPicPr>
        <p:blipFill>
          <a:blip r:embed="rId2"/>
          <a:srcRect/>
          <a:stretch>
            <a:fillRect/>
          </a:stretch>
        </p:blipFill>
        <p:spPr bwMode="auto">
          <a:xfrm>
            <a:off x="4343400" y="0"/>
            <a:ext cx="4800600" cy="6858000"/>
          </a:xfrm>
          <a:prstGeom prst="rect">
            <a:avLst/>
          </a:prstGeom>
          <a:noFill/>
          <a:ln w="9525">
            <a:noFill/>
            <a:miter lim="800000"/>
            <a:headEnd/>
            <a:tailEnd/>
          </a:ln>
        </p:spPr>
      </p:pic>
    </p:spTree>
    <p:extLst>
      <p:ext uri="{BB962C8B-B14F-4D97-AF65-F5344CB8AC3E}">
        <p14:creationId xmlns:p14="http://schemas.microsoft.com/office/powerpoint/2010/main" val="1078903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74968"/>
          </a:xfrm>
          <a:prstGeom prst="rect">
            <a:avLst/>
          </a:prstGeom>
          <a:noFill/>
          <a:ln w="9525">
            <a:noFill/>
            <a:miter lim="800000"/>
            <a:headEnd/>
            <a:tailEnd/>
          </a:ln>
        </p:spPr>
      </p:pic>
    </p:spTree>
    <p:extLst>
      <p:ext uri="{BB962C8B-B14F-4D97-AF65-F5344CB8AC3E}">
        <p14:creationId xmlns:p14="http://schemas.microsoft.com/office/powerpoint/2010/main" val="2146517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475" y="381000"/>
            <a:ext cx="8391525" cy="2383901"/>
          </a:xfrm>
        </p:spPr>
        <p:txBody>
          <a:bodyPr>
            <a:normAutofit/>
          </a:bodyPr>
          <a:lstStyle/>
          <a:p>
            <a:pPr algn="ctr"/>
            <a:r>
              <a:rPr lang="en-US" sz="4800" b="1" dirty="0">
                <a:solidFill>
                  <a:schemeClr val="bg1"/>
                </a:solidFill>
              </a:rPr>
              <a:t>Digestive system disorders: Overview </a:t>
            </a:r>
          </a:p>
        </p:txBody>
      </p:sp>
    </p:spTree>
    <p:extLst>
      <p:ext uri="{BB962C8B-B14F-4D97-AF65-F5344CB8AC3E}">
        <p14:creationId xmlns:p14="http://schemas.microsoft.com/office/powerpoint/2010/main" val="592090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304800" y="1298139"/>
            <a:ext cx="854392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338138" algn="l"/>
              </a:tabLst>
            </a:pPr>
            <a:r>
              <a:rPr kumimoji="0" lang="en-US"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Describe glycogen storage diseases</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38138" algn="l"/>
              </a:tabLst>
            </a:pPr>
            <a:r>
              <a:rPr kumimoji="0" lang="en-US"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Describe inherited disorders of Bilirubin metabolism</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38138" algn="l"/>
              </a:tabLst>
            </a:pPr>
            <a:r>
              <a:rPr kumimoji="0" lang="en-US"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Discuss alpha-1 antitrypsin deficiency and its role in liver disorders</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38138" algn="l"/>
              </a:tabLst>
            </a:pPr>
            <a:r>
              <a:rPr kumimoji="0" lang="en-US"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Lysosomal storage diseases</a:t>
            </a:r>
          </a:p>
          <a:p>
            <a:pPr marL="0" marR="0" lvl="0" indent="0" algn="l" defTabSz="914400" rtl="0" eaLnBrk="0" fontAlgn="base" latinLnBrk="0" hangingPunct="0">
              <a:lnSpc>
                <a:spcPct val="100000"/>
              </a:lnSpc>
              <a:spcBef>
                <a:spcPct val="0"/>
              </a:spcBef>
              <a:spcAft>
                <a:spcPct val="0"/>
              </a:spcAft>
              <a:buClrTx/>
              <a:buSzTx/>
              <a:buFontTx/>
              <a:buChar char="•"/>
              <a:tabLst>
                <a:tab pos="338138" algn="l"/>
              </a:tabLst>
            </a:pPr>
            <a:r>
              <a:rPr kumimoji="0" lang="en-US" sz="3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Hepatolenticular</a:t>
            </a:r>
            <a:r>
              <a:rPr kumimoji="0" lang="en-US" sz="3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degeneration (Wilson's disease)</a:t>
            </a:r>
            <a:r>
              <a:rPr kumimoji="0" lang="en-US" sz="36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173069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4000" cy="6858000"/>
            <a:chOff x="457200" y="0"/>
            <a:chExt cx="8118158" cy="6705600"/>
          </a:xfrm>
        </p:grpSpPr>
        <p:pic>
          <p:nvPicPr>
            <p:cNvPr id="14338" name="Picture 2"/>
            <p:cNvPicPr>
              <a:picLocks noChangeAspect="1" noChangeArrowheads="1"/>
            </p:cNvPicPr>
            <p:nvPr/>
          </p:nvPicPr>
          <p:blipFill>
            <a:blip r:embed="rId2"/>
            <a:srcRect/>
            <a:stretch>
              <a:fillRect/>
            </a:stretch>
          </p:blipFill>
          <p:spPr bwMode="auto">
            <a:xfrm>
              <a:off x="457200" y="0"/>
              <a:ext cx="8105775" cy="42672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t="28302" r="1354"/>
            <a:stretch>
              <a:fillRect/>
            </a:stretch>
          </p:blipFill>
          <p:spPr bwMode="auto">
            <a:xfrm>
              <a:off x="457200" y="3733800"/>
              <a:ext cx="8118158" cy="2971800"/>
            </a:xfrm>
            <a:prstGeom prst="rect">
              <a:avLst/>
            </a:prstGeom>
            <a:noFill/>
            <a:ln w="9525">
              <a:noFill/>
              <a:miter lim="800000"/>
              <a:headEnd/>
              <a:tailEnd/>
            </a:ln>
            <a:effectLst/>
          </p:spPr>
        </p:pic>
      </p:grpSp>
    </p:spTree>
    <p:extLst>
      <p:ext uri="{BB962C8B-B14F-4D97-AF65-F5344CB8AC3E}">
        <p14:creationId xmlns:p14="http://schemas.microsoft.com/office/powerpoint/2010/main" val="1014906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r="20514" b="12254"/>
          <a:stretch>
            <a:fillRect/>
          </a:stretch>
        </p:blipFill>
        <p:spPr bwMode="auto">
          <a:xfrm>
            <a:off x="1" y="0"/>
            <a:ext cx="5295899" cy="4103686"/>
          </a:xfrm>
          <a:prstGeom prst="rect">
            <a:avLst/>
          </a:prstGeom>
          <a:noFill/>
          <a:ln w="9525">
            <a:noFill/>
            <a:miter lim="800000"/>
            <a:headEnd/>
            <a:tailEnd/>
          </a:ln>
          <a:effectLst/>
        </p:spPr>
      </p:pic>
      <p:pic>
        <p:nvPicPr>
          <p:cNvPr id="12290" name="Picture 2" descr="نتيجة بحث الصور عن ‪glycogen phosphorylase reaction‬‏"/>
          <p:cNvPicPr>
            <a:picLocks noChangeAspect="1" noChangeArrowheads="1"/>
          </p:cNvPicPr>
          <p:nvPr/>
        </p:nvPicPr>
        <p:blipFill>
          <a:blip r:embed="rId3"/>
          <a:srcRect b="56667"/>
          <a:stretch>
            <a:fillRect/>
          </a:stretch>
        </p:blipFill>
        <p:spPr bwMode="auto">
          <a:xfrm>
            <a:off x="5283283" y="1041400"/>
            <a:ext cx="3860717" cy="4673600"/>
          </a:xfrm>
          <a:prstGeom prst="rect">
            <a:avLst/>
          </a:prstGeom>
          <a:noFill/>
        </p:spPr>
      </p:pic>
    </p:spTree>
    <p:extLst>
      <p:ext uri="{BB962C8B-B14F-4D97-AF65-F5344CB8AC3E}">
        <p14:creationId xmlns:p14="http://schemas.microsoft.com/office/powerpoint/2010/main" val="3749413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857375" y="833440"/>
            <a:ext cx="5429250" cy="5191125"/>
          </a:xfrm>
          <a:prstGeom prst="rect">
            <a:avLst/>
          </a:prstGeom>
          <a:noFill/>
          <a:ln w="9525">
            <a:noFill/>
            <a:miter lim="800000"/>
            <a:headEnd/>
            <a:tailEnd/>
          </a:ln>
          <a:effectLst/>
        </p:spPr>
      </p:pic>
    </p:spTree>
    <p:extLst>
      <p:ext uri="{BB962C8B-B14F-4D97-AF65-F5344CB8AC3E}">
        <p14:creationId xmlns:p14="http://schemas.microsoft.com/office/powerpoint/2010/main" val="354881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524000"/>
            <a:ext cx="6392498" cy="5334000"/>
          </a:xfrm>
          <a:prstGeom prst="rect">
            <a:avLst/>
          </a:prstGeom>
          <a:noFill/>
          <a:ln w="9525">
            <a:noFill/>
            <a:miter lim="800000"/>
            <a:headEnd/>
            <a:tailEnd/>
          </a:ln>
          <a:effectLst/>
        </p:spPr>
      </p:pic>
    </p:spTree>
    <p:extLst>
      <p:ext uri="{BB962C8B-B14F-4D97-AF65-F5344CB8AC3E}">
        <p14:creationId xmlns:p14="http://schemas.microsoft.com/office/powerpoint/2010/main" val="31468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4001" cy="6858000"/>
            <a:chOff x="0" y="133350"/>
            <a:chExt cx="9144001" cy="6572250"/>
          </a:xfrm>
        </p:grpSpPr>
        <p:pic>
          <p:nvPicPr>
            <p:cNvPr id="17410" name="Picture 2"/>
            <p:cNvPicPr>
              <a:picLocks noChangeAspect="1" noChangeArrowheads="1"/>
            </p:cNvPicPr>
            <p:nvPr/>
          </p:nvPicPr>
          <p:blipFill>
            <a:blip r:embed="rId2"/>
            <a:srcRect/>
            <a:stretch>
              <a:fillRect/>
            </a:stretch>
          </p:blipFill>
          <p:spPr bwMode="auto">
            <a:xfrm>
              <a:off x="1" y="152400"/>
              <a:ext cx="9144000" cy="655320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0" y="133350"/>
              <a:ext cx="3048000" cy="933450"/>
            </a:xfrm>
            <a:prstGeom prst="rect">
              <a:avLst/>
            </a:prstGeom>
            <a:noFill/>
            <a:ln w="9525">
              <a:noFill/>
              <a:miter lim="800000"/>
              <a:headEnd/>
              <a:tailEnd/>
            </a:ln>
            <a:effectLst/>
          </p:spPr>
        </p:pic>
      </p:grpSp>
    </p:spTree>
    <p:extLst>
      <p:ext uri="{BB962C8B-B14F-4D97-AF65-F5344CB8AC3E}">
        <p14:creationId xmlns:p14="http://schemas.microsoft.com/office/powerpoint/2010/main" val="327707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418560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6A37.png"/>
          <p:cNvPicPr>
            <a:picLocks noChangeAspect="1"/>
          </p:cNvPicPr>
          <p:nvPr/>
        </p:nvPicPr>
        <p:blipFill>
          <a:blip r:embed="rId2"/>
          <a:stretch>
            <a:fillRect/>
          </a:stretch>
        </p:blipFill>
        <p:spPr>
          <a:xfrm>
            <a:off x="-12700" y="-12700"/>
            <a:ext cx="9156700" cy="6870700"/>
          </a:xfrm>
          <a:prstGeom prst="rect">
            <a:avLst/>
          </a:prstGeom>
        </p:spPr>
      </p:pic>
    </p:spTree>
    <p:extLst>
      <p:ext uri="{BB962C8B-B14F-4D97-AF65-F5344CB8AC3E}">
        <p14:creationId xmlns:p14="http://schemas.microsoft.com/office/powerpoint/2010/main" val="384171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625" y="2438401"/>
            <a:ext cx="8410575" cy="1754326"/>
          </a:xfrm>
          <a:prstGeom prst="rect">
            <a:avLst/>
          </a:prstGeom>
        </p:spPr>
        <p:txBody>
          <a:bodyPr wrap="square">
            <a:spAutoFit/>
          </a:bodyPr>
          <a:lstStyle/>
          <a:p>
            <a:pPr algn="ctr"/>
            <a:r>
              <a:rPr lang="en-US" sz="5400" dirty="0">
                <a:latin typeface="Script MT Bold" pitchFamily="66" charset="0"/>
                <a:ea typeface="Calibri" pitchFamily="34" charset="0"/>
                <a:cs typeface="Times New Roman" pitchFamily="18" charset="0"/>
              </a:rPr>
              <a:t>alpha-1 antitrypsin deficiency </a:t>
            </a:r>
            <a:r>
              <a:rPr lang="en-US" sz="5400" dirty="0">
                <a:latin typeface="+mj-lt"/>
                <a:ea typeface="Calibri" pitchFamily="34" charset="0"/>
                <a:cs typeface="Times New Roman" pitchFamily="18" charset="0"/>
              </a:rPr>
              <a:t>AATD</a:t>
            </a:r>
            <a:r>
              <a:rPr lang="en-US" sz="5400" dirty="0">
                <a:latin typeface="Script MT Bold" pitchFamily="66" charset="0"/>
                <a:ea typeface="Calibri" pitchFamily="34" charset="0"/>
                <a:cs typeface="Times New Roman" pitchFamily="18" charset="0"/>
              </a:rPr>
              <a:t> </a:t>
            </a:r>
            <a:endParaRPr lang="en-US" sz="5400" dirty="0">
              <a:latin typeface="Script MT Bold" pitchFamily="66" charset="0"/>
            </a:endParaRPr>
          </a:p>
        </p:txBody>
      </p:sp>
    </p:spTree>
    <p:extLst>
      <p:ext uri="{BB962C8B-B14F-4D97-AF65-F5344CB8AC3E}">
        <p14:creationId xmlns:p14="http://schemas.microsoft.com/office/powerpoint/2010/main" val="284391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384300"/>
            <a:ext cx="7848600" cy="5468164"/>
          </a:xfrm>
          <a:prstGeom prst="rect">
            <a:avLst/>
          </a:prstGeom>
        </p:spPr>
        <p:txBody>
          <a:bodyPr wrap="square">
            <a:spAutoFit/>
          </a:bodyPr>
          <a:lstStyle/>
          <a:p>
            <a:r>
              <a:rPr lang="en-US" sz="2800" dirty="0"/>
              <a:t>Genetic inherited </a:t>
            </a:r>
            <a:r>
              <a:rPr lang="en-US" sz="3200" b="1" dirty="0" err="1">
                <a:solidFill>
                  <a:srgbClr val="FF0000"/>
                </a:solidFill>
              </a:rPr>
              <a:t>autosomal-codominant</a:t>
            </a:r>
            <a:r>
              <a:rPr lang="en-US" sz="2800" dirty="0"/>
              <a:t> condition with more than 120 alleles identified.</a:t>
            </a:r>
            <a:endParaRPr lang="en-US" sz="2800" baseline="30000" dirty="0"/>
          </a:p>
          <a:p>
            <a:endParaRPr lang="en-US" sz="2800" baseline="30000" dirty="0"/>
          </a:p>
          <a:p>
            <a:r>
              <a:rPr lang="en-US" sz="2800" dirty="0"/>
              <a:t>Alpha1-antitrypsin is </a:t>
            </a:r>
            <a:r>
              <a:rPr lang="en-US" sz="2800" b="1" dirty="0"/>
              <a:t>a serine protease inhibitor </a:t>
            </a:r>
            <a:r>
              <a:rPr lang="en-US" sz="2800" dirty="0"/>
              <a:t>(</a:t>
            </a:r>
            <a:r>
              <a:rPr lang="en-US" sz="2800" dirty="0" err="1"/>
              <a:t>serpin</a:t>
            </a:r>
            <a:r>
              <a:rPr lang="en-US" sz="2800" dirty="0"/>
              <a:t>) </a:t>
            </a:r>
            <a:r>
              <a:rPr lang="en-US" sz="2800" dirty="0" err="1"/>
              <a:t>superfamily</a:t>
            </a:r>
            <a:r>
              <a:rPr lang="en-US" sz="2800" dirty="0"/>
              <a:t> of proteins. </a:t>
            </a:r>
          </a:p>
          <a:p>
            <a:endParaRPr lang="en-US" sz="2800" dirty="0"/>
          </a:p>
          <a:p>
            <a:r>
              <a:rPr lang="en-US" sz="2800" dirty="0"/>
              <a:t>AATD is caused by mutations in the </a:t>
            </a:r>
            <a:r>
              <a:rPr lang="en-US" sz="2800" b="1" i="1" dirty="0">
                <a:solidFill>
                  <a:srgbClr val="FF0000"/>
                </a:solidFill>
              </a:rPr>
              <a:t>SERPINA1</a:t>
            </a:r>
            <a:r>
              <a:rPr lang="en-US" sz="2800" dirty="0"/>
              <a:t> gene located in the long arm of </a:t>
            </a:r>
            <a:r>
              <a:rPr lang="en-US" sz="2800" b="1" i="1" dirty="0">
                <a:solidFill>
                  <a:srgbClr val="FF0000"/>
                </a:solidFill>
              </a:rPr>
              <a:t>chromosome 14</a:t>
            </a:r>
            <a:r>
              <a:rPr lang="en-US" sz="2800" dirty="0"/>
              <a:t>.</a:t>
            </a:r>
            <a:endParaRPr lang="en-US" sz="2800" baseline="30000" dirty="0"/>
          </a:p>
          <a:p>
            <a:endParaRPr lang="en-US" sz="2800" baseline="30000" dirty="0"/>
          </a:p>
          <a:p>
            <a:r>
              <a:rPr lang="en-US" sz="2800" dirty="0"/>
              <a:t>This genetic defect alters the configuration of the alpha1-antitrypsin molecule and </a:t>
            </a:r>
            <a:r>
              <a:rPr lang="en-US" sz="2800" b="1" i="1" dirty="0">
                <a:solidFill>
                  <a:srgbClr val="0070C0"/>
                </a:solidFill>
              </a:rPr>
              <a:t>prevents its release from </a:t>
            </a:r>
            <a:r>
              <a:rPr lang="en-US" sz="2800" b="1" i="1" dirty="0" err="1">
                <a:solidFill>
                  <a:srgbClr val="0070C0"/>
                </a:solidFill>
              </a:rPr>
              <a:t>hepatocytes</a:t>
            </a:r>
            <a:r>
              <a:rPr lang="en-US" sz="2800" dirty="0"/>
              <a:t>. </a:t>
            </a:r>
          </a:p>
          <a:p>
            <a:endParaRPr lang="en-US" sz="2800" dirty="0"/>
          </a:p>
        </p:txBody>
      </p:sp>
    </p:spTree>
    <p:extLst>
      <p:ext uri="{BB962C8B-B14F-4D97-AF65-F5344CB8AC3E}">
        <p14:creationId xmlns:p14="http://schemas.microsoft.com/office/powerpoint/2010/main" val="558727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875" y="1257301"/>
            <a:ext cx="8172450" cy="4031873"/>
          </a:xfrm>
          <a:prstGeom prst="rect">
            <a:avLst/>
          </a:prstGeom>
        </p:spPr>
        <p:txBody>
          <a:bodyPr wrap="square">
            <a:spAutoFit/>
          </a:bodyPr>
          <a:lstStyle/>
          <a:p>
            <a:pPr algn="just"/>
            <a:r>
              <a:rPr lang="en-US" sz="2800" dirty="0"/>
              <a:t>Alpha1-antitrypsin molecule normally would serve as protection against proteases such neutrophil elastase. </a:t>
            </a:r>
          </a:p>
          <a:p>
            <a:pPr algn="just"/>
            <a:endParaRPr lang="en-US" sz="2800" dirty="0"/>
          </a:p>
          <a:p>
            <a:pPr algn="just"/>
            <a:r>
              <a:rPr lang="en-US" sz="2800" dirty="0"/>
              <a:t>The resulting protease excess in alveoli destroys alveolar walls and causes</a:t>
            </a:r>
            <a:r>
              <a:rPr lang="en-US" sz="2800" dirty="0">
                <a:solidFill>
                  <a:schemeClr val="accent1"/>
                </a:solidFill>
              </a:rPr>
              <a:t> </a:t>
            </a:r>
            <a:r>
              <a:rPr lang="en-US" sz="3200" b="1" dirty="0">
                <a:solidFill>
                  <a:schemeClr val="accent1"/>
                </a:solidFill>
              </a:rPr>
              <a:t>emphysema</a:t>
            </a:r>
            <a:r>
              <a:rPr lang="en-US" sz="2800" dirty="0"/>
              <a:t>. </a:t>
            </a:r>
          </a:p>
          <a:p>
            <a:pPr algn="just"/>
            <a:endParaRPr lang="en-US" sz="2800" dirty="0"/>
          </a:p>
          <a:p>
            <a:pPr algn="just"/>
            <a:r>
              <a:rPr lang="en-US" sz="2800" dirty="0"/>
              <a:t>The accumulation of excess alpha1-antitrypsin in </a:t>
            </a:r>
            <a:r>
              <a:rPr lang="en-US" sz="2800" dirty="0" err="1"/>
              <a:t>hepatocytes</a:t>
            </a:r>
            <a:r>
              <a:rPr lang="en-US" sz="2800" dirty="0"/>
              <a:t> can also lead to destruction of these cells and ultimately, clinical liver disease.</a:t>
            </a:r>
          </a:p>
        </p:txBody>
      </p:sp>
    </p:spTree>
    <p:extLst>
      <p:ext uri="{BB962C8B-B14F-4D97-AF65-F5344CB8AC3E}">
        <p14:creationId xmlns:p14="http://schemas.microsoft.com/office/powerpoint/2010/main" val="1577190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1"/>
            <a:ext cx="8153400" cy="4524315"/>
          </a:xfrm>
          <a:prstGeom prst="rect">
            <a:avLst/>
          </a:prstGeom>
        </p:spPr>
        <p:txBody>
          <a:bodyPr wrap="square">
            <a:spAutoFit/>
          </a:bodyPr>
          <a:lstStyle/>
          <a:p>
            <a:pPr>
              <a:buFont typeface="Arial" charset="0"/>
              <a:buChar char="•"/>
            </a:pPr>
            <a:r>
              <a:rPr lang="en-US" sz="3200" dirty="0"/>
              <a:t>Wilson disease is a rare </a:t>
            </a:r>
            <a:r>
              <a:rPr lang="en-US" sz="3200" b="1" dirty="0" err="1">
                <a:solidFill>
                  <a:srgbClr val="FFFF00"/>
                </a:solidFill>
              </a:rPr>
              <a:t>autosomal</a:t>
            </a:r>
            <a:r>
              <a:rPr lang="en-US" sz="3200" b="1" dirty="0">
                <a:solidFill>
                  <a:srgbClr val="FFFF00"/>
                </a:solidFill>
              </a:rPr>
              <a:t> recessive </a:t>
            </a:r>
            <a:r>
              <a:rPr lang="en-US" sz="3200" dirty="0"/>
              <a:t>inherited disorder of </a:t>
            </a:r>
            <a:r>
              <a:rPr lang="en-US" sz="3200" u="sng" dirty="0"/>
              <a:t>copper metabolism.</a:t>
            </a:r>
          </a:p>
          <a:p>
            <a:pPr>
              <a:buFont typeface="Arial" charset="0"/>
              <a:buChar char="•"/>
            </a:pPr>
            <a:endParaRPr lang="en-US" sz="3200" dirty="0"/>
          </a:p>
          <a:p>
            <a:pPr>
              <a:buFont typeface="Arial" charset="0"/>
              <a:buChar char="•"/>
            </a:pPr>
            <a:r>
              <a:rPr lang="en-US" sz="3200" dirty="0"/>
              <a:t>Characterized by </a:t>
            </a:r>
            <a:r>
              <a:rPr lang="en-US" sz="3200" dirty="0">
                <a:solidFill>
                  <a:srgbClr val="FFFF00"/>
                </a:solidFill>
              </a:rPr>
              <a:t>excessive deposition of copper </a:t>
            </a:r>
            <a:r>
              <a:rPr lang="en-US" sz="3200" dirty="0"/>
              <a:t>in the liver, brain, and other tissues (see the image below). </a:t>
            </a:r>
          </a:p>
          <a:p>
            <a:pPr>
              <a:buFont typeface="Arial" charset="0"/>
              <a:buChar char="•"/>
            </a:pPr>
            <a:endParaRPr lang="en-US" sz="3200" dirty="0"/>
          </a:p>
          <a:p>
            <a:pPr>
              <a:buFont typeface="Arial" charset="0"/>
              <a:buChar char="•"/>
            </a:pPr>
            <a:r>
              <a:rPr lang="en-US" sz="3200" dirty="0"/>
              <a:t>Wilson disease is often fatal if not recognized and treated when symptomatic.</a:t>
            </a:r>
          </a:p>
        </p:txBody>
      </p:sp>
      <p:sp>
        <p:nvSpPr>
          <p:cNvPr id="3" name="Rectangle 2"/>
          <p:cNvSpPr/>
          <p:nvPr/>
        </p:nvSpPr>
        <p:spPr>
          <a:xfrm>
            <a:off x="2667001" y="457202"/>
            <a:ext cx="3935693" cy="646331"/>
          </a:xfrm>
          <a:prstGeom prst="rect">
            <a:avLst/>
          </a:prstGeom>
        </p:spPr>
        <p:txBody>
          <a:bodyPr wrap="none">
            <a:spAutoFit/>
          </a:bodyPr>
          <a:lstStyle/>
          <a:p>
            <a:r>
              <a:rPr lang="en-US" sz="3600" dirty="0">
                <a:latin typeface="Aharoni" pitchFamily="2" charset="-79"/>
                <a:cs typeface="Aharoni" pitchFamily="2" charset="-79"/>
              </a:rPr>
              <a:t>Wilson’s disease </a:t>
            </a:r>
          </a:p>
        </p:txBody>
      </p:sp>
    </p:spTree>
    <p:extLst>
      <p:ext uri="{BB962C8B-B14F-4D97-AF65-F5344CB8AC3E}">
        <p14:creationId xmlns:p14="http://schemas.microsoft.com/office/powerpoint/2010/main" val="55654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medscapestatic.com/pi/meds/ckb/71/35771.jpg"/>
          <p:cNvPicPr>
            <a:picLocks noChangeAspect="1" noChangeArrowheads="1"/>
          </p:cNvPicPr>
          <p:nvPr/>
        </p:nvPicPr>
        <p:blipFill>
          <a:blip r:embed="rId2"/>
          <a:srcRect/>
          <a:stretch>
            <a:fillRect/>
          </a:stretch>
        </p:blipFill>
        <p:spPr bwMode="auto">
          <a:xfrm>
            <a:off x="0" y="0"/>
            <a:ext cx="9172049" cy="6858000"/>
          </a:xfrm>
          <a:prstGeom prst="rect">
            <a:avLst/>
          </a:prstGeom>
          <a:noFill/>
        </p:spPr>
      </p:pic>
    </p:spTree>
    <p:extLst>
      <p:ext uri="{BB962C8B-B14F-4D97-AF65-F5344CB8AC3E}">
        <p14:creationId xmlns:p14="http://schemas.microsoft.com/office/powerpoint/2010/main" val="279124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275" y="1532236"/>
            <a:ext cx="8629650" cy="2862322"/>
          </a:xfrm>
          <a:prstGeom prst="rect">
            <a:avLst/>
          </a:prstGeom>
        </p:spPr>
        <p:txBody>
          <a:bodyPr wrap="square">
            <a:spAutoFit/>
          </a:bodyPr>
          <a:lstStyle/>
          <a:p>
            <a:pPr lvl="0" defTabSz="914400" fontAlgn="base">
              <a:lnSpc>
                <a:spcPct val="150000"/>
              </a:lnSpc>
              <a:spcBef>
                <a:spcPct val="0"/>
              </a:spcBef>
              <a:spcAft>
                <a:spcPct val="0"/>
              </a:spcAft>
              <a:buFontTx/>
              <a:buChar char="•"/>
            </a:pPr>
            <a:r>
              <a:rPr lang="en-US" sz="4000" dirty="0">
                <a:solidFill>
                  <a:schemeClr val="accent1"/>
                </a:solidFill>
                <a:latin typeface="Arial" pitchFamily="34" charset="0"/>
                <a:cs typeface="Arial" pitchFamily="34" charset="0"/>
              </a:rPr>
              <a:t> Chronic active hepatitis</a:t>
            </a:r>
          </a:p>
          <a:p>
            <a:pPr lvl="0" defTabSz="914400" eaLnBrk="0" fontAlgn="base" hangingPunct="0">
              <a:lnSpc>
                <a:spcPct val="150000"/>
              </a:lnSpc>
              <a:spcBef>
                <a:spcPct val="0"/>
              </a:spcBef>
              <a:spcAft>
                <a:spcPct val="0"/>
              </a:spcAft>
              <a:buFontTx/>
              <a:buChar char="•"/>
            </a:pPr>
            <a:r>
              <a:rPr lang="en-US" sz="4000" dirty="0">
                <a:solidFill>
                  <a:schemeClr val="accent1"/>
                </a:solidFill>
                <a:latin typeface="Arial" pitchFamily="34" charset="0"/>
                <a:cs typeface="Arial" pitchFamily="34" charset="0"/>
              </a:rPr>
              <a:t> Cirrhosis (</a:t>
            </a:r>
            <a:r>
              <a:rPr lang="en-US" sz="2400" dirty="0">
                <a:solidFill>
                  <a:schemeClr val="accent1"/>
                </a:solidFill>
                <a:latin typeface="Arial" pitchFamily="34" charset="0"/>
                <a:cs typeface="Arial" pitchFamily="34" charset="0"/>
              </a:rPr>
              <a:t>the most common initial presentation</a:t>
            </a:r>
            <a:r>
              <a:rPr lang="en-US" sz="4000" dirty="0">
                <a:solidFill>
                  <a:schemeClr val="accent1"/>
                </a:solidFill>
                <a:latin typeface="Arial" pitchFamily="34" charset="0"/>
                <a:cs typeface="Arial" pitchFamily="34" charset="0"/>
              </a:rPr>
              <a:t>)</a:t>
            </a:r>
          </a:p>
          <a:p>
            <a:pPr lvl="0" defTabSz="914400" eaLnBrk="0" fontAlgn="base" hangingPunct="0">
              <a:lnSpc>
                <a:spcPct val="150000"/>
              </a:lnSpc>
              <a:spcBef>
                <a:spcPct val="0"/>
              </a:spcBef>
              <a:spcAft>
                <a:spcPct val="0"/>
              </a:spcAft>
              <a:buFontTx/>
              <a:buChar char="•"/>
            </a:pPr>
            <a:r>
              <a:rPr lang="en-US" sz="4000" dirty="0">
                <a:solidFill>
                  <a:schemeClr val="accent1"/>
                </a:solidFill>
                <a:latin typeface="Arial" pitchFamily="34" charset="0"/>
                <a:cs typeface="Arial" pitchFamily="34" charset="0"/>
              </a:rPr>
              <a:t> </a:t>
            </a:r>
            <a:r>
              <a:rPr lang="en-US" sz="4000" dirty="0" err="1">
                <a:solidFill>
                  <a:schemeClr val="accent1"/>
                </a:solidFill>
                <a:latin typeface="Arial" pitchFamily="34" charset="0"/>
                <a:cs typeface="Arial" pitchFamily="34" charset="0"/>
              </a:rPr>
              <a:t>Fulminant</a:t>
            </a:r>
            <a:r>
              <a:rPr lang="en-US" sz="4000" dirty="0">
                <a:solidFill>
                  <a:schemeClr val="accent1"/>
                </a:solidFill>
                <a:latin typeface="Arial" pitchFamily="34" charset="0"/>
                <a:cs typeface="Arial" pitchFamily="34" charset="0"/>
              </a:rPr>
              <a:t> hepatic failure</a:t>
            </a:r>
            <a:endParaRPr lang="en-US" sz="80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192733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medscapestatic.com/pi/meds/ckb/65/3576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5514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35395"/>
            <a:ext cx="5791200" cy="5422605"/>
          </a:xfrm>
          <a:prstGeom prst="rect">
            <a:avLst/>
          </a:prstGeom>
          <a:noFill/>
          <a:ln w="9525">
            <a:noFill/>
            <a:miter lim="800000"/>
            <a:headEnd/>
            <a:tailEnd/>
          </a:ln>
          <a:effectLst/>
        </p:spPr>
      </p:pic>
    </p:spTree>
    <p:extLst>
      <p:ext uri="{BB962C8B-B14F-4D97-AF65-F5344CB8AC3E}">
        <p14:creationId xmlns:p14="http://schemas.microsoft.com/office/powerpoint/2010/main" val="195275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5289"/>
          <a:stretch>
            <a:fillRect/>
          </a:stretch>
        </p:blipFill>
        <p:spPr bwMode="auto">
          <a:xfrm>
            <a:off x="0" y="1447800"/>
            <a:ext cx="5867400" cy="5410200"/>
          </a:xfrm>
          <a:prstGeom prst="rect">
            <a:avLst/>
          </a:prstGeom>
          <a:noFill/>
          <a:ln w="9525">
            <a:noFill/>
            <a:miter lim="800000"/>
            <a:headEnd/>
            <a:tailEnd/>
          </a:ln>
          <a:effectLst/>
        </p:spPr>
      </p:pic>
    </p:spTree>
    <p:extLst>
      <p:ext uri="{BB962C8B-B14F-4D97-AF65-F5344CB8AC3E}">
        <p14:creationId xmlns:p14="http://schemas.microsoft.com/office/powerpoint/2010/main" val="88043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524000"/>
            <a:ext cx="5715000" cy="5276043"/>
          </a:xfrm>
          <a:prstGeom prst="rect">
            <a:avLst/>
          </a:prstGeom>
          <a:noFill/>
          <a:ln w="9525">
            <a:noFill/>
            <a:miter lim="800000"/>
            <a:headEnd/>
            <a:tailEnd/>
          </a:ln>
          <a:effectLst/>
        </p:spPr>
      </p:pic>
    </p:spTree>
    <p:extLst>
      <p:ext uri="{BB962C8B-B14F-4D97-AF65-F5344CB8AC3E}">
        <p14:creationId xmlns:p14="http://schemas.microsoft.com/office/powerpoint/2010/main" val="301856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493909"/>
            <a:ext cx="5410200" cy="5364091"/>
          </a:xfrm>
          <a:prstGeom prst="rect">
            <a:avLst/>
          </a:prstGeom>
          <a:noFill/>
          <a:ln w="9525">
            <a:noFill/>
            <a:miter lim="800000"/>
            <a:headEnd/>
            <a:tailEnd/>
          </a:ln>
          <a:effectLst/>
        </p:spPr>
      </p:pic>
    </p:spTree>
    <p:extLst>
      <p:ext uri="{BB962C8B-B14F-4D97-AF65-F5344CB8AC3E}">
        <p14:creationId xmlns:p14="http://schemas.microsoft.com/office/powerpoint/2010/main" val="375897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b="6667"/>
          <a:stretch>
            <a:fillRect/>
          </a:stretch>
        </p:blipFill>
        <p:spPr bwMode="auto">
          <a:xfrm>
            <a:off x="0" y="1447800"/>
            <a:ext cx="5334000" cy="5410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334000" y="3200400"/>
            <a:ext cx="3616842" cy="990600"/>
          </a:xfrm>
          <a:prstGeom prst="rect">
            <a:avLst/>
          </a:prstGeom>
          <a:noFill/>
          <a:ln w="9525">
            <a:noFill/>
            <a:miter lim="800000"/>
            <a:headEnd/>
            <a:tailEnd/>
          </a:ln>
          <a:effectLst/>
        </p:spPr>
      </p:pic>
    </p:spTree>
    <p:extLst>
      <p:ext uri="{BB962C8B-B14F-4D97-AF65-F5344CB8AC3E}">
        <p14:creationId xmlns:p14="http://schemas.microsoft.com/office/powerpoint/2010/main" val="353145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19600" y="0"/>
            <a:ext cx="4572000" cy="6858000"/>
            <a:chOff x="3200400" y="0"/>
            <a:chExt cx="2809875" cy="6858000"/>
          </a:xfrm>
        </p:grpSpPr>
        <p:pic>
          <p:nvPicPr>
            <p:cNvPr id="7170" name="Picture 2"/>
            <p:cNvPicPr>
              <a:picLocks noChangeAspect="1" noChangeArrowheads="1"/>
            </p:cNvPicPr>
            <p:nvPr/>
          </p:nvPicPr>
          <p:blipFill>
            <a:blip r:embed="rId2" cstate="print"/>
            <a:srcRect/>
            <a:stretch>
              <a:fillRect/>
            </a:stretch>
          </p:blipFill>
          <p:spPr bwMode="auto">
            <a:xfrm>
              <a:off x="3200400" y="0"/>
              <a:ext cx="2809875" cy="4724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3276600" y="3733800"/>
              <a:ext cx="2733675" cy="3124200"/>
            </a:xfrm>
            <a:prstGeom prst="rect">
              <a:avLst/>
            </a:prstGeom>
            <a:noFill/>
            <a:ln w="9525">
              <a:noFill/>
              <a:miter lim="800000"/>
              <a:headEnd/>
              <a:tailEnd/>
            </a:ln>
            <a:effectLst/>
          </p:spPr>
        </p:pic>
      </p:grpSp>
      <p:pic>
        <p:nvPicPr>
          <p:cNvPr id="7172" name="Picture 4"/>
          <p:cNvPicPr>
            <a:picLocks noChangeAspect="1" noChangeArrowheads="1"/>
          </p:cNvPicPr>
          <p:nvPr/>
        </p:nvPicPr>
        <p:blipFill>
          <a:blip r:embed="rId4" cstate="print"/>
          <a:srcRect/>
          <a:stretch>
            <a:fillRect/>
          </a:stretch>
        </p:blipFill>
        <p:spPr bwMode="auto">
          <a:xfrm>
            <a:off x="457200" y="2667000"/>
            <a:ext cx="3565689" cy="1295400"/>
          </a:xfrm>
          <a:prstGeom prst="rect">
            <a:avLst/>
          </a:prstGeom>
          <a:noFill/>
          <a:ln w="9525">
            <a:noFill/>
            <a:miter lim="800000"/>
            <a:headEnd/>
            <a:tailEnd/>
          </a:ln>
          <a:effectLst/>
        </p:spPr>
      </p:pic>
    </p:spTree>
    <p:extLst>
      <p:ext uri="{BB962C8B-B14F-4D97-AF65-F5344CB8AC3E}">
        <p14:creationId xmlns:p14="http://schemas.microsoft.com/office/powerpoint/2010/main" val="4145910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688</Words>
  <Application>Microsoft Office PowerPoint</Application>
  <PresentationFormat>On-screen Show (4:3)</PresentationFormat>
  <Paragraphs>62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NewsPrint</vt:lpstr>
      <vt:lpstr>Liver Function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Urea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Digestive system disorders: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Function Test</dc:title>
  <dc:creator>YU</dc:creator>
  <cp:lastModifiedBy>hamzeh otoom</cp:lastModifiedBy>
  <cp:revision>5</cp:revision>
  <dcterms:created xsi:type="dcterms:W3CDTF">2006-08-16T00:00:00Z</dcterms:created>
  <dcterms:modified xsi:type="dcterms:W3CDTF">2020-10-26T10:59:29Z</dcterms:modified>
</cp:coreProperties>
</file>