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90" r:id="rId13"/>
    <p:sldId id="288" r:id="rId14"/>
    <p:sldId id="291" r:id="rId15"/>
    <p:sldId id="294" r:id="rId16"/>
    <p:sldId id="292" r:id="rId17"/>
    <p:sldId id="293" r:id="rId18"/>
    <p:sldId id="295" r:id="rId19"/>
    <p:sldId id="296" r:id="rId20"/>
    <p:sldId id="297" r:id="rId21"/>
    <p:sldId id="298" r:id="rId22"/>
    <p:sldId id="299" r:id="rId23"/>
    <p:sldId id="262" r:id="rId24"/>
    <p:sldId id="300" r:id="rId25"/>
    <p:sldId id="301" r:id="rId26"/>
    <p:sldId id="302" r:id="rId27"/>
    <p:sldId id="304" r:id="rId28"/>
    <p:sldId id="305" r:id="rId29"/>
    <p:sldId id="306" r:id="rId30"/>
    <p:sldId id="303" r:id="rId31"/>
    <p:sldId id="307" r:id="rId32"/>
    <p:sldId id="309" r:id="rId33"/>
    <p:sldId id="308" r:id="rId34"/>
    <p:sldId id="279" r:id="rId35"/>
  </p:sldIdLst>
  <p:sldSz cx="9144000" cy="5143500" type="screen16x9"/>
  <p:notesSz cx="6858000" cy="9144000"/>
  <p:embeddedFontLst>
    <p:embeddedFont>
      <p:font typeface="Arial Rounded MT Bold" panose="02000000000000000000" pitchFamily="2" charset="0"/>
      <p:regular r:id="rId37"/>
    </p:embeddedFont>
    <p:embeddedFont>
      <p:font typeface="Dosis Light" panose="02010803020202060003" pitchFamily="2" charset="0"/>
      <p:regular r:id="rId38"/>
      <p:bold r:id="rId39"/>
    </p:embeddedFont>
    <p:embeddedFont>
      <p:font typeface="Titillium Web Light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" initials="Y" lastIdx="1" clrIdx="0">
    <p:extLst>
      <p:ext uri="{19B8F6BF-5375-455C-9EA6-DF929625EA0E}">
        <p15:presenceInfo xmlns:p15="http://schemas.microsoft.com/office/powerpoint/2012/main" userId="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A6B475-946E-4765-901C-164F4BED6BB4}">
  <a:tblStyle styleId="{AEA6B475-946E-4765-901C-164F4BED6B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07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font" Target="fonts/font3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font" Target="fonts/font6.fntdata" /><Relationship Id="rId47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font" Target="fonts/font2.fntdata" /><Relationship Id="rId46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font" Target="fonts/font5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font" Target="fonts/font1.fntdata" /><Relationship Id="rId40" Type="http://schemas.openxmlformats.org/officeDocument/2006/relationships/font" Target="fonts/font4.fntdata" /><Relationship Id="rId45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font" Target="fonts/font7.fntdata" /><Relationship Id="rId48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410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Google Shape;403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Metabolism of Ethanol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0C8F6C8-C011-4A4B-BA9E-6264842C680E}"/>
              </a:ext>
            </a:extLst>
          </p:cNvPr>
          <p:cNvSpPr txBox="1"/>
          <p:nvPr/>
        </p:nvSpPr>
        <p:spPr>
          <a:xfrm>
            <a:off x="762000" y="3219822"/>
            <a:ext cx="46020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GIT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Dr. Mazhar Al Zoubi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2020</a:t>
            </a:r>
            <a:endParaRPr lang="ar-JO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>
                <a:solidFill>
                  <a:srgbClr val="FFFF00"/>
                </a:solidFill>
              </a:rPr>
              <a:t>Fate </a:t>
            </a:r>
            <a:br>
              <a:rPr lang="en-US" sz="7200" b="1" dirty="0">
                <a:solidFill>
                  <a:srgbClr val="FFFF00"/>
                </a:solidFill>
              </a:rPr>
            </a:br>
            <a:r>
              <a:rPr lang="en-US" sz="7200" b="1" dirty="0">
                <a:solidFill>
                  <a:srgbClr val="FFFF00"/>
                </a:solidFill>
              </a:rPr>
              <a:t>of </a:t>
            </a:r>
            <a:br>
              <a:rPr lang="en-US" sz="7200" b="1" dirty="0">
                <a:solidFill>
                  <a:srgbClr val="FFFF00"/>
                </a:solidFill>
              </a:rPr>
            </a:br>
            <a:r>
              <a:rPr lang="en-US" sz="7200" b="1" dirty="0">
                <a:solidFill>
                  <a:srgbClr val="FFFF00"/>
                </a:solidFill>
              </a:rPr>
              <a:t>Acetate</a:t>
            </a:r>
            <a:endParaRPr lang="ar-JO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8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755576" y="195486"/>
            <a:ext cx="6581775" cy="4933268"/>
            <a:chOff x="755576" y="195486"/>
            <a:chExt cx="6581775" cy="493326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95486"/>
              <a:ext cx="3848808" cy="469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128629"/>
              <a:ext cx="658177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68220" y="267494"/>
            <a:ext cx="32956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In the liver:</a:t>
            </a:r>
            <a:r>
              <a:rPr lang="en-US" sz="2000" i="1" dirty="0"/>
              <a:t> </a:t>
            </a:r>
            <a:r>
              <a:rPr lang="en-US" sz="2000" dirty="0"/>
              <a:t>The principle isoform of acetyl CoA </a:t>
            </a:r>
            <a:r>
              <a:rPr lang="en-US" sz="2000" dirty="0" err="1"/>
              <a:t>synthetase</a:t>
            </a:r>
            <a:r>
              <a:rPr lang="en-US" sz="2000" dirty="0"/>
              <a:t> (ACS I) is a cytosolic enzyme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402105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06862" y="367032"/>
            <a:ext cx="6641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the heart and skeletal muscle, the acetate is metabolized by the </a:t>
            </a:r>
            <a:r>
              <a:rPr lang="en-US" sz="2000" b="1" dirty="0"/>
              <a:t>mitochondrial acetyl CoA</a:t>
            </a:r>
            <a:r>
              <a:rPr lang="en-US" sz="2000" dirty="0"/>
              <a:t> </a:t>
            </a:r>
            <a:r>
              <a:rPr lang="en-US" sz="2000" dirty="0" err="1"/>
              <a:t>synthetase</a:t>
            </a:r>
            <a:r>
              <a:rPr lang="en-US" sz="2000" dirty="0"/>
              <a:t> isoform </a:t>
            </a:r>
            <a:r>
              <a:rPr lang="en-US" sz="2000" b="1" dirty="0"/>
              <a:t>(ACSII).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Therefore the acetyl CoA can directly enter the TCA cycle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424976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Microsomal Ethanol Oxidizing System</a:t>
            </a:r>
            <a:endParaRPr lang="ar-JO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3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7"/>
          <a:stretch/>
        </p:blipFill>
        <p:spPr bwMode="auto">
          <a:xfrm>
            <a:off x="611560" y="123478"/>
            <a:ext cx="6819900" cy="495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491630"/>
            <a:ext cx="1224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electron-donating reductase system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1510" y="2833360"/>
            <a:ext cx="1277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cytochrome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P450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2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1864"/>
            <a:ext cx="47053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39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683568" y="339502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CYP2E1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9098" y="1203598"/>
            <a:ext cx="67632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Rounded MT Bold" panose="020F0704030504030204" pitchFamily="34" charset="0"/>
              </a:rPr>
              <a:t>MEOS is part of the superfamily of cytochrome P450 enzymes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Rounded MT Bold" panose="020F0704030504030204" pitchFamily="34" charset="0"/>
              </a:rPr>
              <a:t>More than 10 distinct gene families are found in mammals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Rounded MT Bold" panose="020F0704030504030204" pitchFamily="34" charset="0"/>
              </a:rPr>
              <a:t>More than 100 different cytochrome P450 isozymes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Rounded MT Bold" panose="020F0704030504030204" pitchFamily="34" charset="0"/>
              </a:rPr>
              <a:t>CYP2E1 is the highest active isozyme against ethanol with high Km ????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1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683568" y="339502"/>
            <a:ext cx="4304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2. INDUCTION OF P450 ENZYMES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03598"/>
            <a:ext cx="6768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Chronic consumption of ethanol increases hepatic CYP2E1 levels approximately 5- to 10-fold.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Through transcriptional, post-transcriptional, and post-translational regulation.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After treatment with phenobarbital, CYP2B2 is increased 50- to 100-fold. (then drug tolerance)</a:t>
            </a:r>
            <a:endParaRPr lang="ar-JO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611560" y="3507854"/>
            <a:ext cx="1512168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/>
              <a:t>High Ethanol</a:t>
            </a:r>
            <a:endParaRPr lang="ar-JO" b="1" dirty="0"/>
          </a:p>
        </p:txBody>
      </p:sp>
      <p:sp>
        <p:nvSpPr>
          <p:cNvPr id="6" name="Rectangle 5"/>
          <p:cNvSpPr/>
          <p:nvPr/>
        </p:nvSpPr>
        <p:spPr>
          <a:xfrm>
            <a:off x="2627784" y="3292410"/>
            <a:ext cx="180020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/>
              <a:t>phenobarbital-oxidizing P450 system. </a:t>
            </a:r>
            <a:endParaRPr lang="ar-JO" b="1" dirty="0"/>
          </a:p>
        </p:txBody>
      </p:sp>
      <p:sp>
        <p:nvSpPr>
          <p:cNvPr id="7" name="Rectangle 6"/>
          <p:cNvSpPr/>
          <p:nvPr/>
        </p:nvSpPr>
        <p:spPr>
          <a:xfrm>
            <a:off x="5012417" y="3292410"/>
            <a:ext cx="2430016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/>
              <a:t>toxic levels of the barbiturate can accumulate in the blood.</a:t>
            </a:r>
            <a:endParaRPr lang="ar-JO" b="1" dirty="0"/>
          </a:p>
        </p:txBody>
      </p:sp>
      <p:sp>
        <p:nvSpPr>
          <p:cNvPr id="8" name="&quot;No&quot; Symbol 7"/>
          <p:cNvSpPr/>
          <p:nvPr/>
        </p:nvSpPr>
        <p:spPr>
          <a:xfrm>
            <a:off x="2216003" y="3511996"/>
            <a:ext cx="288032" cy="307777"/>
          </a:xfrm>
          <a:prstGeom prst="noSmoking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b="1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499992" y="3507854"/>
            <a:ext cx="487959" cy="27816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b="1"/>
          </a:p>
        </p:txBody>
      </p:sp>
    </p:spTree>
    <p:extLst>
      <p:ext uri="{BB962C8B-B14F-4D97-AF65-F5344CB8AC3E}">
        <p14:creationId xmlns:p14="http://schemas.microsoft.com/office/powerpoint/2010/main" val="3541914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683568" y="339502"/>
            <a:ext cx="6338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Impact of ethanol consumption and CYP induction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451560"/>
            <a:ext cx="1766830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High Ethanol</a:t>
            </a:r>
            <a:endParaRPr lang="ar-JO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1451560"/>
            <a:ext cx="1938351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CYP induction</a:t>
            </a:r>
            <a:endParaRPr lang="ar-JO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064" y="2571750"/>
            <a:ext cx="2451312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High acetaldehyde</a:t>
            </a:r>
            <a:endParaRPr lang="ar-JO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556" y="3939902"/>
            <a:ext cx="1564852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Liver Injury</a:t>
            </a:r>
            <a:endParaRPr lang="ar-JO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1742" y="2771805"/>
            <a:ext cx="1851789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Free Radicals</a:t>
            </a:r>
            <a:endParaRPr lang="ar-JO" sz="20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55776" y="1579607"/>
            <a:ext cx="864096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Right Arrow 9"/>
          <p:cNvSpPr/>
          <p:nvPr/>
        </p:nvSpPr>
        <p:spPr>
          <a:xfrm rot="2380433">
            <a:off x="4791610" y="2116367"/>
            <a:ext cx="864096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Right Arrow 10"/>
          <p:cNvSpPr/>
          <p:nvPr/>
        </p:nvSpPr>
        <p:spPr>
          <a:xfrm rot="7497349">
            <a:off x="2977895" y="2202944"/>
            <a:ext cx="864096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Right Arrow 11"/>
          <p:cNvSpPr/>
          <p:nvPr/>
        </p:nvSpPr>
        <p:spPr>
          <a:xfrm rot="7497349">
            <a:off x="4462089" y="3388056"/>
            <a:ext cx="864096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Right Arrow 12"/>
          <p:cNvSpPr/>
          <p:nvPr/>
        </p:nvSpPr>
        <p:spPr>
          <a:xfrm rot="2380433">
            <a:off x="3059832" y="3388054"/>
            <a:ext cx="864096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60446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115616" y="482942"/>
            <a:ext cx="5934638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Variations in the Pattern of Ethanol Metabolism</a:t>
            </a:r>
            <a:endParaRPr lang="ar-JO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131590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Factors that determine the rate and route of ethanol oxidation in individuals include:</a:t>
            </a:r>
          </a:p>
          <a:p>
            <a:endParaRPr lang="en-US" sz="1800" b="1" dirty="0"/>
          </a:p>
          <a:p>
            <a:pPr marL="342900" indent="-342900">
              <a:buAutoNum type="arabicPeriod"/>
            </a:pPr>
            <a:r>
              <a:rPr lang="en-US" sz="1800" dirty="0"/>
              <a:t>Genotype</a:t>
            </a:r>
          </a:p>
          <a:p>
            <a:pPr marL="342900" indent="-342900">
              <a:buAutoNum type="arabicPeriod"/>
            </a:pPr>
            <a:r>
              <a:rPr lang="en-US" sz="1800" dirty="0"/>
              <a:t>Drinking history</a:t>
            </a:r>
          </a:p>
          <a:p>
            <a:pPr marL="342900" indent="-342900">
              <a:buAutoNum type="arabicPeriod"/>
            </a:pPr>
            <a:r>
              <a:rPr lang="en-US" sz="1800" dirty="0"/>
              <a:t>Gender (lower levels of gastric ADH activity in women)</a:t>
            </a:r>
          </a:p>
          <a:p>
            <a:pPr marL="342900" indent="-342900">
              <a:buAutoNum type="arabicPeriod"/>
            </a:pPr>
            <a:r>
              <a:rPr lang="en-US" sz="1800" dirty="0"/>
              <a:t>Quantity</a:t>
            </a:r>
            <a:endParaRPr lang="ar-JO" sz="1800" b="1" dirty="0"/>
          </a:p>
        </p:txBody>
      </p:sp>
    </p:spTree>
    <p:extLst>
      <p:ext uri="{BB962C8B-B14F-4D97-AF65-F5344CB8AC3E}">
        <p14:creationId xmlns:p14="http://schemas.microsoft.com/office/powerpoint/2010/main" val="43662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518"/>
            <a:ext cx="747412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547664" y="411510"/>
            <a:ext cx="5767926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Energy Yield of Ethanol Oxidation</a:t>
            </a:r>
            <a:endParaRPr lang="ar-JO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635646"/>
            <a:ext cx="2781531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Route dependent </a:t>
            </a:r>
            <a:endParaRPr lang="ar-J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87" y="47625"/>
            <a:ext cx="38195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9792" y="915566"/>
            <a:ext cx="1883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</a:rPr>
              <a:t>cytosolic enzyme</a:t>
            </a:r>
            <a:endParaRPr lang="ar-JO" sz="16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2744546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</a:rPr>
              <a:t>mitochondrial</a:t>
            </a:r>
            <a:endParaRPr lang="ar-JO" sz="1600" b="1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1402" y="3864075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rgbClr val="00B050"/>
                </a:solidFill>
              </a:rPr>
              <a:t>Activation to </a:t>
            </a:r>
            <a:endParaRPr lang="ar-JO" sz="1800" b="1" i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95486"/>
            <a:ext cx="409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I. The major route (13 ATP)</a:t>
            </a:r>
            <a:endParaRPr lang="ar-JO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4745" y="1891133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5 ATP</a:t>
            </a:r>
            <a:endParaRPr lang="ar-JO" sz="18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91680" y="1419622"/>
            <a:ext cx="3672408" cy="62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691680" y="2198910"/>
            <a:ext cx="3672408" cy="714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339752" y="4233407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14745" y="4013162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rgbClr val="00B050"/>
                </a:solidFill>
              </a:rPr>
              <a:t>Acetyl CoA</a:t>
            </a:r>
            <a:endParaRPr lang="ar-JO" sz="1800" b="1" i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31023" y="4237539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rgbClr val="00B050"/>
                </a:solidFill>
              </a:rPr>
              <a:t>-2 ATP</a:t>
            </a:r>
            <a:endParaRPr lang="ar-JO" sz="1800" b="1" i="1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0107" y="3435846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10 ATP</a:t>
            </a:r>
            <a:endParaRPr lang="ar-JO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11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07504" y="19548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Route 2 (</a:t>
            </a:r>
            <a:r>
              <a:rPr lang="en-US" sz="2400" dirty="0"/>
              <a:t>microsomal ethanol oxidizing system (MEOS)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  <a:endParaRPr lang="ar-JO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9"/>
          <a:stretch/>
        </p:blipFill>
        <p:spPr bwMode="auto">
          <a:xfrm>
            <a:off x="2346344" y="957100"/>
            <a:ext cx="3191320" cy="255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357362"/>
            <a:ext cx="3609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974" y="1509920"/>
            <a:ext cx="2562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Maximum of 8.0 moles of ATP</a:t>
            </a:r>
            <a:endParaRPr lang="ar-JO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48363" r="23810" b="16012"/>
          <a:stretch/>
        </p:blipFill>
        <p:spPr bwMode="auto">
          <a:xfrm>
            <a:off x="3881275" y="3439055"/>
            <a:ext cx="1914861" cy="158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565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9"/>
          <p:cNvSpPr txBox="1">
            <a:spLocks noGrp="1"/>
          </p:cNvSpPr>
          <p:nvPr>
            <p:ph type="ctrTitle" idx="4294967295"/>
          </p:nvPr>
        </p:nvSpPr>
        <p:spPr>
          <a:xfrm>
            <a:off x="1167018" y="3716206"/>
            <a:ext cx="5495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</a:rPr>
              <a:t>TOXIC EFFECTS OF ETHANOL METABOLISM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3879" name="Google Shape;3879;p19"/>
          <p:cNvSpPr/>
          <p:nvPr/>
        </p:nvSpPr>
        <p:spPr>
          <a:xfrm>
            <a:off x="2347313" y="2155769"/>
            <a:ext cx="270850" cy="2586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2011275" y="703738"/>
            <a:ext cx="1160371" cy="1160688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892483" y="1616446"/>
            <a:ext cx="766645" cy="766759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978868" y="928441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971600" y="411510"/>
            <a:ext cx="52565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800" b="1" dirty="0"/>
              <a:t>Three forms of alcohol related liver disorders </a:t>
            </a:r>
            <a:endParaRPr lang="ar-JO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1403648" y="11315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Fatty liver.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Alcohol-induced hepatitis.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Cirrhosis.</a:t>
            </a:r>
            <a:endParaRPr lang="ar-JO" sz="2000" b="1" dirty="0"/>
          </a:p>
        </p:txBody>
      </p:sp>
    </p:spTree>
    <p:extLst>
      <p:ext uri="{BB962C8B-B14F-4D97-AF65-F5344CB8AC3E}">
        <p14:creationId xmlns:p14="http://schemas.microsoft.com/office/powerpoint/2010/main" val="330440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539552" y="1563638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2000" b="1" dirty="0"/>
              <a:t>Acute Effects of Ethanol Arising from the Increased NADH/NAD</a:t>
            </a:r>
            <a:r>
              <a:rPr lang="en-US" sz="2000" b="1" baseline="30000" dirty="0"/>
              <a:t>+</a:t>
            </a:r>
            <a:r>
              <a:rPr lang="en-US" sz="2000" b="1" dirty="0"/>
              <a:t> Ratio</a:t>
            </a:r>
          </a:p>
          <a:p>
            <a:pPr marL="342900" indent="-342900">
              <a:buAutoNum type="alphaUcPeriod"/>
            </a:pPr>
            <a:endParaRPr lang="en-US" sz="2000" b="1" dirty="0"/>
          </a:p>
          <a:p>
            <a:pPr marL="342900" indent="-342900">
              <a:buAutoNum type="alphaUcPeriod"/>
            </a:pPr>
            <a:r>
              <a:rPr lang="en-US" sz="2000" b="1" dirty="0"/>
              <a:t>Acetaldehyde Toxicity</a:t>
            </a:r>
          </a:p>
          <a:p>
            <a:pPr marL="342900" indent="-342900">
              <a:buAutoNum type="alphaUcPeriod"/>
            </a:pPr>
            <a:endParaRPr lang="en-US" sz="2000" b="1" dirty="0"/>
          </a:p>
          <a:p>
            <a:pPr marL="342900" indent="-342900">
              <a:buAutoNum type="alphaUcPeriod"/>
            </a:pPr>
            <a:r>
              <a:rPr lang="en-US" sz="2000" b="1" dirty="0"/>
              <a:t>Ethanol and Free Radical Formation</a:t>
            </a:r>
          </a:p>
          <a:p>
            <a:pPr marL="342900" indent="-342900">
              <a:buAutoNum type="alphaUcPeriod"/>
            </a:pPr>
            <a:endParaRPr lang="en-US" sz="2000" b="1" dirty="0"/>
          </a:p>
          <a:p>
            <a:pPr marL="342900" indent="-342900">
              <a:buAutoNum type="alphaUcPeriod"/>
            </a:pPr>
            <a:r>
              <a:rPr lang="en-US" sz="2000" b="1" dirty="0"/>
              <a:t>Hepatic Cirrhosis and Loss of Liver Function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2827690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899592" y="339502"/>
            <a:ext cx="63367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2000" b="1" dirty="0">
                <a:solidFill>
                  <a:schemeClr val="tx1"/>
                </a:solidFill>
              </a:rPr>
              <a:t>Acute Effects of Ethanol Arising from the Increased NADH/NAD</a:t>
            </a:r>
            <a:r>
              <a:rPr lang="en-US" sz="2000" b="1" baseline="30000" dirty="0">
                <a:solidFill>
                  <a:schemeClr val="tx1"/>
                </a:solidFill>
              </a:rPr>
              <a:t>+</a:t>
            </a:r>
            <a:r>
              <a:rPr lang="en-US" sz="2000" b="1" dirty="0">
                <a:solidFill>
                  <a:schemeClr val="tx1"/>
                </a:solidFill>
              </a:rPr>
              <a:t> Ratio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1491630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CHANGES IN FATTY ACID METABOLISM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ALCOHOL-INDUCED KETOACIDOSIS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LACTIC ACIDOSIS, HYPERURICEMIA, AND HYPOGLYCEMIA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1756365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755576" y="555526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1800" b="1" dirty="0"/>
              <a:t>CHANGES IN FATTY ACID METABOLISM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313" y="1059582"/>
            <a:ext cx="37486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Inhibits the oxidation of fatty acids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Increases the availability of glycerol 3-P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Re-esterified into </a:t>
            </a:r>
            <a:r>
              <a:rPr lang="en-US" dirty="0" err="1"/>
              <a:t>triacylglycerols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Ethanol-induced hyperlipidemia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Fatty liver (hepatic steatosis)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Adipose tissue lipolysis increases after ethanol consumption, possibly because of a release of epinephrine</a:t>
            </a:r>
            <a:endParaRPr lang="ar-J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1" t="38426"/>
          <a:stretch/>
        </p:blipFill>
        <p:spPr bwMode="auto">
          <a:xfrm>
            <a:off x="4355976" y="1563638"/>
            <a:ext cx="3626396" cy="307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601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894526" y="411510"/>
            <a:ext cx="5019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2. ALCOHOL-INDUCED KETOACIDOSIS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036808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The acetyl CoA enters the pathway for ketone body synthesis instead of the TCA </a:t>
            </a:r>
            <a:r>
              <a:rPr lang="en-US" sz="1800" dirty="0" err="1"/>
              <a:t>cycle.Due</a:t>
            </a:r>
            <a:r>
              <a:rPr lang="en-US" sz="1800" dirty="0"/>
              <a:t> to low OAA which is converted to malate due to high NADH/NAD ratio. </a:t>
            </a:r>
            <a:endParaRPr lang="ar-JO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9" r="-2046" b="41137"/>
          <a:stretch/>
        </p:blipFill>
        <p:spPr bwMode="auto">
          <a:xfrm>
            <a:off x="3563888" y="1068394"/>
            <a:ext cx="4405086" cy="366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790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539552" y="33950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3. LACTIC ACIDOSIS, HYPERURICEMIA, AND HYPOGLYCEMIA</a:t>
            </a:r>
            <a:endParaRPr lang="ar-JO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611560" y="915565"/>
            <a:ext cx="34563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lactate dehydrogenase reaction is shifted toward lactate, resulting in a </a:t>
            </a:r>
            <a:r>
              <a:rPr lang="en-US" sz="1600" dirty="0" err="1"/>
              <a:t>lacticacidosis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May decrease excretion of uric acid</a:t>
            </a:r>
          </a:p>
          <a:p>
            <a:endParaRPr lang="en-US" sz="1600" dirty="0"/>
          </a:p>
          <a:p>
            <a:r>
              <a:rPr lang="en-US" sz="1600" dirty="0"/>
              <a:t>Increased degradation of purines also may contribute to hyperuricemia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High NADH/NAD ratio prevents major </a:t>
            </a:r>
            <a:r>
              <a:rPr lang="en-US" sz="1600" dirty="0" err="1"/>
              <a:t>gluconeogenic</a:t>
            </a:r>
            <a:r>
              <a:rPr lang="en-US" sz="1600" dirty="0"/>
              <a:t> precursors</a:t>
            </a:r>
            <a:endParaRPr lang="ar-JO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8" r="47978"/>
          <a:stretch/>
        </p:blipFill>
        <p:spPr bwMode="auto">
          <a:xfrm>
            <a:off x="4052241" y="1510710"/>
            <a:ext cx="3688111" cy="329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37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0" y="4719638"/>
            <a:ext cx="547688" cy="39370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323529" y="555526"/>
            <a:ext cx="597666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Up to 5% of ingested Ethanol is metabolized by (tongue, mouth, esophagus, and stomach).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85 to 98% is metabolized in the liver.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 to 10% is excreted through the lungs or kidneys. </a:t>
            </a:r>
            <a:endParaRPr lang="ar-JO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03388"/>
            <a:ext cx="2903215" cy="1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54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68"/>
            <a:ext cx="62579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703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899592" y="339502"/>
            <a:ext cx="633670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B. Acetaldehyde Toxicity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915566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It is highly reactive and binds covalently to amino groups, sulfhydryl groups, nucleotides, and phospholipids to form “adducts.”</a:t>
            </a:r>
            <a:endParaRPr lang="ar-JO" sz="1800" dirty="0"/>
          </a:p>
        </p:txBody>
      </p:sp>
      <p:sp>
        <p:nvSpPr>
          <p:cNvPr id="5" name="Rectangle 4"/>
          <p:cNvSpPr/>
          <p:nvPr/>
        </p:nvSpPr>
        <p:spPr>
          <a:xfrm>
            <a:off x="1403648" y="2099564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   ACETALDEHYDE AND ALCOHOL-INDUCED HEPATITIS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257175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proteins accumulate in the liver, together with lipid and results in an influx of water.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8" y="3298779"/>
            <a:ext cx="4597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   ACETALDEHYDE AND FREE RADICAL DAMAGE</a:t>
            </a:r>
          </a:p>
          <a:p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3651870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Acetaldehyde binds directly to glutathione and diminishes its ability to protect against H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 and prevent lipid peroxidation</a:t>
            </a:r>
            <a:endParaRPr lang="ar-JO" sz="1800" dirty="0"/>
          </a:p>
        </p:txBody>
      </p:sp>
    </p:spTree>
    <p:extLst>
      <p:ext uri="{BB962C8B-B14F-4D97-AF65-F5344CB8AC3E}">
        <p14:creationId xmlns:p14="http://schemas.microsoft.com/office/powerpoint/2010/main" val="3366890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899592" y="339502"/>
            <a:ext cx="633670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C. Ethanol and Free Radical Formation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131590"/>
            <a:ext cx="58326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Principally by CYP2E1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hydroxyethyl radical                   is produced during ethanol metabolism and can be released as a free radical.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Which will affect the mitochondrial function and impaired the oxidation process.</a:t>
            </a:r>
            <a:endParaRPr lang="ar-JO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70199"/>
            <a:ext cx="838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328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t="3384" r="3006" b="7542"/>
          <a:stretch/>
        </p:blipFill>
        <p:spPr bwMode="auto">
          <a:xfrm>
            <a:off x="857315" y="51470"/>
            <a:ext cx="8251189" cy="509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123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685800" y="7451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80BFB7"/>
                </a:solidFill>
              </a:rPr>
              <a:t>THANKS!</a:t>
            </a:r>
            <a:endParaRPr sz="6000">
              <a:solidFill>
                <a:srgbClr val="80BFB7"/>
              </a:solidFill>
            </a:endParaRPr>
          </a:p>
        </p:txBody>
      </p:sp>
      <p:sp>
        <p:nvSpPr>
          <p:cNvPr id="4039" name="Google Shape;4039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944725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sz="360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sp>
        <p:nvSpPr>
          <p:cNvPr id="4041" name="Google Shape;4041;p3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26" y="47625"/>
            <a:ext cx="38195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9792" y="915566"/>
            <a:ext cx="1883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</a:rPr>
              <a:t>cytosolic enzyme</a:t>
            </a:r>
            <a:endParaRPr lang="ar-JO" sz="16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464" y="2211710"/>
            <a:ext cx="7145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90 %</a:t>
            </a:r>
            <a:endParaRPr lang="ar-JO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2744546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</a:rPr>
              <a:t>mitochondrial</a:t>
            </a:r>
            <a:endParaRPr lang="ar-JO" sz="1600" b="1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7780" y="386789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rgbClr val="00B050"/>
                </a:solidFill>
              </a:rPr>
              <a:t>nontoxic</a:t>
            </a:r>
            <a:endParaRPr lang="ar-JO" sz="1800" b="1" i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4949" y="213041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rgbClr val="FF0000"/>
                </a:solidFill>
              </a:rPr>
              <a:t>toxic</a:t>
            </a:r>
            <a:endParaRPr lang="ar-JO" sz="18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95486"/>
            <a:ext cx="276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I. The major route</a:t>
            </a:r>
            <a:endParaRPr lang="ar-J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6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07504" y="19548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Route 2 (</a:t>
            </a:r>
            <a:r>
              <a:rPr lang="en-US" sz="2400" dirty="0"/>
              <a:t>microsomal ethanol oxidizing system (MEOS)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  <a:endParaRPr lang="ar-JO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9"/>
          <a:stretch/>
        </p:blipFill>
        <p:spPr bwMode="auto">
          <a:xfrm>
            <a:off x="2346343" y="957100"/>
            <a:ext cx="4830495" cy="38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357362"/>
            <a:ext cx="3609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974" y="1509920"/>
            <a:ext cx="2562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10 to 20% of ethanol oxidation in a moderate drinker. </a:t>
            </a:r>
            <a:endParaRPr lang="ar-JO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3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96425"/>
            <a:ext cx="6120680" cy="1159800"/>
          </a:xfrm>
        </p:spPr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</a:rPr>
              <a:t>Alcohol Dehydrogenase</a:t>
            </a:r>
            <a:endParaRPr lang="ar-JO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6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763284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6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</a:rPr>
              <a:t>Acetaldehyde Dehydrogenases</a:t>
            </a:r>
            <a:endParaRPr lang="ar-JO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4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67544" y="41151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More than 80% of acetaldehyde oxidation in the human liver is normally catalyzed by mitochondrial acetaldehyde dehydrogenase </a:t>
            </a:r>
            <a:r>
              <a:rPr lang="en-US" sz="2400" b="1" dirty="0"/>
              <a:t>(ALDH2)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remainder of acetaldehyde oxidation occurs through a cytosolic acetaldehyde dehydrogenase (ALDH1)</a:t>
            </a:r>
            <a:endParaRPr lang="ar-JO" sz="2400" b="1" dirty="0"/>
          </a:p>
        </p:txBody>
      </p:sp>
    </p:spTree>
    <p:extLst>
      <p:ext uri="{BB962C8B-B14F-4D97-AF65-F5344CB8AC3E}">
        <p14:creationId xmlns:p14="http://schemas.microsoft.com/office/powerpoint/2010/main" val="4203528791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745</Words>
  <Application>Microsoft Office PowerPoint</Application>
  <PresentationFormat>On-screen Show (16:9)</PresentationFormat>
  <Paragraphs>160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Mowbray template</vt:lpstr>
      <vt:lpstr>Metabolism of Ethanol</vt:lpstr>
      <vt:lpstr>PowerPoint Presentation</vt:lpstr>
      <vt:lpstr>PowerPoint Presentation</vt:lpstr>
      <vt:lpstr>PowerPoint Presentation</vt:lpstr>
      <vt:lpstr>PowerPoint Presentation</vt:lpstr>
      <vt:lpstr>Alcohol Dehydrogenase</vt:lpstr>
      <vt:lpstr>PowerPoint Presentation</vt:lpstr>
      <vt:lpstr>Acetaldehyde Dehydrogenases</vt:lpstr>
      <vt:lpstr>PowerPoint Presentation</vt:lpstr>
      <vt:lpstr>Fate  of  Acetate</vt:lpstr>
      <vt:lpstr>PowerPoint Presentation</vt:lpstr>
      <vt:lpstr>PowerPoint Presentation</vt:lpstr>
      <vt:lpstr>Microsomal Ethanol Oxidizing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TOXIC EFFECTS OF ETHANOL METABOLISM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of Ethanol</dc:title>
  <dc:creator>YU</dc:creator>
  <cp:lastModifiedBy>hamzeh otoom</cp:lastModifiedBy>
  <cp:revision>56</cp:revision>
  <dcterms:modified xsi:type="dcterms:W3CDTF">2020-10-26T10:59:04Z</dcterms:modified>
</cp:coreProperties>
</file>