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11" r:id="rId2"/>
    <p:sldId id="272" r:id="rId3"/>
    <p:sldId id="31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312" r:id="rId12"/>
    <p:sldId id="280" r:id="rId13"/>
    <p:sldId id="281" r:id="rId14"/>
    <p:sldId id="313" r:id="rId15"/>
    <p:sldId id="282" r:id="rId16"/>
    <p:sldId id="283" r:id="rId17"/>
    <p:sldId id="284" r:id="rId18"/>
    <p:sldId id="285" r:id="rId19"/>
    <p:sldId id="314" r:id="rId20"/>
    <p:sldId id="315" r:id="rId21"/>
    <p:sldId id="316" r:id="rId22"/>
    <p:sldId id="321" r:id="rId23"/>
    <p:sldId id="322" r:id="rId24"/>
    <p:sldId id="286" r:id="rId25"/>
    <p:sldId id="317" r:id="rId26"/>
    <p:sldId id="318" r:id="rId27"/>
    <p:sldId id="319" r:id="rId28"/>
    <p:sldId id="320" r:id="rId29"/>
    <p:sldId id="287" r:id="rId30"/>
    <p:sldId id="323" r:id="rId31"/>
    <p:sldId id="324" r:id="rId32"/>
    <p:sldId id="288" r:id="rId33"/>
    <p:sldId id="289" r:id="rId34"/>
    <p:sldId id="290" r:id="rId35"/>
    <p:sldId id="325" r:id="rId36"/>
    <p:sldId id="291" r:id="rId37"/>
    <p:sldId id="292" r:id="rId38"/>
    <p:sldId id="293" r:id="rId39"/>
    <p:sldId id="328" r:id="rId40"/>
    <p:sldId id="326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479" autoAdjust="0"/>
  </p:normalViewPr>
  <p:slideViewPr>
    <p:cSldViewPr>
      <p:cViewPr varScale="1">
        <p:scale>
          <a:sx n="52" d="100"/>
          <a:sy n="52" d="100"/>
        </p:scale>
        <p:origin x="121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558ECB-790B-4DF3-8290-ED27AF5BD76F}" type="datetimeFigureOut">
              <a:rPr lang="ar-JO" smtClean="0"/>
              <a:t>10/03/1442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F32D56-03A9-42C2-8A49-FF4629AE9DC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8810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Effect of insulin and glucagon on the synthesis of key enzymes of glycolysis in liver. P = phosphate.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26F03579-A8F8-49F0-AF94-182331F3354A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Effect of elevated insulin concentration on the intracellular concentration of fructose 2,6-bisphosphate in liver.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PFK-2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phosphofructokinase-2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FBP-2 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 fructose 2,6-bisphosphatase;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 cAMP = cyclic AMP; P = phosphate.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3121C296-5728-45CB-98DD-FCCFAD401B54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Allosteric regulation of malonyl coenzyme A (CoA) synthesis by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acetyl CoA carboxylase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. The carboxyl group contributed by dissolved CO</a:t>
            </a:r>
            <a:r>
              <a:rPr lang="en-US" altLang="ar-JO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 is shown in blue. P</a:t>
            </a:r>
            <a:r>
              <a:rPr lang="en-US" altLang="ar-JO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 = inorganic phosphate; ADP = adenosine diphosphate.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A9CAAD18-41D3-4213-85EA-8E41E1ACDC3E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Pathways for production of glycerol 3-phosphate in liver and adipose tissue. [Note: Glycerol 3-phosphate can also be generated by glyceroneogenesis.] NAD(H) = nicotinamide adenine dinucleotide; ADP = adenosine diphosphate.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BF60FBF2-5874-4956-8E43-3B83D564D422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Ketone body synthesis in the liver and use in peripheral tissues. Liver and red blood cells cannot use ketone bodies. [Note: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Thiophorase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 is also known as </a:t>
            </a:r>
            <a:r>
              <a:rPr lang="en-US" altLang="ar-JO" i="1">
                <a:latin typeface="Times New Roman" pitchFamily="18" charset="0"/>
                <a:cs typeface="Times New Roman" pitchFamily="18" charset="0"/>
              </a:rPr>
              <a:t>succinyl CoA:acetoacetate CoA transferase</a:t>
            </a:r>
            <a:r>
              <a:rPr lang="en-US" altLang="ar-JO">
                <a:latin typeface="Times New Roman" pitchFamily="18" charset="0"/>
                <a:cs typeface="Times New Roman" pitchFamily="18" charset="0"/>
              </a:rPr>
              <a:t>.] CoA = coenzyme A; NAD(H) = nicotinamide adenine dinucleotide; TCA = tricarboxylic acid.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2C6F46CF-E695-49F5-8C11-1D6D1EE1A9AD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latin typeface="Times New Roman" pitchFamily="18" charset="0"/>
                <a:cs typeface="Times New Roman" pitchFamily="18" charset="0"/>
              </a:rPr>
              <a:t>Mechanism of diabetic ketoacidosis seen in type 1 diabetes.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31863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defTabSz="9318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fld id="{D79140CD-6BDF-4F34-BAC4-27D537544B4E}" type="slidenum">
              <a:rPr lang="en-US" altLang="ar-JO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altLang="ar-J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2. Liver Metabolism </a:t>
            </a:r>
            <a:endParaRPr lang="ar-JO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Dr. Mazhar Al Zoubi , 2020</a:t>
            </a:r>
          </a:p>
          <a:p>
            <a:r>
              <a:rPr lang="en-US" sz="3200" b="1" i="1" dirty="0">
                <a:solidFill>
                  <a:schemeClr val="tx1"/>
                </a:solidFill>
              </a:rPr>
              <a:t>Chapters: 46 and 25</a:t>
            </a:r>
            <a:endParaRPr lang="ar-JO" sz="32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54203"/>
            <a:ext cx="1964871" cy="27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5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FUNCTIONS OF THE LIVER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1" y="2514600"/>
            <a:ext cx="8305800" cy="41147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/>
              <a:t>The Liver Is a Central Receiving and Recycling Center for the Body.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Inactivation and Detoxification of Xenobiotic Compounds and Metabolites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Regulation of Blood Glucose Levels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Synthesis and Export of Cholesterol and Triacylglycerol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Ammonia and the Urea Cycle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Ketone Body Formation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Nucleotide Biosynthesis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Synthesis of Blood Proteins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The Synthesis of Glycoproteins and Proteoglycans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The Pentose Phosphate Pathway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FUELS FOR THE LIVER</a:t>
            </a:r>
            <a:endParaRPr lang="ar-JO" sz="5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Consumes approximately 20% of the body oxygen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236411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7611939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principle forms in which energy is supplied</a:t>
            </a:r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2438400"/>
            <a:ext cx="7747000" cy="3687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1. Adenosine triphosphate (ATP).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en-US" b="1" dirty="0" err="1">
                <a:solidFill>
                  <a:srgbClr val="002060"/>
                </a:solidFill>
              </a:rPr>
              <a:t>Uridine</a:t>
            </a:r>
            <a:r>
              <a:rPr lang="en-US" b="1" dirty="0">
                <a:solidFill>
                  <a:srgbClr val="002060"/>
                </a:solidFill>
              </a:rPr>
              <a:t> triphosphate (UTP),.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en-US" b="1" dirty="0" err="1">
                <a:solidFill>
                  <a:srgbClr val="002060"/>
                </a:solidFill>
              </a:rPr>
              <a:t>Guanosine</a:t>
            </a:r>
            <a:r>
              <a:rPr lang="en-US" b="1" dirty="0">
                <a:solidFill>
                  <a:srgbClr val="002060"/>
                </a:solidFill>
              </a:rPr>
              <a:t> triphosphate (GTP).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4. Reduced NADPH.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5. Acyl-CoA </a:t>
            </a:r>
            <a:r>
              <a:rPr lang="en-US" b="1" dirty="0" err="1">
                <a:solidFill>
                  <a:srgbClr val="002060"/>
                </a:solidFill>
              </a:rPr>
              <a:t>thioesters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ar-J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 Fueling </a:t>
            </a:r>
            <a:endParaRPr lang="ar-JO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590799"/>
            <a:ext cx="8534400" cy="419100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Well-fed state: </a:t>
            </a:r>
            <a:r>
              <a:rPr lang="en-US" sz="2800" b="1" dirty="0">
                <a:solidFill>
                  <a:schemeClr val="tx1"/>
                </a:solidFill>
              </a:rPr>
              <a:t>The major fuels used by the liver are glucose, </a:t>
            </a:r>
            <a:r>
              <a:rPr lang="en-US" sz="2800" b="1" dirty="0" err="1">
                <a:solidFill>
                  <a:schemeClr val="tx1"/>
                </a:solidFill>
              </a:rPr>
              <a:t>galactose</a:t>
            </a:r>
            <a:r>
              <a:rPr lang="en-US" sz="2800" b="1" dirty="0">
                <a:solidFill>
                  <a:schemeClr val="tx1"/>
                </a:solidFill>
              </a:rPr>
              <a:t>, and fructose.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tx1"/>
                </a:solidFill>
              </a:rPr>
              <a:t>The major site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ethanol oxidation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Fasting state: </a:t>
            </a:r>
            <a:r>
              <a:rPr lang="en-US" sz="2800" b="1" dirty="0">
                <a:solidFill>
                  <a:srgbClr val="002060"/>
                </a:solidFill>
              </a:rPr>
              <a:t>Fatty acids become the major fuel for the liver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Can use all of the amino acids as fuels, converting many of them to glucose. 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rgbClr val="FF00FF"/>
                </a:solidFill>
              </a:rPr>
              <a:t>urea cycle </a:t>
            </a:r>
            <a:r>
              <a:rPr lang="en-US" sz="2800" b="1" dirty="0">
                <a:solidFill>
                  <a:schemeClr val="tx1"/>
                </a:solidFill>
              </a:rPr>
              <a:t>disposes of the </a:t>
            </a:r>
            <a:r>
              <a:rPr lang="en-US" sz="2800" b="1" dirty="0">
                <a:solidFill>
                  <a:srgbClr val="FF00FF"/>
                </a:solidFill>
              </a:rPr>
              <a:t>ammonia</a:t>
            </a:r>
            <a:r>
              <a:rPr lang="en-US" sz="2800" b="1" dirty="0">
                <a:solidFill>
                  <a:schemeClr val="tx1"/>
                </a:solidFill>
              </a:rPr>
              <a:t> that is generated from amino acid oxidation</a:t>
            </a:r>
            <a:endParaRPr lang="ar-JO" sz="26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63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4285565"/>
            <a:ext cx="213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Fed state</a:t>
            </a:r>
            <a:endParaRPr lang="ar-JO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820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39624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Fasting state</a:t>
            </a:r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106322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Carbohydrate Metabolism in the Liver</a:t>
            </a:r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0200"/>
            <a:ext cx="878205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B. Glucose as a Fuel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743200"/>
            <a:ext cx="8381999" cy="3886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Km for (GLUT2) and </a:t>
            </a:r>
            <a:r>
              <a:rPr lang="en-US" b="1" dirty="0" err="1">
                <a:solidFill>
                  <a:schemeClr val="tx1"/>
                </a:solidFill>
              </a:rPr>
              <a:t>glucokinase</a:t>
            </a:r>
            <a:r>
              <a:rPr lang="en-US" b="1" dirty="0">
                <a:solidFill>
                  <a:schemeClr val="tx1"/>
                </a:solidFill>
              </a:rPr>
              <a:t> is so high (approximately 10 </a:t>
            </a:r>
            <a:r>
              <a:rPr lang="en-US" b="1" dirty="0" err="1">
                <a:solidFill>
                  <a:schemeClr val="tx1"/>
                </a:solidFill>
              </a:rPr>
              <a:t>mM</a:t>
            </a:r>
            <a:r>
              <a:rPr lang="en-US" b="1" dirty="0">
                <a:solidFill>
                  <a:schemeClr val="tx1"/>
                </a:solidFill>
              </a:rPr>
              <a:t>).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Glucose will enter after its concentration rises to 10 to 40 </a:t>
            </a:r>
            <a:r>
              <a:rPr lang="en-US" b="1" dirty="0" err="1">
                <a:solidFill>
                  <a:schemeClr val="tx1"/>
                </a:solidFill>
              </a:rPr>
              <a:t>mM</a:t>
            </a:r>
            <a:r>
              <a:rPr lang="en-US" b="1" dirty="0">
                <a:solidFill>
                  <a:schemeClr val="tx1"/>
                </a:solidFill>
              </a:rPr>
              <a:t> in the portal blood.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Glycogen synthesis will be increased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Glycolysis will be increased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F. A.  Synthesis will be increased</a:t>
            </a:r>
            <a:endParaRPr lang="ar-J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pic>
        <p:nvPicPr>
          <p:cNvPr id="4" name="Picture 2" descr="D:\Arun-Backup\project\Ferrier\Image_Bank\image_bank\images\jpg\figure_8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268912" cy="63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1" y="2819400"/>
            <a:ext cx="3809999" cy="3962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major regulatory step for liver glycolysis is the PFK-1 step.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85921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un-Backup\project\Ferrier\Image_Bank\image_bank\images\jpg\figure_8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91000" cy="54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5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675467"/>
            <a:ext cx="4690533" cy="3450696"/>
          </a:xfrm>
        </p:spPr>
        <p:txBody>
          <a:bodyPr/>
          <a:lstStyle/>
          <a:p>
            <a:r>
              <a:rPr lang="en-US" dirty="0"/>
              <a:t>Two lobes, each containing multiple lobules and sinusoids.</a:t>
            </a:r>
          </a:p>
          <a:p>
            <a:endParaRPr lang="en-US" dirty="0"/>
          </a:p>
          <a:p>
            <a:r>
              <a:rPr lang="en-US" dirty="0"/>
              <a:t>75% of its blood supply from the portal vein</a:t>
            </a:r>
            <a:endParaRPr lang="ar-J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 ANATOMY</a:t>
            </a:r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42" y="2514599"/>
            <a:ext cx="3620257" cy="427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9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24875" cy="387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/>
              <a:t>HORMONAL R</a:t>
            </a:r>
            <a:r>
              <a:rPr lang="en-US" sz="3200" b="1" cap="small" dirty="0"/>
              <a:t>E</a:t>
            </a:r>
            <a:r>
              <a:rPr lang="en-US" sz="3200" b="1" dirty="0"/>
              <a:t>GULATION OF GLYCOLYSIS</a:t>
            </a:r>
          </a:p>
        </p:txBody>
      </p:sp>
      <p:pic>
        <p:nvPicPr>
          <p:cNvPr id="27651" name="Picture 2" descr="D:\Arun-Backup\project\Ferrier\Image_Bank\image_bank\images\jpg\figure_8.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2" y="838199"/>
            <a:ext cx="4402138" cy="59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 flipH="1">
            <a:off x="679450" y="2111375"/>
            <a:ext cx="22336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8.23</a:t>
            </a:r>
          </a:p>
        </p:txBody>
      </p:sp>
    </p:spTree>
    <p:extLst>
      <p:ext uri="{BB962C8B-B14F-4D97-AF65-F5344CB8AC3E}">
        <p14:creationId xmlns:p14="http://schemas.microsoft.com/office/powerpoint/2010/main" val="382409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3" y="609600"/>
            <a:ext cx="8524875" cy="36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Regulation of GLYCOLYSIS</a:t>
            </a:r>
          </a:p>
        </p:txBody>
      </p:sp>
      <p:pic>
        <p:nvPicPr>
          <p:cNvPr id="21507" name="Picture 2" descr="D:\Arun-Backup\project\Ferrier\Image_Bank\image_bank\images\jpg\figure_8.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84463"/>
            <a:ext cx="727233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 flipH="1">
            <a:off x="679450" y="1985963"/>
            <a:ext cx="22336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8.17</a:t>
            </a:r>
          </a:p>
        </p:txBody>
      </p:sp>
    </p:spTree>
    <p:extLst>
      <p:ext uri="{BB962C8B-B14F-4D97-AF65-F5344CB8AC3E}">
        <p14:creationId xmlns:p14="http://schemas.microsoft.com/office/powerpoint/2010/main" val="85659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2933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5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64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8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Lipid Metabolism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Long-chain fatty acids are a major fuel for the liver during periods of fasting</a:t>
            </a:r>
          </a:p>
          <a:p>
            <a:endParaRPr lang="en-US" dirty="0"/>
          </a:p>
          <a:p>
            <a:r>
              <a:rPr lang="en-US" dirty="0"/>
              <a:t>PEROXISOMAL OXIDATION OF VERY-LONG-CHAIN FATTY ACIDS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524875" cy="720725"/>
          </a:xfrm>
        </p:spPr>
        <p:txBody>
          <a:bodyPr>
            <a:noAutofit/>
          </a:bodyPr>
          <a:lstStyle/>
          <a:p>
            <a:r>
              <a:rPr lang="en-US" altLang="ar-JO" sz="3200" b="1" dirty="0"/>
              <a:t>DE NOVO SYNTHESIS OF FATTY ACIDS</a:t>
            </a:r>
          </a:p>
        </p:txBody>
      </p:sp>
      <p:pic>
        <p:nvPicPr>
          <p:cNvPr id="11267" name="Picture 2" descr="D:\Arun-Backup\project\Ferrier\Image_Bank\image_bank\images\jpg\figure_16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776413"/>
            <a:ext cx="3770312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 flipH="1">
            <a:off x="538163" y="2363788"/>
            <a:ext cx="22336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16.7</a:t>
            </a:r>
          </a:p>
        </p:txBody>
      </p:sp>
    </p:spTree>
    <p:extLst>
      <p:ext uri="{BB962C8B-B14F-4D97-AF65-F5344CB8AC3E}">
        <p14:creationId xmlns:p14="http://schemas.microsoft.com/office/powerpoint/2010/main" val="90589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1468" y="609600"/>
            <a:ext cx="8524875" cy="720725"/>
          </a:xfrm>
        </p:spPr>
        <p:txBody>
          <a:bodyPr>
            <a:normAutofit fontScale="90000"/>
          </a:bodyPr>
          <a:lstStyle/>
          <a:p>
            <a:r>
              <a:rPr lang="en-US" altLang="ar-JO" b="1" dirty="0"/>
              <a:t>DE NOVO SYNTHESIS OF FATTY ACIDS </a:t>
            </a:r>
          </a:p>
        </p:txBody>
      </p:sp>
      <p:pic>
        <p:nvPicPr>
          <p:cNvPr id="17411" name="Picture 2" descr="D:\Arun-Backup\project\Ferrier\Image_Bank\image_bank\images\jpg\figure_16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925763"/>
            <a:ext cx="86883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 flipH="1">
            <a:off x="538163" y="2332038"/>
            <a:ext cx="24574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16.13</a:t>
            </a:r>
          </a:p>
        </p:txBody>
      </p:sp>
    </p:spTree>
    <p:extLst>
      <p:ext uri="{BB962C8B-B14F-4D97-AF65-F5344CB8AC3E}">
        <p14:creationId xmlns:p14="http://schemas.microsoft.com/office/powerpoint/2010/main" val="49040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24875" cy="720725"/>
          </a:xfrm>
        </p:spPr>
        <p:txBody>
          <a:bodyPr>
            <a:normAutofit fontScale="90000"/>
          </a:bodyPr>
          <a:lstStyle/>
          <a:p>
            <a:r>
              <a:rPr lang="en-US" altLang="ar-JO" dirty="0"/>
              <a:t>KETONE BODIES: AN ALTERNATE FUEL FOR CELLS (continued)</a:t>
            </a:r>
          </a:p>
        </p:txBody>
      </p:sp>
      <p:pic>
        <p:nvPicPr>
          <p:cNvPr id="27651" name="Picture 2" descr="D:\Arun-Backup\project\Ferrier\Image_Bank\image_bank\images\jpg\figure_16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743200"/>
            <a:ext cx="77311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 flipH="1">
            <a:off x="538163" y="2174875"/>
            <a:ext cx="245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16.23</a:t>
            </a:r>
          </a:p>
        </p:txBody>
      </p:sp>
    </p:spTree>
    <p:extLst>
      <p:ext uri="{BB962C8B-B14F-4D97-AF65-F5344CB8AC3E}">
        <p14:creationId xmlns:p14="http://schemas.microsoft.com/office/powerpoint/2010/main" val="328771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24875" cy="720725"/>
          </a:xfrm>
        </p:spPr>
        <p:txBody>
          <a:bodyPr>
            <a:normAutofit fontScale="90000"/>
          </a:bodyPr>
          <a:lstStyle/>
          <a:p>
            <a:r>
              <a:rPr lang="en-US" altLang="ar-JO" b="1" dirty="0"/>
              <a:t>KETONE BODIES: AN ALTERNATE FUEL FOR CELLS</a:t>
            </a:r>
          </a:p>
        </p:txBody>
      </p:sp>
      <p:pic>
        <p:nvPicPr>
          <p:cNvPr id="28675" name="Picture 2" descr="D:\Arun-Backup\project\Ferrier\Image_Bank\image_bank\images\jpg\figure_16.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789113"/>
            <a:ext cx="389255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 flipH="1">
            <a:off x="601663" y="2506663"/>
            <a:ext cx="245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ar-JO" sz="2200">
                <a:solidFill>
                  <a:schemeClr val="tx1"/>
                </a:solidFill>
              </a:rPr>
              <a:t> Figure 16.24</a:t>
            </a:r>
          </a:p>
        </p:txBody>
      </p:sp>
    </p:spTree>
    <p:extLst>
      <p:ext uri="{BB962C8B-B14F-4D97-AF65-F5344CB8AC3E}">
        <p14:creationId xmlns:p14="http://schemas.microsoft.com/office/powerpoint/2010/main" val="3838633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 Metabolism </a:t>
            </a:r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 CELL TYPES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133600"/>
            <a:ext cx="7988175" cy="4495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b="1" dirty="0"/>
              <a:t>Hepatocytes : 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b="1" dirty="0"/>
              <a:t>Endothelial Cells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b="1" dirty="0" err="1"/>
              <a:t>Kupffer</a:t>
            </a:r>
            <a:r>
              <a:rPr lang="en-US" b="1" dirty="0"/>
              <a:t> Cells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b="1" dirty="0"/>
              <a:t>D. Hepatic Stellate Cells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b="1" dirty="0"/>
              <a:t>E. Pit Cells</a:t>
            </a: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66938"/>
            <a:ext cx="9058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8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9600" y="1081087"/>
            <a:ext cx="7653405" cy="5686425"/>
            <a:chOff x="609600" y="1081087"/>
            <a:chExt cx="7653405" cy="56864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55" y="1081087"/>
              <a:ext cx="7448550" cy="5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291262"/>
              <a:ext cx="4572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95388"/>
            <a:ext cx="71818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Liver is the principle site of amino acid metabolism in humans.</a:t>
            </a:r>
            <a:endParaRPr lang="ar-JO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514600"/>
            <a:ext cx="8153399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 liver contains all the pathways for catabolism of all of the amino acids and can oxidize most of the carbon skeletons to carbon dioxide.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It contains the urea cycle.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After a mixed or high-protein meal, the gut uses dietary aspartate, glutamate, and glutamine as a fuel (during fasting the gut uses glutamine from the blood as a major fuel).</a:t>
            </a:r>
            <a:endParaRPr lang="ar-J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Liver is the principle site of amino acid metabolism in humans.</a:t>
            </a:r>
            <a:endParaRPr lang="ar-JO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514600"/>
            <a:ext cx="8153399" cy="4038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002060"/>
                </a:solidFill>
              </a:rPr>
              <a:t>The branched-chain amino acids (valine, leucine, and isoleucine) can be used by most cell types as a fuel, including cells of the gut and skeletal muscle.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002060"/>
                </a:solidFill>
              </a:rPr>
              <a:t>Most tissues transfer the amino acid nitrogen to the liver to dispose of as urea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002060"/>
                </a:solidFill>
              </a:rPr>
              <a:t>The liver uses amino acids for the synthesis of proteins that it requires as well as for the synthesis of proteins to be used elsewhere.</a:t>
            </a:r>
            <a:endParaRPr lang="ar-J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8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</a:t>
            </a:r>
            <a:endParaRPr lang="ar-J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81955"/>
            <a:ext cx="8601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633413"/>
            <a:ext cx="49244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8915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" y="15024"/>
            <a:ext cx="9024870" cy="67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5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157287"/>
            <a:ext cx="7988175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Symbol" pitchFamily="18" charset="2"/>
              <a:buAutoNum type="alphaUcPeriod"/>
            </a:pPr>
            <a:r>
              <a:rPr lang="en-US" b="1" dirty="0"/>
              <a:t>Hepatocytes (parenchymal cells): </a:t>
            </a:r>
          </a:p>
          <a:p>
            <a:pPr marL="816293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b="1" dirty="0"/>
              <a:t>80 % of the liver volume</a:t>
            </a:r>
          </a:p>
          <a:p>
            <a:pPr marL="816293" lvl="1" indent="-514350">
              <a:buFont typeface="+mj-lt"/>
              <a:buAutoNum type="romanUcPeriod"/>
            </a:pPr>
            <a:r>
              <a:rPr lang="en-US" b="1" dirty="0"/>
              <a:t>Almost all pathways of metabolism</a:t>
            </a:r>
          </a:p>
          <a:p>
            <a:pPr marL="816293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b="1" dirty="0"/>
              <a:t>Replaceable </a:t>
            </a: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9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92" y="228600"/>
            <a:ext cx="9095908" cy="6477000"/>
            <a:chOff x="48092" y="228600"/>
            <a:chExt cx="9095908" cy="6477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2" y="228600"/>
              <a:ext cx="9095908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648325"/>
              <a:ext cx="34004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66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1447800"/>
            <a:ext cx="7988175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B. Endothelial Cells: </a:t>
            </a:r>
          </a:p>
          <a:p>
            <a:pPr marL="816293" lvl="1" indent="-514350">
              <a:lnSpc>
                <a:spcPct val="200000"/>
              </a:lnSpc>
              <a:buFont typeface="+mj-lt"/>
              <a:buAutoNum type="romanUcPeriod"/>
            </a:pPr>
            <a:r>
              <a:rPr lang="en-US" b="1" dirty="0"/>
              <a:t>lining cells of the sinusoid</a:t>
            </a:r>
          </a:p>
          <a:p>
            <a:pPr marL="816293" lvl="1" indent="-514350">
              <a:buFont typeface="+mj-lt"/>
              <a:buAutoNum type="romanUcPeriod"/>
            </a:pPr>
            <a:r>
              <a:rPr lang="en-US" b="1" dirty="0"/>
              <a:t>They allow for free diffusion of small molecules to the hepatocytes but not  chylomicrons-size</a:t>
            </a:r>
          </a:p>
          <a:p>
            <a:pPr marL="816293" lvl="1" indent="-514350">
              <a:buFont typeface="+mj-lt"/>
              <a:buAutoNum type="romanUcPeriod"/>
            </a:pPr>
            <a:r>
              <a:rPr lang="en-US" b="1" dirty="0"/>
              <a:t>capable of </a:t>
            </a:r>
            <a:r>
              <a:rPr lang="en-US" b="1" dirty="0" err="1"/>
              <a:t>endocytosing</a:t>
            </a:r>
            <a:endParaRPr lang="en-US" b="1" dirty="0"/>
          </a:p>
          <a:p>
            <a:pPr marL="816293" lvl="1" indent="-514350">
              <a:buFont typeface="+mj-lt"/>
              <a:buAutoNum type="romanUcPeriod"/>
            </a:pPr>
            <a:r>
              <a:rPr lang="en-US" b="1" dirty="0"/>
              <a:t>lack of tight junction</a:t>
            </a: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09599" y="1371600"/>
            <a:ext cx="7988175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C. </a:t>
            </a:r>
            <a:r>
              <a:rPr lang="en-US" b="1" dirty="0" err="1"/>
              <a:t>Kupffer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Cells (</a:t>
            </a:r>
            <a:r>
              <a:rPr lang="en-US" dirty="0">
                <a:solidFill>
                  <a:schemeClr val="tx1"/>
                </a:solidFill>
              </a:rPr>
              <a:t>tissue macrophages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marL="1383030" lvl="3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b="1" dirty="0">
                <a:solidFill>
                  <a:schemeClr val="tx1"/>
                </a:solidFill>
              </a:rPr>
              <a:t>Located within the sinusoidal lining</a:t>
            </a:r>
          </a:p>
          <a:p>
            <a:pPr marL="1383030" lvl="3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2000" b="1" dirty="0">
                <a:solidFill>
                  <a:schemeClr val="tx1"/>
                </a:solidFill>
              </a:rPr>
              <a:t>¼ of liver lysosomes</a:t>
            </a:r>
          </a:p>
          <a:p>
            <a:pPr marL="868680" lvl="3" indent="0">
              <a:lnSpc>
                <a:spcPct val="2000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 Hepatic Stellate Cells (</a:t>
            </a:r>
            <a:r>
              <a:rPr lang="en-US" b="1" dirty="0" err="1"/>
              <a:t>perisinusoidal</a:t>
            </a:r>
            <a:r>
              <a:rPr lang="en-US" b="1" dirty="0"/>
              <a:t> or Ito cells)</a:t>
            </a:r>
          </a:p>
          <a:p>
            <a:pPr marL="0" indent="0">
              <a:buNone/>
            </a:pPr>
            <a:endParaRPr lang="en-US" b="1" dirty="0"/>
          </a:p>
          <a:p>
            <a:pPr marL="816293" lvl="1" indent="-514350">
              <a:buFont typeface="+mj-lt"/>
              <a:buAutoNum type="romanUcPeriod"/>
            </a:pPr>
            <a:r>
              <a:rPr lang="en-US" b="1" dirty="0">
                <a:solidFill>
                  <a:schemeClr val="tx1"/>
                </a:solidFill>
              </a:rPr>
              <a:t>Lipid-filled cells (the primary storage site for vitamin A)</a:t>
            </a:r>
          </a:p>
          <a:p>
            <a:pPr marL="816293" lvl="1" indent="-514350">
              <a:buFont typeface="+mj-lt"/>
              <a:buAutoNum type="romanUcPeriod"/>
            </a:pPr>
            <a:endParaRPr lang="en-US" b="1" dirty="0">
              <a:solidFill>
                <a:schemeClr val="tx1"/>
              </a:solidFill>
            </a:endParaRPr>
          </a:p>
          <a:p>
            <a:pPr marL="816293" lvl="1" indent="-514350">
              <a:buFont typeface="+mj-lt"/>
              <a:buAutoNum type="romanUcPeriod"/>
            </a:pPr>
            <a:r>
              <a:rPr lang="en-US" b="1" dirty="0">
                <a:solidFill>
                  <a:schemeClr val="tx1"/>
                </a:solidFill>
              </a:rPr>
              <a:t>Involved in liver cirrhosis </a:t>
            </a:r>
          </a:p>
          <a:p>
            <a:pPr marL="816293" lvl="1" indent="-514350">
              <a:buFont typeface="+mj-lt"/>
              <a:buAutoNum type="romanUcPeriod"/>
            </a:pPr>
            <a:endParaRPr lang="ar-J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E. Pit Cells</a:t>
            </a:r>
          </a:p>
          <a:p>
            <a:pPr marL="0" indent="0">
              <a:buNone/>
            </a:pPr>
            <a:endParaRPr lang="en-US" b="1" dirty="0"/>
          </a:p>
          <a:p>
            <a:pPr marL="816293" lvl="1" indent="-514350">
              <a:buFont typeface="+mj-lt"/>
              <a:buAutoNum type="romanUcPeriod"/>
            </a:pPr>
            <a:r>
              <a:rPr lang="en-US" b="1" dirty="0">
                <a:solidFill>
                  <a:schemeClr val="tx1"/>
                </a:solidFill>
              </a:rPr>
              <a:t>liver-associated lymphocytes (are natural killer cell)</a:t>
            </a:r>
            <a:endParaRPr lang="ar-J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9" y="0"/>
            <a:ext cx="1057275" cy="108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MAJOR FUNCTIONS OF THE LIVER</a:t>
            </a:r>
            <a:endParaRPr lang="ar-J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5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743</TotalTime>
  <Words>875</Words>
  <Application>Microsoft Office PowerPoint</Application>
  <PresentationFormat>On-screen Show (4:3)</PresentationFormat>
  <Paragraphs>124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Waveform</vt:lpstr>
      <vt:lpstr>2. Liver Metabolism </vt:lpstr>
      <vt:lpstr>LIVER ANATOMY</vt:lpstr>
      <vt:lpstr>LIVER CELL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FUNCTIONS OF THE LIVER</vt:lpstr>
      <vt:lpstr>MAJOR FUNCTIONS OF THE LIVER</vt:lpstr>
      <vt:lpstr>FUELS FOR THE LIVER</vt:lpstr>
      <vt:lpstr>The principle forms in which energy is supplied</vt:lpstr>
      <vt:lpstr>Liver Fueling </vt:lpstr>
      <vt:lpstr>PowerPoint Presentation</vt:lpstr>
      <vt:lpstr>A. Carbohydrate Metabolism in the Liver</vt:lpstr>
      <vt:lpstr>B. Glucose as a Fuel</vt:lpstr>
      <vt:lpstr>PowerPoint Presentation</vt:lpstr>
      <vt:lpstr>PowerPoint Presentation</vt:lpstr>
      <vt:lpstr>PowerPoint Presentation</vt:lpstr>
      <vt:lpstr>HORMONAL REGULATION OF GLYCOLYSIS</vt:lpstr>
      <vt:lpstr>Regulation of GLYCOLYSIS</vt:lpstr>
      <vt:lpstr>PowerPoint Presentation</vt:lpstr>
      <vt:lpstr>PowerPoint Presentation</vt:lpstr>
      <vt:lpstr>C. Lipid Metabolism</vt:lpstr>
      <vt:lpstr>DE NOVO SYNTHESIS OF FATTY ACIDS</vt:lpstr>
      <vt:lpstr>DE NOVO SYNTHESIS OF FATTY ACIDS </vt:lpstr>
      <vt:lpstr>KETONE BODIES: AN ALTERNATE FUEL FOR CELLS (continued)</vt:lpstr>
      <vt:lpstr>KETONE BODIES: AN ALTERNATE FUEL FOR CELLS</vt:lpstr>
      <vt:lpstr>Amino Acids Metabolism </vt:lpstr>
      <vt:lpstr>PowerPoint Presentation</vt:lpstr>
      <vt:lpstr>PowerPoint Presentation</vt:lpstr>
      <vt:lpstr>PowerPoint Presentation</vt:lpstr>
      <vt:lpstr>PowerPoint Presentation</vt:lpstr>
      <vt:lpstr>Liver is the principle site of amino acid metabolism in humans.</vt:lpstr>
      <vt:lpstr>Liver is the principle site of amino acid metabolism in humans.</vt:lpstr>
      <vt:lpstr>Urea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Yarmouk University</dc:creator>
  <cp:lastModifiedBy>hamzeh otoom</cp:lastModifiedBy>
  <cp:revision>116</cp:revision>
  <dcterms:created xsi:type="dcterms:W3CDTF">2006-08-16T00:00:00Z</dcterms:created>
  <dcterms:modified xsi:type="dcterms:W3CDTF">2020-10-26T10:58:40Z</dcterms:modified>
</cp:coreProperties>
</file>