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982" r:id="rId2"/>
    <p:sldId id="763" r:id="rId3"/>
    <p:sldId id="764" r:id="rId4"/>
    <p:sldId id="942" r:id="rId5"/>
    <p:sldId id="766" r:id="rId6"/>
    <p:sldId id="1070" r:id="rId7"/>
    <p:sldId id="770" r:id="rId8"/>
    <p:sldId id="773" r:id="rId9"/>
    <p:sldId id="1069" r:id="rId10"/>
    <p:sldId id="774" r:id="rId11"/>
    <p:sldId id="775" r:id="rId12"/>
    <p:sldId id="776" r:id="rId13"/>
    <p:sldId id="777" r:id="rId14"/>
    <p:sldId id="779" r:id="rId15"/>
    <p:sldId id="780" r:id="rId16"/>
    <p:sldId id="943" r:id="rId17"/>
    <p:sldId id="781" r:id="rId18"/>
    <p:sldId id="782" r:id="rId19"/>
    <p:sldId id="944" r:id="rId20"/>
    <p:sldId id="783" r:id="rId21"/>
    <p:sldId id="784" r:id="rId22"/>
    <p:sldId id="786" r:id="rId23"/>
    <p:sldId id="787" r:id="rId24"/>
    <p:sldId id="788" r:id="rId25"/>
    <p:sldId id="789" r:id="rId26"/>
    <p:sldId id="790" r:id="rId27"/>
    <p:sldId id="791" r:id="rId28"/>
    <p:sldId id="793" r:id="rId29"/>
    <p:sldId id="794" r:id="rId30"/>
    <p:sldId id="795" r:id="rId31"/>
    <p:sldId id="797" r:id="rId32"/>
    <p:sldId id="798" r:id="rId33"/>
    <p:sldId id="800" r:id="rId34"/>
    <p:sldId id="801" r:id="rId35"/>
    <p:sldId id="803" r:id="rId36"/>
    <p:sldId id="804" r:id="rId37"/>
    <p:sldId id="841" r:id="rId38"/>
    <p:sldId id="842" r:id="rId39"/>
    <p:sldId id="843" r:id="rId40"/>
    <p:sldId id="844" r:id="rId41"/>
    <p:sldId id="845" r:id="rId42"/>
    <p:sldId id="1074" r:id="rId43"/>
    <p:sldId id="846" r:id="rId44"/>
    <p:sldId id="847" r:id="rId45"/>
    <p:sldId id="848" r:id="rId46"/>
    <p:sldId id="849" r:id="rId47"/>
    <p:sldId id="850" r:id="rId48"/>
    <p:sldId id="107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0" autoAdjust="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46F5-4356-41DF-BC5F-ED6F0F57564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5FE-7C89-45D6-9ADF-4A0F8CF5E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 Patients with HNPCC have far </a:t>
            </a:r>
            <a:r>
              <a:rPr lang="en-US" b="1" dirty="0"/>
              <a:t>fewer polyps</a:t>
            </a:r>
            <a:r>
              <a:rPr lang="en-US" dirty="0"/>
              <a:t> and develop cancer at an </a:t>
            </a:r>
            <a:r>
              <a:rPr lang="en-US" i="1" u="sng" dirty="0"/>
              <a:t>older age than that typical for patients with FAP </a:t>
            </a:r>
            <a:r>
              <a:rPr lang="en-US" dirty="0"/>
              <a:t>but </a:t>
            </a:r>
            <a:r>
              <a:rPr lang="en-US" i="1" u="sng" dirty="0"/>
              <a:t>at a younger age than in patients with sporadic colon cancer.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3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7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4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4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2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8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3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6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8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9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Diseases of the gastrointestinal 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</a:t>
            </a:r>
            <a:r>
              <a:rPr lang="en-US" dirty="0" err="1"/>
              <a:t>Nesreen</a:t>
            </a:r>
            <a:r>
              <a:rPr lang="en-US" dirty="0"/>
              <a:t> </a:t>
            </a:r>
            <a:r>
              <a:rPr lang="en-US" dirty="0" err="1"/>
              <a:t>Bataineh</a:t>
            </a:r>
            <a:r>
              <a:rPr lang="en-US" dirty="0"/>
              <a:t> MD, </a:t>
            </a:r>
            <a:r>
              <a:rPr lang="en-US" dirty="0" err="1"/>
              <a:t>FRCPath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Uncommon </a:t>
            </a:r>
            <a:r>
              <a:rPr lang="en-US" b="1" dirty="0">
                <a:solidFill>
                  <a:srgbClr val="FF0000"/>
                </a:solidFill>
              </a:rPr>
              <a:t>AD</a:t>
            </a:r>
            <a:r>
              <a:rPr lang="en-US" dirty="0"/>
              <a:t> disorders.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Most are due to </a:t>
            </a:r>
            <a:r>
              <a:rPr lang="en-US" dirty="0" err="1"/>
              <a:t>germline</a:t>
            </a:r>
            <a:r>
              <a:rPr lang="en-US" dirty="0"/>
              <a:t> mutations in </a:t>
            </a:r>
            <a:r>
              <a:rPr lang="en-US" i="1" dirty="0"/>
              <a:t>tumor suppressor genes.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Increased risk of intestinal and (in some syndromes) extra-intestinal cancers.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Familial </a:t>
            </a:r>
            <a:r>
              <a:rPr lang="en-US" dirty="0" err="1"/>
              <a:t>Polyposis</a:t>
            </a:r>
            <a:r>
              <a:rPr lang="en-US" dirty="0"/>
              <a:t> Syndromes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AD</a:t>
            </a:r>
            <a:r>
              <a:rPr lang="en-US" dirty="0"/>
              <a:t> syndrome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Mutation in APC gene.</a:t>
            </a:r>
          </a:p>
          <a:p>
            <a:pPr algn="just"/>
            <a:endParaRPr lang="en-US" dirty="0"/>
          </a:p>
          <a:p>
            <a:pPr lvl="1" algn="just">
              <a:buFont typeface="Wingdings" pitchFamily="2" charset="2"/>
              <a:buChar char="§"/>
            </a:pPr>
            <a:r>
              <a:rPr lang="en-US" sz="3200" dirty="0"/>
              <a:t>Classic FAP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/>
              <a:t>Attenuated FAP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/>
              <a:t>Gardner syndrome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3200" dirty="0" err="1"/>
              <a:t>Turcot</a:t>
            </a:r>
            <a:r>
              <a:rPr lang="en-US" sz="3200" dirty="0"/>
              <a:t> syndrome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Familial </a:t>
            </a:r>
            <a:r>
              <a:rPr lang="en-US" dirty="0" err="1"/>
              <a:t>adenomatous</a:t>
            </a:r>
            <a:r>
              <a:rPr lang="en-US" dirty="0"/>
              <a:t> </a:t>
            </a:r>
            <a:r>
              <a:rPr lang="en-US" dirty="0" err="1"/>
              <a:t>polyposis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8279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Innumerable colonic adenomas (usually thousands) carpet the mucosal surface.</a:t>
            </a:r>
          </a:p>
          <a:p>
            <a:pPr algn="just"/>
            <a:endParaRPr lang="en-US" sz="900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A minimum number of 100 polyps </a:t>
            </a:r>
            <a:r>
              <a:rPr lang="en-US" dirty="0"/>
              <a:t>is required for the diagnosis. </a:t>
            </a:r>
          </a:p>
          <a:p>
            <a:pPr algn="just"/>
            <a:endParaRPr lang="en-US" sz="900" dirty="0"/>
          </a:p>
          <a:p>
            <a:pPr algn="just"/>
            <a:endParaRPr lang="en-US" sz="900" dirty="0"/>
          </a:p>
          <a:p>
            <a:pPr algn="just"/>
            <a:r>
              <a:rPr lang="en-US" dirty="0"/>
              <a:t>Most polyps are </a:t>
            </a:r>
            <a:r>
              <a:rPr lang="en-US" b="1" dirty="0">
                <a:solidFill>
                  <a:srgbClr val="FF0000"/>
                </a:solidFill>
              </a:rPr>
              <a:t>tubular adenomas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900" dirty="0">
              <a:solidFill>
                <a:srgbClr val="002060"/>
              </a:solidFill>
            </a:endParaRPr>
          </a:p>
          <a:p>
            <a:pPr algn="just"/>
            <a:r>
              <a:rPr lang="en-US" dirty="0"/>
              <a:t>Multiple adenomas anywhere in the GI including </a:t>
            </a:r>
            <a:r>
              <a:rPr lang="en-US" i="1" u="sng" dirty="0" err="1"/>
              <a:t>ampulla</a:t>
            </a:r>
            <a:r>
              <a:rPr lang="en-US" i="1" u="sng" dirty="0"/>
              <a:t> of </a:t>
            </a:r>
            <a:r>
              <a:rPr lang="en-US" i="1" u="sng" dirty="0" err="1"/>
              <a:t>Vater</a:t>
            </a:r>
            <a:r>
              <a:rPr lang="en-US" i="1" u="sng" dirty="0"/>
              <a:t> and stomach.</a:t>
            </a:r>
          </a:p>
          <a:p>
            <a:pPr algn="just"/>
            <a:endParaRPr lang="en-US" sz="900" dirty="0"/>
          </a:p>
          <a:p>
            <a:pPr algn="just"/>
            <a:r>
              <a:rPr lang="en-US" dirty="0"/>
              <a:t>A100% lifetime risk of progression to cancer at younger age (&lt; </a:t>
            </a:r>
            <a:r>
              <a:rPr lang="en-US" i="1" dirty="0"/>
              <a:t>30yrs</a:t>
            </a:r>
            <a:r>
              <a:rPr lang="en-US" dirty="0"/>
              <a:t>) unless </a:t>
            </a:r>
            <a:r>
              <a:rPr lang="en-US" i="1" u="sng" dirty="0"/>
              <a:t>prophylactic </a:t>
            </a:r>
            <a:r>
              <a:rPr lang="en-US" i="1" u="sng" dirty="0" err="1"/>
              <a:t>colectomy</a:t>
            </a:r>
            <a:r>
              <a:rPr lang="en-US" i="1" u="sng" dirty="0"/>
              <a:t> </a:t>
            </a:r>
            <a:r>
              <a:rPr lang="en-US" dirty="0"/>
              <a:t>is performed.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Classic FAP</a:t>
            </a:r>
          </a:p>
        </p:txBody>
      </p:sp>
      <p:pic>
        <p:nvPicPr>
          <p:cNvPr id="104450" name="Picture 2" descr="https://classconnection.s3.amazonaws.com/580/flashcards/322580/jpg/fap1321316433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72050" y="2368327"/>
            <a:ext cx="5343525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511256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FAP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555972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79512" y="5085184"/>
            <a:ext cx="4464496" cy="720080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FAP associated with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adenocarcinoma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426" name="Picture 2" descr="http://acgcasereports.gi.org/files/2014/01/Altafi-Figur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349188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Fewer polyps (average 30)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Mainly in the </a:t>
            </a:r>
            <a:r>
              <a:rPr lang="en-US" b="1" dirty="0">
                <a:solidFill>
                  <a:srgbClr val="0070C0"/>
                </a:solidFill>
              </a:rPr>
              <a:t>proximal colon.</a:t>
            </a:r>
          </a:p>
          <a:p>
            <a:pPr algn="just"/>
            <a:endParaRPr lang="en-US" sz="800" dirty="0">
              <a:solidFill>
                <a:srgbClr val="0070C0"/>
              </a:solidFill>
            </a:endParaRPr>
          </a:p>
          <a:p>
            <a:pPr algn="just"/>
            <a:r>
              <a:rPr lang="en-US" dirty="0"/>
              <a:t>Increased risk of colonic </a:t>
            </a:r>
            <a:r>
              <a:rPr lang="en-US" dirty="0" err="1"/>
              <a:t>adenocarcinoma</a:t>
            </a:r>
            <a:r>
              <a:rPr lang="en-US" dirty="0"/>
              <a:t> in </a:t>
            </a:r>
            <a:r>
              <a:rPr lang="en-US" i="1" dirty="0"/>
              <a:t>50% </a:t>
            </a:r>
            <a:r>
              <a:rPr lang="en-US" dirty="0"/>
              <a:t>of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Attenuated FAP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800" dirty="0"/>
          </a:p>
          <a:p>
            <a:pPr algn="just"/>
            <a:r>
              <a:rPr lang="en-US" dirty="0"/>
              <a:t>Intestinal polyps as classic FAP</a:t>
            </a:r>
          </a:p>
          <a:p>
            <a:pPr algn="just"/>
            <a:r>
              <a:rPr lang="en-US" dirty="0"/>
              <a:t>Multiple </a:t>
            </a:r>
            <a:r>
              <a:rPr lang="en-US" dirty="0" err="1"/>
              <a:t>osteomas</a:t>
            </a:r>
            <a:endParaRPr lang="en-US" dirty="0"/>
          </a:p>
          <a:p>
            <a:pPr algn="just"/>
            <a:r>
              <a:rPr lang="en-US" dirty="0"/>
              <a:t>Epidermal inclusion cysts</a:t>
            </a:r>
          </a:p>
          <a:p>
            <a:pPr algn="just"/>
            <a:r>
              <a:rPr lang="en-US" dirty="0" err="1"/>
              <a:t>Fibromatosis</a:t>
            </a:r>
            <a:r>
              <a:rPr lang="en-US" dirty="0"/>
              <a:t>*</a:t>
            </a:r>
          </a:p>
          <a:p>
            <a:pPr algn="just"/>
            <a:r>
              <a:rPr lang="en-US" dirty="0"/>
              <a:t>Abnormal dentition*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Gardner syndrome</a:t>
            </a:r>
          </a:p>
        </p:txBody>
      </p:sp>
      <p:pic>
        <p:nvPicPr>
          <p:cNvPr id="5" name="Picture 2" descr="Figure 1: Extraoral osteomas. A 25-year-old female patient with diffuse bilateral swellings on the lower third of face along the mandibular bord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000944" cy="2938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Multiple </a:t>
            </a:r>
            <a:r>
              <a:rPr lang="en-US" dirty="0" err="1"/>
              <a:t>osteomas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Adenomatous</a:t>
            </a:r>
            <a:r>
              <a:rPr lang="en-US" dirty="0"/>
              <a:t> colonic </a:t>
            </a:r>
            <a:r>
              <a:rPr lang="en-US" dirty="0" err="1"/>
              <a:t>polyposis</a:t>
            </a:r>
            <a:r>
              <a:rPr lang="en-US" dirty="0"/>
              <a:t> as FAP</a:t>
            </a:r>
          </a:p>
          <a:p>
            <a:r>
              <a:rPr lang="en-US" dirty="0"/>
              <a:t>CNS tumors.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Turcot</a:t>
            </a:r>
            <a:r>
              <a:rPr lang="en-US" dirty="0"/>
              <a:t> syndrome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38100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13176"/>
            <a:ext cx="38232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Lynch syndrome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</a:rPr>
              <a:t>AD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familial syndrome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Inactivation of </a:t>
            </a:r>
            <a:r>
              <a:rPr lang="en-US" i="1" dirty="0"/>
              <a:t>DNA mismatch repair genes</a:t>
            </a:r>
            <a:r>
              <a:rPr lang="en-US" dirty="0"/>
              <a:t> (esp. </a:t>
            </a:r>
            <a:r>
              <a:rPr lang="en-US" dirty="0">
                <a:solidFill>
                  <a:srgbClr val="0070C0"/>
                </a:solidFill>
              </a:rPr>
              <a:t>MSH2 &amp; MLH1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/>
              <a:t>Most common).</a:t>
            </a:r>
          </a:p>
          <a:p>
            <a:pPr algn="just"/>
            <a:r>
              <a:rPr lang="en-US" dirty="0"/>
              <a:t>This leads to genomic instability (microsatellite instability)*.</a:t>
            </a:r>
          </a:p>
          <a:p>
            <a:pPr algn="just"/>
            <a:r>
              <a:rPr lang="en-US" dirty="0"/>
              <a:t>Subsequent mutations in growth regulatory genes as TGF-B receptor II &amp; BAX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Hereditary </a:t>
            </a:r>
            <a:r>
              <a:rPr lang="en-US" sz="3200" dirty="0" err="1"/>
              <a:t>Nonpolyposis</a:t>
            </a:r>
            <a:r>
              <a:rPr lang="en-US" sz="3200" dirty="0"/>
              <a:t> Colorectal Cancer  (HNCC) syndrome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800" dirty="0"/>
          </a:p>
          <a:p>
            <a:pPr algn="just"/>
            <a:r>
              <a:rPr lang="en-US" dirty="0"/>
              <a:t>Increased risk of colorectal cancer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Usually </a:t>
            </a:r>
            <a:r>
              <a:rPr lang="en-US" sz="2800" dirty="0">
                <a:solidFill>
                  <a:srgbClr val="0070C0"/>
                </a:solidFill>
              </a:rPr>
              <a:t>multiple.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At younger age*.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Mainly in the </a:t>
            </a:r>
            <a:r>
              <a:rPr lang="en-US" sz="2800" dirty="0" err="1">
                <a:solidFill>
                  <a:srgbClr val="0070C0"/>
                </a:solidFill>
              </a:rPr>
              <a:t>cecum</a:t>
            </a:r>
            <a:r>
              <a:rPr lang="en-US" sz="2800" dirty="0">
                <a:solidFill>
                  <a:srgbClr val="0070C0"/>
                </a:solidFill>
              </a:rPr>
              <a:t> &amp; proximal colon.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Usually </a:t>
            </a:r>
            <a:r>
              <a:rPr lang="en-US" sz="2800" dirty="0" err="1">
                <a:solidFill>
                  <a:srgbClr val="0070C0"/>
                </a:solidFill>
              </a:rPr>
              <a:t>mucinous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poorly differentiated</a:t>
            </a:r>
            <a:r>
              <a:rPr lang="en-US" sz="2800" dirty="0"/>
              <a:t>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Infiltration by intraepithelial lymphocytes.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Of </a:t>
            </a:r>
            <a:r>
              <a:rPr lang="en-US" sz="2800" b="1" dirty="0">
                <a:solidFill>
                  <a:srgbClr val="0070C0"/>
                </a:solidFill>
              </a:rPr>
              <a:t>better </a:t>
            </a:r>
            <a:r>
              <a:rPr lang="en-US" sz="2800" dirty="0"/>
              <a:t>Prognosis </a:t>
            </a:r>
          </a:p>
          <a:p>
            <a:pPr marL="393192" lvl="1" indent="0" algn="just">
              <a:buNone/>
            </a:pPr>
            <a:r>
              <a:rPr lang="en-US" sz="2800" dirty="0"/>
              <a:t>Compared to sporadic</a:t>
            </a:r>
          </a:p>
          <a:p>
            <a:pPr marL="393192" lvl="1" indent="0" algn="just">
              <a:buNone/>
            </a:pPr>
            <a:r>
              <a:rPr lang="en-US" sz="2800" dirty="0"/>
              <a:t>Colon cancer .</a:t>
            </a:r>
          </a:p>
          <a:p>
            <a:pPr lvl="1" algn="just">
              <a:buFont typeface="Wingdings" pitchFamily="2" charset="2"/>
              <a:buChar char="q"/>
            </a:pPr>
            <a:endParaRPr lang="en-US" sz="1100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Hereditary </a:t>
            </a:r>
            <a:r>
              <a:rPr lang="en-US" sz="3200" dirty="0" err="1"/>
              <a:t>Nonpolyposis</a:t>
            </a:r>
            <a:r>
              <a:rPr lang="en-US" sz="3200" dirty="0"/>
              <a:t> Colorectal Cancer  (HNCC) syndrome</a:t>
            </a: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653136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q"/>
            </a:pPr>
            <a:endParaRPr lang="en-US" sz="1100" dirty="0"/>
          </a:p>
          <a:p>
            <a:pPr algn="just"/>
            <a:r>
              <a:rPr lang="en-US" sz="3200" dirty="0"/>
              <a:t>Risk of gastric and small intestinal </a:t>
            </a:r>
            <a:r>
              <a:rPr lang="en-US" sz="3200" dirty="0" err="1"/>
              <a:t>adenocarcinoma</a:t>
            </a:r>
            <a:endParaRPr lang="en-US" sz="3200" dirty="0"/>
          </a:p>
          <a:p>
            <a:pPr algn="just"/>
            <a:endParaRPr lang="en-US" sz="1100" dirty="0"/>
          </a:p>
          <a:p>
            <a:pPr algn="just"/>
            <a:r>
              <a:rPr lang="en-US" sz="3200" dirty="0"/>
              <a:t>Risk of extra-intestinal malignancies as: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/>
              <a:t>Endometrial cancer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/>
              <a:t>Cancer of </a:t>
            </a:r>
            <a:r>
              <a:rPr lang="en-US" sz="2800" dirty="0" err="1"/>
              <a:t>ureter</a:t>
            </a:r>
            <a:r>
              <a:rPr lang="en-US" sz="2800" dirty="0"/>
              <a:t> &amp; renal pelvis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/>
              <a:t>Cancer of pancreas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err="1"/>
              <a:t>Cholangiocarcinoma</a:t>
            </a:r>
            <a:endParaRPr lang="en-US" sz="2800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Hereditary </a:t>
            </a:r>
            <a:r>
              <a:rPr lang="en-US" sz="3200" dirty="0" err="1"/>
              <a:t>Nonpolyposis</a:t>
            </a:r>
            <a:r>
              <a:rPr lang="en-US" sz="3200" dirty="0"/>
              <a:t> Colorectal Cancer  (HNCC) syndrome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US" sz="800" dirty="0"/>
          </a:p>
          <a:p>
            <a:pPr algn="just"/>
            <a:r>
              <a:rPr lang="en-US" b="1" dirty="0" err="1"/>
              <a:t>Neoplastic</a:t>
            </a:r>
            <a:r>
              <a:rPr lang="en-US" dirty="0"/>
              <a:t> polyps</a:t>
            </a:r>
          </a:p>
          <a:p>
            <a:pPr algn="just">
              <a:buNone/>
            </a:pP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Common</a:t>
            </a:r>
            <a:r>
              <a:rPr lang="en-US" dirty="0"/>
              <a:t> in colon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incidence </a:t>
            </a:r>
            <a:r>
              <a:rPr lang="en-US" dirty="0">
                <a:solidFill>
                  <a:srgbClr val="0070C0"/>
                </a:solidFill>
              </a:rPr>
              <a:t>increases with age </a:t>
            </a:r>
            <a:r>
              <a:rPr lang="en-US" dirty="0"/>
              <a:t>(</a:t>
            </a:r>
            <a:r>
              <a:rPr lang="en-US" dirty="0">
                <a:latin typeface="Lucida Sans Unicode"/>
                <a:cs typeface="Lucida Sans Unicode"/>
              </a:rPr>
              <a:t>∼ 50% after age of 50 y*).  </a:t>
            </a:r>
            <a:r>
              <a:rPr lang="en-US" b="1" dirty="0">
                <a:latin typeface="Lucida Sans Unicode"/>
                <a:cs typeface="Lucida Sans Unicode"/>
              </a:rPr>
              <a:t>M=F.</a:t>
            </a:r>
            <a:endParaRPr lang="en-US" sz="800" dirty="0"/>
          </a:p>
          <a:p>
            <a:pPr algn="just"/>
            <a:endParaRPr lang="en-US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Sporadic</a:t>
            </a:r>
            <a:r>
              <a:rPr lang="en-US" dirty="0"/>
              <a:t> or </a:t>
            </a:r>
            <a:r>
              <a:rPr lang="en-US" b="1" dirty="0" err="1">
                <a:solidFill>
                  <a:srgbClr val="FF0000"/>
                </a:solidFill>
              </a:rPr>
              <a:t>syndromatic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/>
              <a:t>Familial predisposition to sporadic adenomas.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Adenomas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AD</a:t>
            </a:r>
            <a:r>
              <a:rPr lang="en-US" dirty="0"/>
              <a:t> syndrome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Mutation of </a:t>
            </a:r>
            <a:r>
              <a:rPr lang="en-US" dirty="0">
                <a:solidFill>
                  <a:srgbClr val="0070C0"/>
                </a:solidFill>
              </a:rPr>
              <a:t>SMAD 4 </a:t>
            </a:r>
            <a:r>
              <a:rPr lang="en-US" dirty="0"/>
              <a:t>gene*.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3-100 juvenile polyps**.</a:t>
            </a:r>
            <a:endParaRPr lang="en-US" sz="800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Increased risk of adenomas and carcinomas of the GI (stomach, SI, colorectal 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Juvenile </a:t>
            </a:r>
            <a:r>
              <a:rPr lang="en-US" dirty="0" err="1"/>
              <a:t>polyposis</a:t>
            </a:r>
            <a:r>
              <a:rPr lang="en-US" dirty="0"/>
              <a:t> syndrome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en-US" sz="800" dirty="0"/>
          </a:p>
          <a:p>
            <a:pPr algn="just"/>
            <a:r>
              <a:rPr lang="en-US" b="1" dirty="0"/>
              <a:t>AD</a:t>
            </a:r>
            <a:r>
              <a:rPr lang="en-US" dirty="0"/>
              <a:t> syndrome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Mutation in </a:t>
            </a:r>
            <a:r>
              <a:rPr lang="en-US" dirty="0">
                <a:solidFill>
                  <a:srgbClr val="0070C0"/>
                </a:solidFill>
              </a:rPr>
              <a:t>STK11 (LKB1) </a:t>
            </a:r>
            <a:r>
              <a:rPr lang="en-US" dirty="0"/>
              <a:t>gene*.</a:t>
            </a:r>
          </a:p>
          <a:p>
            <a:pPr algn="just"/>
            <a:endParaRPr lang="en-US" sz="900" dirty="0"/>
          </a:p>
          <a:p>
            <a:pPr algn="just"/>
            <a:r>
              <a:rPr lang="en-US" dirty="0"/>
              <a:t>Characterized by: </a:t>
            </a:r>
          </a:p>
          <a:p>
            <a:pPr algn="just"/>
            <a:endParaRPr lang="en-US" sz="900" dirty="0"/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Multiple </a:t>
            </a:r>
            <a:r>
              <a:rPr lang="en-US" dirty="0" err="1"/>
              <a:t>hamartomatous</a:t>
            </a:r>
            <a:r>
              <a:rPr lang="en-US" dirty="0"/>
              <a:t> (</a:t>
            </a:r>
            <a:r>
              <a:rPr lang="en-US" dirty="0" err="1"/>
              <a:t>Peutz-Jeghers</a:t>
            </a:r>
            <a:r>
              <a:rPr lang="en-US" dirty="0"/>
              <a:t> polyps) in the small intestine (100%), colon (30%) &amp; stomach (25%).</a:t>
            </a:r>
            <a:r>
              <a:rPr lang="en-US" sz="2400" dirty="0"/>
              <a:t> </a:t>
            </a:r>
            <a:endParaRPr lang="en-US" dirty="0"/>
          </a:p>
          <a:p>
            <a:pPr lvl="1" algn="just">
              <a:buFont typeface="Wingdings" pitchFamily="2" charset="2"/>
              <a:buChar char="q"/>
            </a:pPr>
            <a:r>
              <a:rPr lang="en-US" dirty="0" err="1"/>
              <a:t>Melanotic</a:t>
            </a:r>
            <a:r>
              <a:rPr lang="en-US" dirty="0"/>
              <a:t> mucosal and </a:t>
            </a:r>
            <a:r>
              <a:rPr lang="en-US" dirty="0" err="1"/>
              <a:t>cutaneous</a:t>
            </a:r>
            <a:r>
              <a:rPr lang="en-US" dirty="0"/>
              <a:t> pigmentation around the lips, oral mucosa and genitalia</a:t>
            </a:r>
          </a:p>
          <a:p>
            <a:pPr algn="just"/>
            <a:endParaRPr lang="en-US" sz="1400" dirty="0"/>
          </a:p>
          <a:p>
            <a:pPr algn="just"/>
            <a:r>
              <a:rPr lang="en-US" dirty="0"/>
              <a:t>Increased risk of intestinal &amp; </a:t>
            </a:r>
            <a:r>
              <a:rPr lang="en-US" dirty="0" err="1"/>
              <a:t>extraintestinal</a:t>
            </a:r>
            <a:r>
              <a:rPr lang="en-US" dirty="0"/>
              <a:t> malignancies of (uterine CX, ovary &amp; breast)**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/>
          <a:lstStyle/>
          <a:p>
            <a:pPr algn="ctr"/>
            <a:r>
              <a:rPr lang="en-US" dirty="0" err="1"/>
              <a:t>Peutz-Jeghers</a:t>
            </a:r>
            <a:r>
              <a:rPr lang="en-US" dirty="0"/>
              <a:t> syndrome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153" y="836712"/>
            <a:ext cx="31623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AD</a:t>
            </a:r>
            <a:r>
              <a:rPr lang="en-US" dirty="0"/>
              <a:t> syndrome.</a:t>
            </a:r>
          </a:p>
          <a:p>
            <a:pPr algn="just"/>
            <a:r>
              <a:rPr lang="en-US" dirty="0"/>
              <a:t>Mutation of </a:t>
            </a:r>
            <a:r>
              <a:rPr lang="en-US" dirty="0">
                <a:solidFill>
                  <a:srgbClr val="0070C0"/>
                </a:solidFill>
              </a:rPr>
              <a:t>PTEN </a:t>
            </a:r>
            <a:r>
              <a:rPr lang="en-US" dirty="0"/>
              <a:t>tumor suppressor gene.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Intestinal </a:t>
            </a:r>
            <a:r>
              <a:rPr lang="en-US" dirty="0" err="1"/>
              <a:t>hamartomatous</a:t>
            </a:r>
            <a:r>
              <a:rPr lang="en-US" dirty="0"/>
              <a:t> polyps in the GI.</a:t>
            </a:r>
          </a:p>
          <a:p>
            <a:pPr algn="just"/>
            <a:r>
              <a:rPr lang="en-US" dirty="0"/>
              <a:t>Oral </a:t>
            </a:r>
            <a:r>
              <a:rPr lang="en-US" dirty="0" err="1"/>
              <a:t>keratosis</a:t>
            </a:r>
            <a:r>
              <a:rPr lang="en-US" dirty="0"/>
              <a:t> and oral </a:t>
            </a:r>
            <a:r>
              <a:rPr lang="en-US" dirty="0" err="1"/>
              <a:t>papilloma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Benign skin tumors (</a:t>
            </a:r>
            <a:r>
              <a:rPr lang="en-US" dirty="0" err="1"/>
              <a:t>trichilemmomas</a:t>
            </a:r>
            <a:r>
              <a:rPr lang="en-US" dirty="0"/>
              <a:t>).</a:t>
            </a:r>
          </a:p>
          <a:p>
            <a:pPr algn="just"/>
            <a:r>
              <a:rPr lang="en-US" dirty="0"/>
              <a:t>Increased risk of thyroid and breast cancer.</a:t>
            </a:r>
          </a:p>
          <a:p>
            <a:pPr algn="just"/>
            <a:endParaRPr lang="en-US" sz="800" dirty="0"/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No</a:t>
            </a:r>
            <a:r>
              <a:rPr lang="en-US" dirty="0"/>
              <a:t> increased risk of GI cancer.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Cowden syndrome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522" y="4653136"/>
            <a:ext cx="294099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Colorectal CA has a </a:t>
            </a:r>
            <a:r>
              <a:rPr lang="en-US" dirty="0">
                <a:solidFill>
                  <a:srgbClr val="0070C0"/>
                </a:solidFill>
              </a:rPr>
              <a:t>worldwide</a:t>
            </a:r>
            <a:r>
              <a:rPr lang="en-US" dirty="0"/>
              <a:t> distribution.</a:t>
            </a:r>
          </a:p>
          <a:p>
            <a:pPr algn="just"/>
            <a:endParaRPr lang="en-US" sz="800" b="1" dirty="0"/>
          </a:p>
          <a:p>
            <a:pPr algn="just"/>
            <a:r>
              <a:rPr lang="en-US" b="1" dirty="0"/>
              <a:t>Age: </a:t>
            </a:r>
            <a:r>
              <a:rPr lang="en-US" dirty="0"/>
              <a:t>The peak incidence is </a:t>
            </a:r>
            <a:r>
              <a:rPr lang="en-US" dirty="0">
                <a:solidFill>
                  <a:srgbClr val="FF0000"/>
                </a:solidFill>
              </a:rPr>
              <a:t>60 to 70 </a:t>
            </a:r>
            <a:r>
              <a:rPr lang="en-US" dirty="0" err="1"/>
              <a:t>ys</a:t>
            </a:r>
            <a:r>
              <a:rPr lang="en-US" dirty="0"/>
              <a:t> </a:t>
            </a:r>
          </a:p>
          <a:p>
            <a:pPr algn="just">
              <a:buNone/>
            </a:pPr>
            <a:r>
              <a:rPr lang="en-US" dirty="0"/>
              <a:t>           (&lt; 20% occur &lt; age of 50).</a:t>
            </a:r>
          </a:p>
          <a:p>
            <a:pPr algn="just"/>
            <a:r>
              <a:rPr lang="en-US" b="1" dirty="0"/>
              <a:t>Gender: </a:t>
            </a:r>
            <a:r>
              <a:rPr lang="en-US" dirty="0">
                <a:solidFill>
                  <a:srgbClr val="FF0000"/>
                </a:solidFill>
              </a:rPr>
              <a:t>M&gt;F.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Most arises </a:t>
            </a:r>
            <a:r>
              <a:rPr lang="en-US" dirty="0">
                <a:solidFill>
                  <a:srgbClr val="FF0000"/>
                </a:solidFill>
              </a:rPr>
              <a:t>sporadically</a:t>
            </a:r>
            <a:r>
              <a:rPr lang="en-US" dirty="0"/>
              <a:t> in adenomas.</a:t>
            </a:r>
          </a:p>
          <a:p>
            <a:pPr algn="just"/>
            <a:endParaRPr lang="en-US" sz="800" dirty="0"/>
          </a:p>
          <a:p>
            <a:pPr algn="just"/>
            <a:r>
              <a:rPr lang="en-US" b="1" dirty="0"/>
              <a:t>Risk factors:</a:t>
            </a:r>
          </a:p>
          <a:p>
            <a:pPr algn="just">
              <a:buNone/>
            </a:pPr>
            <a:r>
              <a:rPr lang="en-US" dirty="0"/>
              <a:t>  Genetic &amp; environmental influences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Colorectal Carcinoma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604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75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Risk factors of colorectal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002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Dietary factors: </a:t>
                      </a:r>
                    </a:p>
                    <a:p>
                      <a:pPr lvl="1" algn="just"/>
                      <a:r>
                        <a:rPr lang="en-US" sz="2400" dirty="0"/>
                        <a:t>Low fiber diet</a:t>
                      </a:r>
                    </a:p>
                    <a:p>
                      <a:pPr lvl="1" algn="just"/>
                      <a:r>
                        <a:rPr lang="en-US" sz="2400" dirty="0"/>
                        <a:t>High content of refined carbohydrates</a:t>
                      </a:r>
                    </a:p>
                    <a:p>
                      <a:pPr lvl="1" algn="just"/>
                      <a:r>
                        <a:rPr lang="en-US" sz="2400" dirty="0"/>
                        <a:t>High fat content (as from meat)</a:t>
                      </a:r>
                    </a:p>
                    <a:p>
                      <a:pPr lvl="1" algn="just"/>
                      <a:r>
                        <a:rPr lang="en-US" sz="2400" dirty="0"/>
                        <a:t>Decreased intake of micronutrients such as vitamins A, C, and 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00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The use of aspirin and other NSAIDs are protective </a:t>
                      </a:r>
                    </a:p>
                    <a:p>
                      <a:pPr lvl="1" algn="just"/>
                      <a:r>
                        <a:rPr lang="en-US" sz="2400" dirty="0"/>
                        <a:t>Inhibition</a:t>
                      </a:r>
                      <a:r>
                        <a:rPr lang="en-US" sz="2400" baseline="0" dirty="0"/>
                        <a:t> of </a:t>
                      </a:r>
                      <a:r>
                        <a:rPr lang="en-US" sz="2400" dirty="0"/>
                        <a:t>cyclooxygenase-2 (COX-2)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556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/>
                        <a:t>The presence of adenomas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aseline="0" dirty="0"/>
                        <a:t>(the precancerous lesions)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5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Preexisting 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UC</a:t>
                      </a:r>
                      <a:r>
                        <a:rPr lang="en-US" sz="2400" dirty="0"/>
                        <a:t> or one of the </a:t>
                      </a:r>
                      <a:r>
                        <a:rPr lang="en-US" sz="2400" b="1" dirty="0"/>
                        <a:t>familial syndromes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Two </a:t>
            </a:r>
            <a:r>
              <a:rPr lang="en-US" dirty="0" err="1"/>
              <a:t>pathogenetically</a:t>
            </a:r>
            <a:r>
              <a:rPr lang="en-US" dirty="0"/>
              <a:t> distinct pathways:</a:t>
            </a:r>
          </a:p>
          <a:p>
            <a:pPr algn="just"/>
            <a:endParaRPr lang="en-US" sz="1000" dirty="0"/>
          </a:p>
          <a:p>
            <a:pPr algn="just">
              <a:buFont typeface="Wingdings" pitchFamily="2" charset="2"/>
              <a:buChar char="q"/>
            </a:pPr>
            <a:r>
              <a:rPr lang="en-US" u="sng" dirty="0">
                <a:solidFill>
                  <a:srgbClr val="0070C0"/>
                </a:solidFill>
              </a:rPr>
              <a:t>The APC/β-</a:t>
            </a:r>
            <a:r>
              <a:rPr lang="en-US" u="sng" dirty="0" err="1">
                <a:solidFill>
                  <a:srgbClr val="0070C0"/>
                </a:solidFill>
              </a:rPr>
              <a:t>catenin</a:t>
            </a:r>
            <a:r>
              <a:rPr lang="en-US" u="sng" dirty="0">
                <a:solidFill>
                  <a:srgbClr val="0070C0"/>
                </a:solidFill>
              </a:rPr>
              <a:t> pathway </a:t>
            </a:r>
          </a:p>
          <a:p>
            <a:pPr algn="just">
              <a:buNone/>
            </a:pPr>
            <a:r>
              <a:rPr lang="en-US" dirty="0"/>
              <a:t>   (the adenoma-carcinoma sequence)</a:t>
            </a:r>
          </a:p>
          <a:p>
            <a:pPr algn="just">
              <a:buNone/>
            </a:pPr>
            <a:r>
              <a:rPr lang="en-US" dirty="0"/>
              <a:t>   80% of sporadic colorectal CA.</a:t>
            </a:r>
          </a:p>
          <a:p>
            <a:pPr algn="just">
              <a:buFont typeface="Wingdings" pitchFamily="2" charset="2"/>
              <a:buChar char="q"/>
            </a:pPr>
            <a:endParaRPr lang="en-US" sz="1000" dirty="0"/>
          </a:p>
          <a:p>
            <a:pPr algn="just">
              <a:buFont typeface="Wingdings" pitchFamily="2" charset="2"/>
              <a:buChar char="q"/>
            </a:pPr>
            <a:r>
              <a:rPr lang="en-US" u="sng" dirty="0">
                <a:solidFill>
                  <a:srgbClr val="0070C0"/>
                </a:solidFill>
              </a:rPr>
              <a:t>The mismatch repair </a:t>
            </a:r>
          </a:p>
          <a:p>
            <a:pPr algn="just">
              <a:buNone/>
            </a:pPr>
            <a:r>
              <a:rPr lang="en-US" dirty="0"/>
              <a:t>  (microsatellite instability) pathway</a:t>
            </a:r>
          </a:p>
          <a:p>
            <a:pPr algn="just">
              <a:buNone/>
            </a:pPr>
            <a:r>
              <a:rPr lang="en-US" dirty="0"/>
              <a:t>  10% to 15% of sporadic colorectal CA.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Colorectal Carcinogenesis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Adenoma-carcinoma sequence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microsatellite instability pathway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n-US" sz="800" b="1" dirty="0"/>
          </a:p>
          <a:p>
            <a:pPr algn="just"/>
            <a:r>
              <a:rPr lang="en-US" b="1" dirty="0"/>
              <a:t>Site in order of frequency: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rectosigmoid</a:t>
            </a:r>
            <a:endParaRPr lang="en-US" dirty="0"/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cecum</a:t>
            </a:r>
            <a:r>
              <a:rPr lang="en-US" dirty="0"/>
              <a:t> or ascending colon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The transverse colon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The descending colon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May be single or multiple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3445321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u="sng" dirty="0">
                <a:solidFill>
                  <a:srgbClr val="002060"/>
                </a:solidFill>
              </a:rPr>
              <a:t>Tumors in the proximal colon: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Grow as </a:t>
            </a:r>
            <a:r>
              <a:rPr lang="en-US" dirty="0" err="1"/>
              <a:t>polypoid</a:t>
            </a:r>
            <a:r>
              <a:rPr lang="en-US" dirty="0"/>
              <a:t>, </a:t>
            </a:r>
            <a:r>
              <a:rPr lang="en-US" dirty="0" err="1"/>
              <a:t>exophytic</a:t>
            </a:r>
            <a:r>
              <a:rPr lang="en-US" dirty="0"/>
              <a:t> masses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Obstruction is uncommon.</a:t>
            </a:r>
          </a:p>
          <a:p>
            <a:pPr algn="just"/>
            <a:endParaRPr lang="en-US" sz="800" dirty="0"/>
          </a:p>
          <a:p>
            <a:pPr algn="just"/>
            <a:r>
              <a:rPr lang="en-US" u="sng" dirty="0">
                <a:solidFill>
                  <a:srgbClr val="002060"/>
                </a:solidFill>
              </a:rPr>
              <a:t>Tumors in the distal colon: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 Annular encircling lesions</a:t>
            </a:r>
            <a:r>
              <a:rPr lang="en-US" dirty="0">
                <a:solidFill>
                  <a:srgbClr val="0070C0"/>
                </a:solidFill>
              </a:rPr>
              <a:t> (napkin-ring constrictions) </a:t>
            </a:r>
            <a:r>
              <a:rPr lang="en-US" dirty="0"/>
              <a:t>and narrow the lumen.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Both forms of neoplasm directly penetrate the bowel wall and may appear as firm masses on the </a:t>
            </a:r>
            <a:r>
              <a:rPr lang="en-US" dirty="0" err="1"/>
              <a:t>serosal</a:t>
            </a:r>
            <a:r>
              <a:rPr lang="en-US" dirty="0"/>
              <a:t> surface.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Gross appearance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1328"/>
            <a:ext cx="8075240" cy="4525963"/>
          </a:xfrm>
        </p:spPr>
        <p:txBody>
          <a:bodyPr>
            <a:normAutofit/>
          </a:bodyPr>
          <a:lstStyle/>
          <a:p>
            <a:pPr algn="just"/>
            <a:endParaRPr lang="en-US" sz="800" dirty="0"/>
          </a:p>
          <a:p>
            <a:pPr algn="just"/>
            <a:r>
              <a:rPr lang="en-US" sz="2800" dirty="0"/>
              <a:t>Epithelial proliferation and </a:t>
            </a:r>
            <a:r>
              <a:rPr lang="en-US" sz="2800" dirty="0">
                <a:solidFill>
                  <a:srgbClr val="0070C0"/>
                </a:solidFill>
              </a:rPr>
              <a:t>dysplasia*.</a:t>
            </a:r>
          </a:p>
          <a:p>
            <a:pPr algn="just"/>
            <a:r>
              <a:rPr lang="en-US" sz="2800" dirty="0"/>
              <a:t>Dysplasia may be of low or high grade .</a:t>
            </a:r>
          </a:p>
          <a:p>
            <a:pPr algn="just"/>
            <a:r>
              <a:rPr lang="en-US" sz="2800" dirty="0"/>
              <a:t>Increased risk of transformation to carcinoma.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Pathology of adenomas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Colon CA – </a:t>
            </a:r>
            <a:r>
              <a:rPr lang="en-US" dirty="0" err="1"/>
              <a:t>polypoid</a:t>
            </a:r>
            <a:r>
              <a:rPr lang="en-US" dirty="0"/>
              <a:t> mass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396044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Almost all colorectal CA are </a:t>
            </a:r>
            <a:r>
              <a:rPr lang="en-US" b="1" dirty="0" err="1">
                <a:solidFill>
                  <a:srgbClr val="FF0000"/>
                </a:solidFill>
              </a:rPr>
              <a:t>adenocarcinomas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800" dirty="0"/>
          </a:p>
          <a:p>
            <a:r>
              <a:rPr lang="en-US" i="1" dirty="0" err="1">
                <a:solidFill>
                  <a:srgbClr val="0070C0"/>
                </a:solidFill>
              </a:rPr>
              <a:t>Mucinous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adenocarcinoma</a:t>
            </a:r>
            <a:endParaRPr lang="en-US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&gt; 50% extracellular </a:t>
            </a:r>
            <a:r>
              <a:rPr lang="en-US" dirty="0" err="1"/>
              <a:t>mucin</a:t>
            </a:r>
            <a:r>
              <a:rPr lang="en-US" dirty="0"/>
              <a:t>            Poor </a:t>
            </a:r>
          </a:p>
          <a:p>
            <a:r>
              <a:rPr lang="en-US" i="1" dirty="0">
                <a:solidFill>
                  <a:srgbClr val="0070C0"/>
                </a:solidFill>
              </a:rPr>
              <a:t>Signet ring </a:t>
            </a:r>
            <a:r>
              <a:rPr lang="en-US" i="1" dirty="0" err="1">
                <a:solidFill>
                  <a:srgbClr val="0070C0"/>
                </a:solidFill>
              </a:rPr>
              <a:t>adenocarcinoma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/>
              <a:t>          </a:t>
            </a:r>
            <a:r>
              <a:rPr lang="en-US" dirty="0" err="1"/>
              <a:t>Px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&gt; 50% signet ring </a:t>
            </a:r>
          </a:p>
          <a:p>
            <a:endParaRPr lang="en-US" sz="1200" dirty="0"/>
          </a:p>
          <a:p>
            <a:r>
              <a:rPr lang="en-US" dirty="0"/>
              <a:t>Cancers of the anal zone are </a:t>
            </a:r>
            <a:r>
              <a:rPr lang="en-US" dirty="0" err="1"/>
              <a:t>squamous</a:t>
            </a:r>
            <a:r>
              <a:rPr lang="en-US" dirty="0"/>
              <a:t> cell carcinoma.</a:t>
            </a:r>
          </a:p>
          <a:p>
            <a:endParaRPr lang="en-US" sz="1050" dirty="0"/>
          </a:p>
          <a:p>
            <a:r>
              <a:rPr lang="en-US" dirty="0"/>
              <a:t>Grading: G1 (well diff.), G2,G3 &amp; G4 (</a:t>
            </a:r>
            <a:r>
              <a:rPr lang="en-US" dirty="0" err="1"/>
              <a:t>undiff</a:t>
            </a:r>
            <a:r>
              <a:rPr lang="en-US" dirty="0"/>
              <a:t>.).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Microscopic </a:t>
            </a:r>
            <a:r>
              <a:rPr lang="en-US" dirty="0" err="1"/>
              <a:t>apearance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724128" y="2204864"/>
            <a:ext cx="288032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Adenocarcinoma</a:t>
            </a:r>
            <a:r>
              <a:rPr lang="en-US" dirty="0"/>
              <a:t> of colon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052736"/>
            <a:ext cx="7560840" cy="532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 spread.</a:t>
            </a:r>
            <a:endParaRPr lang="en-US" sz="800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Lymph node metastasis.</a:t>
            </a:r>
            <a:endParaRPr lang="en-US" sz="800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Distant metastasis to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liver</a:t>
            </a:r>
            <a:r>
              <a:rPr lang="en-US" dirty="0">
                <a:solidFill>
                  <a:srgbClr val="0070C0"/>
                </a:solidFill>
              </a:rPr>
              <a:t> (mainly)</a:t>
            </a:r>
            <a:r>
              <a:rPr lang="en-US" dirty="0"/>
              <a:t>, lungs and bones.</a:t>
            </a:r>
          </a:p>
          <a:p>
            <a:pPr algn="just"/>
            <a:endParaRPr lang="en-US" sz="1400" dirty="0"/>
          </a:p>
          <a:p>
            <a:pPr algn="just"/>
            <a:r>
              <a:rPr lang="en-US" u="sng" dirty="0">
                <a:solidFill>
                  <a:srgbClr val="002060"/>
                </a:solidFill>
              </a:rPr>
              <a:t>Carcinomas of the anal region: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Locally invasive and metastasize to regional lymph nodes and distant sites.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Tumor spread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Asymptomatic</a:t>
            </a:r>
            <a:r>
              <a:rPr lang="en-US" dirty="0"/>
              <a:t> for years.</a:t>
            </a:r>
          </a:p>
          <a:p>
            <a:pPr algn="just"/>
            <a:r>
              <a:rPr lang="en-US" dirty="0"/>
              <a:t>Symptoms develop </a:t>
            </a:r>
            <a:r>
              <a:rPr lang="en-US" i="1" dirty="0"/>
              <a:t>insidiously</a:t>
            </a:r>
            <a:r>
              <a:rPr lang="en-US" dirty="0"/>
              <a:t>.</a:t>
            </a:r>
          </a:p>
          <a:p>
            <a:pPr algn="just"/>
            <a:endParaRPr lang="en-US" sz="800" dirty="0"/>
          </a:p>
          <a:p>
            <a:pPr algn="just"/>
            <a:endParaRPr lang="en-US" sz="800" dirty="0"/>
          </a:p>
          <a:p>
            <a:pPr algn="just"/>
            <a:r>
              <a:rPr lang="en-US" u="sng" dirty="0" err="1">
                <a:solidFill>
                  <a:srgbClr val="002060"/>
                </a:solidFill>
              </a:rPr>
              <a:t>Cecal</a:t>
            </a:r>
            <a:r>
              <a:rPr lang="en-US" u="sng" dirty="0">
                <a:solidFill>
                  <a:srgbClr val="002060"/>
                </a:solidFill>
              </a:rPr>
              <a:t> and right colonic cancers: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Fatigue, weakness, &amp; iron deficiency anemia</a:t>
            </a:r>
          </a:p>
          <a:p>
            <a:pPr algn="just"/>
            <a:endParaRPr lang="en-US" sz="800" dirty="0"/>
          </a:p>
          <a:p>
            <a:pPr algn="just"/>
            <a:endParaRPr lang="en-US" sz="800" dirty="0"/>
          </a:p>
          <a:p>
            <a:pPr algn="just"/>
            <a:r>
              <a:rPr lang="en-US" u="sng" dirty="0">
                <a:solidFill>
                  <a:srgbClr val="002060"/>
                </a:solidFill>
              </a:rPr>
              <a:t>Left-sided cancers: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Occult or frank bleeding, changes in bowel habit (partial obstruction), or </a:t>
            </a:r>
            <a:r>
              <a:rPr lang="en-US" dirty="0" err="1"/>
              <a:t>crampy</a:t>
            </a:r>
            <a:r>
              <a:rPr lang="en-US" dirty="0"/>
              <a:t> left lower quadrant pain.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Staging of colorectal CA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99288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The single most important prognostic indicator is the </a:t>
            </a:r>
            <a:r>
              <a:rPr lang="en-US" b="1" dirty="0">
                <a:solidFill>
                  <a:srgbClr val="FF0000"/>
                </a:solidFill>
              </a:rPr>
              <a:t>STAGE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at time of diagnosis.</a:t>
            </a:r>
          </a:p>
          <a:p>
            <a:pPr algn="just">
              <a:buNone/>
            </a:pPr>
            <a:r>
              <a:rPr lang="en-US" sz="2600" dirty="0"/>
              <a:t>   (depth of invasion T, LNs N, distant </a:t>
            </a:r>
            <a:r>
              <a:rPr lang="en-US" sz="2600" dirty="0" err="1"/>
              <a:t>mets</a:t>
            </a:r>
            <a:r>
              <a:rPr lang="en-US" sz="2600" dirty="0"/>
              <a:t> M)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Microscopic type.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Mucinous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signet ring are poor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Histologic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grade.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Prognosis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3200" dirty="0"/>
          </a:p>
          <a:p>
            <a:pPr algn="just"/>
            <a:r>
              <a:rPr lang="en-US" sz="3200" dirty="0"/>
              <a:t>The appendix is a normal true </a:t>
            </a:r>
            <a:r>
              <a:rPr lang="en-US" sz="3200" dirty="0" err="1"/>
              <a:t>diverticulum</a:t>
            </a:r>
            <a:r>
              <a:rPr lang="en-US" sz="3200" dirty="0"/>
              <a:t> of the </a:t>
            </a:r>
            <a:r>
              <a:rPr lang="en-US" sz="3200" dirty="0" err="1"/>
              <a:t>cecum</a:t>
            </a:r>
            <a:r>
              <a:rPr lang="en-US" sz="3200" dirty="0"/>
              <a:t>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Diseases of the appendix:</a:t>
            </a:r>
            <a:endParaRPr lang="en-US" sz="2000" dirty="0"/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Acute appendicitis.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err="1"/>
              <a:t>Appendiceal</a:t>
            </a:r>
            <a:r>
              <a:rPr lang="en-US" sz="2800" dirty="0"/>
              <a:t> tumors.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Appendix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Most common in </a:t>
            </a:r>
            <a:r>
              <a:rPr lang="en-US" i="1" u="sng" dirty="0"/>
              <a:t>adolescents</a:t>
            </a:r>
            <a:r>
              <a:rPr lang="en-US" dirty="0"/>
              <a:t> and </a:t>
            </a:r>
            <a:r>
              <a:rPr lang="en-US" i="1" u="sng" dirty="0"/>
              <a:t>young</a:t>
            </a:r>
            <a:r>
              <a:rPr lang="en-US" u="sng" dirty="0"/>
              <a:t> </a:t>
            </a:r>
            <a:r>
              <a:rPr lang="en-US" i="1" u="sng" dirty="0"/>
              <a:t>adults</a:t>
            </a:r>
            <a:r>
              <a:rPr lang="en-US" dirty="0"/>
              <a:t>, but may occur in any age group.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lifetime risk for appendicitis is </a:t>
            </a:r>
            <a:r>
              <a:rPr lang="en-US" b="1" dirty="0">
                <a:solidFill>
                  <a:srgbClr val="FF0000"/>
                </a:solidFill>
              </a:rPr>
              <a:t>7 %.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M:F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1.5: 1.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Need to be differentiated from other causes of acute abdomen (False positive ~ 20%)*.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Appendicitis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In 50% - 80% </a:t>
            </a:r>
            <a:r>
              <a:rPr lang="en-US" i="1" dirty="0">
                <a:solidFill>
                  <a:srgbClr val="FF0000"/>
                </a:solidFill>
              </a:rPr>
              <a:t>luminal obstruction</a:t>
            </a:r>
            <a:r>
              <a:rPr lang="en-US" dirty="0"/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/>
              <a:t>Small stone-like mass of stool (</a:t>
            </a:r>
            <a:r>
              <a:rPr lang="en-US" i="1" dirty="0" err="1"/>
              <a:t>Fecalith</a:t>
            </a:r>
            <a:r>
              <a:rPr lang="en-US" i="1" dirty="0"/>
              <a:t>).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/>
              <a:t>Mass of worms </a:t>
            </a:r>
            <a:r>
              <a:rPr lang="en-US" i="1" dirty="0"/>
              <a:t>(</a:t>
            </a:r>
            <a:r>
              <a:rPr lang="en-US" i="1" dirty="0" err="1"/>
              <a:t>oxyuriasis</a:t>
            </a:r>
            <a:r>
              <a:rPr lang="en-US" i="1" dirty="0"/>
              <a:t> </a:t>
            </a:r>
            <a:r>
              <a:rPr lang="en-US" i="1" dirty="0" err="1"/>
              <a:t>vermicularis</a:t>
            </a:r>
            <a:r>
              <a:rPr lang="en-US" i="1" dirty="0"/>
              <a:t>).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/>
              <a:t>Gallstone.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/>
              <a:t>Tumor.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minority,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/>
              <a:t>significant obstruction.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Pathogenesis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800" dirty="0"/>
          </a:p>
          <a:p>
            <a:pPr algn="just"/>
            <a:r>
              <a:rPr lang="en-US" b="1" i="1" dirty="0">
                <a:solidFill>
                  <a:srgbClr val="00B050"/>
                </a:solidFill>
              </a:rPr>
              <a:t>Subtypes</a:t>
            </a:r>
            <a:r>
              <a:rPr lang="en-US" dirty="0"/>
              <a:t> based on the epithelial architecture:</a:t>
            </a:r>
          </a:p>
          <a:p>
            <a:pPr algn="just"/>
            <a:endParaRPr lang="en-US" sz="900" dirty="0"/>
          </a:p>
          <a:p>
            <a:pPr algn="just">
              <a:buFont typeface="Wingdings" pitchFamily="2" charset="2"/>
              <a:buChar char="§"/>
            </a:pPr>
            <a:r>
              <a:rPr lang="en-US" b="1" u="sng" dirty="0">
                <a:solidFill>
                  <a:srgbClr val="FF0000"/>
                </a:solidFill>
              </a:rPr>
              <a:t>Tubular adenomas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>
                <a:sym typeface="Wingdings" pitchFamily="2" charset="2"/>
              </a:rPr>
              <a:t>&gt;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75% tubules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700" dirty="0"/>
              <a:t>Most common.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/>
              <a:t>Common in </a:t>
            </a:r>
            <a:r>
              <a:rPr lang="en-US" sz="2800" i="1" dirty="0" err="1">
                <a:solidFill>
                  <a:srgbClr val="0070C0"/>
                </a:solidFill>
              </a:rPr>
              <a:t>rectosigmoid</a:t>
            </a:r>
            <a:r>
              <a:rPr lang="en-US" sz="2800" i="1" dirty="0">
                <a:solidFill>
                  <a:srgbClr val="0070C0"/>
                </a:solidFill>
              </a:rPr>
              <a:t>.</a:t>
            </a:r>
            <a:endParaRPr lang="en-US" sz="2700" i="1" dirty="0"/>
          </a:p>
          <a:p>
            <a:pPr lvl="1" algn="just">
              <a:buFont typeface="Wingdings" pitchFamily="2" charset="2"/>
              <a:buChar char="q"/>
            </a:pPr>
            <a:r>
              <a:rPr lang="en-US" sz="2700" dirty="0"/>
              <a:t>Usually multiple, small &amp; pedunculated</a:t>
            </a:r>
          </a:p>
          <a:p>
            <a:pPr lvl="1" algn="just">
              <a:buFont typeface="Wingdings" pitchFamily="2" charset="2"/>
              <a:buChar char="q"/>
            </a:pPr>
            <a:endParaRPr lang="en-US" sz="800" dirty="0"/>
          </a:p>
          <a:p>
            <a:pPr algn="just">
              <a:buFont typeface="Wingdings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</a:rPr>
              <a:t>Villous adenomas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u="sng" dirty="0"/>
              <a:t>&gt;</a:t>
            </a:r>
            <a:r>
              <a:rPr lang="en-US" dirty="0"/>
              <a:t>50% villous projections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700" dirty="0"/>
              <a:t>Common in </a:t>
            </a:r>
            <a:r>
              <a:rPr lang="en-US" sz="2700" i="1" dirty="0" err="1">
                <a:solidFill>
                  <a:srgbClr val="0070C0"/>
                </a:solidFill>
              </a:rPr>
              <a:t>rectosigmoid</a:t>
            </a:r>
            <a:r>
              <a:rPr lang="en-US" sz="2700" i="1" dirty="0">
                <a:solidFill>
                  <a:srgbClr val="0070C0"/>
                </a:solidFill>
              </a:rPr>
              <a:t>.</a:t>
            </a:r>
            <a:endParaRPr lang="en-US" sz="2700" i="1" dirty="0"/>
          </a:p>
          <a:p>
            <a:pPr lvl="1" algn="just">
              <a:buFont typeface="Wingdings" pitchFamily="2" charset="2"/>
              <a:buChar char="q"/>
            </a:pPr>
            <a:r>
              <a:rPr lang="en-US" sz="2700" dirty="0"/>
              <a:t>Most are large &amp; sessile with </a:t>
            </a:r>
            <a:r>
              <a:rPr lang="en-US" sz="2800" dirty="0"/>
              <a:t>cauliflower appearance.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900" dirty="0"/>
              <a:t>Invasive carcinoma is found in </a:t>
            </a:r>
            <a:r>
              <a:rPr lang="en-US" sz="2900" dirty="0">
                <a:solidFill>
                  <a:srgbClr val="00B050"/>
                </a:solidFill>
              </a:rPr>
              <a:t>40%</a:t>
            </a:r>
            <a:r>
              <a:rPr lang="en-US" sz="2900" dirty="0"/>
              <a:t> .</a:t>
            </a:r>
          </a:p>
          <a:p>
            <a:pPr lvl="1" algn="just">
              <a:buFont typeface="Wingdings" pitchFamily="2" charset="2"/>
              <a:buChar char="q"/>
            </a:pPr>
            <a:endParaRPr lang="en-US" sz="800" dirty="0"/>
          </a:p>
          <a:p>
            <a:pPr algn="just">
              <a:buFont typeface="Wingdings" pitchFamily="2" charset="2"/>
              <a:buChar char="q"/>
            </a:pPr>
            <a:r>
              <a:rPr lang="en-US" b="1" u="sng" dirty="0" err="1">
                <a:solidFill>
                  <a:srgbClr val="FF0000"/>
                </a:solidFill>
              </a:rPr>
              <a:t>Tubulovillous</a:t>
            </a:r>
            <a:r>
              <a:rPr lang="en-US" b="1" u="sng" dirty="0">
                <a:solidFill>
                  <a:srgbClr val="FF0000"/>
                </a:solidFill>
              </a:rPr>
              <a:t> adenomas</a:t>
            </a:r>
            <a:r>
              <a:rPr lang="en-US" dirty="0">
                <a:sym typeface="Wingdings" pitchFamily="2" charset="2"/>
              </a:rPr>
              <a:t> 2</a:t>
            </a:r>
            <a:r>
              <a:rPr lang="en-US" dirty="0"/>
              <a:t>5-50% villous projections.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Pathology of adenomas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/>
              <a:t>Progressive increases in </a:t>
            </a:r>
            <a:r>
              <a:rPr lang="en-US" dirty="0" err="1"/>
              <a:t>intraluminal</a:t>
            </a:r>
            <a:r>
              <a:rPr lang="en-US" dirty="0"/>
              <a:t> pressure</a:t>
            </a:r>
          </a:p>
          <a:p>
            <a:pPr algn="ctr">
              <a:buNone/>
            </a:pPr>
            <a:r>
              <a:rPr lang="en-US" dirty="0">
                <a:latin typeface="Lucida Sans Unicode"/>
                <a:cs typeface="Lucida Sans Unicode"/>
              </a:rPr>
              <a:t>⇓</a:t>
            </a:r>
            <a:endParaRPr lang="en-US" dirty="0"/>
          </a:p>
          <a:p>
            <a:pPr algn="ctr">
              <a:buNone/>
            </a:pPr>
            <a:r>
              <a:rPr lang="en-US" dirty="0"/>
              <a:t> Compromise of venous outflow</a:t>
            </a:r>
          </a:p>
          <a:p>
            <a:pPr algn="ctr">
              <a:buNone/>
            </a:pPr>
            <a:r>
              <a:rPr lang="en-US" dirty="0">
                <a:cs typeface="Lucida Sans Unicode"/>
              </a:rPr>
              <a:t>⇓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dirty="0"/>
              <a:t>Ischemic injury &amp; stasis of luminal contents</a:t>
            </a:r>
          </a:p>
          <a:p>
            <a:pPr algn="ctr">
              <a:buNone/>
            </a:pPr>
            <a:r>
              <a:rPr lang="en-US" dirty="0">
                <a:cs typeface="Lucida Sans Unicode"/>
              </a:rPr>
              <a:t>⇓</a:t>
            </a:r>
            <a:endParaRPr lang="en-US" dirty="0"/>
          </a:p>
          <a:p>
            <a:pPr algn="ctr">
              <a:buNone/>
            </a:pPr>
            <a:r>
              <a:rPr lang="en-US" dirty="0"/>
              <a:t>Bacterial proliferation</a:t>
            </a:r>
          </a:p>
          <a:p>
            <a:pPr algn="ctr">
              <a:buNone/>
            </a:pPr>
            <a:r>
              <a:rPr lang="en-US" dirty="0">
                <a:cs typeface="Lucida Sans Unicode"/>
              </a:rPr>
              <a:t>⇓</a:t>
            </a:r>
            <a:endParaRPr lang="en-US" dirty="0"/>
          </a:p>
          <a:p>
            <a:pPr algn="ctr">
              <a:buNone/>
            </a:pPr>
            <a:r>
              <a:rPr lang="en-US" dirty="0"/>
              <a:t>Inflammation with tissue edema &amp; </a:t>
            </a:r>
            <a:r>
              <a:rPr lang="en-US" dirty="0" err="1"/>
              <a:t>neutrophilic</a:t>
            </a:r>
            <a:r>
              <a:rPr lang="en-US" dirty="0"/>
              <a:t> infiltration of the lumen, muscular wall &amp; </a:t>
            </a:r>
            <a:r>
              <a:rPr lang="en-US" dirty="0" err="1"/>
              <a:t>periappendiceal</a:t>
            </a:r>
            <a:r>
              <a:rPr lang="en-US" dirty="0"/>
              <a:t> soft tissues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</a:rPr>
              <a:t>Early acute appendicitis:</a:t>
            </a:r>
          </a:p>
          <a:p>
            <a:pPr algn="just"/>
            <a:endParaRPr lang="en-US" sz="1100" dirty="0"/>
          </a:p>
          <a:p>
            <a:pPr algn="just">
              <a:buFont typeface="Wingdings" pitchFamily="2" charset="2"/>
              <a:buChar char="q"/>
            </a:pPr>
            <a:r>
              <a:rPr lang="en-US" b="1" dirty="0"/>
              <a:t>Gross appearance</a:t>
            </a:r>
            <a:r>
              <a:rPr lang="en-US" dirty="0"/>
              <a:t>: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A dull, granular, </a:t>
            </a:r>
            <a:r>
              <a:rPr lang="en-US" dirty="0" err="1"/>
              <a:t>erythematous</a:t>
            </a:r>
            <a:r>
              <a:rPr lang="en-US" dirty="0"/>
              <a:t> surface.</a:t>
            </a:r>
          </a:p>
          <a:p>
            <a:pPr algn="just"/>
            <a:endParaRPr lang="en-US" sz="1000" b="1" dirty="0"/>
          </a:p>
          <a:p>
            <a:pPr algn="just">
              <a:buFont typeface="Wingdings" pitchFamily="2" charset="2"/>
              <a:buChar char="q"/>
            </a:pPr>
            <a:r>
              <a:rPr lang="en-US" b="1" dirty="0"/>
              <a:t>Microscopic appearance: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Diagnosis requires </a:t>
            </a:r>
            <a:r>
              <a:rPr lang="en-US" dirty="0" err="1">
                <a:solidFill>
                  <a:srgbClr val="002060"/>
                </a:solidFill>
              </a:rPr>
              <a:t>neutrophilic</a:t>
            </a:r>
            <a:r>
              <a:rPr lang="en-US" dirty="0">
                <a:solidFill>
                  <a:srgbClr val="002060"/>
                </a:solidFill>
              </a:rPr>
              <a:t> infiltration of the </a:t>
            </a:r>
            <a:r>
              <a:rPr lang="en-US" dirty="0" err="1">
                <a:solidFill>
                  <a:srgbClr val="002060"/>
                </a:solidFill>
              </a:rPr>
              <a:t>muscularis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propria</a:t>
            </a:r>
            <a:r>
              <a:rPr lang="en-US" dirty="0">
                <a:solidFill>
                  <a:srgbClr val="002060"/>
                </a:solidFill>
              </a:rPr>
              <a:t>*</a:t>
            </a:r>
            <a:r>
              <a:rPr lang="en-US" dirty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/>
              <a:t>Subserosal</a:t>
            </a:r>
            <a:r>
              <a:rPr lang="en-US" dirty="0"/>
              <a:t> vessels are congested.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Mild </a:t>
            </a:r>
            <a:r>
              <a:rPr lang="en-US" dirty="0" err="1"/>
              <a:t>perivascular</a:t>
            </a:r>
            <a:r>
              <a:rPr lang="en-US" dirty="0"/>
              <a:t> </a:t>
            </a:r>
            <a:r>
              <a:rPr lang="en-US" dirty="0" err="1"/>
              <a:t>neutrophilic</a:t>
            </a:r>
            <a:r>
              <a:rPr lang="en-US" dirty="0"/>
              <a:t> infiltrate within all layers of the wall.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00808"/>
            <a:ext cx="4608512" cy="34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5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</a:rPr>
              <a:t>Acute </a:t>
            </a:r>
            <a:r>
              <a:rPr lang="en-US" b="1" u="sng" dirty="0" err="1">
                <a:solidFill>
                  <a:srgbClr val="0070C0"/>
                </a:solidFill>
              </a:rPr>
              <a:t>suppurative</a:t>
            </a:r>
            <a:r>
              <a:rPr lang="en-US" b="1" u="sng" dirty="0">
                <a:solidFill>
                  <a:srgbClr val="0070C0"/>
                </a:solidFill>
              </a:rPr>
              <a:t> appendicitis*: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The </a:t>
            </a:r>
            <a:r>
              <a:rPr lang="en-US" dirty="0" err="1"/>
              <a:t>serosa</a:t>
            </a:r>
            <a:r>
              <a:rPr lang="en-US" dirty="0"/>
              <a:t> is covered by </a:t>
            </a:r>
            <a:r>
              <a:rPr lang="en-US" dirty="0" err="1"/>
              <a:t>fibrinopurulent</a:t>
            </a:r>
            <a:r>
              <a:rPr lang="en-US" dirty="0"/>
              <a:t> </a:t>
            </a:r>
            <a:r>
              <a:rPr lang="en-US" dirty="0" err="1"/>
              <a:t>exudate</a:t>
            </a:r>
            <a:r>
              <a:rPr lang="en-US" dirty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Focal abscesses may be formed within the wall.</a:t>
            </a:r>
          </a:p>
          <a:p>
            <a:pPr algn="just"/>
            <a:endParaRPr lang="en-US" b="1" dirty="0"/>
          </a:p>
          <a:p>
            <a:pPr algn="just"/>
            <a:r>
              <a:rPr lang="en-US" b="1" u="sng" dirty="0">
                <a:solidFill>
                  <a:srgbClr val="0070C0"/>
                </a:solidFill>
              </a:rPr>
              <a:t>Acute gangrenous appendicitis: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Gangrenous necrosis.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Often followed by rupture and </a:t>
            </a:r>
            <a:r>
              <a:rPr lang="en-US" dirty="0" err="1"/>
              <a:t>suppurative</a:t>
            </a:r>
            <a:r>
              <a:rPr lang="en-US" dirty="0"/>
              <a:t> peritonitis.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Acute </a:t>
            </a:r>
            <a:r>
              <a:rPr lang="en-US" dirty="0" err="1"/>
              <a:t>suppurative</a:t>
            </a:r>
            <a:r>
              <a:rPr lang="en-US" dirty="0"/>
              <a:t> appendicitis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Acute </a:t>
            </a:r>
            <a:r>
              <a:rPr lang="en-US" dirty="0" err="1"/>
              <a:t>suppurative</a:t>
            </a:r>
            <a:r>
              <a:rPr lang="en-US" dirty="0"/>
              <a:t> appendicitis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Perforated gangrenous appendix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2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Periumbilical</a:t>
            </a:r>
            <a:r>
              <a:rPr lang="en-US" dirty="0"/>
              <a:t> pain that ultimately localizes to the right lower quadrant.</a:t>
            </a:r>
          </a:p>
          <a:p>
            <a:pPr algn="just"/>
            <a:r>
              <a:rPr lang="en-US" dirty="0"/>
              <a:t>Nausea, vomiting &amp; low-grade fever.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McBurney’s</a:t>
            </a:r>
            <a:r>
              <a:rPr lang="en-US" dirty="0">
                <a:solidFill>
                  <a:srgbClr val="FF0000"/>
                </a:solidFill>
              </a:rPr>
              <a:t> sign.</a:t>
            </a:r>
          </a:p>
          <a:p>
            <a:pPr algn="just"/>
            <a:r>
              <a:rPr lang="en-US" dirty="0"/>
              <a:t>Mildly elevated peripheral white cell count.</a:t>
            </a:r>
          </a:p>
          <a:p>
            <a:pPr algn="just">
              <a:buNone/>
            </a:pPr>
            <a:endParaRPr lang="en-US" sz="1100" b="1" dirty="0"/>
          </a:p>
          <a:p>
            <a:pPr algn="just">
              <a:buNone/>
            </a:pPr>
            <a:r>
              <a:rPr lang="en-US" b="1" dirty="0"/>
              <a:t>Complications:</a:t>
            </a:r>
          </a:p>
          <a:p>
            <a:pPr algn="just"/>
            <a:r>
              <a:rPr lang="en-US" dirty="0" err="1"/>
              <a:t>Appendiceal</a:t>
            </a:r>
            <a:r>
              <a:rPr lang="en-US" dirty="0"/>
              <a:t> perforation.</a:t>
            </a:r>
          </a:p>
          <a:p>
            <a:pPr algn="just"/>
            <a:r>
              <a:rPr lang="en-US" dirty="0"/>
              <a:t>Peritonitis.</a:t>
            </a:r>
          </a:p>
          <a:p>
            <a:pPr algn="just"/>
            <a:r>
              <a:rPr lang="en-US" dirty="0"/>
              <a:t>Portal venous thrombosis.</a:t>
            </a:r>
          </a:p>
          <a:p>
            <a:pPr algn="just"/>
            <a:r>
              <a:rPr lang="en-US" dirty="0"/>
              <a:t>Liver abscess.</a:t>
            </a:r>
          </a:p>
          <a:p>
            <a:pPr algn="just"/>
            <a:r>
              <a:rPr lang="en-US" dirty="0" err="1"/>
              <a:t>Bacteremia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Depends on three features: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1. Polyp size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cs typeface="Arial"/>
              </a:rPr>
              <a:t>↑ risk if diameter is &gt; 4 cm*.</a:t>
            </a:r>
          </a:p>
          <a:p>
            <a:pPr algn="just">
              <a:buFont typeface="Wingdings" pitchFamily="2" charset="2"/>
              <a:buChar char="q"/>
            </a:pPr>
            <a:endParaRPr lang="en-US" sz="1050" dirty="0"/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2. Severity of epithelial dysplasia: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High grade dysplasia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often found in villous areas. 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>
                <a:solidFill>
                  <a:srgbClr val="0070C0"/>
                </a:solidFill>
              </a:rPr>
              <a:t>Histologic</a:t>
            </a:r>
            <a:r>
              <a:rPr lang="en-US" b="1" dirty="0">
                <a:solidFill>
                  <a:srgbClr val="0070C0"/>
                </a:solidFill>
              </a:rPr>
              <a:t> architecture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cs typeface="Arial"/>
              </a:rPr>
              <a:t>↑risk in villous adenoma.</a:t>
            </a:r>
          </a:p>
          <a:p>
            <a:pPr algn="just">
              <a:buNone/>
            </a:pPr>
            <a:endParaRPr lang="en-US" sz="1050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Malignant risk in adenomas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Adenomas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908720"/>
            <a:ext cx="45365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Tubular adenoma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976663" cy="4137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The head is composed of </a:t>
            </a:r>
            <a:r>
              <a:rPr lang="en-US" dirty="0" err="1"/>
              <a:t>neoplastic</a:t>
            </a:r>
            <a:r>
              <a:rPr lang="en-US" dirty="0"/>
              <a:t> epithelium, forming rounded or tubular glands lined by  </a:t>
            </a:r>
            <a:r>
              <a:rPr lang="en-US" i="1" dirty="0">
                <a:solidFill>
                  <a:srgbClr val="0070C0"/>
                </a:solidFill>
              </a:rPr>
              <a:t>dysplastic cells</a:t>
            </a:r>
          </a:p>
          <a:p>
            <a:pPr algn="ctr"/>
            <a:r>
              <a:rPr lang="en-US" dirty="0"/>
              <a:t>- Notice the contrast between dysplastic &amp; normal tubules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23629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Villous adenoma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92888" cy="54726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Most adenomas are </a:t>
            </a:r>
            <a:r>
              <a:rPr lang="en-US" b="1" dirty="0">
                <a:solidFill>
                  <a:srgbClr val="0070C0"/>
                </a:solidFill>
              </a:rPr>
              <a:t>asymptomatic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If large </a:t>
            </a:r>
            <a:r>
              <a:rPr lang="en-US" dirty="0">
                <a:sym typeface="Wingdings" pitchFamily="2" charset="2"/>
              </a:rPr>
              <a:t> can cause obstruction.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Most </a:t>
            </a:r>
            <a:r>
              <a:rPr lang="en-US" i="1" u="sng" dirty="0"/>
              <a:t>distal adenomas </a:t>
            </a:r>
            <a:r>
              <a:rPr lang="en-US" dirty="0"/>
              <a:t>are more symptomatic: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/>
              <a:t>Bleeding per rectum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/>
              <a:t>May </a:t>
            </a:r>
            <a:r>
              <a:rPr lang="en-US" dirty="0" err="1"/>
              <a:t>prolapse</a:t>
            </a:r>
            <a:r>
              <a:rPr lang="en-US" dirty="0"/>
              <a:t> through the anus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Villous adenomas may secrete </a:t>
            </a:r>
            <a:r>
              <a:rPr lang="en-US" dirty="0" err="1"/>
              <a:t>mucoid</a:t>
            </a:r>
            <a:r>
              <a:rPr lang="en-US" dirty="0"/>
              <a:t> material rich in protein and potassium (producing </a:t>
            </a:r>
            <a:r>
              <a:rPr lang="en-US" i="1" dirty="0" err="1"/>
              <a:t>hypoproteinemia</a:t>
            </a:r>
            <a:r>
              <a:rPr lang="en-US" i="1" dirty="0"/>
              <a:t> or </a:t>
            </a:r>
            <a:r>
              <a:rPr lang="en-US" i="1" dirty="0" err="1"/>
              <a:t>hypokalemia</a:t>
            </a:r>
            <a:r>
              <a:rPr lang="en-US" dirty="0"/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picture of polyps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18235</TotalTime>
  <Words>1492</Words>
  <Application>Microsoft Office PowerPoint</Application>
  <PresentationFormat>On-screen Show (4:3)</PresentationFormat>
  <Paragraphs>346</Paragraphs>
  <Slides>48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Diseases of the gastrointestinal tract</vt:lpstr>
      <vt:lpstr>Adenomas</vt:lpstr>
      <vt:lpstr>Pathology of adenomas </vt:lpstr>
      <vt:lpstr>Pathology of adenomas </vt:lpstr>
      <vt:lpstr>Malignant risk in adenomas</vt:lpstr>
      <vt:lpstr>Adenomas </vt:lpstr>
      <vt:lpstr>Tubular adenoma</vt:lpstr>
      <vt:lpstr>Villous adenoma</vt:lpstr>
      <vt:lpstr>Clinical picture of polyps</vt:lpstr>
      <vt:lpstr>Familial Polyposis Syndromes</vt:lpstr>
      <vt:lpstr>Familial adenomatous polyposis</vt:lpstr>
      <vt:lpstr>Classic FAP</vt:lpstr>
      <vt:lpstr>FAP</vt:lpstr>
      <vt:lpstr>Attenuated FAP</vt:lpstr>
      <vt:lpstr>Gardner syndrome</vt:lpstr>
      <vt:lpstr>Turcot syndrome</vt:lpstr>
      <vt:lpstr>Hereditary Nonpolyposis Colorectal Cancer  (HNCC) syndrome</vt:lpstr>
      <vt:lpstr>Hereditary Nonpolyposis Colorectal Cancer  (HNCC) syndrome</vt:lpstr>
      <vt:lpstr>Hereditary Nonpolyposis Colorectal Cancer  (HNCC) syndrome</vt:lpstr>
      <vt:lpstr>Juvenile polyposis syndrome</vt:lpstr>
      <vt:lpstr>Peutz-Jeghers syndrome</vt:lpstr>
      <vt:lpstr>Cowden syndrome</vt:lpstr>
      <vt:lpstr>Colorectal Carcinoma</vt:lpstr>
      <vt:lpstr>PowerPoint Presentation</vt:lpstr>
      <vt:lpstr>Colorectal Carcinogenesis </vt:lpstr>
      <vt:lpstr>Adenoma-carcinoma sequence</vt:lpstr>
      <vt:lpstr>The microsatellite instability pathway</vt:lpstr>
      <vt:lpstr>Morphology</vt:lpstr>
      <vt:lpstr>Gross appearance</vt:lpstr>
      <vt:lpstr>Colon CA – polypoid mass</vt:lpstr>
      <vt:lpstr>Microscopic apearance</vt:lpstr>
      <vt:lpstr>Adenocarcinoma of colon </vt:lpstr>
      <vt:lpstr>Tumor spread</vt:lpstr>
      <vt:lpstr>Clinical Features</vt:lpstr>
      <vt:lpstr>Staging of colorectal CA</vt:lpstr>
      <vt:lpstr>Prognosis </vt:lpstr>
      <vt:lpstr>Appendix </vt:lpstr>
      <vt:lpstr>Acute Appendicitis</vt:lpstr>
      <vt:lpstr>Pathogenesis</vt:lpstr>
      <vt:lpstr>Pathogenesis </vt:lpstr>
      <vt:lpstr>Morphology</vt:lpstr>
      <vt:lpstr>PowerPoint Presentation</vt:lpstr>
      <vt:lpstr>Morphology </vt:lpstr>
      <vt:lpstr>Acute suppurative appendicitis</vt:lpstr>
      <vt:lpstr>Acute suppurative appendicitis </vt:lpstr>
      <vt:lpstr>Perforated gangrenous appendix</vt:lpstr>
      <vt:lpstr>Clinical Features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Dr.Rola</dc:creator>
  <cp:lastModifiedBy>hamzeh otoom</cp:lastModifiedBy>
  <cp:revision>696</cp:revision>
  <dcterms:created xsi:type="dcterms:W3CDTF">2013-03-22T08:18:10Z</dcterms:created>
  <dcterms:modified xsi:type="dcterms:W3CDTF">2020-10-25T09:54:42Z</dcterms:modified>
</cp:coreProperties>
</file>