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982" r:id="rId2"/>
    <p:sldId id="651" r:id="rId3"/>
    <p:sldId id="652" r:id="rId4"/>
    <p:sldId id="934" r:id="rId5"/>
    <p:sldId id="654" r:id="rId6"/>
    <p:sldId id="655" r:id="rId7"/>
    <p:sldId id="656" r:id="rId8"/>
    <p:sldId id="657" r:id="rId9"/>
    <p:sldId id="658" r:id="rId10"/>
    <p:sldId id="660" r:id="rId11"/>
    <p:sldId id="670" r:id="rId12"/>
    <p:sldId id="671" r:id="rId13"/>
    <p:sldId id="672" r:id="rId14"/>
    <p:sldId id="673" r:id="rId15"/>
    <p:sldId id="674" r:id="rId16"/>
    <p:sldId id="675" r:id="rId17"/>
    <p:sldId id="676" r:id="rId18"/>
    <p:sldId id="677" r:id="rId19"/>
    <p:sldId id="678" r:id="rId20"/>
    <p:sldId id="679" r:id="rId21"/>
    <p:sldId id="936" r:id="rId22"/>
    <p:sldId id="680" r:id="rId23"/>
    <p:sldId id="681" r:id="rId24"/>
    <p:sldId id="683" r:id="rId25"/>
    <p:sldId id="685" r:id="rId26"/>
    <p:sldId id="692" r:id="rId27"/>
    <p:sldId id="693" r:id="rId28"/>
    <p:sldId id="1057" r:id="rId29"/>
    <p:sldId id="694" r:id="rId30"/>
    <p:sldId id="696" r:id="rId31"/>
    <p:sldId id="1058" r:id="rId32"/>
    <p:sldId id="1059" r:id="rId33"/>
    <p:sldId id="1060" r:id="rId34"/>
    <p:sldId id="1071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0A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77419" autoAdjust="0"/>
  </p:normalViewPr>
  <p:slideViewPr>
    <p:cSldViewPr>
      <p:cViewPr varScale="1">
        <p:scale>
          <a:sx n="90" d="100"/>
          <a:sy n="90" d="100"/>
        </p:scale>
        <p:origin x="-223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theme" Target="theme/theme1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presProps" Target="presProps.xml" /><Relationship Id="rId40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notesMaster" Target="notesMasters/notesMaster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F46F5-4356-41DF-BC5F-ED6F0F57564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4E5FE-7C89-45D6-9ADF-4A0F8CF5E5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 /><Relationship Id="rId1" Type="http://schemas.openxmlformats.org/officeDocument/2006/relationships/notesMaster" Target="../notesMasters/notesMaster1.xml" 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4E5FE-7C89-45D6-9ADF-4A0F8CF5E5B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4E5FE-7C89-45D6-9ADF-4A0F8CF5E5B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4E5FE-7C89-45D6-9ADF-4A0F8CF5E5B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Pathogenesis </a:t>
            </a:r>
            <a:r>
              <a:rPr lang="en-US" dirty="0">
                <a:sym typeface="Wingdings" pitchFamily="2" charset="2"/>
              </a:rPr>
              <a:t> Page 578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4E5FE-7C89-45D6-9ADF-4A0F8CF5E5B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4E5FE-7C89-45D6-9ADF-4A0F8CF5E5B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4E5FE-7C89-45D6-9ADF-4A0F8CF5E5B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4E5FE-7C89-45D6-9ADF-4A0F8CF5E5B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4E5FE-7C89-45D6-9ADF-4A0F8CF5E5B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4E5FE-7C89-45D6-9ADF-4A0F8CF5E5B4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4E5FE-7C89-45D6-9ADF-4A0F8CF5E5B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4E5FE-7C89-45D6-9ADF-4A0F8CF5E5B4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4E5FE-7C89-45D6-9ADF-4A0F8CF5E5B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4E5FE-7C89-45D6-9ADF-4A0F8CF5E5B4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4E5FE-7C89-45D6-9ADF-4A0F8CF5E5B4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4E5FE-7C89-45D6-9ADF-4A0F8CF5E5B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4E5FE-7C89-45D6-9ADF-4A0F8CF5E5B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4E5FE-7C89-45D6-9ADF-4A0F8CF5E5B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4E5FE-7C89-45D6-9ADF-4A0F8CF5E5B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4E5FE-7C89-45D6-9ADF-4A0F8CF5E5B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Diarrhea</a:t>
            </a:r>
            <a:r>
              <a:rPr lang="en-US" dirty="0"/>
              <a:t> is defined as an increase in stool mass, frequency, or fluidity, typically to volumes greater than 200 </a:t>
            </a:r>
            <a:r>
              <a:rPr lang="en-US" dirty="0" err="1"/>
              <a:t>mL</a:t>
            </a:r>
            <a:r>
              <a:rPr lang="en-US" dirty="0"/>
              <a:t> per day.</a:t>
            </a:r>
          </a:p>
          <a:p>
            <a:r>
              <a:rPr lang="en-US" dirty="0"/>
              <a:t>• </a:t>
            </a:r>
            <a:r>
              <a:rPr lang="en-US" i="1" u="sng" dirty="0" err="1"/>
              <a:t>Secretory</a:t>
            </a:r>
            <a:r>
              <a:rPr lang="en-US" i="1" u="sng" dirty="0"/>
              <a:t> diarrhea </a:t>
            </a:r>
            <a:r>
              <a:rPr lang="en-US" dirty="0"/>
              <a:t>is characterized by isotonic stool and persists during fasting.</a:t>
            </a:r>
          </a:p>
          <a:p>
            <a:r>
              <a:rPr lang="en-US" dirty="0"/>
              <a:t>• </a:t>
            </a:r>
            <a:r>
              <a:rPr lang="en-US" i="1" u="sng" dirty="0"/>
              <a:t>Osmotic diarrhea</a:t>
            </a:r>
            <a:r>
              <a:rPr lang="en-US" dirty="0"/>
              <a:t>, such as that occurring with lactase deficiency, is due to osmotic forces exerted by unabsorbed luminal solutes. The diarrheal fluid is more than 50 </a:t>
            </a:r>
            <a:r>
              <a:rPr lang="en-US" dirty="0" err="1"/>
              <a:t>mOsm</a:t>
            </a:r>
            <a:r>
              <a:rPr lang="en-US" dirty="0"/>
              <a:t> more concentrated than plasma, and the condition abates with fasting.</a:t>
            </a:r>
          </a:p>
          <a:p>
            <a:r>
              <a:rPr lang="en-US" dirty="0"/>
              <a:t>• </a:t>
            </a:r>
            <a:r>
              <a:rPr lang="en-US" i="1" u="sng" dirty="0" err="1"/>
              <a:t>Malabsorptive</a:t>
            </a:r>
            <a:r>
              <a:rPr lang="en-US" i="1" u="sng" dirty="0"/>
              <a:t> diarrhea </a:t>
            </a:r>
            <a:r>
              <a:rPr lang="en-US" dirty="0"/>
              <a:t>caused by inadequate nutrient absorption is associated with </a:t>
            </a:r>
            <a:r>
              <a:rPr lang="en-US" b="1" dirty="0" err="1"/>
              <a:t>steatorrhea</a:t>
            </a:r>
            <a:r>
              <a:rPr lang="en-US" dirty="0"/>
              <a:t> and is relieved by fasting.</a:t>
            </a:r>
          </a:p>
          <a:p>
            <a:r>
              <a:rPr lang="en-US" dirty="0"/>
              <a:t>• </a:t>
            </a:r>
            <a:r>
              <a:rPr lang="en-US" i="1" u="sng" dirty="0" err="1"/>
              <a:t>Exudative</a:t>
            </a:r>
            <a:r>
              <a:rPr lang="en-US" i="1" u="sng" dirty="0"/>
              <a:t> diarrhea </a:t>
            </a:r>
            <a:r>
              <a:rPr lang="en-US" dirty="0"/>
              <a:t>is due to inflammatory disease and characterized by purulent, bloody stools that continue during fasting.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4E5FE-7C89-45D6-9ADF-4A0F8CF5E5B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>
                <a:sym typeface="Wingdings" pitchFamily="2" charset="2"/>
              </a:rPr>
              <a:t>+ Table</a:t>
            </a:r>
            <a:r>
              <a:rPr lang="en-US" baseline="0" dirty="0"/>
              <a:t> page 577</a:t>
            </a:r>
            <a:endParaRPr lang="en-US" sz="1200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JO" baseline="0" dirty="0"/>
              <a:t>مواضيع متبقية </a:t>
            </a:r>
            <a:r>
              <a:rPr lang="en-US" baseline="0" dirty="0">
                <a:sym typeface="Wingdings" pitchFamily="2" charset="2"/>
              </a:rPr>
              <a:t></a:t>
            </a:r>
            <a:r>
              <a:rPr lang="en-US" sz="1200" baseline="0" dirty="0"/>
              <a:t> </a:t>
            </a:r>
            <a:r>
              <a:rPr lang="en-US" sz="1200" dirty="0" err="1"/>
              <a:t>Abetalipoproteinemia</a:t>
            </a:r>
            <a:r>
              <a:rPr lang="en-US" sz="1200" dirty="0"/>
              <a:t> + Lactase (</a:t>
            </a:r>
            <a:r>
              <a:rPr lang="en-US" sz="1200" dirty="0" err="1"/>
              <a:t>Disaccharidase</a:t>
            </a:r>
            <a:r>
              <a:rPr lang="en-US" sz="1200" dirty="0"/>
              <a:t>) Deficiency + Irritable Bowel Syndrome + Microscopic Colitis </a:t>
            </a:r>
            <a:r>
              <a:rPr lang="en-US" sz="1200" dirty="0">
                <a:sym typeface="Wingdings" pitchFamily="2" charset="2"/>
              </a:rPr>
              <a:t> Pages 579+580</a:t>
            </a:r>
            <a:endParaRPr lang="en-US" sz="1200" baseline="0" dirty="0">
              <a:sym typeface="Wingdings" pitchFamily="2" charset="2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>
                <a:sym typeface="Wingdings" pitchFamily="2" charset="2"/>
              </a:rPr>
              <a:t>+ </a:t>
            </a:r>
            <a:r>
              <a:rPr lang="en-US" sz="1200" dirty="0">
                <a:sym typeface="Wingdings" pitchFamily="2" charset="2"/>
              </a:rPr>
              <a:t>Cystic</a:t>
            </a:r>
            <a:r>
              <a:rPr lang="en-US" sz="1200" baseline="0" dirty="0">
                <a:sym typeface="Wingdings" pitchFamily="2" charset="2"/>
              </a:rPr>
              <a:t> fibrosis  Ch.6</a:t>
            </a:r>
          </a:p>
          <a:p>
            <a:pPr>
              <a:buFontTx/>
              <a:buChar char="-"/>
            </a:pPr>
            <a:endParaRPr lang="en-US" sz="1200" dirty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4E5FE-7C89-45D6-9ADF-4A0F8CF5E5B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117EACD-EB8F-4749-9E46-53ED8CA7EE60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663D260-E3EA-4EC0-9B15-C36D4DBB2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EACD-EB8F-4749-9E46-53ED8CA7EE60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D260-E3EA-4EC0-9B15-C36D4DBB2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EACD-EB8F-4749-9E46-53ED8CA7EE60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D260-E3EA-4EC0-9B15-C36D4DBB2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EACD-EB8F-4749-9E46-53ED8CA7EE60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D260-E3EA-4EC0-9B15-C36D4DBB27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EACD-EB8F-4749-9E46-53ED8CA7EE60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D260-E3EA-4EC0-9B15-C36D4DBB27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EACD-EB8F-4749-9E46-53ED8CA7EE60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D260-E3EA-4EC0-9B15-C36D4DBB27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EACD-EB8F-4749-9E46-53ED8CA7EE60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D260-E3EA-4EC0-9B15-C36D4DBB2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EACD-EB8F-4749-9E46-53ED8CA7EE60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D260-E3EA-4EC0-9B15-C36D4DBB27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EACD-EB8F-4749-9E46-53ED8CA7EE60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D260-E3EA-4EC0-9B15-C36D4DBB2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7117EACD-EB8F-4749-9E46-53ED8CA7EE60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D260-E3EA-4EC0-9B15-C36D4DBB2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117EACD-EB8F-4749-9E46-53ED8CA7EE60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663D260-E3EA-4EC0-9B15-C36D4DBB27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e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117EACD-EB8F-4749-9E46-53ED8CA7EE60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663D260-E3EA-4EC0-9B15-C36D4DBB2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 /><Relationship Id="rId1" Type="http://schemas.openxmlformats.org/officeDocument/2006/relationships/slideLayout" Target="../slideLayouts/slideLayout4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3.png" /><Relationship Id="rId4" Type="http://schemas.openxmlformats.org/officeDocument/2006/relationships/image" Target="../media/image12.png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Diseases of the gastrointestinal tract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Dr. </a:t>
            </a:r>
            <a:r>
              <a:rPr lang="en-US" dirty="0" err="1"/>
              <a:t>Nesreen</a:t>
            </a:r>
            <a:r>
              <a:rPr lang="en-US" dirty="0"/>
              <a:t> </a:t>
            </a:r>
            <a:r>
              <a:rPr lang="en-US" dirty="0" err="1"/>
              <a:t>Bataineh</a:t>
            </a:r>
            <a:r>
              <a:rPr lang="en-US" dirty="0"/>
              <a:t> MD, </a:t>
            </a:r>
            <a:r>
              <a:rPr lang="en-US" dirty="0" err="1"/>
              <a:t>FRCPath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6856" y="1340768"/>
            <a:ext cx="8229600" cy="4968552"/>
          </a:xfrm>
        </p:spPr>
        <p:txBody>
          <a:bodyPr>
            <a:normAutofit fontScale="92500" lnSpcReduction="10000"/>
          </a:bodyPr>
          <a:lstStyle/>
          <a:p>
            <a:pPr algn="just"/>
            <a:endParaRPr lang="en-US" dirty="0"/>
          </a:p>
          <a:p>
            <a:pPr algn="just"/>
            <a:r>
              <a:rPr lang="en-US" dirty="0" err="1"/>
              <a:t>Diverticular</a:t>
            </a:r>
            <a:r>
              <a:rPr lang="en-US" dirty="0"/>
              <a:t> disease is usually </a:t>
            </a:r>
            <a:r>
              <a:rPr lang="en-US" b="1" i="1" dirty="0">
                <a:solidFill>
                  <a:srgbClr val="0070C0"/>
                </a:solidFill>
              </a:rPr>
              <a:t>asymptomatic</a:t>
            </a:r>
            <a:r>
              <a:rPr lang="en-US" i="1" dirty="0">
                <a:solidFill>
                  <a:srgbClr val="FF0000"/>
                </a:solidFill>
              </a:rPr>
              <a:t>.</a:t>
            </a:r>
          </a:p>
          <a:p>
            <a:pPr algn="just"/>
            <a:endParaRPr lang="en-US" sz="800" dirty="0"/>
          </a:p>
          <a:p>
            <a:pPr algn="just"/>
            <a:r>
              <a:rPr lang="en-US" dirty="0"/>
              <a:t>In 20% of cases, </a:t>
            </a:r>
            <a:r>
              <a:rPr lang="en-US" i="1" dirty="0">
                <a:solidFill>
                  <a:srgbClr val="FF0000"/>
                </a:solidFill>
              </a:rPr>
              <a:t>intermittent cramping or continuous left lower quadrant pain.</a:t>
            </a:r>
          </a:p>
          <a:p>
            <a:pPr algn="just"/>
            <a:endParaRPr lang="en-US" sz="800" dirty="0"/>
          </a:p>
          <a:p>
            <a:pPr algn="just">
              <a:buNone/>
            </a:pPr>
            <a:r>
              <a:rPr lang="en-US" b="1" dirty="0"/>
              <a:t>Complications:</a:t>
            </a:r>
          </a:p>
          <a:p>
            <a:pPr algn="just"/>
            <a:r>
              <a:rPr lang="en-US" dirty="0"/>
              <a:t>Diverticulitis &amp; </a:t>
            </a:r>
            <a:r>
              <a:rPr lang="en-US" dirty="0" err="1"/>
              <a:t>peridiverticulitis</a:t>
            </a:r>
            <a:r>
              <a:rPr lang="en-US" dirty="0"/>
              <a:t>* (left lower quadrant tenderness and fever).</a:t>
            </a:r>
          </a:p>
          <a:p>
            <a:pPr algn="just"/>
            <a:r>
              <a:rPr lang="en-US" dirty="0"/>
              <a:t>Stricture formation.</a:t>
            </a:r>
          </a:p>
          <a:p>
            <a:pPr algn="just"/>
            <a:r>
              <a:rPr lang="en-US" dirty="0"/>
              <a:t>Lower GI bleeding (Chronic intermittent or rarely massive).</a:t>
            </a:r>
          </a:p>
          <a:p>
            <a:pPr algn="just"/>
            <a:r>
              <a:rPr lang="en-US" dirty="0"/>
              <a:t>Perforation may lead to </a:t>
            </a:r>
            <a:r>
              <a:rPr lang="en-US" dirty="0" err="1"/>
              <a:t>pericolic</a:t>
            </a:r>
            <a:r>
              <a:rPr lang="en-US" dirty="0"/>
              <a:t> abscess, fistula formation or localized peritonitis.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Clinical features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363272" cy="4525963"/>
          </a:xfrm>
        </p:spPr>
        <p:txBody>
          <a:bodyPr>
            <a:normAutofit/>
          </a:bodyPr>
          <a:lstStyle/>
          <a:p>
            <a:pPr algn="just"/>
            <a:endParaRPr lang="en-US" sz="800" dirty="0"/>
          </a:p>
          <a:p>
            <a:pPr algn="just"/>
            <a:endParaRPr lang="en-US" dirty="0"/>
          </a:p>
          <a:p>
            <a:pPr algn="just"/>
            <a:r>
              <a:rPr lang="en-US" dirty="0"/>
              <a:t>Characterized by </a:t>
            </a:r>
            <a:r>
              <a:rPr lang="en-US" i="1" dirty="0">
                <a:solidFill>
                  <a:srgbClr val="FF0000"/>
                </a:solidFill>
              </a:rPr>
              <a:t>defective absorption </a:t>
            </a:r>
            <a:r>
              <a:rPr lang="en-US" dirty="0"/>
              <a:t>of fats, vitamins, proteins, carbohydrates, electrolytes, minerals, and water. </a:t>
            </a:r>
          </a:p>
          <a:p>
            <a:pPr algn="just"/>
            <a:endParaRPr lang="en-US" sz="800" dirty="0"/>
          </a:p>
          <a:p>
            <a:pPr algn="just"/>
            <a:r>
              <a:rPr lang="en-US" dirty="0"/>
              <a:t>The most common presentation is </a:t>
            </a:r>
            <a:r>
              <a:rPr lang="en-US" b="1" dirty="0">
                <a:solidFill>
                  <a:srgbClr val="0070C0"/>
                </a:solidFill>
              </a:rPr>
              <a:t>chronic diarrhea – </a:t>
            </a:r>
            <a:r>
              <a:rPr lang="en-US" dirty="0"/>
              <a:t>the hallmark of </a:t>
            </a:r>
            <a:r>
              <a:rPr lang="en-US" dirty="0" err="1"/>
              <a:t>malabsorption</a:t>
            </a:r>
            <a:r>
              <a:rPr lang="en-US" dirty="0"/>
              <a:t> is </a:t>
            </a:r>
            <a:r>
              <a:rPr lang="en-US" b="1" dirty="0" err="1">
                <a:solidFill>
                  <a:srgbClr val="FF0000"/>
                </a:solidFill>
              </a:rPr>
              <a:t>steatorrhea</a:t>
            </a:r>
            <a:r>
              <a:rPr lang="en-US" dirty="0"/>
              <a:t> (</a:t>
            </a:r>
            <a:r>
              <a:rPr lang="en-US" dirty="0">
                <a:solidFill>
                  <a:srgbClr val="0070C0"/>
                </a:solidFill>
              </a:rPr>
              <a:t>excessive fecal fat content</a:t>
            </a:r>
            <a:r>
              <a:rPr lang="en-US" dirty="0"/>
              <a:t>). 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Malabsorption</a:t>
            </a:r>
            <a:r>
              <a:rPr lang="en-US" dirty="0"/>
              <a:t> Syndromes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n-US" sz="800" dirty="0">
              <a:solidFill>
                <a:srgbClr val="0070C0"/>
              </a:solidFill>
            </a:endParaRPr>
          </a:p>
          <a:p>
            <a:pPr algn="just"/>
            <a:r>
              <a:rPr lang="en-US" dirty="0">
                <a:solidFill>
                  <a:srgbClr val="0070C0"/>
                </a:solidFill>
              </a:rPr>
              <a:t>Disturbance in one of the digestive functions</a:t>
            </a:r>
            <a:r>
              <a:rPr lang="en-US" dirty="0"/>
              <a:t>: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 err="1"/>
              <a:t>Intraluminal</a:t>
            </a:r>
            <a:r>
              <a:rPr lang="en-US" dirty="0"/>
              <a:t> or terminal digestion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/>
              <a:t>Mucosal absorption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/>
              <a:t>Nutrient delivery from intestinal cells to </a:t>
            </a:r>
            <a:r>
              <a:rPr lang="en-US" dirty="0" err="1"/>
              <a:t>lymphatics</a:t>
            </a:r>
            <a:endParaRPr lang="en-US" dirty="0"/>
          </a:p>
          <a:p>
            <a:pPr algn="just">
              <a:buFont typeface="Wingdings" pitchFamily="2" charset="2"/>
              <a:buChar char="q"/>
            </a:pPr>
            <a:endParaRPr lang="en-US" dirty="0"/>
          </a:p>
          <a:p>
            <a:pPr algn="just">
              <a:buFont typeface="Wingdings" pitchFamily="2" charset="2"/>
              <a:buChar char="q"/>
            </a:pPr>
            <a:r>
              <a:rPr lang="en-US" dirty="0"/>
              <a:t>The most common causes in the west are </a:t>
            </a:r>
            <a:r>
              <a:rPr lang="en-US" b="1" i="1" dirty="0">
                <a:solidFill>
                  <a:srgbClr val="FF0000"/>
                </a:solidFill>
              </a:rPr>
              <a:t>pancreatic insufficiency, celiac disease, and </a:t>
            </a:r>
            <a:r>
              <a:rPr lang="en-US" b="1" i="1" dirty="0" err="1">
                <a:solidFill>
                  <a:srgbClr val="FF0000"/>
                </a:solidFill>
              </a:rPr>
              <a:t>Crohn</a:t>
            </a:r>
            <a:r>
              <a:rPr lang="en-US" b="1" i="1" dirty="0">
                <a:solidFill>
                  <a:srgbClr val="FF0000"/>
                </a:solidFill>
              </a:rPr>
              <a:t> disease.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  <a:p>
            <a:pPr algn="just">
              <a:buFont typeface="Wingdings" pitchFamily="2" charset="2"/>
              <a:buChar char="q"/>
            </a:pPr>
            <a:endParaRPr lang="en-US" dirty="0"/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Etiology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9552" y="620688"/>
          <a:ext cx="8229600" cy="59470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303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Major </a:t>
                      </a:r>
                      <a:r>
                        <a:rPr lang="en-US" sz="2800" dirty="0" err="1"/>
                        <a:t>malabsorption</a:t>
                      </a:r>
                      <a:r>
                        <a:rPr lang="en-US" sz="2800" dirty="0"/>
                        <a:t> syndromes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031"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/>
                        <a:t>Defective </a:t>
                      </a:r>
                      <a:r>
                        <a:rPr lang="en-US" sz="2200" b="1" dirty="0" err="1"/>
                        <a:t>Intraluminal</a:t>
                      </a:r>
                      <a:r>
                        <a:rPr lang="en-US" sz="2200" b="1" dirty="0"/>
                        <a:t> Digestion</a:t>
                      </a:r>
                      <a:endParaRPr lang="en-US" sz="2200" dirty="0"/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031">
                <a:tc>
                  <a:txBody>
                    <a:bodyPr/>
                    <a:lstStyle/>
                    <a:p>
                      <a:pPr algn="l"/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Pancreatic insufficiency:</a:t>
                      </a:r>
                      <a:r>
                        <a:rPr lang="en-US" sz="220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/>
                        <a:t>pancreatitis or cystic fibrosis</a:t>
                      </a: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1873">
                <a:tc>
                  <a:txBody>
                    <a:bodyPr/>
                    <a:lstStyle/>
                    <a:p>
                      <a:pPr algn="l"/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Zollinger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-Ellison syndrome</a:t>
                      </a:r>
                      <a:r>
                        <a:rPr lang="en-US" sz="2200" dirty="0"/>
                        <a:t>: inactivation of pancreatic enzymes by excess gastric acid secretion</a:t>
                      </a: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3031">
                <a:tc>
                  <a:txBody>
                    <a:bodyPr/>
                    <a:lstStyle/>
                    <a:p>
                      <a:pPr algn="l"/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Ileal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dysfunction or resection</a:t>
                      </a:r>
                      <a:r>
                        <a:rPr lang="en-US" sz="2200" dirty="0"/>
                        <a:t>: decreased bile salt uptake</a:t>
                      </a: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3031">
                <a:tc>
                  <a:txBody>
                    <a:bodyPr/>
                    <a:lstStyle/>
                    <a:p>
                      <a:pPr algn="l"/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Cholestasis</a:t>
                      </a:r>
                      <a:r>
                        <a:rPr lang="en-US" sz="2200" dirty="0"/>
                        <a:t>:</a:t>
                      </a:r>
                      <a:r>
                        <a:rPr lang="en-US" sz="2200" baseline="0" dirty="0"/>
                        <a:t> </a:t>
                      </a:r>
                      <a:r>
                        <a:rPr lang="en-US" sz="2200" dirty="0"/>
                        <a:t>cessation of bile flow from obstruction</a:t>
                      </a: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3031">
                <a:tc>
                  <a:txBody>
                    <a:bodyPr/>
                    <a:lstStyle/>
                    <a:p>
                      <a:pPr algn="l"/>
                      <a:r>
                        <a:rPr lang="en-US" sz="2200" dirty="0"/>
                        <a:t>Bacterial overgrowth with nutrient </a:t>
                      </a:r>
                      <a:r>
                        <a:rPr lang="en-US" sz="2200" dirty="0" err="1"/>
                        <a:t>preabsorption</a:t>
                      </a:r>
                      <a:r>
                        <a:rPr lang="en-US" sz="2200" dirty="0"/>
                        <a:t> or modification</a:t>
                      </a: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3031">
                <a:tc>
                  <a:txBody>
                    <a:bodyPr/>
                    <a:lstStyle/>
                    <a:p>
                      <a:pPr algn="l"/>
                      <a:r>
                        <a:rPr lang="en-US" sz="2200" dirty="0"/>
                        <a:t>Total or subtotal </a:t>
                      </a:r>
                      <a:r>
                        <a:rPr lang="en-US" sz="2200" dirty="0" err="1"/>
                        <a:t>gastrectomy</a:t>
                      </a:r>
                      <a:endParaRPr lang="en-US" sz="2200" dirty="0"/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3031"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/>
                        <a:t>Primary Mucosal Cell Abnormalities</a:t>
                      </a:r>
                      <a:endParaRPr lang="en-US" sz="2200" dirty="0"/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3031">
                <a:tc>
                  <a:txBody>
                    <a:bodyPr/>
                    <a:lstStyle/>
                    <a:p>
                      <a:pPr algn="l"/>
                      <a:r>
                        <a:rPr lang="en-US" sz="2200" dirty="0" err="1"/>
                        <a:t>Disaccharidase</a:t>
                      </a:r>
                      <a:r>
                        <a:rPr lang="en-US" sz="2200" dirty="0"/>
                        <a:t> deficiency (lactose intolerance)</a:t>
                      </a: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3031">
                <a:tc>
                  <a:txBody>
                    <a:bodyPr/>
                    <a:lstStyle/>
                    <a:p>
                      <a:pPr algn="l"/>
                      <a:r>
                        <a:rPr lang="en-US" sz="2200" dirty="0"/>
                        <a:t>Bacterial overgrowth with brush-border damage</a:t>
                      </a: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3031">
                <a:tc>
                  <a:txBody>
                    <a:bodyPr/>
                    <a:lstStyle/>
                    <a:p>
                      <a:pPr algn="l"/>
                      <a:r>
                        <a:rPr lang="en-US" sz="2200" dirty="0" err="1"/>
                        <a:t>Abetalipoproteinemia</a:t>
                      </a:r>
                      <a:endParaRPr lang="en-US" sz="2200" dirty="0"/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9552" y="692701"/>
          <a:ext cx="8229600" cy="5882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4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Major </a:t>
                      </a:r>
                      <a:r>
                        <a:rPr lang="en-US" sz="2800" dirty="0" err="1"/>
                        <a:t>malabsorption</a:t>
                      </a:r>
                      <a:r>
                        <a:rPr lang="en-US" sz="2800" dirty="0"/>
                        <a:t> syndromes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068"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/>
                        <a:t>Reduced Small Intestinal Surface Area</a:t>
                      </a:r>
                      <a:endParaRPr lang="en-US" sz="2200" dirty="0"/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068">
                <a:tc>
                  <a:txBody>
                    <a:bodyPr/>
                    <a:lstStyle/>
                    <a:p>
                      <a:pPr algn="l"/>
                      <a:r>
                        <a:rPr lang="en-US" sz="2200" dirty="0"/>
                        <a:t>Gluten-sensitive </a:t>
                      </a:r>
                      <a:r>
                        <a:rPr lang="en-US" sz="2200" dirty="0" err="1"/>
                        <a:t>enteropathy</a:t>
                      </a:r>
                      <a:r>
                        <a:rPr lang="en-US" sz="2200" dirty="0"/>
                        <a:t> (celiac disease)</a:t>
                      </a: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068">
                <a:tc>
                  <a:txBody>
                    <a:bodyPr/>
                    <a:lstStyle/>
                    <a:p>
                      <a:pPr algn="l"/>
                      <a:r>
                        <a:rPr lang="en-US" sz="2200" dirty="0"/>
                        <a:t>Short-gut syndrome after surgical resections</a:t>
                      </a: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068">
                <a:tc>
                  <a:txBody>
                    <a:bodyPr/>
                    <a:lstStyle/>
                    <a:p>
                      <a:pPr algn="l"/>
                      <a:r>
                        <a:rPr lang="en-US" sz="2200" dirty="0" err="1"/>
                        <a:t>Crohn</a:t>
                      </a:r>
                      <a:r>
                        <a:rPr lang="en-US" sz="2200" dirty="0"/>
                        <a:t> disease</a:t>
                      </a: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068"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/>
                        <a:t>Infections</a:t>
                      </a:r>
                      <a:endParaRPr lang="en-US" sz="2200" dirty="0"/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068">
                <a:tc>
                  <a:txBody>
                    <a:bodyPr/>
                    <a:lstStyle/>
                    <a:p>
                      <a:pPr algn="l"/>
                      <a:r>
                        <a:rPr lang="en-US" sz="2200" dirty="0"/>
                        <a:t>Infectious enteritis</a:t>
                      </a: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7068">
                <a:tc>
                  <a:txBody>
                    <a:bodyPr/>
                    <a:lstStyle/>
                    <a:p>
                      <a:pPr algn="l"/>
                      <a:r>
                        <a:rPr lang="en-US" sz="2200" dirty="0"/>
                        <a:t>Parasitic infestation</a:t>
                      </a: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7068">
                <a:tc>
                  <a:txBody>
                    <a:bodyPr/>
                    <a:lstStyle/>
                    <a:p>
                      <a:pPr algn="l"/>
                      <a:r>
                        <a:rPr lang="en-US" sz="2200" dirty="0"/>
                        <a:t>Tropical </a:t>
                      </a:r>
                      <a:r>
                        <a:rPr lang="en-US" sz="2200" dirty="0" err="1"/>
                        <a:t>sprue</a:t>
                      </a:r>
                      <a:endParaRPr lang="en-US" sz="2200" dirty="0"/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7068">
                <a:tc>
                  <a:txBody>
                    <a:bodyPr/>
                    <a:lstStyle/>
                    <a:p>
                      <a:pPr algn="l"/>
                      <a:r>
                        <a:rPr lang="en-US" sz="2200" dirty="0"/>
                        <a:t>Whipple disease</a:t>
                      </a: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7068"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/>
                        <a:t>Lymphatic Obstruction</a:t>
                      </a:r>
                      <a:endParaRPr lang="en-US" sz="2200" dirty="0"/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7068">
                <a:tc>
                  <a:txBody>
                    <a:bodyPr/>
                    <a:lstStyle/>
                    <a:p>
                      <a:pPr algn="l"/>
                      <a:r>
                        <a:rPr lang="en-US" sz="2200" dirty="0"/>
                        <a:t>Lymphoma</a:t>
                      </a: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47068">
                <a:tc>
                  <a:txBody>
                    <a:bodyPr/>
                    <a:lstStyle/>
                    <a:p>
                      <a:pPr algn="l"/>
                      <a:r>
                        <a:rPr lang="en-US" sz="2200" dirty="0"/>
                        <a:t>Tuberculosis and </a:t>
                      </a:r>
                      <a:r>
                        <a:rPr lang="en-US" sz="2200" dirty="0" err="1"/>
                        <a:t>tuberculous</a:t>
                      </a:r>
                      <a:r>
                        <a:rPr lang="en-US" sz="2200" dirty="0"/>
                        <a:t> lymphadenitis</a:t>
                      </a: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b="1" dirty="0"/>
              <a:t>Symptoms: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 err="1">
                <a:solidFill>
                  <a:srgbClr val="0070C0"/>
                </a:solidFill>
              </a:rPr>
              <a:t>Steatorrhea</a:t>
            </a:r>
            <a:r>
              <a:rPr lang="en-US" dirty="0">
                <a:solidFill>
                  <a:srgbClr val="0070C0"/>
                </a:solidFill>
              </a:rPr>
              <a:t>: </a:t>
            </a:r>
            <a:r>
              <a:rPr lang="en-US" dirty="0"/>
              <a:t>The passage of abnormally bulky, frothy, greasy, yellow stools. 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/>
              <a:t>Weight loss &amp; muscle wasting.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/>
              <a:t>Abdominal pain &amp; distention, </a:t>
            </a:r>
            <a:r>
              <a:rPr lang="en-US" dirty="0" err="1"/>
              <a:t>borborygmi</a:t>
            </a:r>
            <a:r>
              <a:rPr lang="en-US" dirty="0"/>
              <a:t>.</a:t>
            </a:r>
          </a:p>
          <a:p>
            <a:pPr algn="just"/>
            <a:endParaRPr lang="en-US" sz="1050" b="1" dirty="0"/>
          </a:p>
          <a:p>
            <a:pPr algn="just"/>
            <a:r>
              <a:rPr lang="en-US" b="1" dirty="0"/>
              <a:t>Hematopoietic system: 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>
                <a:solidFill>
                  <a:srgbClr val="0070C0"/>
                </a:solidFill>
              </a:rPr>
              <a:t>Anemia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/>
              <a:t>from iron, pyridoxine, </a:t>
            </a:r>
            <a:r>
              <a:rPr lang="en-US" dirty="0" err="1"/>
              <a:t>folate</a:t>
            </a:r>
            <a:r>
              <a:rPr lang="en-US" dirty="0"/>
              <a:t>, or vitamin B</a:t>
            </a:r>
            <a:r>
              <a:rPr lang="en-US" baseline="-25000" dirty="0"/>
              <a:t>12</a:t>
            </a:r>
            <a:r>
              <a:rPr lang="en-US" dirty="0"/>
              <a:t> deficiency 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>
                <a:solidFill>
                  <a:srgbClr val="0070C0"/>
                </a:solidFill>
              </a:rPr>
              <a:t>Bleeding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/>
              <a:t>from vitamin K deficiency</a:t>
            </a:r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Clinical features of </a:t>
            </a:r>
            <a:r>
              <a:rPr lang="en-US" dirty="0" err="1"/>
              <a:t>malabsorption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b="1" dirty="0"/>
              <a:t>Musculoskeletal system: 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 err="1"/>
              <a:t>Osteopenia</a:t>
            </a:r>
            <a:r>
              <a:rPr lang="en-US" dirty="0"/>
              <a:t> and </a:t>
            </a:r>
            <a:r>
              <a:rPr lang="en-US" dirty="0" err="1"/>
              <a:t>tetany</a:t>
            </a:r>
            <a:r>
              <a:rPr lang="en-US" dirty="0"/>
              <a:t> from defective calcium, magnesium, vitamin D, and protein absorption</a:t>
            </a:r>
          </a:p>
          <a:p>
            <a:pPr algn="just"/>
            <a:endParaRPr lang="en-US" sz="1050" dirty="0"/>
          </a:p>
          <a:p>
            <a:pPr algn="just"/>
            <a:r>
              <a:rPr lang="en-US" b="1" dirty="0"/>
              <a:t>Endocrine system: 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/>
              <a:t>Amenorrhea, impotence, and infertility from generalized malnutrition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/>
              <a:t>Secondary hyperparathyroidism from calcium and vitamin D deficiency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Clinical features of </a:t>
            </a:r>
            <a:r>
              <a:rPr lang="en-US" dirty="0" err="1"/>
              <a:t>malabsorption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435280" cy="4525963"/>
          </a:xfrm>
        </p:spPr>
        <p:txBody>
          <a:bodyPr/>
          <a:lstStyle/>
          <a:p>
            <a:pPr algn="just"/>
            <a:r>
              <a:rPr lang="en-US" b="1" dirty="0"/>
              <a:t>Skin: 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/>
              <a:t>Purpura &amp; </a:t>
            </a:r>
            <a:r>
              <a:rPr lang="en-US" dirty="0" err="1"/>
              <a:t>petechiae</a:t>
            </a:r>
            <a:r>
              <a:rPr lang="en-US" dirty="0"/>
              <a:t> from vitamin K deficiency.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/>
              <a:t>Edema from protein deficiency.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/>
              <a:t>Dermatitis, hyperkeratosis &amp; </a:t>
            </a:r>
            <a:r>
              <a:rPr lang="en-US" dirty="0" err="1"/>
              <a:t>mucositis</a:t>
            </a:r>
            <a:r>
              <a:rPr lang="en-US" dirty="0"/>
              <a:t> from deficiencies of vitamin A, zinc, essential fatty acids, and niacin.</a:t>
            </a:r>
          </a:p>
          <a:p>
            <a:pPr algn="just"/>
            <a:endParaRPr lang="en-US" sz="1050" dirty="0"/>
          </a:p>
          <a:p>
            <a:pPr algn="just"/>
            <a:r>
              <a:rPr lang="en-US" b="1" dirty="0"/>
              <a:t>Nervous system: 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/>
              <a:t>Peripheral neuropathy from B</a:t>
            </a:r>
            <a:r>
              <a:rPr lang="en-US" baseline="-25000" dirty="0"/>
              <a:t>12</a:t>
            </a:r>
            <a:r>
              <a:rPr lang="en-US" dirty="0"/>
              <a:t> deficiencies.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Clinical features of </a:t>
            </a:r>
            <a:r>
              <a:rPr lang="en-US" dirty="0" err="1"/>
              <a:t>malabsorption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435280" cy="4525963"/>
          </a:xfrm>
        </p:spPr>
        <p:txBody>
          <a:bodyPr>
            <a:normAutofit/>
          </a:bodyPr>
          <a:lstStyle/>
          <a:p>
            <a:pPr algn="just"/>
            <a:endParaRPr lang="en-US" sz="800" dirty="0"/>
          </a:p>
          <a:p>
            <a:pPr algn="just"/>
            <a:endParaRPr lang="en-US" sz="1000" dirty="0"/>
          </a:p>
          <a:p>
            <a:pPr algn="just"/>
            <a:endParaRPr lang="en-US" sz="1400" i="1" dirty="0">
              <a:solidFill>
                <a:srgbClr val="FF0000"/>
              </a:solidFill>
            </a:endParaRPr>
          </a:p>
          <a:p>
            <a:pPr algn="just"/>
            <a:r>
              <a:rPr lang="en-US" i="1" dirty="0">
                <a:solidFill>
                  <a:srgbClr val="FF0000"/>
                </a:solidFill>
              </a:rPr>
              <a:t>Common</a:t>
            </a:r>
            <a:r>
              <a:rPr lang="en-US" dirty="0"/>
              <a:t>, 1 in 300 persons.</a:t>
            </a:r>
          </a:p>
          <a:p>
            <a:pPr algn="just"/>
            <a:r>
              <a:rPr lang="en-US" dirty="0"/>
              <a:t>Affects adults &gt; children. White &gt; black.</a:t>
            </a:r>
          </a:p>
          <a:p>
            <a:pPr algn="just"/>
            <a:r>
              <a:rPr lang="en-US" dirty="0"/>
              <a:t>Many patients have </a:t>
            </a:r>
            <a:r>
              <a:rPr lang="en-US" i="1" dirty="0"/>
              <a:t>subclinical disease. </a:t>
            </a:r>
          </a:p>
          <a:p>
            <a:pPr algn="just"/>
            <a:endParaRPr lang="en-US" sz="1000" dirty="0"/>
          </a:p>
          <a:p>
            <a:pPr algn="just"/>
            <a:r>
              <a:rPr lang="en-US" dirty="0"/>
              <a:t>The basic disorder is immunological sensitivity to </a:t>
            </a:r>
            <a:r>
              <a:rPr lang="en-US" dirty="0">
                <a:solidFill>
                  <a:srgbClr val="0070C0"/>
                </a:solidFill>
              </a:rPr>
              <a:t>gluten</a:t>
            </a:r>
            <a:r>
              <a:rPr lang="en-US" dirty="0"/>
              <a:t> (the component of wheat, oat, barley, and rye) that contains the water-insoluble protein </a:t>
            </a:r>
            <a:r>
              <a:rPr lang="en-US" dirty="0" err="1">
                <a:solidFill>
                  <a:srgbClr val="0070C0"/>
                </a:solidFill>
              </a:rPr>
              <a:t>gliadin</a:t>
            </a:r>
            <a:r>
              <a:rPr lang="en-US" dirty="0"/>
              <a:t>. </a:t>
            </a:r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900" dirty="0"/>
              <a:t>Celiac disease/</a:t>
            </a:r>
            <a:r>
              <a:rPr lang="en-US" sz="4900" dirty="0" err="1"/>
              <a:t>sprue</a:t>
            </a:r>
            <a:br>
              <a:rPr lang="en-US" sz="4900" dirty="0"/>
            </a:br>
            <a:r>
              <a:rPr lang="en-US" sz="3600" dirty="0"/>
              <a:t>(Gluten-sensitive </a:t>
            </a:r>
            <a:r>
              <a:rPr lang="en-US" sz="3600" dirty="0" err="1"/>
              <a:t>enteropathy</a:t>
            </a:r>
            <a:r>
              <a:rPr lang="en-US" sz="3600" dirty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i="1" dirty="0">
                <a:solidFill>
                  <a:srgbClr val="FF0000"/>
                </a:solidFill>
              </a:rPr>
              <a:t>Strong genetic susceptibility: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/>
              <a:t>95% have an </a:t>
            </a:r>
            <a:r>
              <a:rPr lang="en-US" dirty="0">
                <a:solidFill>
                  <a:srgbClr val="0070C0"/>
                </a:solidFill>
              </a:rPr>
              <a:t>HLA-DQ2 </a:t>
            </a:r>
            <a:r>
              <a:rPr lang="en-US" dirty="0" err="1"/>
              <a:t>haplotype</a:t>
            </a:r>
            <a:r>
              <a:rPr lang="en-US" dirty="0"/>
              <a:t> and most of the remainder having </a:t>
            </a:r>
            <a:r>
              <a:rPr lang="en-US" dirty="0">
                <a:solidFill>
                  <a:srgbClr val="0070C0"/>
                </a:solidFill>
              </a:rPr>
              <a:t>HLA-DQ8</a:t>
            </a:r>
            <a:r>
              <a:rPr lang="en-US" dirty="0"/>
              <a:t>. 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The small intestinal mucosa accumulates: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>
                <a:solidFill>
                  <a:srgbClr val="0070C0"/>
                </a:solidFill>
              </a:rPr>
              <a:t>Intraepithelial CD8+ T cells 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/>
              <a:t>Lamina </a:t>
            </a:r>
            <a:r>
              <a:rPr lang="en-US" dirty="0" err="1"/>
              <a:t>propria</a:t>
            </a:r>
            <a:r>
              <a:rPr lang="en-US" dirty="0"/>
              <a:t> CD4+ T cells sensitized to </a:t>
            </a:r>
            <a:r>
              <a:rPr lang="en-US" dirty="0" err="1"/>
              <a:t>gliadin</a:t>
            </a:r>
            <a:r>
              <a:rPr lang="en-US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Pathogenesis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n-US" dirty="0"/>
          </a:p>
          <a:p>
            <a:pPr algn="just"/>
            <a:r>
              <a:rPr lang="en-US" dirty="0"/>
              <a:t>The most common type of </a:t>
            </a:r>
            <a:r>
              <a:rPr lang="en-US" i="1" dirty="0">
                <a:solidFill>
                  <a:srgbClr val="0070C0"/>
                </a:solidFill>
              </a:rPr>
              <a:t>acquired</a:t>
            </a:r>
            <a:r>
              <a:rPr lang="en-US" dirty="0"/>
              <a:t> </a:t>
            </a:r>
            <a:r>
              <a:rPr lang="en-US" dirty="0" err="1"/>
              <a:t>diverticulua</a:t>
            </a:r>
            <a:r>
              <a:rPr lang="en-US" dirty="0"/>
              <a:t> (False).</a:t>
            </a:r>
          </a:p>
          <a:p>
            <a:pPr algn="just"/>
            <a:endParaRPr lang="en-US" dirty="0"/>
          </a:p>
          <a:p>
            <a:pPr algn="just"/>
            <a:r>
              <a:rPr lang="en-US" b="1" dirty="0">
                <a:solidFill>
                  <a:srgbClr val="FF0000"/>
                </a:solidFill>
              </a:rPr>
              <a:t>50% </a:t>
            </a:r>
            <a:r>
              <a:rPr lang="en-US" dirty="0"/>
              <a:t>of western countries people older than 60 years.</a:t>
            </a:r>
          </a:p>
          <a:p>
            <a:pPr algn="just">
              <a:buNone/>
            </a:pP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Consumption of a refined </a:t>
            </a:r>
            <a:r>
              <a:rPr lang="en-US" dirty="0">
                <a:solidFill>
                  <a:srgbClr val="0070C0"/>
                </a:solidFill>
              </a:rPr>
              <a:t>low-fiber diet.</a:t>
            </a:r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COLONIC DIVERTICULOSIS</a:t>
            </a:r>
            <a:br>
              <a:rPr lang="en-US" sz="3200" dirty="0"/>
            </a:br>
            <a:r>
              <a:rPr lang="en-US" sz="3200" dirty="0"/>
              <a:t>(DIVERTICULAR DISEASE)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n-US" dirty="0"/>
          </a:p>
          <a:p>
            <a:pPr algn="just"/>
            <a:r>
              <a:rPr lang="en-US" dirty="0"/>
              <a:t>The small intestinal mucosa appear flat or scalloped by endoscopy.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Affect the </a:t>
            </a:r>
            <a:r>
              <a:rPr lang="en-US" dirty="0">
                <a:solidFill>
                  <a:srgbClr val="0070C0"/>
                </a:solidFill>
              </a:rPr>
              <a:t>proximal </a:t>
            </a:r>
            <a:r>
              <a:rPr lang="en-US" dirty="0"/>
              <a:t>more than the distal small intestine (duodenum &amp; jejunum).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Morphology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60648"/>
            <a:ext cx="6696744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23528" y="1124744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Normal </a:t>
            </a:r>
            <a:r>
              <a:rPr lang="en-US" sz="2000" dirty="0" err="1"/>
              <a:t>villi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3429000"/>
            <a:ext cx="19442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Celiac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/>
              <a:t>Scalloping of the mucosal folds (arrows)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/>
              <a:t>Villous atrophy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481328"/>
            <a:ext cx="864096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en-US" sz="800" dirty="0"/>
          </a:p>
          <a:p>
            <a:pPr marL="624078" indent="-514350" algn="just">
              <a:buFont typeface="+mj-lt"/>
              <a:buAutoNum type="arabicPeriod"/>
            </a:pPr>
            <a:r>
              <a:rPr lang="en-US" dirty="0"/>
              <a:t>Increased intraepithelial (CD8+ T lymphocytes) more than 25/100 cells.</a:t>
            </a:r>
          </a:p>
          <a:p>
            <a:pPr algn="just">
              <a:buFont typeface="+mj-lt"/>
              <a:buAutoNum type="arabicPeriod"/>
            </a:pPr>
            <a:endParaRPr lang="en-US" sz="800" dirty="0"/>
          </a:p>
          <a:p>
            <a:pPr marL="624078" indent="-514350" algn="just">
              <a:buFont typeface="+mj-lt"/>
              <a:buAutoNum type="arabicPeriod"/>
            </a:pPr>
            <a:r>
              <a:rPr lang="en-US" dirty="0"/>
              <a:t>Villous atrophy or total loss of </a:t>
            </a:r>
            <a:r>
              <a:rPr lang="en-US" dirty="0" err="1"/>
              <a:t>villi</a:t>
            </a:r>
            <a:r>
              <a:rPr lang="en-US" dirty="0"/>
              <a:t>.</a:t>
            </a:r>
          </a:p>
          <a:p>
            <a:pPr algn="just">
              <a:buFont typeface="+mj-lt"/>
              <a:buAutoNum type="arabicPeriod"/>
            </a:pPr>
            <a:endParaRPr lang="en-US" sz="800" dirty="0"/>
          </a:p>
          <a:p>
            <a:pPr marL="624078" indent="-514350" algn="just">
              <a:buFont typeface="+mj-lt"/>
              <a:buAutoNum type="arabicPeriod"/>
            </a:pPr>
            <a:r>
              <a:rPr lang="en-US" dirty="0"/>
              <a:t>The crypts are </a:t>
            </a:r>
            <a:r>
              <a:rPr lang="en-US" dirty="0" err="1"/>
              <a:t>hyperplastic</a:t>
            </a:r>
            <a:r>
              <a:rPr lang="en-US" dirty="0"/>
              <a:t> and show increased mitotic figures (the overall mucosal thickness remain the same)</a:t>
            </a:r>
          </a:p>
          <a:p>
            <a:pPr algn="just">
              <a:buFont typeface="+mj-lt"/>
              <a:buAutoNum type="arabicPeriod"/>
            </a:pPr>
            <a:endParaRPr lang="en-US" sz="800" dirty="0"/>
          </a:p>
          <a:p>
            <a:pPr marL="624078" indent="-514350" algn="just">
              <a:buFont typeface="+mj-lt"/>
              <a:buAutoNum type="arabicPeriod"/>
            </a:pPr>
            <a:r>
              <a:rPr lang="en-US" dirty="0"/>
              <a:t>Increased chronic inflammatory cells in the lamina </a:t>
            </a:r>
            <a:r>
              <a:rPr lang="en-US" dirty="0" err="1"/>
              <a:t>propria</a:t>
            </a:r>
            <a:r>
              <a:rPr lang="en-US" dirty="0"/>
              <a:t>.</a:t>
            </a:r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Microscopic picture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ctr"/>
            <a:r>
              <a:rPr lang="en-US" dirty="0"/>
              <a:t>Celiac disease, jejunum 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8136903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268760"/>
            <a:ext cx="8229600" cy="4738531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/>
              <a:t>Differ according to the age of presentation:</a:t>
            </a:r>
          </a:p>
          <a:p>
            <a:pPr algn="just">
              <a:buFont typeface="Wingdings" pitchFamily="2" charset="2"/>
              <a:buChar char="q"/>
            </a:pPr>
            <a:r>
              <a:rPr lang="en-US" i="1" dirty="0">
                <a:solidFill>
                  <a:srgbClr val="FF0000"/>
                </a:solidFill>
              </a:rPr>
              <a:t>In infants</a:t>
            </a:r>
            <a:r>
              <a:rPr lang="en-US" dirty="0"/>
              <a:t>: diarrhea &amp; failure to thrive</a:t>
            </a:r>
          </a:p>
          <a:p>
            <a:pPr algn="just">
              <a:buFont typeface="Wingdings" pitchFamily="2" charset="2"/>
              <a:buChar char="q"/>
            </a:pPr>
            <a:r>
              <a:rPr lang="en-US" i="1" dirty="0">
                <a:solidFill>
                  <a:srgbClr val="FF0000"/>
                </a:solidFill>
              </a:rPr>
              <a:t>In mid-adulthood: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600" dirty="0"/>
              <a:t>Diarrhea, flatulence, weight loss and fatigue</a:t>
            </a:r>
          </a:p>
          <a:p>
            <a:pPr algn="just"/>
            <a:endParaRPr lang="en-US" dirty="0"/>
          </a:p>
          <a:p>
            <a:pPr algn="just"/>
            <a:r>
              <a:rPr lang="en-US" u="sng" dirty="0">
                <a:solidFill>
                  <a:srgbClr val="0070C0"/>
                </a:solidFill>
              </a:rPr>
              <a:t>Some patients with celiac disease have: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/>
              <a:t>Associated skin disorder called</a:t>
            </a:r>
          </a:p>
          <a:p>
            <a:pPr algn="just">
              <a:buNone/>
            </a:pPr>
            <a:r>
              <a:rPr lang="en-US" b="1" i="1" dirty="0">
                <a:solidFill>
                  <a:srgbClr val="FF0000"/>
                </a:solidFill>
              </a:rPr>
              <a:t>   Dermatitis </a:t>
            </a:r>
            <a:r>
              <a:rPr lang="en-US" b="1" i="1" dirty="0" err="1">
                <a:solidFill>
                  <a:srgbClr val="FF0000"/>
                </a:solidFill>
              </a:rPr>
              <a:t>herpetiformis</a:t>
            </a:r>
            <a:r>
              <a:rPr lang="en-US" b="1" i="1" dirty="0">
                <a:solidFill>
                  <a:srgbClr val="FF0000"/>
                </a:solidFill>
              </a:rPr>
              <a:t>*.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/>
              <a:t>Increased incidence of</a:t>
            </a:r>
          </a:p>
          <a:p>
            <a:pPr algn="just">
              <a:buNone/>
            </a:pPr>
            <a:r>
              <a:rPr lang="en-US" b="1" dirty="0">
                <a:solidFill>
                  <a:srgbClr val="0070C0"/>
                </a:solidFill>
              </a:rPr>
              <a:t>  </a:t>
            </a:r>
            <a:r>
              <a:rPr lang="en-US" b="1" i="1" dirty="0">
                <a:solidFill>
                  <a:srgbClr val="FF0000"/>
                </a:solidFill>
              </a:rPr>
              <a:t>Lymphocytic colitis and</a:t>
            </a:r>
          </a:p>
          <a:p>
            <a:pPr algn="just">
              <a:buNone/>
            </a:pPr>
            <a:r>
              <a:rPr lang="en-US" b="1" i="1" dirty="0">
                <a:solidFill>
                  <a:srgbClr val="FF0000"/>
                </a:solidFill>
              </a:rPr>
              <a:t>		      gastritis.</a:t>
            </a:r>
          </a:p>
          <a:p>
            <a:pPr algn="just"/>
            <a:r>
              <a:rPr lang="en-US" b="1" dirty="0"/>
              <a:t>Long-term risk of </a:t>
            </a:r>
            <a:r>
              <a:rPr lang="en-US" dirty="0"/>
              <a:t>Intestinal</a:t>
            </a:r>
          </a:p>
          <a:p>
            <a:pPr algn="just">
              <a:buNone/>
            </a:pPr>
            <a:r>
              <a:rPr lang="en-US" dirty="0"/>
              <a:t>   lymphomas, especially</a:t>
            </a:r>
          </a:p>
          <a:p>
            <a:pPr algn="just">
              <a:buNone/>
            </a:pPr>
            <a:r>
              <a:rPr lang="en-US" b="1" i="1" dirty="0" err="1">
                <a:solidFill>
                  <a:srgbClr val="FF0000"/>
                </a:solidFill>
              </a:rPr>
              <a:t>Enteropathy</a:t>
            </a:r>
            <a:r>
              <a:rPr lang="en-US" b="1" i="1" dirty="0">
                <a:solidFill>
                  <a:srgbClr val="FF0000"/>
                </a:solidFill>
              </a:rPr>
              <a:t> associated T cell lymphoma**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Clinical picture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212976"/>
            <a:ext cx="363589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Detection of  anti-</a:t>
            </a:r>
            <a:r>
              <a:rPr lang="en-US" dirty="0" err="1"/>
              <a:t>gliadin</a:t>
            </a:r>
            <a:r>
              <a:rPr lang="en-US" dirty="0"/>
              <a:t>, anti-</a:t>
            </a:r>
            <a:r>
              <a:rPr lang="en-US" dirty="0" err="1"/>
              <a:t>endomysial</a:t>
            </a:r>
            <a:r>
              <a:rPr lang="en-US" dirty="0"/>
              <a:t> or anti-tissue </a:t>
            </a:r>
            <a:r>
              <a:rPr lang="en-US" dirty="0" err="1"/>
              <a:t>transglutaminase</a:t>
            </a:r>
            <a:r>
              <a:rPr lang="en-US" dirty="0"/>
              <a:t> (</a:t>
            </a:r>
            <a:r>
              <a:rPr lang="en-US" i="1" dirty="0"/>
              <a:t>anti</a:t>
            </a:r>
            <a:r>
              <a:rPr lang="en-US" dirty="0"/>
              <a:t>-</a:t>
            </a:r>
            <a:r>
              <a:rPr lang="en-US" dirty="0" err="1"/>
              <a:t>tTG</a:t>
            </a:r>
            <a:r>
              <a:rPr lang="en-US" dirty="0"/>
              <a:t>) antibodies .</a:t>
            </a:r>
          </a:p>
          <a:p>
            <a:endParaRPr lang="en-US" dirty="0"/>
          </a:p>
          <a:p>
            <a:r>
              <a:rPr lang="en-US" b="1" dirty="0"/>
              <a:t>Definitive diagnosis </a:t>
            </a:r>
            <a:r>
              <a:rPr lang="en-US" dirty="0"/>
              <a:t>depends on: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/>
              <a:t>Documentation of </a:t>
            </a:r>
            <a:r>
              <a:rPr lang="en-US" dirty="0" err="1"/>
              <a:t>malabsorption</a:t>
            </a:r>
            <a:r>
              <a:rPr lang="en-US" dirty="0"/>
              <a:t>.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/>
              <a:t>Endoscopy and small bowel biopsy.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/>
              <a:t>Removal of gluten from the diet is met with dramatic improvement.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Diagnosis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72008"/>
          </a:xfrm>
        </p:spPr>
        <p:txBody>
          <a:bodyPr>
            <a:normAutofit fontScale="85000" lnSpcReduction="20000"/>
          </a:bodyPr>
          <a:lstStyle/>
          <a:p>
            <a:pPr algn="just"/>
            <a:endParaRPr lang="en-US" sz="1000" dirty="0">
              <a:solidFill>
                <a:srgbClr val="0070C0"/>
              </a:solidFill>
            </a:endParaRPr>
          </a:p>
          <a:p>
            <a:pPr algn="just"/>
            <a:r>
              <a:rPr lang="en-US" b="1" dirty="0" err="1">
                <a:solidFill>
                  <a:srgbClr val="0070C0"/>
                </a:solidFill>
              </a:rPr>
              <a:t>Crohn</a:t>
            </a:r>
            <a:r>
              <a:rPr lang="en-US" b="1" dirty="0">
                <a:solidFill>
                  <a:srgbClr val="0070C0"/>
                </a:solidFill>
              </a:rPr>
              <a:t> disease </a:t>
            </a:r>
            <a:r>
              <a:rPr lang="en-US" dirty="0"/>
              <a:t>(CD) and </a:t>
            </a:r>
            <a:r>
              <a:rPr lang="en-US" b="1" dirty="0">
                <a:solidFill>
                  <a:srgbClr val="0070C0"/>
                </a:solidFill>
              </a:rPr>
              <a:t>Ulcerative colitis </a:t>
            </a:r>
            <a:r>
              <a:rPr lang="en-US" dirty="0"/>
              <a:t>(UC) are </a:t>
            </a:r>
            <a:r>
              <a:rPr lang="en-US" i="1" u="sng" dirty="0"/>
              <a:t>idiopathic chronic relapsing inflammatory disorders</a:t>
            </a:r>
            <a:r>
              <a:rPr lang="en-US" dirty="0"/>
              <a:t>, which share many features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i="1" dirty="0">
                <a:solidFill>
                  <a:srgbClr val="FF0000"/>
                </a:solidFill>
                <a:sym typeface="Wingdings" pitchFamily="2" charset="2"/>
              </a:rPr>
              <a:t>UC&gt;CD.</a:t>
            </a:r>
            <a:endParaRPr lang="en-US" i="1" dirty="0">
              <a:solidFill>
                <a:srgbClr val="FF0000"/>
              </a:solidFill>
            </a:endParaRPr>
          </a:p>
          <a:p>
            <a:pPr algn="just"/>
            <a:endParaRPr lang="en-US" sz="1400" b="1" dirty="0"/>
          </a:p>
          <a:p>
            <a:pPr algn="just"/>
            <a:r>
              <a:rPr lang="en-US" b="1" dirty="0"/>
              <a:t>Age</a:t>
            </a:r>
            <a:r>
              <a:rPr lang="en-US" dirty="0"/>
              <a:t>: Adolescence or young adults.</a:t>
            </a:r>
          </a:p>
          <a:p>
            <a:pPr algn="just">
              <a:buNone/>
            </a:pPr>
            <a:r>
              <a:rPr lang="en-US" i="1" dirty="0"/>
              <a:t>	</a:t>
            </a:r>
            <a:r>
              <a:rPr lang="en-US" i="1" dirty="0">
                <a:solidFill>
                  <a:srgbClr val="FF0000"/>
                </a:solidFill>
              </a:rPr>
              <a:t>F&gt;M, 	White&gt;Black.	&gt; in  Jews.</a:t>
            </a:r>
          </a:p>
          <a:p>
            <a:pPr algn="just"/>
            <a:endParaRPr lang="en-US" sz="1600" b="1" dirty="0"/>
          </a:p>
          <a:p>
            <a:pPr algn="just"/>
            <a:r>
              <a:rPr lang="en-US" b="1" dirty="0"/>
              <a:t>More in:  </a:t>
            </a:r>
            <a:r>
              <a:rPr lang="en-US" dirty="0"/>
              <a:t>North America, Northern Europe, and Australia (less in Africa &amp; Asia)  … </a:t>
            </a:r>
            <a:r>
              <a:rPr lang="en-US" b="1" i="1" dirty="0">
                <a:solidFill>
                  <a:srgbClr val="FF0000"/>
                </a:solidFill>
              </a:rPr>
              <a:t>WORLD WIDE.</a:t>
            </a:r>
          </a:p>
          <a:p>
            <a:pPr algn="just">
              <a:buNone/>
            </a:pPr>
            <a:endParaRPr lang="en-US" sz="1100" dirty="0"/>
          </a:p>
          <a:p>
            <a:pPr algn="just"/>
            <a:endParaRPr lang="en-US" sz="1000" dirty="0"/>
          </a:p>
          <a:p>
            <a:pPr algn="just"/>
            <a:r>
              <a:rPr lang="en-US" dirty="0">
                <a:solidFill>
                  <a:srgbClr val="0070C0"/>
                </a:solidFill>
              </a:rPr>
              <a:t>They differ in many respects:</a:t>
            </a:r>
          </a:p>
          <a:p>
            <a:pPr lvl="1" algn="just">
              <a:buFont typeface="Wingdings" pitchFamily="2" charset="2"/>
              <a:buChar char="q"/>
            </a:pPr>
            <a:r>
              <a:rPr lang="en-US" dirty="0"/>
              <a:t>The natural history of the disease.</a:t>
            </a:r>
          </a:p>
          <a:p>
            <a:pPr lvl="1" algn="just">
              <a:buFont typeface="Wingdings" pitchFamily="2" charset="2"/>
              <a:buChar char="q"/>
            </a:pPr>
            <a:r>
              <a:rPr lang="en-US" dirty="0"/>
              <a:t>The distribution of affected sites and their morphological expression.</a:t>
            </a:r>
          </a:p>
          <a:p>
            <a:pPr lvl="1" algn="just">
              <a:buFont typeface="Wingdings" pitchFamily="2" charset="2"/>
              <a:buChar char="q"/>
            </a:pPr>
            <a:r>
              <a:rPr lang="en-US" dirty="0"/>
              <a:t>The types of therapies &amp; responses to treatment.</a:t>
            </a:r>
          </a:p>
          <a:p>
            <a:pPr lvl="1" algn="just">
              <a:buFont typeface="Wingdings" pitchFamily="2" charset="2"/>
              <a:buChar char="q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INFLAMMATORY BOWEL DISEASE (IBD)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n-US" sz="2800" dirty="0"/>
          </a:p>
          <a:p>
            <a:pPr algn="just"/>
            <a:r>
              <a:rPr lang="en-US" sz="2800" b="1" dirty="0">
                <a:solidFill>
                  <a:srgbClr val="0070C0"/>
                </a:solidFill>
              </a:rPr>
              <a:t>Not well known, But involves:</a:t>
            </a:r>
          </a:p>
          <a:p>
            <a:pPr algn="just">
              <a:buFont typeface="Wingdings" pitchFamily="2" charset="2"/>
              <a:buChar char="q"/>
            </a:pPr>
            <a:r>
              <a:rPr lang="en-US" sz="2800" dirty="0"/>
              <a:t>Genetic susceptibility</a:t>
            </a:r>
          </a:p>
          <a:p>
            <a:pPr algn="just">
              <a:buFont typeface="Wingdings" pitchFamily="2" charset="2"/>
              <a:buChar char="q"/>
            </a:pPr>
            <a:r>
              <a:rPr lang="en-US" sz="2800" dirty="0"/>
              <a:t>Abnormal immune response</a:t>
            </a:r>
          </a:p>
          <a:p>
            <a:pPr algn="just">
              <a:buFont typeface="Wingdings" pitchFamily="2" charset="2"/>
              <a:buChar char="q"/>
            </a:pPr>
            <a:r>
              <a:rPr lang="en-US" sz="2800" dirty="0"/>
              <a:t>Triggering by microbial flora</a:t>
            </a:r>
          </a:p>
          <a:p>
            <a:pPr algn="just">
              <a:buFont typeface="Wingdings" pitchFamily="2" charset="2"/>
              <a:buChar char="q"/>
            </a:pPr>
            <a:endParaRPr lang="en-US" sz="2800" dirty="0"/>
          </a:p>
          <a:p>
            <a:pPr algn="ctr">
              <a:buNone/>
            </a:pPr>
            <a:r>
              <a:rPr lang="en-US" sz="2800" dirty="0"/>
              <a:t>  </a:t>
            </a:r>
            <a:r>
              <a:rPr lang="en-US" sz="2800" i="1" dirty="0">
                <a:solidFill>
                  <a:srgbClr val="FF0000"/>
                </a:solidFill>
                <a:sym typeface="Wingdings" pitchFamily="2" charset="2"/>
              </a:rPr>
              <a:t> Leading to </a:t>
            </a:r>
            <a:r>
              <a:rPr lang="en-US" sz="2800" i="1" dirty="0">
                <a:solidFill>
                  <a:srgbClr val="FF0000"/>
                </a:solidFill>
              </a:rPr>
              <a:t>inappropriate mucosal immune activation</a:t>
            </a:r>
          </a:p>
          <a:p>
            <a:pPr algn="ctr">
              <a:buNone/>
            </a:pPr>
            <a:r>
              <a:rPr lang="en-US" sz="2800" i="1" dirty="0">
                <a:solidFill>
                  <a:srgbClr val="FF0000"/>
                </a:solidFill>
                <a:sym typeface="Wingdings" pitchFamily="2" charset="2"/>
              </a:rPr>
              <a:t> I</a:t>
            </a:r>
            <a:r>
              <a:rPr lang="en-US" sz="2800" i="1" dirty="0">
                <a:solidFill>
                  <a:srgbClr val="FF0000"/>
                </a:solidFill>
              </a:rPr>
              <a:t>nflammation &amp; tissue damage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Pathogenesis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44016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en-US" dirty="0" err="1"/>
              <a:t>Transepithelial</a:t>
            </a:r>
            <a:r>
              <a:rPr lang="en-US" dirty="0"/>
              <a:t> flux of luminal bacterial components activates innate and adaptive immune responses in a genetically susceptible host.</a:t>
            </a:r>
          </a:p>
          <a:p>
            <a:pPr algn="just">
              <a:buFontTx/>
              <a:buChar char="-"/>
            </a:pPr>
            <a:r>
              <a:rPr lang="en-US" dirty="0"/>
              <a:t>The subsequent release of TNF and other immune-mediated signals direct epithelia to increase tight junction permeability, which further increases the flux of luminal material.</a:t>
            </a:r>
          </a:p>
          <a:p>
            <a:pPr algn="just">
              <a:buNone/>
            </a:pPr>
            <a:endParaRPr lang="en-US" sz="2000" dirty="0">
              <a:sym typeface="Wingdings" pitchFamily="2" charset="2"/>
            </a:endParaRPr>
          </a:p>
          <a:p>
            <a:pPr algn="just">
              <a:buNone/>
            </a:pP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These events may establish a self-amplifying cycle.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Theory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/>
              <a:t>Both </a:t>
            </a:r>
            <a:r>
              <a:rPr lang="en-US" dirty="0" err="1"/>
              <a:t>Crohn</a:t>
            </a:r>
            <a:r>
              <a:rPr lang="en-US" dirty="0"/>
              <a:t> disease and ulcerative colitis have been linked to HLA &amp; non-HLA genes</a:t>
            </a:r>
          </a:p>
          <a:p>
            <a:pPr algn="just"/>
            <a:endParaRPr lang="en-US" sz="1100" dirty="0"/>
          </a:p>
          <a:p>
            <a:pPr algn="just">
              <a:buFont typeface="Arial" pitchFamily="34" charset="0"/>
              <a:buChar char="•"/>
            </a:pPr>
            <a:r>
              <a:rPr lang="en-US" b="1" i="1" dirty="0"/>
              <a:t>CD  is associated with:</a:t>
            </a:r>
          </a:p>
          <a:p>
            <a:pPr lvl="1" algn="just">
              <a:buFont typeface="Wingdings" pitchFamily="2" charset="2"/>
              <a:buChar char="q"/>
            </a:pPr>
            <a:r>
              <a:rPr lang="en-US" sz="2600" dirty="0"/>
              <a:t>Mutation in </a:t>
            </a:r>
            <a:r>
              <a:rPr lang="en-US" sz="2600" b="1" u="sng" dirty="0">
                <a:solidFill>
                  <a:srgbClr val="FF0000"/>
                </a:solidFill>
              </a:rPr>
              <a:t>NOD2 gene</a:t>
            </a:r>
            <a:r>
              <a:rPr lang="en-US" sz="2600" b="1" u="sng" dirty="0">
                <a:solidFill>
                  <a:srgbClr val="002060"/>
                </a:solidFill>
              </a:rPr>
              <a:t> </a:t>
            </a:r>
            <a:r>
              <a:rPr lang="en-US" sz="2600" dirty="0">
                <a:solidFill>
                  <a:srgbClr val="002060"/>
                </a:solidFill>
              </a:rPr>
              <a:t>(CARD15) </a:t>
            </a:r>
            <a:r>
              <a:rPr lang="en-US" sz="2600" dirty="0"/>
              <a:t>which is expressed by </a:t>
            </a:r>
            <a:r>
              <a:rPr lang="en-US" sz="2600" dirty="0" err="1"/>
              <a:t>paneth</a:t>
            </a:r>
            <a:r>
              <a:rPr lang="en-US" sz="2600" dirty="0"/>
              <a:t> cells &amp; encodes an intracellular sensor of bacteria.</a:t>
            </a:r>
          </a:p>
          <a:p>
            <a:pPr lvl="1" algn="just">
              <a:buFont typeface="Wingdings" pitchFamily="2" charset="2"/>
              <a:buChar char="q"/>
            </a:pPr>
            <a:r>
              <a:rPr lang="en-US" sz="2600" dirty="0">
                <a:solidFill>
                  <a:srgbClr val="FF0000"/>
                </a:solidFill>
              </a:rPr>
              <a:t>HLA-DR7 and DQ4 alleles.</a:t>
            </a:r>
          </a:p>
          <a:p>
            <a:pPr lvl="1" algn="just">
              <a:buFont typeface="Wingdings" pitchFamily="2" charset="2"/>
              <a:buChar char="q"/>
            </a:pPr>
            <a:r>
              <a:rPr lang="en-US" sz="2600" dirty="0">
                <a:solidFill>
                  <a:srgbClr val="FF0000"/>
                </a:solidFill>
              </a:rPr>
              <a:t>IL-23 receptor </a:t>
            </a:r>
            <a:r>
              <a:rPr lang="en-US" sz="2600" dirty="0">
                <a:solidFill>
                  <a:srgbClr val="002060"/>
                </a:solidFill>
              </a:rPr>
              <a:t>(IL-23R) </a:t>
            </a:r>
            <a:r>
              <a:rPr lang="en-US" sz="2600" dirty="0">
                <a:solidFill>
                  <a:srgbClr val="FF0000"/>
                </a:solidFill>
              </a:rPr>
              <a:t>gene*.</a:t>
            </a:r>
            <a:endParaRPr lang="en-US" sz="2600" dirty="0"/>
          </a:p>
          <a:p>
            <a:pPr algn="just"/>
            <a:endParaRPr lang="en-US" sz="1100" dirty="0"/>
          </a:p>
          <a:p>
            <a:pPr algn="just">
              <a:buFont typeface="Arial" pitchFamily="34" charset="0"/>
              <a:buChar char="•"/>
            </a:pPr>
            <a:r>
              <a:rPr lang="en-US" b="1" i="1" dirty="0"/>
              <a:t>UC is associated with: </a:t>
            </a:r>
          </a:p>
          <a:p>
            <a:pPr lvl="1" algn="just">
              <a:buFont typeface="Wingdings" pitchFamily="2" charset="2"/>
              <a:buChar char="q"/>
            </a:pPr>
            <a:r>
              <a:rPr lang="en-US" sz="2600" dirty="0">
                <a:solidFill>
                  <a:srgbClr val="FF0000"/>
                </a:solidFill>
              </a:rPr>
              <a:t>HLA-DRB1</a:t>
            </a:r>
            <a:r>
              <a:rPr lang="en-US" sz="2600" dirty="0"/>
              <a:t> &amp; </a:t>
            </a:r>
            <a:r>
              <a:rPr lang="en-US" sz="2600" dirty="0">
                <a:solidFill>
                  <a:srgbClr val="FF0000"/>
                </a:solidFill>
              </a:rPr>
              <a:t>IL-23 receptor </a:t>
            </a:r>
            <a:r>
              <a:rPr lang="en-US" sz="2600" dirty="0">
                <a:solidFill>
                  <a:srgbClr val="002060"/>
                </a:solidFill>
              </a:rPr>
              <a:t>(IL-23R) </a:t>
            </a:r>
            <a:r>
              <a:rPr lang="en-US" sz="2600" dirty="0">
                <a:solidFill>
                  <a:srgbClr val="FF0000"/>
                </a:solidFill>
              </a:rPr>
              <a:t>gene.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Genetic Predisposition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en-US" dirty="0"/>
          </a:p>
          <a:p>
            <a:pPr algn="just"/>
            <a:r>
              <a:rPr lang="en-US" dirty="0">
                <a:solidFill>
                  <a:srgbClr val="0070C0"/>
                </a:solidFill>
              </a:rPr>
              <a:t>Two important influences: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en-US" dirty="0"/>
              <a:t>Exaggerated peristaltic contractions with abnormal elevation of </a:t>
            </a:r>
            <a:r>
              <a:rPr lang="en-US" dirty="0" err="1"/>
              <a:t>intraluminal</a:t>
            </a:r>
            <a:r>
              <a:rPr lang="en-US" dirty="0"/>
              <a:t> pressure due to </a:t>
            </a:r>
            <a:r>
              <a:rPr lang="en-US" i="1" u="sng" dirty="0"/>
              <a:t>low fiber diet.</a:t>
            </a:r>
          </a:p>
          <a:p>
            <a:pPr marL="624078" indent="-514350" algn="just">
              <a:buFont typeface="+mj-lt"/>
              <a:buAutoNum type="arabicPeriod"/>
            </a:pPr>
            <a:endParaRPr lang="en-US" dirty="0"/>
          </a:p>
          <a:p>
            <a:pPr marL="624078" indent="-514350" algn="just">
              <a:buFont typeface="+mj-lt"/>
              <a:buAutoNum type="arabicPeriod"/>
            </a:pPr>
            <a:r>
              <a:rPr lang="en-US" dirty="0"/>
              <a:t>Focal defects peculiar to the normal muscular colonic wall (where nerves and arterial </a:t>
            </a:r>
            <a:r>
              <a:rPr lang="en-US" dirty="0" err="1"/>
              <a:t>vasa</a:t>
            </a:r>
            <a:r>
              <a:rPr lang="en-US" dirty="0"/>
              <a:t> recta penetrate the muscular wall).</a:t>
            </a:r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Pathogenesis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/>
          </a:p>
          <a:p>
            <a:r>
              <a:rPr lang="en-US" sz="2800" dirty="0"/>
              <a:t>Clinical history</a:t>
            </a:r>
          </a:p>
          <a:p>
            <a:r>
              <a:rPr lang="en-US" sz="2800" dirty="0"/>
              <a:t>Radiographic examination </a:t>
            </a:r>
          </a:p>
          <a:p>
            <a:r>
              <a:rPr lang="en-US" sz="2800" dirty="0"/>
              <a:t>Endoscopic findings</a:t>
            </a:r>
          </a:p>
          <a:p>
            <a:r>
              <a:rPr lang="en-US" sz="2800" dirty="0"/>
              <a:t>Lab findings</a:t>
            </a:r>
          </a:p>
          <a:p>
            <a:r>
              <a:rPr lang="en-US" sz="2800" dirty="0"/>
              <a:t>Pathologic examination of tissue (macroscopic &amp; microscopic)</a:t>
            </a:r>
          </a:p>
          <a:p>
            <a:endParaRPr lang="en-US" sz="2800" dirty="0"/>
          </a:p>
          <a:p>
            <a:pPr algn="ctr">
              <a:buNone/>
            </a:pPr>
            <a:r>
              <a:rPr lang="en-US" sz="2800" b="1" dirty="0">
                <a:sym typeface="Wingdings" pitchFamily="2" charset="2"/>
              </a:rPr>
              <a:t> </a:t>
            </a:r>
            <a:r>
              <a:rPr lang="en-US" sz="2800" b="1" dirty="0"/>
              <a:t>No single test is diagnostic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Diagnosi</a:t>
            </a:r>
            <a:r>
              <a:rPr lang="en-US" dirty="0"/>
              <a:t> of IBD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23528" y="1700808"/>
            <a:ext cx="4680520" cy="4522507"/>
          </a:xfrm>
          <a:ln>
            <a:noFill/>
          </a:ln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b="1" u="sng" dirty="0" err="1"/>
              <a:t>Chronicity</a:t>
            </a:r>
            <a:r>
              <a:rPr lang="en-US" b="1" u="sng" dirty="0"/>
              <a:t>:</a:t>
            </a:r>
          </a:p>
          <a:p>
            <a:r>
              <a:rPr lang="en-US" dirty="0"/>
              <a:t>Disturbed architecture*:</a:t>
            </a:r>
          </a:p>
          <a:p>
            <a:pPr lvl="1">
              <a:buFont typeface="Wingdings" pitchFamily="2" charset="2"/>
              <a:buChar char="q"/>
            </a:pPr>
            <a:r>
              <a:rPr lang="en-US" sz="2600" dirty="0">
                <a:solidFill>
                  <a:srgbClr val="0070C0"/>
                </a:solidFill>
              </a:rPr>
              <a:t>Crypt disarray</a:t>
            </a:r>
          </a:p>
          <a:p>
            <a:pPr lvl="1">
              <a:buFont typeface="Wingdings" pitchFamily="2" charset="2"/>
              <a:buChar char="q"/>
            </a:pPr>
            <a:r>
              <a:rPr lang="en-US" sz="2600" dirty="0">
                <a:solidFill>
                  <a:srgbClr val="0070C0"/>
                </a:solidFill>
              </a:rPr>
              <a:t>Crypt branching</a:t>
            </a:r>
          </a:p>
          <a:p>
            <a:pPr lvl="1">
              <a:buFont typeface="Wingdings" pitchFamily="2" charset="2"/>
              <a:buChar char="q"/>
            </a:pPr>
            <a:r>
              <a:rPr lang="en-US" sz="2600" dirty="0">
                <a:solidFill>
                  <a:srgbClr val="0070C0"/>
                </a:solidFill>
              </a:rPr>
              <a:t>Crypt atrophy</a:t>
            </a:r>
          </a:p>
          <a:p>
            <a:r>
              <a:rPr lang="en-US" dirty="0"/>
              <a:t>Duplication of </a:t>
            </a:r>
            <a:r>
              <a:rPr lang="en-US" dirty="0" err="1"/>
              <a:t>muscularis</a:t>
            </a:r>
            <a:r>
              <a:rPr lang="en-US" dirty="0"/>
              <a:t> mucosa</a:t>
            </a:r>
          </a:p>
          <a:p>
            <a:r>
              <a:rPr lang="en-US" dirty="0" err="1"/>
              <a:t>Paneth</a:t>
            </a:r>
            <a:r>
              <a:rPr lang="en-US" dirty="0"/>
              <a:t> cell </a:t>
            </a:r>
            <a:r>
              <a:rPr lang="en-US" dirty="0" err="1"/>
              <a:t>metaplasia</a:t>
            </a:r>
            <a:r>
              <a:rPr lang="en-US" dirty="0"/>
              <a:t>**</a:t>
            </a:r>
          </a:p>
          <a:p>
            <a:r>
              <a:rPr lang="en-US" dirty="0"/>
              <a:t>Basal cell </a:t>
            </a:r>
            <a:r>
              <a:rPr lang="en-US" dirty="0" err="1"/>
              <a:t>plasmacytosis</a:t>
            </a:r>
            <a:endParaRPr lang="en-US" dirty="0"/>
          </a:p>
          <a:p>
            <a:r>
              <a:rPr lang="en-US" dirty="0"/>
              <a:t>Mucosal atrophy (late).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8064" y="1700808"/>
            <a:ext cx="3534544" cy="4032449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b="1" u="sng" dirty="0"/>
              <a:t>Activity:</a:t>
            </a:r>
          </a:p>
          <a:p>
            <a:r>
              <a:rPr lang="en-US" dirty="0"/>
              <a:t>Mucous cell depletion***</a:t>
            </a:r>
          </a:p>
          <a:p>
            <a:r>
              <a:rPr lang="en-US" dirty="0" err="1"/>
              <a:t>Cryptitis</a:t>
            </a:r>
            <a:endParaRPr lang="en-US" dirty="0"/>
          </a:p>
          <a:p>
            <a:r>
              <a:rPr lang="en-US" dirty="0"/>
              <a:t>Crypt abscesses</a:t>
            </a:r>
          </a:p>
          <a:p>
            <a:r>
              <a:rPr lang="en-US" dirty="0"/>
              <a:t>Ulceration with exudation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Microscopic picture of IBD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51520" y="1196752"/>
            <a:ext cx="8280920" cy="499128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>
            <a:normAutofit lnSpcReduction="10000"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More common and severe in UC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ctr"/>
            <a:r>
              <a:rPr lang="en-US" dirty="0"/>
              <a:t>Chronic IBD 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4"/>
            <a:ext cx="7632847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84" y="44624"/>
            <a:ext cx="4114800" cy="634082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Basal cell </a:t>
            </a:r>
            <a:r>
              <a:rPr lang="en-US" sz="2400" dirty="0" err="1"/>
              <a:t>plasmacytosis</a:t>
            </a:r>
            <a:endParaRPr lang="en-US" sz="24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4234500" cy="275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 flipV="1">
            <a:off x="611560" y="2492896"/>
            <a:ext cx="1440160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4777680" y="58614"/>
            <a:ext cx="4114800" cy="634082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 algn="ctr">
              <a:spcBef>
                <a:spcPct val="0"/>
              </a:spcBef>
            </a:pPr>
            <a:r>
              <a:rPr lang="en-US" sz="2400" b="1" dirty="0" err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Paneth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cell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metaplasia</a:t>
            </a:r>
            <a:endParaRPr lang="en-US" sz="24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692696"/>
            <a:ext cx="410445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flipV="1">
            <a:off x="4788024" y="1628800"/>
            <a:ext cx="1440160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121696"/>
            <a:ext cx="417646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323528" y="3442990"/>
            <a:ext cx="4114800" cy="634082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Cryptitis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104456"/>
            <a:ext cx="4032448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4716016" y="3429000"/>
            <a:ext cx="4114800" cy="634082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Crypt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abscess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1026" name="Picture 2" descr="Priorities. #dowhatyouhavetodo #untilcandowhatyouwantodo | Oprah Winfre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0"/>
            <a:ext cx="4936992" cy="6715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Focal defect in the muscle wall</a:t>
            </a:r>
          </a:p>
        </p:txBody>
      </p:sp>
      <p:pic>
        <p:nvPicPr>
          <p:cNvPr id="546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412776"/>
            <a:ext cx="6768751" cy="489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>
                <a:solidFill>
                  <a:srgbClr val="0070C0"/>
                </a:solidFill>
              </a:rPr>
              <a:t>Low-fiber diet </a:t>
            </a:r>
            <a:r>
              <a:rPr lang="en-US" dirty="0"/>
              <a:t>results in: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/>
              <a:t>Reduced stool bulk 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>
                <a:latin typeface="Arial"/>
                <a:cs typeface="Arial"/>
              </a:rPr>
              <a:t>↑</a:t>
            </a:r>
            <a:r>
              <a:rPr lang="en-US" dirty="0"/>
              <a:t>difficulty in passage of intestinal contents.</a:t>
            </a:r>
          </a:p>
          <a:p>
            <a:pPr algn="just"/>
            <a:endParaRPr lang="en-US" sz="900" dirty="0"/>
          </a:p>
          <a:p>
            <a:pPr algn="just"/>
            <a:r>
              <a:rPr lang="en-US" b="1" dirty="0">
                <a:solidFill>
                  <a:srgbClr val="0070C0"/>
                </a:solidFill>
              </a:rPr>
              <a:t>Segmentation</a:t>
            </a:r>
            <a:r>
              <a:rPr lang="en-US" b="1" dirty="0"/>
              <a:t>:</a:t>
            </a:r>
          </a:p>
          <a:p>
            <a:pPr algn="just">
              <a:buFont typeface="Wingdings" pitchFamily="2" charset="2"/>
              <a:buChar char="q"/>
            </a:pPr>
            <a:r>
              <a:rPr lang="en-US" sz="2600" dirty="0"/>
              <a:t>Exaggerated spastic contractions isolate segments of the colon with high </a:t>
            </a:r>
            <a:r>
              <a:rPr lang="en-US" sz="2600" dirty="0" err="1"/>
              <a:t>intraluminal</a:t>
            </a:r>
            <a:r>
              <a:rPr lang="en-US" sz="2600" dirty="0"/>
              <a:t> pressure</a:t>
            </a:r>
          </a:p>
          <a:p>
            <a:pPr algn="just"/>
            <a:endParaRPr lang="en-US" sz="1050" dirty="0"/>
          </a:p>
          <a:p>
            <a:pPr algn="just"/>
            <a:r>
              <a:rPr lang="en-US" dirty="0"/>
              <a:t>Consequent </a:t>
            </a:r>
            <a:r>
              <a:rPr lang="en-US" b="1" dirty="0" err="1">
                <a:solidFill>
                  <a:srgbClr val="0070C0"/>
                </a:solidFill>
              </a:rPr>
              <a:t>herniation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of the bowel wall through the anatomic points of weakness.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Exaggerated peristalsis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b="1" dirty="0"/>
              <a:t>Site: </a:t>
            </a:r>
            <a:r>
              <a:rPr lang="en-US" dirty="0"/>
              <a:t>In the </a:t>
            </a:r>
            <a:r>
              <a:rPr lang="en-US" dirty="0">
                <a:solidFill>
                  <a:srgbClr val="0070C0"/>
                </a:solidFill>
              </a:rPr>
              <a:t>sigmoid colon </a:t>
            </a:r>
            <a:r>
              <a:rPr lang="en-US" dirty="0"/>
              <a:t>in </a:t>
            </a:r>
            <a:r>
              <a:rPr lang="en-US" b="1" dirty="0">
                <a:solidFill>
                  <a:srgbClr val="FF0000"/>
                </a:solidFill>
              </a:rPr>
              <a:t>95% </a:t>
            </a:r>
            <a:r>
              <a:rPr lang="en-US" dirty="0"/>
              <a:t>of patients.</a:t>
            </a:r>
          </a:p>
          <a:p>
            <a:pPr algn="just">
              <a:buNone/>
            </a:pPr>
            <a:endParaRPr lang="en-US" b="1" dirty="0">
              <a:solidFill>
                <a:srgbClr val="0070C0"/>
              </a:solidFill>
            </a:endParaRPr>
          </a:p>
          <a:p>
            <a:pPr algn="just">
              <a:buNone/>
            </a:pPr>
            <a:r>
              <a:rPr lang="en-US" b="1" dirty="0">
                <a:solidFill>
                  <a:srgbClr val="0070C0"/>
                </a:solidFill>
              </a:rPr>
              <a:t>Gross appearance:</a:t>
            </a:r>
          </a:p>
          <a:p>
            <a:pPr algn="just"/>
            <a:r>
              <a:rPr lang="en-US" b="1" dirty="0"/>
              <a:t>Multiple</a:t>
            </a:r>
            <a:r>
              <a:rPr lang="en-US" dirty="0"/>
              <a:t>, Small, </a:t>
            </a:r>
            <a:r>
              <a:rPr lang="en-US" b="1" dirty="0"/>
              <a:t>flask-like or spherical </a:t>
            </a:r>
            <a:r>
              <a:rPr lang="en-US" b="1" dirty="0" err="1"/>
              <a:t>outpouchings</a:t>
            </a:r>
            <a:r>
              <a:rPr lang="en-US" dirty="0"/>
              <a:t>.</a:t>
            </a:r>
          </a:p>
          <a:p>
            <a:pPr algn="just"/>
            <a:endParaRPr lang="en-US" sz="800" dirty="0"/>
          </a:p>
          <a:p>
            <a:pPr algn="just"/>
            <a:r>
              <a:rPr lang="en-US" dirty="0"/>
              <a:t>Located in the </a:t>
            </a:r>
            <a:r>
              <a:rPr lang="en-US" dirty="0" err="1">
                <a:solidFill>
                  <a:srgbClr val="0070C0"/>
                </a:solidFill>
              </a:rPr>
              <a:t>mesentric</a:t>
            </a:r>
            <a:r>
              <a:rPr lang="en-US" dirty="0">
                <a:solidFill>
                  <a:srgbClr val="0070C0"/>
                </a:solidFill>
              </a:rPr>
              <a:t> &amp; lateral aspect of </a:t>
            </a:r>
            <a:r>
              <a:rPr lang="en-US" dirty="0"/>
              <a:t>the bowel along sides of </a:t>
            </a:r>
            <a:r>
              <a:rPr lang="en-US" dirty="0" err="1"/>
              <a:t>taeniae</a:t>
            </a:r>
            <a:r>
              <a:rPr lang="en-US" dirty="0"/>
              <a:t> coli.</a:t>
            </a:r>
          </a:p>
          <a:p>
            <a:pPr algn="just"/>
            <a:endParaRPr lang="en-US" sz="800" dirty="0"/>
          </a:p>
          <a:p>
            <a:pPr algn="just"/>
            <a:r>
              <a:rPr lang="en-US" dirty="0"/>
              <a:t>Prominent </a:t>
            </a:r>
            <a:r>
              <a:rPr lang="en-US" dirty="0" err="1"/>
              <a:t>taenia</a:t>
            </a:r>
            <a:r>
              <a:rPr lang="en-US" dirty="0"/>
              <a:t> coli and circular muscle bundles (due to hypertrophy).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Morphology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Diverticulosis</a:t>
            </a:r>
            <a:r>
              <a:rPr lang="en-US" dirty="0"/>
              <a:t>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24744"/>
            <a:ext cx="741682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02128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Section through the sigmoid colon showing multiple saclike </a:t>
            </a:r>
            <a:r>
              <a:rPr lang="en-US" dirty="0" err="1"/>
              <a:t>diverticula</a:t>
            </a:r>
            <a:r>
              <a:rPr lang="en-US" dirty="0"/>
              <a:t> protruding through the muscle wall into the mesentery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ctr"/>
            <a:r>
              <a:rPr lang="en-US" dirty="0" err="1"/>
              <a:t>Diverticulosis</a:t>
            </a:r>
            <a:r>
              <a:rPr lang="en-US" dirty="0"/>
              <a:t> </a:t>
            </a: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1124744"/>
            <a:ext cx="8136904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b="1" dirty="0"/>
              <a:t>Microscopic appearance:</a:t>
            </a:r>
          </a:p>
          <a:p>
            <a:pPr algn="just"/>
            <a:r>
              <a:rPr lang="en-US" dirty="0"/>
              <a:t>The walls are very thin, made up of </a:t>
            </a:r>
            <a:r>
              <a:rPr lang="en-US" dirty="0">
                <a:solidFill>
                  <a:srgbClr val="0070C0"/>
                </a:solidFill>
              </a:rPr>
              <a:t>mucosa and </a:t>
            </a:r>
            <a:r>
              <a:rPr lang="en-US" dirty="0" err="1">
                <a:solidFill>
                  <a:srgbClr val="0070C0"/>
                </a:solidFill>
              </a:rPr>
              <a:t>submucosa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enclosed within fat or peritoneal covering.</a:t>
            </a:r>
          </a:p>
          <a:p>
            <a:pPr algn="just"/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Morphology 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3335548"/>
            <a:ext cx="6228184" cy="3522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372200" y="4676943"/>
            <a:ext cx="2699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Protrusion of mucosa and </a:t>
            </a:r>
            <a:r>
              <a:rPr lang="en-US" dirty="0" err="1"/>
              <a:t>submucosa</a:t>
            </a:r>
            <a:r>
              <a:rPr lang="en-US" dirty="0"/>
              <a:t> through the muscle wall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18047</TotalTime>
  <Words>1360</Words>
  <Application>Microsoft Office PowerPoint</Application>
  <PresentationFormat>On-screen Show (4:3)</PresentationFormat>
  <Paragraphs>271</Paragraphs>
  <Slides>34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Concourse</vt:lpstr>
      <vt:lpstr>Diseases of the gastrointestinal tract</vt:lpstr>
      <vt:lpstr>COLONIC DIVERTICULOSIS (DIVERTICULAR DISEASE)</vt:lpstr>
      <vt:lpstr>Pathogenesis </vt:lpstr>
      <vt:lpstr>Focal defect in the muscle wall</vt:lpstr>
      <vt:lpstr>Exaggerated peristalsis</vt:lpstr>
      <vt:lpstr>Morphology </vt:lpstr>
      <vt:lpstr>Diverticulosis </vt:lpstr>
      <vt:lpstr>Diverticulosis </vt:lpstr>
      <vt:lpstr>Morphology </vt:lpstr>
      <vt:lpstr>Clinical features</vt:lpstr>
      <vt:lpstr>Malabsorption Syndromes</vt:lpstr>
      <vt:lpstr>Etiology </vt:lpstr>
      <vt:lpstr>PowerPoint Presentation</vt:lpstr>
      <vt:lpstr>PowerPoint Presentation</vt:lpstr>
      <vt:lpstr>Clinical features of malabsorption</vt:lpstr>
      <vt:lpstr>Clinical features of malabsorption</vt:lpstr>
      <vt:lpstr>Clinical features of malabsorption</vt:lpstr>
      <vt:lpstr>Celiac disease/sprue (Gluten-sensitive enteropathy)</vt:lpstr>
      <vt:lpstr>Pathogenesis </vt:lpstr>
      <vt:lpstr>Morphology </vt:lpstr>
      <vt:lpstr>PowerPoint Presentation</vt:lpstr>
      <vt:lpstr>Microscopic picture</vt:lpstr>
      <vt:lpstr>Celiac disease, jejunum </vt:lpstr>
      <vt:lpstr>Clinical picture</vt:lpstr>
      <vt:lpstr>Diagnosis </vt:lpstr>
      <vt:lpstr>INFLAMMATORY BOWEL DISEASE (IBD)</vt:lpstr>
      <vt:lpstr>Pathogenesis</vt:lpstr>
      <vt:lpstr>Theory</vt:lpstr>
      <vt:lpstr>Genetic Predisposition</vt:lpstr>
      <vt:lpstr>Diagnosi of IBD</vt:lpstr>
      <vt:lpstr>Microscopic picture of IBD</vt:lpstr>
      <vt:lpstr>Chronic IBD </vt:lpstr>
      <vt:lpstr>Basal cell plasmacytosis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GIT</dc:title>
  <dc:creator>Dr.Rola</dc:creator>
  <cp:lastModifiedBy>hamzeh otoom</cp:lastModifiedBy>
  <cp:revision>686</cp:revision>
  <dcterms:created xsi:type="dcterms:W3CDTF">2013-03-22T08:18:10Z</dcterms:created>
  <dcterms:modified xsi:type="dcterms:W3CDTF">2020-10-18T08:16:27Z</dcterms:modified>
</cp:coreProperties>
</file>