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982" r:id="rId2"/>
    <p:sldId id="616" r:id="rId3"/>
    <p:sldId id="617" r:id="rId4"/>
    <p:sldId id="621" r:id="rId5"/>
    <p:sldId id="929" r:id="rId6"/>
    <p:sldId id="622" r:id="rId7"/>
    <p:sldId id="930" r:id="rId8"/>
    <p:sldId id="623" r:id="rId9"/>
    <p:sldId id="624" r:id="rId10"/>
    <p:sldId id="966" r:id="rId11"/>
    <p:sldId id="967" r:id="rId12"/>
    <p:sldId id="968" r:id="rId13"/>
    <p:sldId id="969" r:id="rId14"/>
    <p:sldId id="970" r:id="rId15"/>
    <p:sldId id="971" r:id="rId16"/>
    <p:sldId id="972" r:id="rId17"/>
    <p:sldId id="973" r:id="rId18"/>
    <p:sldId id="974" r:id="rId19"/>
    <p:sldId id="975" r:id="rId20"/>
    <p:sldId id="631" r:id="rId21"/>
    <p:sldId id="632" r:id="rId22"/>
    <p:sldId id="633" r:id="rId23"/>
    <p:sldId id="634" r:id="rId24"/>
    <p:sldId id="635" r:id="rId25"/>
    <p:sldId id="636" r:id="rId26"/>
    <p:sldId id="637" r:id="rId27"/>
    <p:sldId id="931" r:id="rId28"/>
    <p:sldId id="638" r:id="rId29"/>
    <p:sldId id="639" r:id="rId30"/>
    <p:sldId id="640" r:id="rId31"/>
    <p:sldId id="641" r:id="rId32"/>
    <p:sldId id="647" r:id="rId33"/>
    <p:sldId id="648" r:id="rId34"/>
    <p:sldId id="649" r:id="rId35"/>
    <p:sldId id="650" r:id="rId36"/>
    <p:sldId id="1074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0A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77419" autoAdjust="0"/>
  </p:normalViewPr>
  <p:slideViewPr>
    <p:cSldViewPr>
      <p:cViewPr varScale="1">
        <p:scale>
          <a:sx n="90" d="100"/>
          <a:sy n="90" d="100"/>
        </p:scale>
        <p:origin x="-223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F46F5-4356-41DF-BC5F-ED6F0F57564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4E5FE-7C89-45D6-9ADF-4A0F8CF5E5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4E5FE-7C89-45D6-9ADF-4A0F8CF5E5B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4E5FE-7C89-45D6-9ADF-4A0F8CF5E5B4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4E5FE-7C89-45D6-9ADF-4A0F8CF5E5B4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4E5FE-7C89-45D6-9ADF-4A0F8CF5E5B4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4E5FE-7C89-45D6-9ADF-4A0F8CF5E5B4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4E5FE-7C89-45D6-9ADF-4A0F8CF5E5B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4E5FE-7C89-45D6-9ADF-4A0F8CF5E5B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4E5FE-7C89-45D6-9ADF-4A0F8CF5E5B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4E5FE-7C89-45D6-9ADF-4A0F8CF5E5B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4E5FE-7C89-45D6-9ADF-4A0F8CF5E5B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4E5FE-7C89-45D6-9ADF-4A0F8CF5E5B4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4E5FE-7C89-45D6-9ADF-4A0F8CF5E5B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4E5FE-7C89-45D6-9ADF-4A0F8CF5E5B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117EACD-EB8F-4749-9E46-53ED8CA7EE60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663D260-E3EA-4EC0-9B15-C36D4DBB2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EACD-EB8F-4749-9E46-53ED8CA7EE60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D260-E3EA-4EC0-9B15-C36D4DBB2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EACD-EB8F-4749-9E46-53ED8CA7EE60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D260-E3EA-4EC0-9B15-C36D4DBB2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EACD-EB8F-4749-9E46-53ED8CA7EE60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D260-E3EA-4EC0-9B15-C36D4DBB27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EACD-EB8F-4749-9E46-53ED8CA7EE60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D260-E3EA-4EC0-9B15-C36D4DBB27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EACD-EB8F-4749-9E46-53ED8CA7EE60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D260-E3EA-4EC0-9B15-C36D4DBB27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EACD-EB8F-4749-9E46-53ED8CA7EE60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D260-E3EA-4EC0-9B15-C36D4DBB2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EACD-EB8F-4749-9E46-53ED8CA7EE60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D260-E3EA-4EC0-9B15-C36D4DBB27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EACD-EB8F-4749-9E46-53ED8CA7EE60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D260-E3EA-4EC0-9B15-C36D4DBB2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7117EACD-EB8F-4749-9E46-53ED8CA7EE60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D260-E3EA-4EC0-9B15-C36D4DBB2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117EACD-EB8F-4749-9E46-53ED8CA7EE60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663D260-E3EA-4EC0-9B15-C36D4DBB27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117EACD-EB8F-4749-9E46-53ED8CA7EE60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663D260-E3EA-4EC0-9B15-C36D4DBB2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9.png" /><Relationship Id="rId4" Type="http://schemas.openxmlformats.org/officeDocument/2006/relationships/image" Target="../media/image8.png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Diseases of the gastrointestinal tract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Dr. </a:t>
            </a:r>
            <a:r>
              <a:rPr lang="en-US" dirty="0" err="1"/>
              <a:t>Nesreen</a:t>
            </a:r>
            <a:r>
              <a:rPr lang="en-US" dirty="0"/>
              <a:t> </a:t>
            </a:r>
            <a:r>
              <a:rPr lang="en-US" dirty="0" err="1"/>
              <a:t>Bataineh</a:t>
            </a:r>
            <a:r>
              <a:rPr lang="en-US" dirty="0"/>
              <a:t> MD, </a:t>
            </a:r>
            <a:r>
              <a:rPr lang="en-US" dirty="0" err="1"/>
              <a:t>FRCPath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7544" y="1052736"/>
          <a:ext cx="8229600" cy="5596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Major causes of intestinal obstruction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/>
                        <a:t>Mechanical Obstruction </a:t>
                      </a:r>
                      <a:r>
                        <a:rPr lang="en-US" sz="2000" b="1" dirty="0">
                          <a:sym typeface="Wingdings" pitchFamily="2" charset="2"/>
                        </a:rPr>
                        <a:t> </a:t>
                      </a:r>
                      <a:r>
                        <a:rPr lang="en-US" sz="2000" b="0" i="1" dirty="0">
                          <a:sym typeface="Wingdings" pitchFamily="2" charset="2"/>
                        </a:rPr>
                        <a:t>Usually affects the </a:t>
                      </a:r>
                      <a:r>
                        <a:rPr lang="en-US" sz="2000" b="0" i="1" dirty="0">
                          <a:solidFill>
                            <a:srgbClr val="0070C0"/>
                          </a:solidFill>
                          <a:sym typeface="Wingdings" pitchFamily="2" charset="2"/>
                        </a:rPr>
                        <a:t>small intestine</a:t>
                      </a:r>
                      <a:endParaRPr lang="en-US" sz="2000" b="0" i="1" dirty="0">
                        <a:solidFill>
                          <a:srgbClr val="0070C0"/>
                        </a:solidFill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Hernias</a:t>
                      </a: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Adhesions</a:t>
                      </a: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err="1">
                          <a:solidFill>
                            <a:srgbClr val="FF0000"/>
                          </a:solidFill>
                        </a:rPr>
                        <a:t>Intussusception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err="1">
                          <a:solidFill>
                            <a:srgbClr val="FF0000"/>
                          </a:solidFill>
                        </a:rPr>
                        <a:t>Volvulus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b="1" i="1" dirty="0">
                          <a:solidFill>
                            <a:srgbClr val="0070C0"/>
                          </a:solidFill>
                        </a:rPr>
                        <a:t>Tumors</a:t>
                      </a: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b="1" i="1" dirty="0">
                          <a:solidFill>
                            <a:srgbClr val="0070C0"/>
                          </a:solidFill>
                        </a:rPr>
                        <a:t>Infarction</a:t>
                      </a: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Inflammatory strictures*</a:t>
                      </a: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Obstructive gallstones, </a:t>
                      </a:r>
                      <a:r>
                        <a:rPr lang="en-US" sz="2000" dirty="0" err="1"/>
                        <a:t>fecaliths</a:t>
                      </a:r>
                      <a:r>
                        <a:rPr lang="en-US" sz="2000" dirty="0"/>
                        <a:t>, foreign bodies</a:t>
                      </a: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Congenital stricture, </a:t>
                      </a:r>
                      <a:r>
                        <a:rPr lang="en-US" sz="2000" dirty="0" err="1"/>
                        <a:t>atresias</a:t>
                      </a:r>
                      <a:endParaRPr lang="en-US" sz="2000" dirty="0"/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Congenital bands</a:t>
                      </a: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/>
                        <a:t>Meconium</a:t>
                      </a:r>
                      <a:r>
                        <a:rPr lang="en-US" sz="2000" dirty="0"/>
                        <a:t> in cystic fibrosis</a:t>
                      </a: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Imperforate anus</a:t>
                      </a: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BOWEL OBSTRUCTION</a:t>
            </a:r>
          </a:p>
        </p:txBody>
      </p:sp>
      <p:sp>
        <p:nvSpPr>
          <p:cNvPr id="5" name="Right Brace 4"/>
          <p:cNvSpPr/>
          <p:nvPr/>
        </p:nvSpPr>
        <p:spPr>
          <a:xfrm>
            <a:off x="2843808" y="1916832"/>
            <a:ext cx="576064" cy="1296144"/>
          </a:xfrm>
          <a:prstGeom prst="righ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63888" y="2411596"/>
            <a:ext cx="2452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Most common (80%)</a:t>
            </a:r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>
            <a:off x="2915816" y="3501008"/>
            <a:ext cx="576064" cy="648072"/>
          </a:xfrm>
          <a:prstGeom prst="righ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716288" y="3635732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Less common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/>
              <a:t>A weakness or defect in the wall of the peritoneal cavity may permit protrusion of </a:t>
            </a:r>
            <a:r>
              <a:rPr lang="en-US" dirty="0" err="1"/>
              <a:t>serosa</a:t>
            </a:r>
            <a:r>
              <a:rPr lang="en-US" dirty="0"/>
              <a:t>-lined sac of peritoneum (</a:t>
            </a:r>
            <a:r>
              <a:rPr lang="en-US" b="1" dirty="0" err="1">
                <a:solidFill>
                  <a:srgbClr val="FF0000"/>
                </a:solidFill>
              </a:rPr>
              <a:t>hernial</a:t>
            </a:r>
            <a:r>
              <a:rPr lang="en-US" b="1" dirty="0">
                <a:solidFill>
                  <a:srgbClr val="FF0000"/>
                </a:solidFill>
              </a:rPr>
              <a:t> sac</a:t>
            </a:r>
            <a:r>
              <a:rPr lang="en-US" dirty="0"/>
              <a:t>). </a:t>
            </a:r>
          </a:p>
          <a:p>
            <a:pPr algn="just"/>
            <a:r>
              <a:rPr lang="en-US" b="1" dirty="0"/>
              <a:t>The usual sites of weakness are:</a:t>
            </a:r>
          </a:p>
          <a:p>
            <a:pPr lvl="1" algn="just">
              <a:buFont typeface="Wingdings" pitchFamily="2" charset="2"/>
              <a:buChar char="q"/>
            </a:pPr>
            <a:r>
              <a:rPr lang="en-US" sz="2800" dirty="0"/>
              <a:t>The inguinal canal</a:t>
            </a:r>
          </a:p>
          <a:p>
            <a:pPr lvl="1" algn="just">
              <a:buFont typeface="Wingdings" pitchFamily="2" charset="2"/>
              <a:buChar char="q"/>
            </a:pPr>
            <a:r>
              <a:rPr lang="en-US" sz="2800" dirty="0"/>
              <a:t>The femoral canals</a:t>
            </a:r>
          </a:p>
          <a:p>
            <a:pPr lvl="1" algn="just">
              <a:buFont typeface="Wingdings" pitchFamily="2" charset="2"/>
              <a:buChar char="q"/>
            </a:pPr>
            <a:r>
              <a:rPr lang="en-US" sz="2800" dirty="0"/>
              <a:t>The umbilicus</a:t>
            </a:r>
          </a:p>
          <a:p>
            <a:pPr lvl="1" algn="just">
              <a:buFont typeface="Wingdings" pitchFamily="2" charset="2"/>
              <a:buChar char="q"/>
            </a:pPr>
            <a:r>
              <a:rPr lang="en-US" sz="2800" dirty="0"/>
              <a:t>Surgical scars. </a:t>
            </a:r>
          </a:p>
          <a:p>
            <a:pPr algn="just"/>
            <a:endParaRPr lang="en-US" sz="900" dirty="0"/>
          </a:p>
          <a:p>
            <a:pPr algn="just"/>
            <a:r>
              <a:rPr lang="en-US" dirty="0"/>
              <a:t>Segments of viscera (most commonly small bowel*) or </a:t>
            </a:r>
            <a:r>
              <a:rPr lang="en-US" dirty="0" err="1"/>
              <a:t>omentum</a:t>
            </a:r>
            <a:r>
              <a:rPr lang="en-US" dirty="0"/>
              <a:t> </a:t>
            </a:r>
            <a:r>
              <a:rPr lang="en-US" i="1" dirty="0"/>
              <a:t>intrude and become trapped in the </a:t>
            </a:r>
            <a:r>
              <a:rPr lang="en-US" i="1" dirty="0" err="1"/>
              <a:t>hernial</a:t>
            </a:r>
            <a:r>
              <a:rPr lang="en-US" i="1" dirty="0"/>
              <a:t> sacs</a:t>
            </a:r>
            <a:r>
              <a:rPr lang="en-US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Hernia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1143000"/>
          </a:xfrm>
        </p:spPr>
        <p:txBody>
          <a:bodyPr/>
          <a:lstStyle/>
          <a:p>
            <a:pPr algn="ctr"/>
            <a:r>
              <a:rPr lang="en-US" dirty="0" err="1"/>
              <a:t>Hernial</a:t>
            </a:r>
            <a:r>
              <a:rPr lang="en-US" dirty="0"/>
              <a:t> sac</a:t>
            </a:r>
          </a:p>
        </p:txBody>
      </p:sp>
      <p:pic>
        <p:nvPicPr>
          <p:cNvPr id="547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628800"/>
            <a:ext cx="446449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8290" name="Picture 2" descr="http://www.thaimedicalvacation.com/wp-content/uploads/2014/06/types-hernia-surgery-thaila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4499992" cy="6120680"/>
          </a:xfrm>
          <a:prstGeom prst="rect">
            <a:avLst/>
          </a:prstGeom>
          <a:noFill/>
        </p:spPr>
      </p:pic>
      <p:sp>
        <p:nvSpPr>
          <p:cNvPr id="7" name="Flowchart: Connector 6"/>
          <p:cNvSpPr/>
          <p:nvPr/>
        </p:nvSpPr>
        <p:spPr>
          <a:xfrm>
            <a:off x="1547664" y="5085184"/>
            <a:ext cx="288032" cy="288032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403648" y="4941168"/>
            <a:ext cx="576064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-85862" y="4581128"/>
            <a:ext cx="1489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</a:rPr>
              <a:t>Inscisional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435280" cy="4525963"/>
          </a:xfrm>
        </p:spPr>
        <p:txBody>
          <a:bodyPr/>
          <a:lstStyle/>
          <a:p>
            <a:pPr algn="just"/>
            <a:r>
              <a:rPr lang="en-US" dirty="0"/>
              <a:t>Pressure at the neck of the pouch may impair venous drainage of the trapped </a:t>
            </a:r>
            <a:r>
              <a:rPr lang="en-US" dirty="0" err="1"/>
              <a:t>viscus</a:t>
            </a:r>
            <a:r>
              <a:rPr lang="en-US" dirty="0"/>
              <a:t>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Subsequent stasis &amp; edema leading to permanent entrapment(</a:t>
            </a:r>
            <a:r>
              <a:rPr lang="en-US" b="1" i="1" dirty="0">
                <a:solidFill>
                  <a:srgbClr val="002060"/>
                </a:solidFill>
              </a:rPr>
              <a:t>incarceration</a:t>
            </a:r>
            <a:r>
              <a:rPr lang="en-US" dirty="0"/>
              <a:t>). 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Further compromise of its blood supply lead to infarction of the trapped segment (</a:t>
            </a:r>
            <a:r>
              <a:rPr lang="en-US" b="1" i="1" dirty="0">
                <a:solidFill>
                  <a:srgbClr val="002060"/>
                </a:solidFill>
              </a:rPr>
              <a:t>strangulation</a:t>
            </a:r>
            <a:r>
              <a:rPr lang="en-US" dirty="0"/>
              <a:t>).</a:t>
            </a:r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Complications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91264" cy="4525963"/>
          </a:xfrm>
        </p:spPr>
        <p:txBody>
          <a:bodyPr>
            <a:normAutofit/>
          </a:bodyPr>
          <a:lstStyle/>
          <a:p>
            <a:pPr algn="just"/>
            <a:endParaRPr lang="en-US" b="1" dirty="0"/>
          </a:p>
          <a:p>
            <a:pPr algn="just"/>
            <a:r>
              <a:rPr lang="en-US" b="1" dirty="0"/>
              <a:t>Causes of intra-abdominal adhesions:</a:t>
            </a:r>
          </a:p>
          <a:p>
            <a:pPr algn="just">
              <a:buFont typeface="Wingdings" pitchFamily="2" charset="2"/>
              <a:buChar char="§"/>
            </a:pPr>
            <a:r>
              <a:rPr lang="en-US" i="1" dirty="0"/>
              <a:t>Surgical procedures.</a:t>
            </a:r>
          </a:p>
          <a:p>
            <a:pPr algn="just">
              <a:buFont typeface="Wingdings" pitchFamily="2" charset="2"/>
              <a:buChar char="§"/>
            </a:pPr>
            <a:r>
              <a:rPr lang="en-US" i="1" dirty="0"/>
              <a:t>Infection</a:t>
            </a:r>
            <a:r>
              <a:rPr lang="en-US" dirty="0"/>
              <a:t> (localized or generalized peritonitis).</a:t>
            </a:r>
          </a:p>
          <a:p>
            <a:pPr algn="just">
              <a:buFont typeface="Wingdings" pitchFamily="2" charset="2"/>
              <a:buChar char="§"/>
            </a:pPr>
            <a:r>
              <a:rPr lang="en-US" i="1" dirty="0"/>
              <a:t>Endometriosis 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The intestines may become trapped within the loops of adhesion (</a:t>
            </a:r>
            <a:r>
              <a:rPr lang="en-US" i="1" dirty="0">
                <a:solidFill>
                  <a:srgbClr val="0070C0"/>
                </a:solidFill>
              </a:rPr>
              <a:t>internal </a:t>
            </a:r>
            <a:r>
              <a:rPr lang="en-US" i="1" dirty="0" err="1">
                <a:solidFill>
                  <a:srgbClr val="0070C0"/>
                </a:solidFill>
              </a:rPr>
              <a:t>herniation</a:t>
            </a:r>
            <a:r>
              <a:rPr lang="en-US" dirty="0"/>
              <a:t>).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Adhesions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481328"/>
            <a:ext cx="8568952" cy="4525963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Telescoping of a proximal segment of bowel (</a:t>
            </a:r>
            <a:r>
              <a:rPr lang="en-US" i="1" dirty="0" err="1">
                <a:solidFill>
                  <a:srgbClr val="002060"/>
                </a:solidFill>
              </a:rPr>
              <a:t>intussusceptum</a:t>
            </a:r>
            <a:r>
              <a:rPr lang="en-US" dirty="0"/>
              <a:t>) into the immediate distal segment (</a:t>
            </a:r>
            <a:r>
              <a:rPr lang="en-US" i="1" dirty="0" err="1">
                <a:solidFill>
                  <a:srgbClr val="002060"/>
                </a:solidFill>
              </a:rPr>
              <a:t>intussuscipiens</a:t>
            </a:r>
            <a:r>
              <a:rPr lang="en-US" dirty="0"/>
              <a:t>). </a:t>
            </a:r>
          </a:p>
          <a:p>
            <a:pPr algn="just">
              <a:buNone/>
            </a:pPr>
            <a:r>
              <a:rPr lang="en-US" b="1" dirty="0"/>
              <a:t>Causes: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/>
              <a:t>In </a:t>
            </a:r>
            <a:r>
              <a:rPr lang="en-US" i="1" dirty="0"/>
              <a:t>children</a:t>
            </a:r>
            <a:r>
              <a:rPr lang="en-US" dirty="0"/>
              <a:t>, may be due to viral infection.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/>
              <a:t>In </a:t>
            </a:r>
            <a:r>
              <a:rPr lang="en-US" i="1" dirty="0"/>
              <a:t>adults</a:t>
            </a:r>
            <a:r>
              <a:rPr lang="en-US" dirty="0"/>
              <a:t>, </a:t>
            </a:r>
            <a:r>
              <a:rPr lang="en-US" dirty="0" err="1"/>
              <a:t>intraluminal</a:t>
            </a:r>
            <a:r>
              <a:rPr lang="en-US" dirty="0"/>
              <a:t> mass or tumors. </a:t>
            </a:r>
          </a:p>
          <a:p>
            <a:pPr algn="just">
              <a:buFont typeface="Wingdings" pitchFamily="2" charset="2"/>
              <a:buChar char="§"/>
            </a:pPr>
            <a:endParaRPr lang="en-US" sz="800" dirty="0"/>
          </a:p>
          <a:p>
            <a:pPr algn="just"/>
            <a:r>
              <a:rPr lang="en-US" b="1" dirty="0"/>
              <a:t>Complications:</a:t>
            </a:r>
          </a:p>
          <a:p>
            <a:pPr algn="just"/>
            <a:r>
              <a:rPr lang="en-US" dirty="0"/>
              <a:t>Intestinal obstruction.</a:t>
            </a:r>
          </a:p>
          <a:p>
            <a:pPr algn="just"/>
            <a:r>
              <a:rPr lang="en-US" dirty="0"/>
              <a:t>Compromised vascular supply &amp; infarction.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Intussusception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Intussusception</a:t>
            </a:r>
            <a:r>
              <a:rPr lang="en-US" dirty="0"/>
              <a:t> 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9416" y="2204864"/>
            <a:ext cx="524458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4194" name="Picture 2" descr="https://tonygood4.files.wordpress.com/2012/10/intus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61047"/>
            <a:ext cx="3923928" cy="3022155"/>
          </a:xfrm>
          <a:prstGeom prst="rect">
            <a:avLst/>
          </a:prstGeom>
          <a:noFill/>
        </p:spPr>
      </p:pic>
      <p:pic>
        <p:nvPicPr>
          <p:cNvPr id="264196" name="Picture 4" descr="https://upload.wikimedia.org/wikipedia/commons/thumb/9/9e/Intussusception_EN.svg/2000px-Intussusception_EN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052736"/>
            <a:ext cx="3770601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ctr"/>
            <a:r>
              <a:rPr lang="en-US" dirty="0" err="1"/>
              <a:t>Intussusception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7776863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59632" y="6309320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Adenocarcinoma</a:t>
            </a:r>
            <a:r>
              <a:rPr lang="en-US" sz="2000" dirty="0"/>
              <a:t> present at the tip of </a:t>
            </a:r>
            <a:r>
              <a:rPr lang="en-US" sz="2000" dirty="0" err="1"/>
              <a:t>intussusceptum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en-US" b="1" dirty="0">
              <a:solidFill>
                <a:srgbClr val="FF0000"/>
              </a:solidFill>
            </a:endParaRPr>
          </a:p>
          <a:p>
            <a:pPr algn="just"/>
            <a:r>
              <a:rPr lang="en-US" b="1" dirty="0">
                <a:solidFill>
                  <a:srgbClr val="FF0000"/>
                </a:solidFill>
              </a:rPr>
              <a:t>Twisting</a:t>
            </a:r>
            <a:r>
              <a:rPr lang="en-US" dirty="0"/>
              <a:t> of a loop of bowel about its mesenteric base of attachment (usually </a:t>
            </a:r>
            <a:r>
              <a:rPr lang="en-US" i="1" dirty="0"/>
              <a:t>clockwise</a:t>
            </a:r>
            <a:r>
              <a:rPr lang="en-US" dirty="0"/>
              <a:t>), constricting the venous ± arterial flow</a:t>
            </a:r>
          </a:p>
          <a:p>
            <a:pPr algn="just"/>
            <a:endParaRPr lang="en-US" dirty="0"/>
          </a:p>
          <a:p>
            <a:pPr algn="just"/>
            <a:r>
              <a:rPr lang="en-US" b="1" dirty="0"/>
              <a:t>Complications: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/>
              <a:t>Intestinal obstruction </a:t>
            </a:r>
          </a:p>
          <a:p>
            <a:pPr algn="just">
              <a:buFont typeface="Wingdings" pitchFamily="2" charset="2"/>
              <a:buChar char="q"/>
            </a:pPr>
            <a:r>
              <a:rPr lang="en-US" b="1" u="sng" dirty="0"/>
              <a:t>+</a:t>
            </a:r>
            <a:r>
              <a:rPr lang="en-US" dirty="0"/>
              <a:t> Infarction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Volvulus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Intestinal obstruction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052736"/>
            <a:ext cx="7560840" cy="547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800" dirty="0"/>
              <a:t>Developmental anomalies</a:t>
            </a:r>
          </a:p>
          <a:p>
            <a:r>
              <a:rPr lang="en-US" sz="2800" dirty="0"/>
              <a:t>Vascular disorders</a:t>
            </a:r>
          </a:p>
          <a:p>
            <a:r>
              <a:rPr lang="en-US" sz="2800" dirty="0"/>
              <a:t>Colonic </a:t>
            </a:r>
            <a:r>
              <a:rPr lang="en-US" sz="2800" dirty="0" err="1"/>
              <a:t>diverticulosis</a:t>
            </a:r>
            <a:endParaRPr lang="en-US" sz="2800" dirty="0"/>
          </a:p>
          <a:p>
            <a:r>
              <a:rPr lang="en-US" sz="2800" dirty="0"/>
              <a:t>Bowel obstruction</a:t>
            </a:r>
          </a:p>
          <a:p>
            <a:r>
              <a:rPr lang="en-US" sz="2800" dirty="0" err="1"/>
              <a:t>Malabsorption</a:t>
            </a:r>
            <a:r>
              <a:rPr lang="en-US" sz="2800" dirty="0"/>
              <a:t> syndromes</a:t>
            </a:r>
          </a:p>
          <a:p>
            <a:r>
              <a:rPr lang="en-US" sz="2800" dirty="0"/>
              <a:t>Inflammatory bowel disease</a:t>
            </a:r>
          </a:p>
          <a:p>
            <a:r>
              <a:rPr lang="en-US" sz="2800"/>
              <a:t>Tumors 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Diseases of the small and large intestine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 dirty="0"/>
          </a:p>
          <a:p>
            <a:r>
              <a:rPr lang="en-US" sz="3200" dirty="0"/>
              <a:t>Ischemic bowel disease</a:t>
            </a:r>
          </a:p>
          <a:p>
            <a:pPr lvl="1" algn="just">
              <a:buFont typeface="Wingdings" pitchFamily="2" charset="2"/>
              <a:buChar char="q"/>
            </a:pPr>
            <a:r>
              <a:rPr lang="en-US" sz="2800" dirty="0"/>
              <a:t>May affect small or large intestine or both.</a:t>
            </a:r>
          </a:p>
          <a:p>
            <a:pPr lvl="1" algn="just">
              <a:buFont typeface="Wingdings" pitchFamily="2" charset="2"/>
              <a:buChar char="q"/>
            </a:pPr>
            <a:r>
              <a:rPr lang="en-US" sz="2800" dirty="0"/>
              <a:t>Common in </a:t>
            </a:r>
            <a:r>
              <a:rPr lang="en-US" sz="2800" i="1" u="sng" dirty="0"/>
              <a:t>later</a:t>
            </a:r>
            <a:r>
              <a:rPr lang="en-US" sz="2800" i="1" dirty="0"/>
              <a:t> </a:t>
            </a:r>
            <a:r>
              <a:rPr lang="en-US" sz="2800" i="1" u="sng" dirty="0"/>
              <a:t>age</a:t>
            </a:r>
            <a:r>
              <a:rPr lang="en-US" sz="2800" dirty="0"/>
              <a:t> of life.</a:t>
            </a:r>
            <a:endParaRPr lang="en-US" sz="3200" dirty="0"/>
          </a:p>
          <a:p>
            <a:r>
              <a:rPr lang="en-US" sz="3200" dirty="0" err="1"/>
              <a:t>Angiodysplasia</a:t>
            </a:r>
            <a:endParaRPr lang="en-US" sz="3200" dirty="0"/>
          </a:p>
          <a:p>
            <a:r>
              <a:rPr lang="en-US" sz="3200" dirty="0"/>
              <a:t>Hemorrhoids</a:t>
            </a:r>
          </a:p>
          <a:p>
            <a:endParaRPr lang="en-US" sz="32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VASCULAR DISORDERS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738531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Ischemic Bowel Disease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27584" y="1052736"/>
          <a:ext cx="7488832" cy="5691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4962">
                <a:tc>
                  <a:txBody>
                    <a:bodyPr/>
                    <a:lstStyle/>
                    <a:p>
                      <a:pPr algn="ctr"/>
                      <a:r>
                        <a:rPr lang="en-US" sz="2000" i="0" dirty="0"/>
                        <a:t>Predisposing factors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79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i="0" dirty="0"/>
                        <a:t>Arterial thrombosis</a:t>
                      </a:r>
                      <a:r>
                        <a:rPr lang="en-US" sz="1900" i="0" dirty="0"/>
                        <a:t>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i="0" dirty="0"/>
                        <a:t>Severe atherosclerosis (</a:t>
                      </a:r>
                      <a:r>
                        <a:rPr lang="en-US" sz="1900" i="1" u="sng" dirty="0"/>
                        <a:t>at the origin of the mesenteric BVs</a:t>
                      </a:r>
                      <a:r>
                        <a:rPr lang="en-US" sz="1900" i="0" dirty="0"/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i="0" dirty="0"/>
                        <a:t>Systemic </a:t>
                      </a:r>
                      <a:r>
                        <a:rPr lang="en-US" sz="1900" i="0" dirty="0" err="1"/>
                        <a:t>vasculitis</a:t>
                      </a:r>
                      <a:endParaRPr lang="en-US" sz="1900" i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i="0" dirty="0"/>
                        <a:t>Dissecting aneurysm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08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i="0" dirty="0"/>
                        <a:t>Arterial embolism: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/>
                        <a:t>Cardiac</a:t>
                      </a:r>
                      <a:r>
                        <a:rPr lang="en-US" sz="1900" baseline="0" dirty="0"/>
                        <a:t> </a:t>
                      </a:r>
                      <a:r>
                        <a:rPr lang="en-US" sz="1900" dirty="0"/>
                        <a:t>vegetations &amp; mural thrombi (IE</a:t>
                      </a:r>
                      <a:r>
                        <a:rPr lang="en-US" sz="1900" baseline="0" dirty="0"/>
                        <a:t>, </a:t>
                      </a:r>
                      <a:r>
                        <a:rPr lang="en-US" sz="1900" dirty="0"/>
                        <a:t>MI,</a:t>
                      </a:r>
                      <a:r>
                        <a:rPr lang="en-US" sz="1900" baseline="0" dirty="0"/>
                        <a:t> AF</a:t>
                      </a:r>
                      <a:r>
                        <a:rPr lang="en-US" sz="1900" dirty="0"/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/>
                        <a:t>Aortic </a:t>
                      </a:r>
                      <a:r>
                        <a:rPr lang="en-US" sz="1900" dirty="0" err="1"/>
                        <a:t>atheroembolism</a:t>
                      </a:r>
                      <a:endParaRPr lang="en-US" sz="1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3782">
                <a:tc>
                  <a:txBody>
                    <a:bodyPr/>
                    <a:lstStyle/>
                    <a:p>
                      <a:r>
                        <a:rPr lang="en-US" sz="1900" b="1" i="0" dirty="0"/>
                        <a:t>Venous thrombosis (rare):</a:t>
                      </a:r>
                      <a:r>
                        <a:rPr lang="en-US" sz="1900" i="0" dirty="0"/>
                        <a:t> </a:t>
                      </a:r>
                    </a:p>
                    <a:p>
                      <a:r>
                        <a:rPr lang="en-US" sz="1900" dirty="0"/>
                        <a:t>Venous stasis &amp; </a:t>
                      </a:r>
                      <a:r>
                        <a:rPr lang="en-US" sz="1900" dirty="0" err="1"/>
                        <a:t>hypercoagulable</a:t>
                      </a:r>
                      <a:r>
                        <a:rPr lang="en-US" sz="1900" dirty="0"/>
                        <a:t> states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37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i="0" dirty="0"/>
                        <a:t>Non-occlusive ischemia: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i="0" dirty="0"/>
                        <a:t>C</a:t>
                      </a:r>
                      <a:r>
                        <a:rPr lang="en-US" sz="1900" dirty="0"/>
                        <a:t>ardiac failure</a:t>
                      </a:r>
                      <a:r>
                        <a:rPr lang="en-US" sz="1900" baseline="0" dirty="0"/>
                        <a:t>, </a:t>
                      </a:r>
                      <a:r>
                        <a:rPr lang="en-US" sz="1900" dirty="0"/>
                        <a:t>shock</a:t>
                      </a:r>
                      <a:r>
                        <a:rPr lang="en-US" sz="1900" baseline="0" dirty="0"/>
                        <a:t> &amp; </a:t>
                      </a:r>
                      <a:r>
                        <a:rPr lang="en-US" sz="1900" dirty="0" err="1"/>
                        <a:t>vasoconstrictive</a:t>
                      </a:r>
                      <a:r>
                        <a:rPr lang="en-US" sz="1900" dirty="0"/>
                        <a:t> drugs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37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i="0" dirty="0"/>
                        <a:t>Miscellaneous: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i="0" dirty="0"/>
                        <a:t>R</a:t>
                      </a:r>
                      <a:r>
                        <a:rPr lang="en-US" sz="1900" dirty="0"/>
                        <a:t>adiation injury, aortic aneurysm, </a:t>
                      </a:r>
                      <a:r>
                        <a:rPr lang="en-US" sz="1900" dirty="0" err="1"/>
                        <a:t>volvulus</a:t>
                      </a:r>
                      <a:r>
                        <a:rPr lang="en-US" sz="1900" dirty="0"/>
                        <a:t>, stricture</a:t>
                      </a:r>
                      <a:r>
                        <a:rPr lang="en-US" sz="1900"/>
                        <a:t>, hernias</a:t>
                      </a:r>
                      <a:r>
                        <a:rPr lang="en-US" sz="1900" dirty="0"/>
                        <a:t>, tumors, portal </a:t>
                      </a:r>
                      <a:r>
                        <a:rPr lang="en-US" sz="1900"/>
                        <a:t>HTN, &amp; </a:t>
                      </a:r>
                      <a:r>
                        <a:rPr lang="en-US" sz="1900" dirty="0"/>
                        <a:t>trauma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n-US" sz="800" dirty="0"/>
          </a:p>
          <a:p>
            <a:pPr algn="just"/>
            <a:r>
              <a:rPr lang="en-US" b="1" dirty="0"/>
              <a:t>Depends on:</a:t>
            </a:r>
            <a:endParaRPr lang="en-US" dirty="0"/>
          </a:p>
          <a:p>
            <a:pPr lvl="1" algn="just">
              <a:buFont typeface="Wingdings" pitchFamily="2" charset="2"/>
              <a:buChar char="q"/>
            </a:pPr>
            <a:r>
              <a:rPr lang="en-US" dirty="0"/>
              <a:t>Acute or insidious onset</a:t>
            </a:r>
          </a:p>
          <a:p>
            <a:pPr lvl="1" algn="just">
              <a:buFont typeface="Wingdings" pitchFamily="2" charset="2"/>
              <a:buChar char="q"/>
            </a:pPr>
            <a:r>
              <a:rPr lang="en-US" dirty="0"/>
              <a:t>The vessel involved</a:t>
            </a:r>
          </a:p>
          <a:p>
            <a:pPr lvl="1" algn="just">
              <a:buFont typeface="Wingdings" pitchFamily="2" charset="2"/>
              <a:buChar char="q"/>
            </a:pPr>
            <a:r>
              <a:rPr lang="en-US" dirty="0"/>
              <a:t>The presence of collateral circulation</a:t>
            </a:r>
          </a:p>
          <a:p>
            <a:pPr algn="just"/>
            <a:endParaRPr lang="en-US" sz="800" dirty="0"/>
          </a:p>
          <a:p>
            <a:pPr algn="just"/>
            <a:r>
              <a:rPr lang="en-US" dirty="0"/>
              <a:t>Acute occlusion of a major trunk - celiac, superior, &amp; inferior mesenteric arteries-may lead to </a:t>
            </a:r>
            <a:r>
              <a:rPr lang="en-US" dirty="0">
                <a:solidFill>
                  <a:srgbClr val="0070C0"/>
                </a:solidFill>
              </a:rPr>
              <a:t>infarction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/>
              <a:t>of </a:t>
            </a:r>
            <a:r>
              <a:rPr lang="en-US" dirty="0">
                <a:solidFill>
                  <a:srgbClr val="0070C0"/>
                </a:solidFill>
              </a:rPr>
              <a:t>extensive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/>
              <a:t>segment.</a:t>
            </a:r>
          </a:p>
          <a:p>
            <a:pPr algn="just">
              <a:buNone/>
            </a:pPr>
            <a:r>
              <a:rPr lang="en-US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effect of ischemia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Acute bowel ischemia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16832"/>
            <a:ext cx="856895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347864" y="6228020"/>
            <a:ext cx="3312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Acute ischemia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Infarction involving all visceral layers</a:t>
            </a:r>
          </a:p>
          <a:p>
            <a:pPr algn="just"/>
            <a:r>
              <a:rPr lang="en-US" dirty="0"/>
              <a:t>Usually caused by </a:t>
            </a:r>
            <a:r>
              <a:rPr lang="en-US" dirty="0">
                <a:solidFill>
                  <a:srgbClr val="0070C0"/>
                </a:solidFill>
              </a:rPr>
              <a:t>acute occlusion </a:t>
            </a:r>
            <a:r>
              <a:rPr lang="en-US" dirty="0"/>
              <a:t>of a</a:t>
            </a:r>
            <a:r>
              <a:rPr lang="en-US" dirty="0">
                <a:solidFill>
                  <a:srgbClr val="0070C0"/>
                </a:solidFill>
              </a:rPr>
              <a:t> major mesenteric vessel</a:t>
            </a:r>
            <a:r>
              <a:rPr lang="en-US" dirty="0"/>
              <a:t>. </a:t>
            </a:r>
          </a:p>
          <a:p>
            <a:pPr algn="just"/>
            <a:endParaRPr lang="en-US" b="1" dirty="0"/>
          </a:p>
          <a:p>
            <a:pPr algn="just"/>
            <a:r>
              <a:rPr lang="en-US" b="1" dirty="0"/>
              <a:t>Gross appearance: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/>
              <a:t>Dark red hemorrhagic appearance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/>
              <a:t>Begins in the mucosa and extends to </a:t>
            </a:r>
            <a:r>
              <a:rPr lang="en-US" dirty="0" err="1"/>
              <a:t>serosa</a:t>
            </a:r>
            <a:r>
              <a:rPr lang="en-US" dirty="0"/>
              <a:t> that becomes covered with </a:t>
            </a:r>
            <a:r>
              <a:rPr lang="en-US" dirty="0" err="1"/>
              <a:t>fibrinous</a:t>
            </a:r>
            <a:r>
              <a:rPr lang="en-US" dirty="0"/>
              <a:t> </a:t>
            </a:r>
            <a:r>
              <a:rPr lang="en-US" dirty="0" err="1"/>
              <a:t>exudate</a:t>
            </a:r>
            <a:r>
              <a:rPr lang="en-US" dirty="0"/>
              <a:t> within18 to 24 hours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/>
              <a:t>Transmural</a:t>
            </a:r>
            <a:r>
              <a:rPr lang="en-US" dirty="0"/>
              <a:t> infarction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Infarcted</a:t>
            </a:r>
            <a:r>
              <a:rPr lang="en-US" dirty="0"/>
              <a:t> small bowel</a:t>
            </a:r>
          </a:p>
        </p:txBody>
      </p:sp>
      <p:pic>
        <p:nvPicPr>
          <p:cNvPr id="218114" name="Picture 2" descr="https://www.med.illinois.edu/m34/clerkships/surgery/student/other/path/slides/Twisting%20around%20an%20adhesion%20interrupted%20blood%20supply%20&amp;%20caused%20infarct%20of%20small%20bowe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8669" y="3467608"/>
            <a:ext cx="1200912" cy="786384"/>
          </a:xfrm>
          <a:prstGeom prst="rect">
            <a:avLst/>
          </a:prstGeom>
          <a:noFill/>
        </p:spPr>
      </p:pic>
      <p:pic>
        <p:nvPicPr>
          <p:cNvPr id="2181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124744"/>
            <a:ext cx="6768751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/>
              <a:t>Microscopic appearance: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/>
              <a:t>Hemorrhagic infarction*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/>
              <a:t>Marked edema, hemorrhage, necrosis, and sloughing of the mucosa.</a:t>
            </a:r>
          </a:p>
          <a:p>
            <a:pPr algn="just"/>
            <a:endParaRPr lang="en-US" dirty="0"/>
          </a:p>
          <a:p>
            <a:pPr algn="just"/>
            <a:r>
              <a:rPr lang="en-US" b="1" dirty="0"/>
              <a:t>Complications: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/>
              <a:t>Within 24 hours intestinal bacteria produce </a:t>
            </a:r>
            <a:r>
              <a:rPr lang="en-US" i="1" dirty="0">
                <a:solidFill>
                  <a:srgbClr val="002060"/>
                </a:solidFill>
              </a:rPr>
              <a:t>gangrene**</a:t>
            </a:r>
            <a:r>
              <a:rPr lang="en-US" dirty="0"/>
              <a:t> and sometimes </a:t>
            </a:r>
            <a:r>
              <a:rPr lang="en-US" i="1" dirty="0">
                <a:solidFill>
                  <a:srgbClr val="002060"/>
                </a:solidFill>
              </a:rPr>
              <a:t>perforation</a:t>
            </a:r>
            <a:r>
              <a:rPr lang="en-US" dirty="0"/>
              <a:t>.</a:t>
            </a:r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Transmural</a:t>
            </a:r>
            <a:r>
              <a:rPr lang="en-US" dirty="0"/>
              <a:t> infarction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err="1"/>
              <a:t>Transmural</a:t>
            </a:r>
            <a:r>
              <a:rPr lang="en-US" sz="3200" dirty="0"/>
              <a:t> infarction of small bowel</a:t>
            </a:r>
          </a:p>
        </p:txBody>
      </p:sp>
      <p:pic>
        <p:nvPicPr>
          <p:cNvPr id="543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412776"/>
            <a:ext cx="6768751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dirty="0"/>
              <a:t>Sudden onset of </a:t>
            </a:r>
            <a:r>
              <a:rPr lang="en-US" dirty="0">
                <a:solidFill>
                  <a:srgbClr val="FF0000"/>
                </a:solidFill>
              </a:rPr>
              <a:t>severe abdominal pain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>
                <a:solidFill>
                  <a:srgbClr val="FF0000"/>
                </a:solidFill>
              </a:rPr>
              <a:t>Bloody diarrhea</a:t>
            </a:r>
            <a:r>
              <a:rPr lang="en-US" dirty="0"/>
              <a:t>. 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/>
              <a:t>May lead to shock and vascular collapse within hours.</a:t>
            </a:r>
          </a:p>
          <a:p>
            <a:pPr algn="just"/>
            <a:endParaRPr lang="en-US" sz="800" dirty="0"/>
          </a:p>
          <a:p>
            <a:pPr algn="just"/>
            <a:r>
              <a:rPr lang="en-US" dirty="0"/>
              <a:t>Diagnosis requires a high index of suspicion in the appropriate context (e.g., old age with recent major abdominal surgery, recent MI, AF, or IE). </a:t>
            </a:r>
          </a:p>
          <a:p>
            <a:pPr algn="just"/>
            <a:endParaRPr lang="en-US" sz="800" dirty="0"/>
          </a:p>
          <a:p>
            <a:pPr algn="just"/>
            <a:r>
              <a:rPr lang="en-US" dirty="0"/>
              <a:t>The mortality rate approaches </a:t>
            </a:r>
            <a:r>
              <a:rPr lang="en-US" b="1" dirty="0">
                <a:solidFill>
                  <a:srgbClr val="0070C0"/>
                </a:solidFill>
              </a:rPr>
              <a:t>90%.</a:t>
            </a:r>
          </a:p>
          <a:p>
            <a:pPr algn="just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Clinical Features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27992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b="1" dirty="0"/>
              <a:t>Mural infarction: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/>
              <a:t>Infarction  of the </a:t>
            </a:r>
            <a:r>
              <a:rPr lang="en-US" dirty="0">
                <a:solidFill>
                  <a:srgbClr val="0070C0"/>
                </a:solidFill>
              </a:rPr>
              <a:t>mucosa and </a:t>
            </a:r>
            <a:r>
              <a:rPr lang="en-US" dirty="0" err="1">
                <a:solidFill>
                  <a:srgbClr val="0070C0"/>
                </a:solidFill>
              </a:rPr>
              <a:t>submucosa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sparing the muscular wall.</a:t>
            </a:r>
          </a:p>
          <a:p>
            <a:pPr algn="just">
              <a:buFont typeface="Wingdings" pitchFamily="2" charset="2"/>
              <a:buChar char="q"/>
            </a:pPr>
            <a:endParaRPr lang="en-US" dirty="0"/>
          </a:p>
          <a:p>
            <a:pPr algn="just"/>
            <a:r>
              <a:rPr lang="en-US" b="1" dirty="0"/>
              <a:t>Mucosal infarction: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/>
              <a:t>Infarction of the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mucosa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/>
              <a:t>no deeper than the </a:t>
            </a:r>
            <a:r>
              <a:rPr lang="en-US" dirty="0" err="1"/>
              <a:t>muscularis</a:t>
            </a:r>
            <a:r>
              <a:rPr lang="en-US" dirty="0"/>
              <a:t> </a:t>
            </a:r>
            <a:r>
              <a:rPr lang="en-US" dirty="0" err="1"/>
              <a:t>mucosae</a:t>
            </a:r>
            <a:r>
              <a:rPr lang="en-US" dirty="0"/>
              <a:t>.</a:t>
            </a:r>
          </a:p>
          <a:p>
            <a:pPr algn="just">
              <a:buNone/>
            </a:pPr>
            <a:endParaRPr lang="en-US" b="1" dirty="0"/>
          </a:p>
          <a:p>
            <a:pPr algn="just"/>
            <a:r>
              <a:rPr lang="en-US" dirty="0"/>
              <a:t>Both result from acute or chronic </a:t>
            </a:r>
            <a:r>
              <a:rPr lang="en-US" i="1" dirty="0" err="1">
                <a:solidFill>
                  <a:srgbClr val="FF0000"/>
                </a:solidFill>
              </a:rPr>
              <a:t>hypoperfusion</a:t>
            </a:r>
            <a:r>
              <a:rPr lang="en-US" dirty="0"/>
              <a:t> or more localized anatomic defects.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Mural and mucosal infarctions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/>
          </a:p>
          <a:p>
            <a:r>
              <a:rPr lang="en-US" sz="2800" b="1" dirty="0" err="1">
                <a:solidFill>
                  <a:srgbClr val="0070C0"/>
                </a:solidFill>
              </a:rPr>
              <a:t>Meckel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diverticulum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dirty="0"/>
              <a:t>(most common) </a:t>
            </a:r>
          </a:p>
          <a:p>
            <a:r>
              <a:rPr lang="en-US" sz="2800" dirty="0" err="1">
                <a:solidFill>
                  <a:schemeClr val="bg1">
                    <a:lumMod val="50000"/>
                  </a:schemeClr>
                </a:solidFill>
              </a:rPr>
              <a:t>Atresia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r>
              <a:rPr lang="en-US" sz="2800" dirty="0" err="1">
                <a:solidFill>
                  <a:schemeClr val="bg1">
                    <a:lumMod val="50000"/>
                  </a:schemeClr>
                </a:solidFill>
              </a:rPr>
              <a:t>Stenosis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Duplication</a:t>
            </a:r>
          </a:p>
          <a:p>
            <a:r>
              <a:rPr lang="en-US" sz="2800" dirty="0" err="1">
                <a:solidFill>
                  <a:schemeClr val="bg1">
                    <a:lumMod val="50000"/>
                  </a:schemeClr>
                </a:solidFill>
              </a:rPr>
              <a:t>Omphalocele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800" dirty="0" err="1">
                <a:solidFill>
                  <a:schemeClr val="bg1">
                    <a:lumMod val="50000"/>
                  </a:schemeClr>
                </a:solidFill>
              </a:rPr>
              <a:t>Gastroschisis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800" dirty="0" err="1">
                <a:solidFill>
                  <a:schemeClr val="bg1">
                    <a:lumMod val="50000"/>
                  </a:schemeClr>
                </a:solidFill>
              </a:rPr>
              <a:t>Malrotation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DEVELOPMENTAL ANOMALIES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b="1" dirty="0"/>
              <a:t>Gross appearance: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/>
              <a:t>Multi-focal lesions, usually not be visible from the </a:t>
            </a:r>
            <a:r>
              <a:rPr lang="en-US" dirty="0" err="1"/>
              <a:t>serosal</a:t>
            </a:r>
            <a:r>
              <a:rPr lang="en-US" dirty="0"/>
              <a:t> surface.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/>
              <a:t>Upon opening, the mucosa is hemorrhagic &amp; edematous ± superficial ulcerations.</a:t>
            </a:r>
          </a:p>
          <a:p>
            <a:pPr algn="just"/>
            <a:endParaRPr lang="en-US" dirty="0"/>
          </a:p>
          <a:p>
            <a:pPr algn="just"/>
            <a:r>
              <a:rPr lang="en-US" b="1" dirty="0"/>
              <a:t>Microscopic appearance: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/>
              <a:t>Acute ischemia - hemorrhagic infarction 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/>
              <a:t>Chronic ischemia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/>
              <a:t>Mural and mucosal infarctions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Mucosal infarction of small bowel</a:t>
            </a:r>
          </a:p>
        </p:txBody>
      </p:sp>
      <p:pic>
        <p:nvPicPr>
          <p:cNvPr id="21299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7848872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n-US" b="1" dirty="0"/>
          </a:p>
          <a:p>
            <a:pPr algn="just"/>
            <a:r>
              <a:rPr lang="en-US" b="1" dirty="0"/>
              <a:t>Definition:</a:t>
            </a:r>
          </a:p>
          <a:p>
            <a:pPr algn="just">
              <a:buNone/>
            </a:pPr>
            <a:r>
              <a:rPr lang="en-US" dirty="0"/>
              <a:t> “ </a:t>
            </a:r>
            <a:r>
              <a:rPr lang="en-US" dirty="0" err="1"/>
              <a:t>Variceal</a:t>
            </a:r>
            <a:r>
              <a:rPr lang="en-US" dirty="0"/>
              <a:t> dilations of the anal and </a:t>
            </a:r>
            <a:r>
              <a:rPr lang="en-US" dirty="0" err="1"/>
              <a:t>perianal</a:t>
            </a:r>
            <a:r>
              <a:rPr lang="en-US" dirty="0"/>
              <a:t> </a:t>
            </a:r>
            <a:r>
              <a:rPr lang="en-US" dirty="0" err="1">
                <a:solidFill>
                  <a:srgbClr val="0070C0"/>
                </a:solidFill>
              </a:rPr>
              <a:t>submucosal</a:t>
            </a:r>
            <a:r>
              <a:rPr lang="en-US" dirty="0">
                <a:solidFill>
                  <a:srgbClr val="0070C0"/>
                </a:solidFill>
              </a:rPr>
              <a:t> venous </a:t>
            </a:r>
            <a:r>
              <a:rPr lang="en-US" dirty="0"/>
              <a:t>plexuses”</a:t>
            </a:r>
          </a:p>
          <a:p>
            <a:pPr algn="just">
              <a:buNone/>
            </a:pPr>
            <a:endParaRPr lang="en-US" dirty="0"/>
          </a:p>
          <a:p>
            <a:pPr algn="just"/>
            <a:r>
              <a:rPr lang="en-US" dirty="0"/>
              <a:t>After age of 30 yrs as a result of </a:t>
            </a:r>
            <a:r>
              <a:rPr lang="en-US" dirty="0">
                <a:latin typeface="Lucida Sans Unicode"/>
                <a:cs typeface="Lucida Sans Unicode"/>
              </a:rPr>
              <a:t>⇑</a:t>
            </a:r>
            <a:r>
              <a:rPr lang="en-US" dirty="0"/>
              <a:t> venous pressure within the </a:t>
            </a:r>
            <a:r>
              <a:rPr lang="en-US" dirty="0" err="1"/>
              <a:t>hemorrhoidal</a:t>
            </a:r>
            <a:r>
              <a:rPr lang="en-US" dirty="0"/>
              <a:t> plexus.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Hemorrhoids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b="1" dirty="0"/>
          </a:p>
          <a:p>
            <a:r>
              <a:rPr lang="en-US" sz="2800" b="1" dirty="0"/>
              <a:t>Predisposing conditions: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/>
              <a:t>Chronic constipation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/>
              <a:t>Venous stasis of pregnancy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/>
              <a:t>Portal hypertension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/>
              <a:t>Intra-abdominal tumors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Hemorrhoids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340768"/>
            <a:ext cx="5112568" cy="466652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b="1" dirty="0">
                <a:solidFill>
                  <a:srgbClr val="0070C0"/>
                </a:solidFill>
              </a:rPr>
              <a:t>Internal hemorrhoids: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/>
              <a:t>Varicosities in the superior and middle </a:t>
            </a:r>
            <a:r>
              <a:rPr lang="en-US" dirty="0" err="1"/>
              <a:t>hemorrhoidal</a:t>
            </a:r>
            <a:r>
              <a:rPr lang="en-US" dirty="0"/>
              <a:t> veins.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/>
              <a:t>Appear above the </a:t>
            </a:r>
            <a:r>
              <a:rPr lang="en-US" dirty="0" err="1"/>
              <a:t>anorectal</a:t>
            </a:r>
            <a:r>
              <a:rPr lang="en-US" dirty="0"/>
              <a:t> line. 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/>
              <a:t>Covered by </a:t>
            </a:r>
            <a:r>
              <a:rPr lang="en-US" dirty="0">
                <a:solidFill>
                  <a:srgbClr val="0070C0"/>
                </a:solidFill>
              </a:rPr>
              <a:t>rectal mucosa .</a:t>
            </a:r>
          </a:p>
          <a:p>
            <a:pPr algn="just">
              <a:buFont typeface="Wingdings" pitchFamily="2" charset="2"/>
              <a:buChar char="q"/>
            </a:pPr>
            <a:endParaRPr lang="en-US" dirty="0"/>
          </a:p>
          <a:p>
            <a:pPr algn="just"/>
            <a:r>
              <a:rPr lang="en-US" b="1" dirty="0">
                <a:solidFill>
                  <a:srgbClr val="0070C0"/>
                </a:solidFill>
              </a:rPr>
              <a:t>External hemorrhoids: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/>
              <a:t>Varicosities of inferior </a:t>
            </a:r>
            <a:r>
              <a:rPr lang="en-US" dirty="0" err="1"/>
              <a:t>hemorrhoidal</a:t>
            </a:r>
            <a:r>
              <a:rPr lang="en-US" dirty="0"/>
              <a:t> plexus 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/>
              <a:t>Appear below the </a:t>
            </a:r>
            <a:r>
              <a:rPr lang="en-US" dirty="0" err="1"/>
              <a:t>anorectal</a:t>
            </a:r>
            <a:r>
              <a:rPr lang="en-US" dirty="0"/>
              <a:t> line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/>
              <a:t>Covered by </a:t>
            </a:r>
            <a:r>
              <a:rPr lang="en-US" dirty="0">
                <a:solidFill>
                  <a:srgbClr val="0070C0"/>
                </a:solidFill>
              </a:rPr>
              <a:t>anal mucosa</a:t>
            </a:r>
            <a:r>
              <a:rPr lang="en-US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Hemorrhoids </a:t>
            </a:r>
          </a:p>
        </p:txBody>
      </p:sp>
      <p:pic>
        <p:nvPicPr>
          <p:cNvPr id="238594" name="Picture 2" descr="http://www.preparationh.com/files/images/content-page-images/what-are-hemorrhoids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8275" y="1340768"/>
            <a:ext cx="3895725" cy="4086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n-US" dirty="0"/>
          </a:p>
          <a:p>
            <a:pPr algn="just"/>
            <a:r>
              <a:rPr lang="en-US" dirty="0"/>
              <a:t>Asymptomatic.</a:t>
            </a:r>
          </a:p>
          <a:p>
            <a:pPr algn="just"/>
            <a:r>
              <a:rPr lang="en-US" dirty="0"/>
              <a:t>Bleeding.</a:t>
            </a:r>
          </a:p>
          <a:p>
            <a:pPr algn="just"/>
            <a:r>
              <a:rPr lang="en-US" dirty="0"/>
              <a:t>Thrombosis (pain).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Internal hemorrhoids may </a:t>
            </a:r>
            <a:r>
              <a:rPr lang="en-US" dirty="0" err="1"/>
              <a:t>prolapse</a:t>
            </a:r>
            <a:r>
              <a:rPr lang="en-US" dirty="0"/>
              <a:t> during straining at stool, and become trapped by the anal sphincter and lead to:</a:t>
            </a:r>
          </a:p>
          <a:p>
            <a:pPr lvl="1" algn="just">
              <a:buFont typeface="Wingdings" pitchFamily="2" charset="2"/>
              <a:buChar char="q"/>
            </a:pPr>
            <a:r>
              <a:rPr lang="en-US" sz="2600" dirty="0"/>
              <a:t>Painful, edematous hemorrhagic enlargement</a:t>
            </a:r>
          </a:p>
          <a:p>
            <a:pPr lvl="1" algn="just">
              <a:buFont typeface="Wingdings" pitchFamily="2" charset="2"/>
              <a:buChar char="q"/>
            </a:pPr>
            <a:r>
              <a:rPr lang="en-US" sz="2600" dirty="0"/>
              <a:t>Strangulation</a:t>
            </a:r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Clinical picture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ar-JO" sz="4800" dirty="0"/>
              <a:t>لا أعلم علمًا بعد الحلال والحرام، أنبل من الطب</a:t>
            </a:r>
          </a:p>
          <a:p>
            <a:pPr algn="ctr">
              <a:buNone/>
            </a:pPr>
            <a:r>
              <a:rPr lang="ar-JO" sz="4800"/>
              <a:t>     </a:t>
            </a:r>
            <a:r>
              <a:rPr lang="ar-JO" sz="1400"/>
              <a:t>                                                                                         </a:t>
            </a:r>
            <a:r>
              <a:rPr lang="ar-JO" sz="1800"/>
              <a:t> </a:t>
            </a:r>
            <a:r>
              <a:rPr lang="ar-JO" sz="1800" dirty="0"/>
              <a:t>الإمام الشافعي رحمه الله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n-US" sz="1050" dirty="0"/>
          </a:p>
          <a:p>
            <a:pPr algn="just"/>
            <a:r>
              <a:rPr lang="en-US" dirty="0"/>
              <a:t>It is present in </a:t>
            </a:r>
            <a:r>
              <a:rPr lang="en-US" b="1" dirty="0">
                <a:solidFill>
                  <a:srgbClr val="FF0000"/>
                </a:solidFill>
              </a:rPr>
              <a:t>2%</a:t>
            </a:r>
            <a:r>
              <a:rPr lang="en-US" dirty="0"/>
              <a:t> of population. </a:t>
            </a:r>
          </a:p>
          <a:p>
            <a:pPr algn="just"/>
            <a:endParaRPr lang="en-US" sz="1000" dirty="0"/>
          </a:p>
          <a:p>
            <a:pPr algn="just"/>
            <a:r>
              <a:rPr lang="en-US" dirty="0"/>
              <a:t>It results from failure of involution of the proximal portion of the </a:t>
            </a:r>
            <a:r>
              <a:rPr lang="en-US" dirty="0" err="1"/>
              <a:t>vitelline</a:t>
            </a:r>
            <a:r>
              <a:rPr lang="en-US" dirty="0"/>
              <a:t> (</a:t>
            </a:r>
            <a:r>
              <a:rPr lang="en-US" dirty="0" err="1">
                <a:solidFill>
                  <a:srgbClr val="0070C0"/>
                </a:solidFill>
              </a:rPr>
              <a:t>omphalomesenteric</a:t>
            </a:r>
            <a:r>
              <a:rPr lang="en-US" dirty="0"/>
              <a:t>) duct.</a:t>
            </a:r>
          </a:p>
          <a:p>
            <a:pPr algn="just"/>
            <a:endParaRPr lang="en-US" sz="1050" dirty="0"/>
          </a:p>
          <a:p>
            <a:pPr algn="just"/>
            <a:r>
              <a:rPr lang="en-US" dirty="0"/>
              <a:t>More common in </a:t>
            </a:r>
            <a:r>
              <a:rPr lang="en-US" b="1" dirty="0">
                <a:solidFill>
                  <a:srgbClr val="FF0000"/>
                </a:solidFill>
              </a:rPr>
              <a:t>males</a:t>
            </a:r>
          </a:p>
          <a:p>
            <a:pPr algn="just"/>
            <a:r>
              <a:rPr lang="en-US" dirty="0"/>
              <a:t>30% have </a:t>
            </a:r>
            <a:r>
              <a:rPr lang="en-US" i="1" dirty="0"/>
              <a:t>other congenital anomalies </a:t>
            </a:r>
            <a:r>
              <a:rPr lang="en-US" dirty="0"/>
              <a:t>including </a:t>
            </a:r>
            <a:r>
              <a:rPr lang="en-US" dirty="0" err="1"/>
              <a:t>tracheoesophageal</a:t>
            </a:r>
            <a:r>
              <a:rPr lang="en-US" dirty="0"/>
              <a:t> fistula.</a:t>
            </a:r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Meckel</a:t>
            </a:r>
            <a:r>
              <a:rPr lang="en-US" dirty="0"/>
              <a:t> </a:t>
            </a:r>
            <a:r>
              <a:rPr lang="en-US" dirty="0" err="1"/>
              <a:t>diverticulum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Omphalomesenteric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duct</a:t>
            </a:r>
          </a:p>
        </p:txBody>
      </p:sp>
      <p:pic>
        <p:nvPicPr>
          <p:cNvPr id="540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24744"/>
            <a:ext cx="698477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4450499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The usual location is in the </a:t>
            </a:r>
            <a:r>
              <a:rPr lang="en-US" dirty="0">
                <a:solidFill>
                  <a:srgbClr val="0070C0"/>
                </a:solidFill>
              </a:rPr>
              <a:t>distal ileum</a:t>
            </a:r>
            <a:r>
              <a:rPr lang="en-US" dirty="0"/>
              <a:t> – 80 cm proximal to the </a:t>
            </a:r>
            <a:r>
              <a:rPr lang="en-US" dirty="0" err="1"/>
              <a:t>ileocecal</a:t>
            </a:r>
            <a:r>
              <a:rPr lang="en-US" dirty="0"/>
              <a:t> valve</a:t>
            </a:r>
          </a:p>
          <a:p>
            <a:pPr algn="just"/>
            <a:endParaRPr lang="en-US" sz="800" dirty="0"/>
          </a:p>
          <a:p>
            <a:pPr algn="just"/>
            <a:r>
              <a:rPr lang="en-US" dirty="0"/>
              <a:t>Always on the </a:t>
            </a:r>
            <a:r>
              <a:rPr lang="en-US" dirty="0" err="1">
                <a:solidFill>
                  <a:srgbClr val="0070C0"/>
                </a:solidFill>
              </a:rPr>
              <a:t>antimesenteric</a:t>
            </a:r>
            <a:r>
              <a:rPr lang="en-US" dirty="0">
                <a:solidFill>
                  <a:srgbClr val="0070C0"/>
                </a:solidFill>
              </a:rPr>
              <a:t> border.</a:t>
            </a:r>
          </a:p>
          <a:p>
            <a:pPr algn="just"/>
            <a:endParaRPr lang="en-US" sz="800" dirty="0">
              <a:solidFill>
                <a:srgbClr val="0070C0"/>
              </a:solidFill>
            </a:endParaRPr>
          </a:p>
          <a:p>
            <a:pPr algn="just"/>
            <a:r>
              <a:rPr lang="en-US" dirty="0"/>
              <a:t>Blind tubular pouch of variable length (1-8 cm).</a:t>
            </a:r>
          </a:p>
          <a:p>
            <a:pPr algn="just"/>
            <a:endParaRPr lang="en-US" sz="800" dirty="0"/>
          </a:p>
          <a:p>
            <a:pPr algn="just"/>
            <a:r>
              <a:rPr lang="en-US" i="1" dirty="0">
                <a:solidFill>
                  <a:srgbClr val="0070C0"/>
                </a:solidFill>
              </a:rPr>
              <a:t>True </a:t>
            </a:r>
            <a:r>
              <a:rPr lang="en-US" i="1" dirty="0" err="1">
                <a:solidFill>
                  <a:srgbClr val="0070C0"/>
                </a:solidFill>
              </a:rPr>
              <a:t>diverticulum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composed of all layers of the normal small intestine. </a:t>
            </a:r>
          </a:p>
          <a:p>
            <a:pPr algn="just"/>
            <a:r>
              <a:rPr lang="en-US" dirty="0"/>
              <a:t>The lining is of small intestinal type.</a:t>
            </a:r>
          </a:p>
          <a:p>
            <a:pPr algn="just"/>
            <a:r>
              <a:rPr lang="en-US" sz="2600" i="1" dirty="0"/>
              <a:t>May contain: </a:t>
            </a:r>
            <a:r>
              <a:rPr lang="en-US" sz="2600" dirty="0"/>
              <a:t>Gastric, duodenal or colonic mucosa</a:t>
            </a:r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Pathology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Meckel</a:t>
            </a:r>
            <a:r>
              <a:rPr lang="en-US" dirty="0"/>
              <a:t> </a:t>
            </a:r>
            <a:r>
              <a:rPr lang="en-US" dirty="0" err="1"/>
              <a:t>diverticulum</a:t>
            </a:r>
            <a:endParaRPr lang="en-US" dirty="0"/>
          </a:p>
        </p:txBody>
      </p:sp>
      <p:pic>
        <p:nvPicPr>
          <p:cNvPr id="541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24744"/>
            <a:ext cx="662473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ctr"/>
            <a:r>
              <a:rPr lang="en-US" dirty="0" err="1"/>
              <a:t>Meckel</a:t>
            </a:r>
            <a:r>
              <a:rPr lang="en-US" dirty="0"/>
              <a:t> </a:t>
            </a:r>
            <a:r>
              <a:rPr lang="en-US" dirty="0" err="1"/>
              <a:t>diverticulum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792088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20" y="6309320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blind pouch is located on the </a:t>
            </a:r>
            <a:r>
              <a:rPr lang="en-US" dirty="0" err="1"/>
              <a:t>antimesenteric</a:t>
            </a:r>
            <a:r>
              <a:rPr lang="en-US" dirty="0"/>
              <a:t> side of the small bowel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Generally </a:t>
            </a:r>
            <a:r>
              <a:rPr lang="en-US" b="1" dirty="0">
                <a:solidFill>
                  <a:srgbClr val="0070C0"/>
                </a:solidFill>
              </a:rPr>
              <a:t>asymptomatic</a:t>
            </a:r>
            <a:r>
              <a:rPr lang="en-US" dirty="0"/>
              <a:t>.</a:t>
            </a:r>
          </a:p>
          <a:p>
            <a:pPr algn="just"/>
            <a:endParaRPr lang="en-US" sz="800" dirty="0"/>
          </a:p>
          <a:p>
            <a:pPr algn="just"/>
            <a:r>
              <a:rPr lang="en-US" dirty="0">
                <a:solidFill>
                  <a:srgbClr val="FF0000"/>
                </a:solidFill>
              </a:rPr>
              <a:t>Bacterial overgrowth</a:t>
            </a:r>
            <a:r>
              <a:rPr lang="en-US" dirty="0"/>
              <a:t> may lead to vitamin </a:t>
            </a:r>
            <a:r>
              <a:rPr lang="en-US" i="1" dirty="0"/>
              <a:t>B</a:t>
            </a:r>
            <a:r>
              <a:rPr lang="en-US" i="1" baseline="-25000" dirty="0"/>
              <a:t>12</a:t>
            </a:r>
            <a:r>
              <a:rPr lang="en-US" i="1" dirty="0"/>
              <a:t> deficiency.</a:t>
            </a:r>
          </a:p>
          <a:p>
            <a:pPr algn="just"/>
            <a:endParaRPr lang="en-US" sz="800" dirty="0"/>
          </a:p>
          <a:p>
            <a:pPr algn="just"/>
            <a:r>
              <a:rPr lang="en-US" dirty="0" err="1"/>
              <a:t>Heterotopic</a:t>
            </a:r>
            <a:r>
              <a:rPr lang="en-US" dirty="0"/>
              <a:t> gastric mucosa may </a:t>
            </a:r>
            <a:r>
              <a:rPr lang="en-US" sz="2800" dirty="0"/>
              <a:t>cause </a:t>
            </a:r>
            <a:r>
              <a:rPr lang="en-US" sz="2800" i="1" dirty="0">
                <a:solidFill>
                  <a:srgbClr val="FF0000"/>
                </a:solidFill>
              </a:rPr>
              <a:t>peptic ulcer </a:t>
            </a:r>
            <a:r>
              <a:rPr lang="en-US" sz="2800" dirty="0"/>
              <a:t>in the adjacent intestinal mucosa</a:t>
            </a:r>
          </a:p>
          <a:p>
            <a:pPr lvl="1" algn="just">
              <a:buFont typeface="Wingdings" pitchFamily="2" charset="2"/>
              <a:buChar char="q"/>
            </a:pPr>
            <a:r>
              <a:rPr lang="en-US" sz="2800" dirty="0"/>
              <a:t>Intestinal bleeding or </a:t>
            </a:r>
          </a:p>
          <a:p>
            <a:pPr lvl="1" algn="just">
              <a:buFont typeface="Wingdings" pitchFamily="2" charset="2"/>
              <a:buChar char="q"/>
            </a:pPr>
            <a:r>
              <a:rPr lang="en-US" sz="2800" dirty="0"/>
              <a:t>Symptoms resembling acute appendicitis</a:t>
            </a:r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Clinical picture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18047</TotalTime>
  <Words>1022</Words>
  <Application>Microsoft Office PowerPoint</Application>
  <PresentationFormat>On-screen Show (4:3)</PresentationFormat>
  <Paragraphs>233</Paragraphs>
  <Slides>36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Concourse</vt:lpstr>
      <vt:lpstr>Diseases of the gastrointestinal tract</vt:lpstr>
      <vt:lpstr>Diseases of the small and large intestine</vt:lpstr>
      <vt:lpstr>DEVELOPMENTAL ANOMALIES</vt:lpstr>
      <vt:lpstr>Meckel diverticulum</vt:lpstr>
      <vt:lpstr>Omphalomesenteric duct</vt:lpstr>
      <vt:lpstr>Pathology </vt:lpstr>
      <vt:lpstr>Meckel diverticulum</vt:lpstr>
      <vt:lpstr>Meckel diverticulum</vt:lpstr>
      <vt:lpstr>Clinical picture</vt:lpstr>
      <vt:lpstr>BOWEL OBSTRUCTION</vt:lpstr>
      <vt:lpstr>Hernia </vt:lpstr>
      <vt:lpstr>Hernial sac</vt:lpstr>
      <vt:lpstr>Complications </vt:lpstr>
      <vt:lpstr>Adhesions </vt:lpstr>
      <vt:lpstr>Intussusception</vt:lpstr>
      <vt:lpstr>Intussusception </vt:lpstr>
      <vt:lpstr>Intussusception</vt:lpstr>
      <vt:lpstr>Volvulus</vt:lpstr>
      <vt:lpstr>Intestinal obstruction</vt:lpstr>
      <vt:lpstr>VASCULAR DISORDERS</vt:lpstr>
      <vt:lpstr>Ischemic Bowel Disease</vt:lpstr>
      <vt:lpstr>The effect of ischemia</vt:lpstr>
      <vt:lpstr>Acute bowel ischemia</vt:lpstr>
      <vt:lpstr>Transmural infarction</vt:lpstr>
      <vt:lpstr>Infarcted small bowel</vt:lpstr>
      <vt:lpstr>Transmural infarction</vt:lpstr>
      <vt:lpstr>Transmural infarction of small bowel</vt:lpstr>
      <vt:lpstr>Clinical Features</vt:lpstr>
      <vt:lpstr>Mural and mucosal infarctions</vt:lpstr>
      <vt:lpstr>Mural and mucosal infarctions</vt:lpstr>
      <vt:lpstr>Mucosal infarction of small bowel</vt:lpstr>
      <vt:lpstr>Hemorrhoids</vt:lpstr>
      <vt:lpstr>Hemorrhoids</vt:lpstr>
      <vt:lpstr>Hemorrhoids </vt:lpstr>
      <vt:lpstr>Clinical picture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GIT</dc:title>
  <dc:creator>Dr.Rola</dc:creator>
  <cp:lastModifiedBy>hamzeh otoom</cp:lastModifiedBy>
  <cp:revision>690</cp:revision>
  <dcterms:created xsi:type="dcterms:W3CDTF">2013-03-22T08:18:10Z</dcterms:created>
  <dcterms:modified xsi:type="dcterms:W3CDTF">2020-10-18T08:15:49Z</dcterms:modified>
</cp:coreProperties>
</file>