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982" r:id="rId2"/>
    <p:sldId id="530" r:id="rId3"/>
    <p:sldId id="570" r:id="rId4"/>
    <p:sldId id="914" r:id="rId5"/>
    <p:sldId id="915" r:id="rId6"/>
    <p:sldId id="916" r:id="rId7"/>
    <p:sldId id="917" r:id="rId8"/>
    <p:sldId id="918" r:id="rId9"/>
    <p:sldId id="919" r:id="rId10"/>
    <p:sldId id="571" r:id="rId11"/>
    <p:sldId id="572" r:id="rId12"/>
    <p:sldId id="573" r:id="rId13"/>
    <p:sldId id="575" r:id="rId14"/>
    <p:sldId id="578" r:id="rId15"/>
    <p:sldId id="964" r:id="rId16"/>
    <p:sldId id="582" r:id="rId17"/>
    <p:sldId id="584" r:id="rId18"/>
    <p:sldId id="585" r:id="rId19"/>
    <p:sldId id="586" r:id="rId20"/>
    <p:sldId id="593" r:id="rId21"/>
    <p:sldId id="594" r:id="rId22"/>
    <p:sldId id="595" r:id="rId23"/>
    <p:sldId id="596" r:id="rId24"/>
    <p:sldId id="597" r:id="rId25"/>
    <p:sldId id="598" r:id="rId26"/>
    <p:sldId id="903" r:id="rId27"/>
    <p:sldId id="600" r:id="rId28"/>
    <p:sldId id="601" r:id="rId29"/>
    <p:sldId id="602" r:id="rId30"/>
    <p:sldId id="603" r:id="rId31"/>
    <p:sldId id="605" r:id="rId32"/>
    <p:sldId id="606" r:id="rId33"/>
    <p:sldId id="607" r:id="rId34"/>
    <p:sldId id="608" r:id="rId35"/>
    <p:sldId id="609" r:id="rId36"/>
    <p:sldId id="904" r:id="rId37"/>
    <p:sldId id="612" r:id="rId38"/>
    <p:sldId id="613" r:id="rId39"/>
    <p:sldId id="614" r:id="rId40"/>
    <p:sldId id="107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77419" autoAdjust="0"/>
  </p:normalViewPr>
  <p:slideViewPr>
    <p:cSldViewPr>
      <p:cViewPr varScale="1">
        <p:scale>
          <a:sx n="90" d="100"/>
          <a:sy n="90" d="100"/>
        </p:scale>
        <p:origin x="-22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F46F5-4356-41DF-BC5F-ED6F0F57564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4E5FE-7C89-45D6-9ADF-4A0F8CF5E5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Mass endoscopic screening programs can be successful in regions of high incidence, such as Japan, where </a:t>
            </a:r>
            <a:r>
              <a:rPr lang="en-US" b="1" dirty="0"/>
              <a:t>35</a:t>
            </a:r>
            <a:r>
              <a:rPr lang="en-US" dirty="0"/>
              <a:t>% of newly detected cases are early gastric cancer, or tumors limited to the mucosa and </a:t>
            </a:r>
            <a:r>
              <a:rPr lang="en-US" dirty="0" err="1"/>
              <a:t>submucosa</a:t>
            </a:r>
            <a:r>
              <a:rPr lang="en-US" dirty="0"/>
              <a:t>. Unfortunately, mass screening programs are not cost-effective in regions in which the incidence is low, and less than 20% of cases are detected at an early stage in North America and northern Europe.</a:t>
            </a:r>
          </a:p>
          <a:p>
            <a:pPr>
              <a:buFontTx/>
              <a:buChar char="-"/>
            </a:pPr>
            <a:r>
              <a:rPr lang="en-US" dirty="0"/>
              <a:t>In the United States, gastric cancer rates dropped by more than 85% during the 20th century. Similar declines have been reported in many other Western countries, reflecting the importance of environmental and dietary factors. Despite this decrease in overall gastric </a:t>
            </a:r>
            <a:r>
              <a:rPr lang="en-US" dirty="0" err="1"/>
              <a:t>adenocarcinoma</a:t>
            </a:r>
            <a:r>
              <a:rPr lang="en-US" dirty="0"/>
              <a:t> incidence</a:t>
            </a:r>
            <a:r>
              <a:rPr lang="en-US" b="1" dirty="0"/>
              <a:t>, cancer of the gastric </a:t>
            </a:r>
            <a:r>
              <a:rPr lang="en-US" b="1" dirty="0" err="1"/>
              <a:t>cardia</a:t>
            </a:r>
            <a:r>
              <a:rPr lang="en-US" b="1" dirty="0"/>
              <a:t> is on the rise</a:t>
            </a:r>
            <a:r>
              <a:rPr lang="en-US" i="1" dirty="0"/>
              <a:t>. This trend probably is related to increased rates of Barrett esophagus and may reflect the growing prevalence of chronic GERD and obesity.</a:t>
            </a:r>
          </a:p>
          <a:p>
            <a:pPr>
              <a:buFontTx/>
              <a:buNone/>
            </a:pPr>
            <a:r>
              <a:rPr lang="en-US" i="1" dirty="0"/>
              <a:t> </a:t>
            </a:r>
            <a:r>
              <a:rPr lang="en-US" i="1" dirty="0">
                <a:sym typeface="Wingdings" pitchFamily="2" charset="2"/>
              </a:rPr>
              <a:t>  </a:t>
            </a:r>
            <a:r>
              <a:rPr lang="en-US" b="1" i="1" u="sng" dirty="0">
                <a:sym typeface="Wingdings" pitchFamily="2" charset="2"/>
              </a:rPr>
              <a:t>This applies only to the intestinal type</a:t>
            </a:r>
            <a:endParaRPr lang="en-US" b="1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Sister </a:t>
            </a:r>
            <a:r>
              <a:rPr lang="en-US" b="1" dirty="0" err="1"/>
              <a:t>mary</a:t>
            </a:r>
            <a:r>
              <a:rPr lang="en-US" b="1" dirty="0"/>
              <a:t> Joseph - Ovary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/>
              <a:t>Genetics: Blood group O, ??? Personality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PUD is common and is a frequent cause of physician visits worldwide</a:t>
            </a:r>
            <a:r>
              <a:rPr lang="en-US" baseline="0" dirty="0"/>
              <a:t> (lifetime risk of developing an ulcer is approximately 10% for males and 4% for females).</a:t>
            </a:r>
          </a:p>
          <a:p>
            <a:pPr>
              <a:buFontTx/>
              <a:buChar char="-"/>
            </a:pPr>
            <a:r>
              <a:rPr lang="en-US" dirty="0"/>
              <a:t>Duodenal ulcers are more frequent with: 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500" dirty="0"/>
              <a:t>Alcoholic cirrhosis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500" dirty="0"/>
              <a:t>Chronic obstructive pulmonary disease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500" dirty="0"/>
              <a:t>CRF &amp; hyperparathyroidism (Ca stimulates </a:t>
            </a:r>
            <a:r>
              <a:rPr lang="en-US" sz="2500" dirty="0" err="1"/>
              <a:t>gastrin</a:t>
            </a:r>
            <a:r>
              <a:rPr lang="en-US" sz="2500" dirty="0"/>
              <a:t> production &amp; acid secretion).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gastric ulcers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gastric masses 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be biopsied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because it is not possible to tell from gross appearance alone which are benign and which are malignant. In contrast, virtually </a:t>
            </a:r>
            <a:r>
              <a:rPr lang="en-US" sz="1200" b="0" i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duodenal peptic ulcers are </a:t>
            </a:r>
            <a:r>
              <a:rPr lang="en-US" sz="1200" b="1" i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benign</a:t>
            </a:r>
            <a:r>
              <a:rPr lang="en-US" sz="1200" b="0" i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i="1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4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4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4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Diseases of the gastrointestinal tract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Dr. </a:t>
            </a:r>
            <a:r>
              <a:rPr lang="en-US" dirty="0" err="1"/>
              <a:t>Nesreen</a:t>
            </a:r>
            <a:r>
              <a:rPr lang="en-US" dirty="0"/>
              <a:t> </a:t>
            </a:r>
            <a:r>
              <a:rPr lang="en-US" dirty="0" err="1"/>
              <a:t>Bataineh</a:t>
            </a:r>
            <a:r>
              <a:rPr lang="en-US" dirty="0"/>
              <a:t> MD, </a:t>
            </a:r>
            <a:r>
              <a:rPr lang="en-US" dirty="0" err="1"/>
              <a:t>FRCPath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dirty="0"/>
              <a:t>Definition:</a:t>
            </a:r>
          </a:p>
          <a:p>
            <a:pPr algn="just"/>
            <a:r>
              <a:rPr lang="en-US" i="1" dirty="0">
                <a:solidFill>
                  <a:srgbClr val="0070C0"/>
                </a:solidFill>
              </a:rPr>
              <a:t>Chronic</a:t>
            </a:r>
            <a:r>
              <a:rPr lang="en-US" dirty="0"/>
              <a:t> ulcers that occur in </a:t>
            </a:r>
            <a:r>
              <a:rPr lang="en-US" i="1" dirty="0">
                <a:solidFill>
                  <a:srgbClr val="0070C0"/>
                </a:solidFill>
              </a:rPr>
              <a:t>any portion of the GIT </a:t>
            </a:r>
            <a:r>
              <a:rPr lang="en-US" dirty="0"/>
              <a:t>exposed to the aggressive action of </a:t>
            </a:r>
            <a:r>
              <a:rPr lang="en-US" i="1" dirty="0">
                <a:solidFill>
                  <a:srgbClr val="0070C0"/>
                </a:solidFill>
              </a:rPr>
              <a:t>acidic peptic juices</a:t>
            </a:r>
            <a:r>
              <a:rPr lang="en-US" dirty="0"/>
              <a:t>.</a:t>
            </a:r>
          </a:p>
          <a:p>
            <a:pPr algn="just"/>
            <a:endParaRPr lang="en-US" sz="900" dirty="0"/>
          </a:p>
          <a:p>
            <a:pPr algn="just"/>
            <a:r>
              <a:rPr lang="en-US" dirty="0"/>
              <a:t>Defect in the mucosa that penetrate into the </a:t>
            </a:r>
            <a:r>
              <a:rPr lang="en-US" dirty="0" err="1"/>
              <a:t>submucosa</a:t>
            </a:r>
            <a:r>
              <a:rPr lang="en-US" dirty="0"/>
              <a:t> or deeper. </a:t>
            </a:r>
          </a:p>
          <a:p>
            <a:pPr algn="just"/>
            <a:endParaRPr lang="en-US" dirty="0"/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98% </a:t>
            </a:r>
            <a:r>
              <a:rPr lang="en-US" dirty="0"/>
              <a:t>are in</a:t>
            </a:r>
            <a:r>
              <a:rPr lang="en-US" dirty="0">
                <a:solidFill>
                  <a:srgbClr val="0070C0"/>
                </a:solidFill>
              </a:rPr>
              <a:t> D1 </a:t>
            </a:r>
            <a:r>
              <a:rPr lang="en-US" dirty="0"/>
              <a:t>or in the </a:t>
            </a:r>
            <a:r>
              <a:rPr lang="en-US" dirty="0">
                <a:solidFill>
                  <a:srgbClr val="0070C0"/>
                </a:solidFill>
              </a:rPr>
              <a:t>stomach</a:t>
            </a:r>
            <a:r>
              <a:rPr lang="en-US" dirty="0"/>
              <a:t> (</a:t>
            </a:r>
            <a:r>
              <a:rPr lang="en-US" dirty="0" err="1"/>
              <a:t>antrum</a:t>
            </a:r>
            <a:r>
              <a:rPr lang="en-US" dirty="0"/>
              <a:t>).</a:t>
            </a:r>
          </a:p>
          <a:p>
            <a:pPr algn="just"/>
            <a:r>
              <a:rPr lang="en-US" b="1" dirty="0"/>
              <a:t>DU: GU </a:t>
            </a:r>
            <a:r>
              <a:rPr lang="en-US" dirty="0"/>
              <a:t>ratio is </a:t>
            </a:r>
            <a:r>
              <a:rPr lang="en-US" b="1" dirty="0">
                <a:solidFill>
                  <a:srgbClr val="FF0000"/>
                </a:solidFill>
              </a:rPr>
              <a:t>4:1</a:t>
            </a:r>
            <a:r>
              <a:rPr lang="en-US" dirty="0"/>
              <a:t>. </a:t>
            </a:r>
            <a:endParaRPr lang="en-US" b="1" dirty="0"/>
          </a:p>
          <a:p>
            <a:pPr algn="just"/>
            <a:r>
              <a:rPr lang="en-US" dirty="0"/>
              <a:t>Most often </a:t>
            </a:r>
            <a:r>
              <a:rPr lang="en-US" dirty="0">
                <a:solidFill>
                  <a:srgbClr val="0070C0"/>
                </a:solidFill>
              </a:rPr>
              <a:t>solitary</a:t>
            </a:r>
            <a:r>
              <a:rPr lang="en-US" dirty="0"/>
              <a:t>, may be multiple.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Peptic Ulcer Disease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6024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002060"/>
                </a:solidFill>
              </a:rPr>
              <a:t>Age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/>
              <a:t>usually adults</a:t>
            </a:r>
          </a:p>
          <a:p>
            <a:pPr algn="just"/>
            <a:endParaRPr lang="en-US" dirty="0">
              <a:solidFill>
                <a:srgbClr val="002060"/>
              </a:solidFill>
            </a:endParaRPr>
          </a:p>
          <a:p>
            <a:pPr algn="just"/>
            <a:r>
              <a:rPr lang="en-US" b="1" dirty="0">
                <a:solidFill>
                  <a:srgbClr val="002060"/>
                </a:solidFill>
              </a:rPr>
              <a:t>Gender: 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500" dirty="0"/>
              <a:t>M&gt;F (M:F ratio in DU is </a:t>
            </a:r>
            <a:r>
              <a:rPr lang="en-US" sz="2500" i="1" dirty="0"/>
              <a:t>3:1</a:t>
            </a:r>
            <a:r>
              <a:rPr lang="en-US" sz="2500" dirty="0"/>
              <a:t> &amp; in GU is </a:t>
            </a:r>
            <a:r>
              <a:rPr lang="en-US" sz="2500" i="1" dirty="0"/>
              <a:t>1.5-2:1).</a:t>
            </a:r>
          </a:p>
          <a:p>
            <a:pPr algn="just"/>
            <a:endParaRPr lang="en-US" dirty="0">
              <a:solidFill>
                <a:srgbClr val="002060"/>
              </a:solidFill>
            </a:endParaRPr>
          </a:p>
          <a:p>
            <a:pPr algn="just"/>
            <a:r>
              <a:rPr lang="en-US" b="1" dirty="0">
                <a:solidFill>
                  <a:srgbClr val="002060"/>
                </a:solidFill>
              </a:rPr>
              <a:t>Race</a:t>
            </a:r>
            <a:r>
              <a:rPr lang="en-US" b="1" dirty="0"/>
              <a:t>:</a:t>
            </a:r>
            <a:r>
              <a:rPr lang="en-US" dirty="0"/>
              <a:t> all races, with little difference</a:t>
            </a:r>
          </a:p>
          <a:p>
            <a:pPr algn="just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Epidemiology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100811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3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Pathogenesis</a:t>
            </a:r>
            <a:endParaRPr lang="en-US" sz="3400" b="1" i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i="1" u="sng" dirty="0">
                <a:solidFill>
                  <a:srgbClr val="FF0000"/>
                </a:solidFill>
              </a:rPr>
              <a:t>Imbalance</a:t>
            </a:r>
            <a:r>
              <a:rPr lang="en-US" i="1" dirty="0">
                <a:solidFill>
                  <a:srgbClr val="FF0000"/>
                </a:solidFill>
              </a:rPr>
              <a:t> between the mucosal defenses and the damaging forces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Mucosal exposure to gastric acid and pepsin </a:t>
            </a:r>
          </a:p>
          <a:p>
            <a:endParaRPr lang="en-US" i="1" dirty="0"/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sz="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80120"/>
            <a:ext cx="9144000" cy="577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597666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500" b="1" i="1" dirty="0">
                <a:solidFill>
                  <a:srgbClr val="002060"/>
                </a:solidFill>
              </a:rPr>
              <a:t>key factors of peptic ulcers: </a:t>
            </a:r>
          </a:p>
          <a:p>
            <a:endParaRPr lang="en-US" sz="800" dirty="0">
              <a:solidFill>
                <a:srgbClr val="002060"/>
              </a:solidFill>
            </a:endParaRPr>
          </a:p>
          <a:p>
            <a:pPr marL="624078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H. pylori infection</a:t>
            </a:r>
            <a:r>
              <a:rPr lang="en-US" dirty="0"/>
              <a:t>, the </a:t>
            </a:r>
            <a:r>
              <a:rPr lang="en-US" i="1" dirty="0"/>
              <a:t>most important </a:t>
            </a:r>
            <a:r>
              <a:rPr lang="en-US" sz="2200" dirty="0"/>
              <a:t>(discussed  before)</a:t>
            </a:r>
            <a:endParaRPr lang="en-US" dirty="0"/>
          </a:p>
          <a:p>
            <a:pPr marL="624078" lvl="1" indent="-514350">
              <a:spcBef>
                <a:spcPts val="400"/>
              </a:spcBef>
              <a:buSzPct val="68000"/>
              <a:buNone/>
            </a:pPr>
            <a:r>
              <a:rPr lang="en-US" dirty="0"/>
              <a:t>			Present in 70-90% of DU &amp; 70% of GU</a:t>
            </a:r>
          </a:p>
          <a:p>
            <a:pPr marL="624078" lvl="1" indent="-514350">
              <a:spcBef>
                <a:spcPts val="400"/>
              </a:spcBef>
              <a:buSzPct val="68000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624078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NSAID use *(2</a:t>
            </a:r>
            <a:r>
              <a:rPr lang="en-US" baseline="30000" dirty="0">
                <a:solidFill>
                  <a:srgbClr val="FF0000"/>
                </a:solidFill>
              </a:rPr>
              <a:t>nd</a:t>
            </a:r>
            <a:r>
              <a:rPr lang="en-US" dirty="0">
                <a:solidFill>
                  <a:srgbClr val="FF0000"/>
                </a:solidFill>
              </a:rPr>
              <a:t>):</a:t>
            </a:r>
            <a:r>
              <a:rPr lang="en-US" dirty="0"/>
              <a:t>Suppression of mucosal PG synthesis* * &amp; </a:t>
            </a:r>
            <a:r>
              <a:rPr lang="en-US" dirty="0">
                <a:latin typeface="Arial"/>
                <a:cs typeface="Arial"/>
              </a:rPr>
              <a:t>↑ HCL.</a:t>
            </a:r>
            <a:endParaRPr lang="en-US" dirty="0"/>
          </a:p>
          <a:p>
            <a:pPr marL="624078" indent="-514350"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624078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Others:</a:t>
            </a:r>
            <a:r>
              <a:rPr lang="en-US" dirty="0"/>
              <a:t> Smoking, alcohol, CS, Z-E syndrome, psychological stress…</a:t>
            </a:r>
          </a:p>
          <a:p>
            <a:pPr>
              <a:buNone/>
            </a:pPr>
            <a:endParaRPr lang="en-US" dirty="0"/>
          </a:p>
          <a:p>
            <a:r>
              <a:rPr lang="en-US" i="1" u="sng" dirty="0"/>
              <a:t>So,  NSAIDS can lead to: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Acute erosive gastritis 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Acute gastric ulcer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Peptic ulceration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Favored sites: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The anterior &gt; posterior wall of </a:t>
            </a:r>
            <a:r>
              <a:rPr lang="en-US" b="1" dirty="0">
                <a:solidFill>
                  <a:srgbClr val="FF0000"/>
                </a:solidFill>
              </a:rPr>
              <a:t>D1.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The lesser curvature of the stomach. </a:t>
            </a:r>
          </a:p>
          <a:p>
            <a:pPr algn="just">
              <a:buNone/>
            </a:pPr>
            <a:endParaRPr lang="en-US" sz="1200" b="1" dirty="0"/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Gross appearance: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Most are round sharply </a:t>
            </a:r>
            <a:r>
              <a:rPr lang="en-US" i="1" u="sng" dirty="0"/>
              <a:t>punched-out</a:t>
            </a:r>
            <a:r>
              <a:rPr lang="en-US" dirty="0"/>
              <a:t> defect with sharp margins and clean base </a:t>
            </a:r>
            <a:r>
              <a:rPr lang="en-US" i="1" dirty="0"/>
              <a:t>(due to peptic digestion of the </a:t>
            </a:r>
            <a:r>
              <a:rPr lang="en-US" i="1" dirty="0" err="1"/>
              <a:t>exudate</a:t>
            </a:r>
            <a:r>
              <a:rPr lang="en-US" i="1" dirty="0"/>
              <a:t> and necrotic tissue). </a:t>
            </a:r>
          </a:p>
          <a:p>
            <a:pPr algn="just">
              <a:buFont typeface="Wingdings" pitchFamily="2" charset="2"/>
              <a:buChar char="q"/>
            </a:pPr>
            <a:r>
              <a:rPr lang="en-US" b="1" u="sng" dirty="0"/>
              <a:t>+</a:t>
            </a:r>
            <a:r>
              <a:rPr lang="en-US" dirty="0"/>
              <a:t> Eroded artery or perforation.</a:t>
            </a:r>
          </a:p>
          <a:p>
            <a:pPr algn="just"/>
            <a:endParaRPr lang="en-US" sz="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Morphology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Peptic ulcer </a:t>
            </a:r>
            <a:r>
              <a:rPr lang="en-US" u="sng" dirty="0" err="1"/>
              <a:t>vs</a:t>
            </a:r>
            <a:r>
              <a:rPr lang="en-US" dirty="0"/>
              <a:t> malignant ulcer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8840"/>
            <a:ext cx="41044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38164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700808"/>
            <a:ext cx="38164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rot="3017497">
            <a:off x="5773864" y="1229253"/>
            <a:ext cx="776014" cy="276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7422776">
            <a:off x="1797506" y="1145452"/>
            <a:ext cx="753455" cy="311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Microscopic appearance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980728"/>
            <a:ext cx="46085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4499992" y="1049280"/>
            <a:ext cx="4644008" cy="58087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 zones at the base: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Necrotic debris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Inflammatory infiltrate </a:t>
            </a:r>
            <a:r>
              <a:rPr lang="en-US" sz="2600" dirty="0"/>
              <a:t>(mainly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neutrophils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endParaRPr kumimoji="0" lang="en-US" sz="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Granulation tissue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endParaRPr lang="en-US" sz="2600" dirty="0"/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endParaRPr lang="en-US" sz="2600" dirty="0"/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endParaRPr lang="en-US" sz="2400" dirty="0"/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Fibrous scar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4008" y="6165304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078" lvl="0" indent="-514350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i="1" dirty="0">
                <a:solidFill>
                  <a:srgbClr val="FF0000"/>
                </a:solidFill>
              </a:rPr>
              <a:t>Chronic gastritis commonly seen in surrounding mucosa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i="1" dirty="0">
                <a:solidFill>
                  <a:srgbClr val="0070C0"/>
                </a:solidFill>
              </a:rPr>
              <a:t>Asymptomatic</a:t>
            </a:r>
          </a:p>
          <a:p>
            <a:pPr algn="just"/>
            <a:r>
              <a:rPr lang="en-US" b="1" i="1" dirty="0" err="1">
                <a:solidFill>
                  <a:srgbClr val="0070C0"/>
                </a:solidFill>
              </a:rPr>
              <a:t>Epigastric</a:t>
            </a:r>
            <a:r>
              <a:rPr lang="en-US" b="1" i="1" dirty="0">
                <a:solidFill>
                  <a:srgbClr val="0070C0"/>
                </a:solidFill>
              </a:rPr>
              <a:t> pain</a:t>
            </a:r>
            <a:r>
              <a:rPr lang="en-US" b="1" dirty="0"/>
              <a:t>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Chronic, recurrent + relapsing, and worse at night.</a:t>
            </a:r>
          </a:p>
          <a:p>
            <a:pPr algn="just">
              <a:buFont typeface="Wingdings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DU</a:t>
            </a:r>
            <a:r>
              <a:rPr lang="en-US" dirty="0"/>
              <a:t>: Pain is relieved by alkalis or food (6-8 hrs after meals).</a:t>
            </a:r>
          </a:p>
          <a:p>
            <a:pPr algn="just">
              <a:buFont typeface="Wingdings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GU</a:t>
            </a:r>
            <a:r>
              <a:rPr lang="en-US" dirty="0"/>
              <a:t>: Pain is aggravated by food (1-3 hrs after meal).</a:t>
            </a:r>
          </a:p>
          <a:p>
            <a:pPr algn="just"/>
            <a:endParaRPr lang="en-US" sz="800" dirty="0"/>
          </a:p>
          <a:p>
            <a:pPr algn="just"/>
            <a:r>
              <a:rPr lang="en-US" b="1" u="sng" dirty="0"/>
              <a:t>+</a:t>
            </a:r>
            <a:r>
              <a:rPr lang="en-US" dirty="0"/>
              <a:t> Nausea, vomiting, bloating and belching.</a:t>
            </a:r>
          </a:p>
          <a:p>
            <a:pPr algn="just"/>
            <a:endParaRPr lang="en-US" sz="800" dirty="0"/>
          </a:p>
          <a:p>
            <a:pPr algn="just"/>
            <a:r>
              <a:rPr lang="en-US" dirty="0"/>
              <a:t>Complications can be the early manifestation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Features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332656"/>
          <a:ext cx="8229600" cy="6195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769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Complications of Gastric Ulcers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3139">
                <a:tc>
                  <a:txBody>
                    <a:bodyPr/>
                    <a:lstStyle/>
                    <a:p>
                      <a:pPr algn="just"/>
                      <a:r>
                        <a:rPr kumimoji="0" lang="en-US" sz="2200" b="1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Bleeding: </a:t>
                      </a:r>
                      <a:r>
                        <a:rPr kumimoji="0" lang="en-US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kumimoji="0" lang="en-US" sz="2200" i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20-30 %</a:t>
                      </a:r>
                      <a:r>
                        <a:rPr kumimoji="0" lang="en-US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patients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kumimoji="0" lang="en-US" sz="2200" i="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Most frequent complication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kumimoji="0" lang="en-US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 be life-threatening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kumimoji="0" lang="en-US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Accounts for 25% of ulcer deaths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kumimoji="0" lang="en-US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 be the first manifestation </a:t>
                      </a:r>
                      <a:r>
                        <a:rPr kumimoji="0" lang="en-US" sz="22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200" b="1" i="1" u="sng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iron def. anemia </a:t>
                      </a:r>
                      <a:r>
                        <a:rPr kumimoji="0" lang="en-US" sz="22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UGIT bleeding)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4246">
                <a:tc>
                  <a:txBody>
                    <a:bodyPr/>
                    <a:lstStyle/>
                    <a:p>
                      <a:pPr algn="just"/>
                      <a:r>
                        <a:rPr kumimoji="0" lang="en-US" sz="2200" b="1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Perforation: </a:t>
                      </a:r>
                      <a:r>
                        <a:rPr kumimoji="0" lang="en-US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up to </a:t>
                      </a:r>
                      <a:r>
                        <a:rPr kumimoji="0" lang="en-US" sz="2200" i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en-US" sz="22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patients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kumimoji="0" lang="en-US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Accounts for 2/3 of ulcer deaths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kumimoji="0" lang="en-US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Rarely a first manifestation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447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Obstruction: </a:t>
                      </a:r>
                      <a:r>
                        <a:rPr kumimoji="0" lang="en-US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about </a:t>
                      </a:r>
                      <a:r>
                        <a:rPr kumimoji="0" lang="en-US" sz="2200" i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r>
                        <a:rPr kumimoji="0" lang="en-US" sz="22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patients</a:t>
                      </a:r>
                      <a:endParaRPr kumimoji="0" lang="en-US" sz="22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buFontTx/>
                        <a:buChar char="-"/>
                      </a:pPr>
                      <a:r>
                        <a:rPr kumimoji="0" lang="en-US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Mostly in chronic ulcer of </a:t>
                      </a:r>
                      <a:r>
                        <a:rPr kumimoji="0" lang="en-US" sz="2200" b="0" u="sng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pylorus</a:t>
                      </a:r>
                      <a:r>
                        <a:rPr kumimoji="0" lang="en-US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(sometimes duodenum)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kumimoji="0" lang="en-US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Secondary to edema or scarring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kumimoji="0" lang="en-US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Causes </a:t>
                      </a:r>
                      <a:r>
                        <a:rPr kumimoji="0" lang="en-US" sz="2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crampy</a:t>
                      </a:r>
                      <a:r>
                        <a:rPr kumimoji="0" lang="en-US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abdominal pain (&amp; rarely a total obstruction and severe vomiting).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287"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>
                          <a:solidFill>
                            <a:srgbClr val="0070C0"/>
                          </a:solidFill>
                        </a:rPr>
                        <a:t>Gastric carcinoma </a:t>
                      </a:r>
                      <a:r>
                        <a:rPr lang="en-US" sz="2200" dirty="0"/>
                        <a:t>is a rare complication of gastric ulcer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Recurrent </a:t>
            </a:r>
            <a:r>
              <a:rPr lang="en-US" dirty="0">
                <a:sym typeface="Wingdings" pitchFamily="2" charset="2"/>
              </a:rPr>
              <a:t> I</a:t>
            </a:r>
            <a:r>
              <a:rPr lang="en-US" dirty="0"/>
              <a:t>mpair the quality of life rather than shorten it. 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Treatment: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Triple therapy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/>
              <a:t>(two antibiotics against H. pylori and PPIs)</a:t>
            </a:r>
          </a:p>
          <a:p>
            <a:pPr algn="just">
              <a:buFont typeface="Wingdings" pitchFamily="2" charset="2"/>
              <a:buChar char="§"/>
            </a:pPr>
            <a:endParaRPr lang="en-US" dirty="0"/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Surgery in complications or resistant ulcers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Course and treatment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STOMACH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920" y="1268413"/>
            <a:ext cx="8060159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i="1" u="sng" dirty="0"/>
              <a:t>Benign tumors &amp; tumor-like conditions:</a:t>
            </a:r>
          </a:p>
          <a:p>
            <a:pPr lvl="1">
              <a:buFont typeface="Wingdings" pitchFamily="2" charset="2"/>
              <a:buChar char="q"/>
            </a:pPr>
            <a:r>
              <a:rPr lang="en-US" sz="2600" dirty="0"/>
              <a:t>Mucosal: </a:t>
            </a:r>
            <a:r>
              <a:rPr lang="en-US" sz="2600" dirty="0">
                <a:solidFill>
                  <a:srgbClr val="0070C0"/>
                </a:solidFill>
              </a:rPr>
              <a:t>Gastric polyps</a:t>
            </a:r>
          </a:p>
          <a:p>
            <a:pPr lvl="1">
              <a:buFont typeface="Wingdings" pitchFamily="2" charset="2"/>
              <a:buChar char="q"/>
            </a:pPr>
            <a:r>
              <a:rPr lang="en-US" sz="2600" dirty="0" err="1"/>
              <a:t>Mesenchymal</a:t>
            </a:r>
            <a:r>
              <a:rPr lang="en-US" sz="2600" dirty="0"/>
              <a:t> tumors: </a:t>
            </a:r>
            <a:r>
              <a:rPr lang="en-US" sz="2600" dirty="0" err="1">
                <a:solidFill>
                  <a:srgbClr val="0070C0"/>
                </a:solidFill>
              </a:rPr>
              <a:t>Leiomyoma</a:t>
            </a:r>
            <a:r>
              <a:rPr lang="en-US" sz="2600" dirty="0">
                <a:solidFill>
                  <a:srgbClr val="0070C0"/>
                </a:solidFill>
              </a:rPr>
              <a:t>, </a:t>
            </a:r>
            <a:r>
              <a:rPr lang="en-US" sz="2600" dirty="0" err="1">
                <a:solidFill>
                  <a:srgbClr val="0070C0"/>
                </a:solidFill>
              </a:rPr>
              <a:t>lipoma</a:t>
            </a:r>
            <a:endParaRPr lang="en-US" sz="2600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q"/>
            </a:pPr>
            <a:endParaRPr lang="en-US" sz="800" dirty="0"/>
          </a:p>
          <a:p>
            <a:r>
              <a:rPr lang="en-US" i="1" u="sng" dirty="0" err="1"/>
              <a:t>Malignat</a:t>
            </a:r>
            <a:r>
              <a:rPr lang="en-US" i="1" u="sng" dirty="0"/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n-US" sz="2600" dirty="0"/>
              <a:t>Gastric carcinoma (~90%)</a:t>
            </a:r>
          </a:p>
          <a:p>
            <a:pPr lvl="1">
              <a:buFont typeface="Wingdings" pitchFamily="2" charset="2"/>
              <a:buChar char="q"/>
            </a:pPr>
            <a:r>
              <a:rPr lang="en-US" sz="2600" dirty="0"/>
              <a:t>Malignant lymphoma (5%)</a:t>
            </a:r>
          </a:p>
          <a:p>
            <a:pPr lvl="1">
              <a:buFont typeface="Wingdings" pitchFamily="2" charset="2"/>
              <a:buChar char="q"/>
            </a:pPr>
            <a:r>
              <a:rPr lang="en-US" sz="2600" dirty="0" err="1"/>
              <a:t>Carcinoid</a:t>
            </a:r>
            <a:r>
              <a:rPr lang="en-US" sz="2600" dirty="0"/>
              <a:t> tumor (3%)</a:t>
            </a:r>
          </a:p>
          <a:p>
            <a:pPr lvl="1">
              <a:buFont typeface="Wingdings" pitchFamily="2" charset="2"/>
              <a:buChar char="q"/>
            </a:pPr>
            <a:r>
              <a:rPr lang="en-US" sz="2600" dirty="0"/>
              <a:t>Gastrointestinal </a:t>
            </a:r>
            <a:r>
              <a:rPr lang="en-US" sz="2600" dirty="0" err="1"/>
              <a:t>stromal</a:t>
            </a:r>
            <a:r>
              <a:rPr lang="en-US" sz="2600" dirty="0"/>
              <a:t> tumor(2%)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GASTRIC TUMORS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/>
          </a:p>
          <a:p>
            <a:pPr algn="just"/>
            <a:r>
              <a:rPr lang="en-US" dirty="0"/>
              <a:t>Gastric polyps are uncommon.</a:t>
            </a:r>
          </a:p>
          <a:p>
            <a:pPr algn="just"/>
            <a:endParaRPr lang="en-US" dirty="0"/>
          </a:p>
          <a:p>
            <a:pPr algn="just"/>
            <a:r>
              <a:rPr lang="en-US" b="1" dirty="0"/>
              <a:t>Types:</a:t>
            </a:r>
          </a:p>
          <a:p>
            <a:pPr algn="just">
              <a:buNone/>
            </a:pPr>
            <a:r>
              <a:rPr lang="en-US" dirty="0"/>
              <a:t>(1) </a:t>
            </a:r>
            <a:r>
              <a:rPr lang="en-US" dirty="0" err="1">
                <a:solidFill>
                  <a:srgbClr val="0070C0"/>
                </a:solidFill>
              </a:rPr>
              <a:t>Hyperplastic</a:t>
            </a:r>
            <a:r>
              <a:rPr lang="en-US" dirty="0">
                <a:solidFill>
                  <a:srgbClr val="0070C0"/>
                </a:solidFill>
              </a:rPr>
              <a:t> polyps </a:t>
            </a:r>
            <a:r>
              <a:rPr lang="en-US" dirty="0"/>
              <a:t>(~75%), </a:t>
            </a:r>
          </a:p>
          <a:p>
            <a:pPr algn="just">
              <a:buNone/>
            </a:pPr>
            <a:r>
              <a:rPr lang="en-US" dirty="0"/>
              <a:t>(2) </a:t>
            </a:r>
            <a:r>
              <a:rPr lang="en-US" dirty="0" err="1"/>
              <a:t>Fundic</a:t>
            </a:r>
            <a:r>
              <a:rPr lang="en-US" dirty="0"/>
              <a:t> gland polyps (∼10%), </a:t>
            </a:r>
          </a:p>
          <a:p>
            <a:pPr algn="just">
              <a:buNone/>
            </a:pPr>
            <a:r>
              <a:rPr lang="en-US" dirty="0"/>
              <a:t>(3) </a:t>
            </a:r>
            <a:r>
              <a:rPr lang="en-US" dirty="0" err="1"/>
              <a:t>Adenomatous</a:t>
            </a:r>
            <a:r>
              <a:rPr lang="en-US" dirty="0"/>
              <a:t> polyps (∼10%).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Gastric Polyps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9512" y="1481328"/>
            <a:ext cx="4464496" cy="4525963"/>
          </a:xfrm>
        </p:spPr>
        <p:txBody>
          <a:bodyPr>
            <a:normAutofit/>
          </a:bodyPr>
          <a:lstStyle/>
          <a:p>
            <a:pPr algn="just"/>
            <a:endParaRPr lang="en-US" dirty="0"/>
          </a:p>
          <a:p>
            <a:pPr algn="just"/>
            <a:r>
              <a:rPr lang="en-US" dirty="0"/>
              <a:t>Not true </a:t>
            </a:r>
            <a:r>
              <a:rPr lang="en-US" dirty="0" err="1"/>
              <a:t>neoplasms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sz="2700" dirty="0"/>
              <a:t>exuberant response to chronic gastritis</a:t>
            </a:r>
          </a:p>
          <a:p>
            <a:pPr algn="just"/>
            <a:endParaRPr lang="en-US" sz="800" dirty="0"/>
          </a:p>
          <a:p>
            <a:pPr algn="just"/>
            <a:r>
              <a:rPr lang="en-US" sz="2700" dirty="0" err="1"/>
              <a:t>Hyperplastic</a:t>
            </a:r>
            <a:r>
              <a:rPr lang="en-US" sz="2700" dirty="0"/>
              <a:t> mucosal epithelium and an inflamed edematous </a:t>
            </a:r>
            <a:r>
              <a:rPr lang="en-US" sz="2700" dirty="0" err="1"/>
              <a:t>stroma</a:t>
            </a:r>
            <a:r>
              <a:rPr lang="en-US" sz="2700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Hyperplastic</a:t>
            </a:r>
            <a:r>
              <a:rPr lang="en-US" dirty="0"/>
              <a:t> (Inflammatory) polyps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388843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51520" y="1481328"/>
            <a:ext cx="4320480" cy="4525963"/>
          </a:xfrm>
        </p:spPr>
        <p:txBody>
          <a:bodyPr>
            <a:normAutofit/>
          </a:bodyPr>
          <a:lstStyle/>
          <a:p>
            <a:pPr algn="just"/>
            <a:r>
              <a:rPr lang="en-US" sz="2700" dirty="0"/>
              <a:t>Small collections of dilated corpus-type glands. </a:t>
            </a:r>
          </a:p>
          <a:p>
            <a:pPr algn="just"/>
            <a:endParaRPr lang="en-US" sz="800" dirty="0"/>
          </a:p>
          <a:p>
            <a:pPr algn="just"/>
            <a:r>
              <a:rPr lang="en-US" sz="2700" dirty="0"/>
              <a:t>May occur due to excessive use of </a:t>
            </a:r>
            <a:r>
              <a:rPr lang="en-US" sz="2700" b="1" dirty="0">
                <a:solidFill>
                  <a:srgbClr val="FF0000"/>
                </a:solidFill>
              </a:rPr>
              <a:t>PPIs*</a:t>
            </a:r>
          </a:p>
          <a:p>
            <a:pPr algn="just"/>
            <a:endParaRPr lang="en-US" sz="800" dirty="0"/>
          </a:p>
          <a:p>
            <a:pPr algn="just"/>
            <a:r>
              <a:rPr lang="en-US" sz="2700" dirty="0"/>
              <a:t>May occur in persons with (FAP) but do not have </a:t>
            </a:r>
            <a:r>
              <a:rPr lang="en-US" sz="2700" dirty="0" err="1"/>
              <a:t>neoplastic</a:t>
            </a:r>
            <a:r>
              <a:rPr lang="en-US" sz="2700" dirty="0"/>
              <a:t> potential.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/>
              <a:t>Fundic</a:t>
            </a:r>
            <a:r>
              <a:rPr lang="en-US" dirty="0"/>
              <a:t> gland polyps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631" y="2326376"/>
            <a:ext cx="3879738" cy="283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51520" y="1481328"/>
            <a:ext cx="4244280" cy="4525963"/>
          </a:xfrm>
        </p:spPr>
        <p:txBody>
          <a:bodyPr/>
          <a:lstStyle/>
          <a:p>
            <a:pPr algn="just"/>
            <a:endParaRPr lang="en-US" dirty="0"/>
          </a:p>
          <a:p>
            <a:pPr algn="just"/>
            <a:r>
              <a:rPr lang="en-US" dirty="0"/>
              <a:t>True </a:t>
            </a:r>
            <a:r>
              <a:rPr lang="en-US" dirty="0" err="1"/>
              <a:t>neoplasms</a:t>
            </a:r>
            <a:endParaRPr lang="en-US" dirty="0"/>
          </a:p>
          <a:p>
            <a:pPr algn="just"/>
            <a:r>
              <a:rPr lang="en-US" dirty="0"/>
              <a:t>Contain dysplastic epithelium </a:t>
            </a:r>
          </a:p>
          <a:p>
            <a:pPr algn="just"/>
            <a:r>
              <a:rPr lang="en-US" dirty="0"/>
              <a:t>Risk of malignant transformation </a:t>
            </a:r>
            <a:r>
              <a:rPr lang="en-US" dirty="0">
                <a:latin typeface="Lucida Sans Unicode"/>
                <a:cs typeface="Lucida Sans Unicode"/>
              </a:rPr>
              <a:t>⇑</a:t>
            </a:r>
            <a:r>
              <a:rPr lang="en-US" dirty="0"/>
              <a:t> with polyp</a:t>
            </a:r>
            <a:r>
              <a:rPr lang="en-US" dirty="0">
                <a:solidFill>
                  <a:srgbClr val="0070C0"/>
                </a:solidFill>
              </a:rPr>
              <a:t> size (&gt;2cm)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Adenomas 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418680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en-US" sz="1100" b="1" dirty="0"/>
          </a:p>
          <a:p>
            <a:pPr algn="just">
              <a:buNone/>
            </a:pPr>
            <a:r>
              <a:rPr lang="en-US" sz="3200" b="1" dirty="0"/>
              <a:t>Epidemiology:</a:t>
            </a:r>
          </a:p>
          <a:p>
            <a:pPr algn="just">
              <a:buNone/>
            </a:pPr>
            <a:endParaRPr lang="en-US" sz="1100" b="1" dirty="0"/>
          </a:p>
          <a:p>
            <a:pPr algn="just"/>
            <a:r>
              <a:rPr lang="en-US" sz="3200" dirty="0"/>
              <a:t>High incidence in </a:t>
            </a:r>
            <a:r>
              <a:rPr lang="en-US" sz="3200" dirty="0">
                <a:solidFill>
                  <a:srgbClr val="FF0000"/>
                </a:solidFill>
              </a:rPr>
              <a:t>Japan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F0000"/>
                </a:solidFill>
              </a:rPr>
              <a:t>southern Korea, Chile …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Low </a:t>
            </a:r>
            <a:r>
              <a:rPr lang="en-US" sz="3200" i="1" dirty="0">
                <a:solidFill>
                  <a:srgbClr val="0070C0"/>
                </a:solidFill>
              </a:rPr>
              <a:t>socioeconomic</a:t>
            </a:r>
            <a:r>
              <a:rPr lang="en-US" sz="3200" dirty="0"/>
              <a:t> groups.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There is a steady </a:t>
            </a:r>
            <a:r>
              <a:rPr lang="en-US" sz="3200" i="1" dirty="0">
                <a:solidFill>
                  <a:srgbClr val="0070C0"/>
                </a:solidFill>
              </a:rPr>
              <a:t>decline</a:t>
            </a:r>
            <a:r>
              <a:rPr lang="en-US" sz="3200" dirty="0"/>
              <a:t> in overall incidence and mortality (except CA OF </a:t>
            </a:r>
            <a:r>
              <a:rPr lang="en-US" sz="3200" i="1" dirty="0">
                <a:solidFill>
                  <a:srgbClr val="0070C0"/>
                </a:solidFill>
              </a:rPr>
              <a:t>CRDIA ??</a:t>
            </a:r>
            <a:r>
              <a:rPr lang="en-US" sz="3200" dirty="0"/>
              <a:t>).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Gastric Carcinoma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79712" y="1080120"/>
          <a:ext cx="5040560" cy="558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65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WHO classification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2737">
                <a:tc>
                  <a:txBody>
                    <a:bodyPr/>
                    <a:lstStyle/>
                    <a:p>
                      <a:pPr algn="l"/>
                      <a:r>
                        <a:rPr lang="en-US" sz="2600" b="1" i="1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2600" b="1" i="1" dirty="0" err="1">
                          <a:solidFill>
                            <a:srgbClr val="FF0000"/>
                          </a:solidFill>
                        </a:rPr>
                        <a:t>Adenocarcinoma</a:t>
                      </a:r>
                      <a:r>
                        <a:rPr lang="en-US" sz="2600" b="1" i="1" dirty="0">
                          <a:solidFill>
                            <a:srgbClr val="FF0000"/>
                          </a:solidFill>
                        </a:rPr>
                        <a:t>  (90%)</a:t>
                      </a:r>
                    </a:p>
                    <a:p>
                      <a:pPr lvl="1" algn="l">
                        <a:buFont typeface="Wingdings" pitchFamily="2" charset="2"/>
                        <a:buChar char="q"/>
                      </a:pPr>
                      <a:r>
                        <a:rPr lang="en-US" sz="2600" b="1" i="1" dirty="0">
                          <a:solidFill>
                            <a:srgbClr val="FF0000"/>
                          </a:solidFill>
                        </a:rPr>
                        <a:t>Intestinal type</a:t>
                      </a:r>
                    </a:p>
                    <a:p>
                      <a:pPr lvl="1" algn="l">
                        <a:buFont typeface="Wingdings" pitchFamily="2" charset="2"/>
                        <a:buChar char="q"/>
                      </a:pPr>
                      <a:r>
                        <a:rPr lang="en-US" sz="2600" b="1" i="1" dirty="0">
                          <a:solidFill>
                            <a:srgbClr val="FF0000"/>
                          </a:solidFill>
                        </a:rPr>
                        <a:t>Diffuse type</a:t>
                      </a:r>
                    </a:p>
                    <a:p>
                      <a:pPr algn="l">
                        <a:buFontTx/>
                        <a:buNone/>
                      </a:pPr>
                      <a:endParaRPr lang="en-US" sz="2400" dirty="0"/>
                    </a:p>
                    <a:p>
                      <a:pPr algn="l">
                        <a:buFontTx/>
                        <a:buChar char="-"/>
                      </a:pPr>
                      <a:r>
                        <a:rPr lang="en-US" sz="2400" dirty="0"/>
                        <a:t>Papillary </a:t>
                      </a:r>
                      <a:r>
                        <a:rPr lang="en-US" sz="2400" dirty="0" err="1"/>
                        <a:t>adenocarcinoma</a:t>
                      </a:r>
                      <a:endParaRPr lang="en-US" sz="2400" dirty="0"/>
                    </a:p>
                    <a:p>
                      <a:pPr algn="l">
                        <a:buFontTx/>
                        <a:buChar char="-"/>
                      </a:pPr>
                      <a:r>
                        <a:rPr lang="en-US" sz="2400" dirty="0"/>
                        <a:t>Tubular </a:t>
                      </a:r>
                      <a:r>
                        <a:rPr lang="en-US" sz="2400" dirty="0" err="1"/>
                        <a:t>adenocarcinoma</a:t>
                      </a:r>
                      <a:endParaRPr lang="en-US" sz="2400" dirty="0"/>
                    </a:p>
                    <a:p>
                      <a:pPr algn="l">
                        <a:buFontTx/>
                        <a:buChar char="-"/>
                      </a:pPr>
                      <a:r>
                        <a:rPr lang="en-US" sz="2400" dirty="0" err="1"/>
                        <a:t>Mucinous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adenocarcinoma</a:t>
                      </a:r>
                      <a:endParaRPr lang="en-US" sz="2400" baseline="0" dirty="0"/>
                    </a:p>
                    <a:p>
                      <a:pPr algn="l">
                        <a:buFontTx/>
                        <a:buChar char="-"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Signet ring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adenocarcinoma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  <a:p>
                      <a:pPr algn="l">
                        <a:buFontTx/>
                        <a:buChar char="-"/>
                      </a:pPr>
                      <a:r>
                        <a:rPr lang="en-US" sz="2400" dirty="0" err="1"/>
                        <a:t>Adenosquamous</a:t>
                      </a:r>
                      <a:r>
                        <a:rPr lang="en-US" sz="2400" dirty="0"/>
                        <a:t> carcinoma</a:t>
                      </a:r>
                      <a:endParaRPr lang="en-US" sz="2400" baseline="0" dirty="0"/>
                    </a:p>
                    <a:p>
                      <a:pPr algn="l">
                        <a:buFontTx/>
                        <a:buChar char="-"/>
                      </a:pPr>
                      <a:r>
                        <a:rPr lang="en-US" sz="2400" dirty="0" err="1"/>
                        <a:t>Squamous</a:t>
                      </a:r>
                      <a:r>
                        <a:rPr lang="en-US" sz="2400" dirty="0"/>
                        <a:t> cell carcinoma</a:t>
                      </a:r>
                      <a:r>
                        <a:rPr lang="en-US" sz="2400" baseline="0" dirty="0"/>
                        <a:t>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n-US" sz="2400" dirty="0" err="1"/>
                        <a:t>Undifferetiated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cacrinoma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Classification of gastric carcinoma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9552" y="188640"/>
          <a:ext cx="8229602" cy="6571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5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7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Intestinal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Diffuse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562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en-US" sz="2600" dirty="0"/>
                        <a:t>The</a:t>
                      </a:r>
                      <a:r>
                        <a:rPr lang="en-US" sz="2600" baseline="0" dirty="0"/>
                        <a:t> m</a:t>
                      </a:r>
                      <a:r>
                        <a:rPr lang="en-US" sz="2600" dirty="0"/>
                        <a:t>ore </a:t>
                      </a:r>
                      <a:r>
                        <a:rPr lang="en-US" sz="2600" i="1" dirty="0">
                          <a:solidFill>
                            <a:srgbClr val="0070C0"/>
                          </a:solidFill>
                        </a:rPr>
                        <a:t>common</a:t>
                      </a:r>
                      <a:r>
                        <a:rPr lang="en-US" sz="2600" dirty="0"/>
                        <a:t> type in high risk population</a:t>
                      </a:r>
                    </a:p>
                    <a:p>
                      <a:pPr algn="just">
                        <a:buFont typeface="Wingdings"/>
                        <a:buNone/>
                      </a:pPr>
                      <a:endParaRPr lang="en-US" sz="2600" dirty="0"/>
                    </a:p>
                    <a:p>
                      <a:pPr algn="just">
                        <a:buFont typeface="Wingdings"/>
                        <a:buNone/>
                      </a:pPr>
                      <a:r>
                        <a:rPr lang="en-US" sz="2600" dirty="0"/>
                        <a:t>Age of 50 y</a:t>
                      </a:r>
                    </a:p>
                    <a:p>
                      <a:pPr algn="just">
                        <a:buFont typeface="Wingdings"/>
                        <a:buNone/>
                      </a:pPr>
                      <a:r>
                        <a:rPr lang="en-US" sz="2600" dirty="0"/>
                        <a:t>M</a:t>
                      </a:r>
                      <a:r>
                        <a:rPr lang="en-US" sz="2600" baseline="0" dirty="0"/>
                        <a:t> &gt; F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/>
                        <a:t>Less</a:t>
                      </a:r>
                      <a:r>
                        <a:rPr lang="en-US" sz="2600" baseline="0" dirty="0"/>
                        <a:t> common. Uniform incidence among populations</a:t>
                      </a:r>
                      <a:endParaRPr lang="en-US" sz="2800" dirty="0"/>
                    </a:p>
                    <a:p>
                      <a:pPr algn="just"/>
                      <a:r>
                        <a:rPr lang="en-US" sz="2600" dirty="0"/>
                        <a:t>Earlier age</a:t>
                      </a:r>
                    </a:p>
                    <a:p>
                      <a:pPr algn="just"/>
                      <a:r>
                        <a:rPr lang="en-US" sz="2600" dirty="0"/>
                        <a:t>M=F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6804"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en-US" sz="2600" dirty="0"/>
                        <a:t>Arise from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</a:rPr>
                        <a:t> intestinal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</a:rPr>
                        <a:t>metaplasia</a:t>
                      </a:r>
                      <a:r>
                        <a:rPr lang="en-US" sz="2600" dirty="0"/>
                        <a:t>, then dysplasia in the setting of 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</a:rPr>
                        <a:t>chronic gastritis</a:t>
                      </a:r>
                      <a:r>
                        <a:rPr lang="en-US" sz="2600" baseline="0" dirty="0">
                          <a:solidFill>
                            <a:schemeClr val="dk1"/>
                          </a:solidFill>
                        </a:rPr>
                        <a:t> *</a:t>
                      </a:r>
                      <a:r>
                        <a:rPr lang="en-US" sz="2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en-US" sz="2600" dirty="0"/>
                        <a:t>Arise de novo from native gastric mucous cells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en-US" sz="2600" dirty="0"/>
                        <a:t>Not associated with chronic gastritis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7564"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en-US" sz="2600" dirty="0"/>
                        <a:t>Usually</a:t>
                      </a:r>
                      <a:r>
                        <a:rPr lang="en-US" sz="2600" baseline="0" dirty="0"/>
                        <a:t> form a </a:t>
                      </a:r>
                      <a:r>
                        <a:rPr lang="en-US" sz="2600" baseline="0" dirty="0">
                          <a:solidFill>
                            <a:srgbClr val="0070C0"/>
                          </a:solidFill>
                        </a:rPr>
                        <a:t>bulky mass.</a:t>
                      </a:r>
                      <a:endParaRPr lang="en-US" sz="2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en-US" sz="2600" dirty="0">
                          <a:solidFill>
                            <a:srgbClr val="0070C0"/>
                          </a:solidFill>
                        </a:rPr>
                        <a:t>No definite mass</a:t>
                      </a:r>
                      <a:r>
                        <a:rPr lang="en-US" sz="2600" dirty="0"/>
                        <a:t>. May lead</a:t>
                      </a:r>
                      <a:r>
                        <a:rPr lang="en-US" sz="2600" baseline="0" dirty="0"/>
                        <a:t> to hardening of the wall (</a:t>
                      </a:r>
                      <a:r>
                        <a:rPr lang="en-US" sz="2600" baseline="0" dirty="0" err="1">
                          <a:solidFill>
                            <a:srgbClr val="0070C0"/>
                          </a:solidFill>
                        </a:rPr>
                        <a:t>linitis</a:t>
                      </a:r>
                      <a:r>
                        <a:rPr lang="en-US" sz="260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0070C0"/>
                          </a:solidFill>
                        </a:rPr>
                        <a:t>plastica</a:t>
                      </a:r>
                      <a:r>
                        <a:rPr lang="en-US" sz="2600" baseline="0" dirty="0"/>
                        <a:t>)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836"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/>
                        <a:t>Better differentiated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/>
                        <a:t>Poorly differentiated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Etiology and Pathogenesis </a:t>
            </a:r>
            <a:r>
              <a:rPr lang="en-US" dirty="0" err="1"/>
              <a:t>Body_ID</a:t>
            </a:r>
            <a:r>
              <a:rPr lang="en-US" dirty="0"/>
              <a:t>: </a:t>
            </a:r>
            <a:r>
              <a:rPr lang="en-US" b="1" dirty="0"/>
              <a:t>HC015058</a:t>
            </a:r>
            <a:r>
              <a:rPr lang="en-US" dirty="0"/>
              <a:t> Intestinal-Type </a:t>
            </a:r>
            <a:r>
              <a:rPr lang="en-US" dirty="0" err="1"/>
              <a:t>Adenocarcinoma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528" y="260648"/>
          <a:ext cx="8496944" cy="638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Risk factors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780"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>
                          <a:solidFill>
                            <a:srgbClr val="0070C0"/>
                          </a:solidFill>
                        </a:rPr>
                        <a:t>Intestinal-type </a:t>
                      </a:r>
                      <a:r>
                        <a:rPr lang="en-US" sz="2200" b="1" dirty="0" err="1">
                          <a:solidFill>
                            <a:srgbClr val="0070C0"/>
                          </a:solidFill>
                        </a:rPr>
                        <a:t>adenocarcinoma</a:t>
                      </a:r>
                      <a:endParaRPr lang="en-US" sz="2200" dirty="0">
                        <a:solidFill>
                          <a:srgbClr val="0070C0"/>
                        </a:solidFill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780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2200" dirty="0"/>
                        <a:t>Chronic gastritis with intestinal </a:t>
                      </a:r>
                      <a:r>
                        <a:rPr lang="en-US" sz="2200" dirty="0" err="1"/>
                        <a:t>metaplasia</a:t>
                      </a:r>
                      <a:endParaRPr lang="en-US" sz="2200" dirty="0"/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780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2200" dirty="0"/>
                        <a:t>Infection with </a:t>
                      </a:r>
                      <a:r>
                        <a:rPr lang="en-US" sz="2200" i="1" dirty="0"/>
                        <a:t>Helicobacter pylori</a:t>
                      </a:r>
                      <a:endParaRPr lang="en-US" sz="2200" dirty="0"/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8483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2200" dirty="0"/>
                        <a:t>Diets containing foods that may generate </a:t>
                      </a:r>
                      <a:r>
                        <a:rPr lang="en-US" sz="2200" i="1" dirty="0">
                          <a:solidFill>
                            <a:srgbClr val="0070C0"/>
                          </a:solidFill>
                        </a:rPr>
                        <a:t>nitrites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that form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/>
                        <a:t>nitrosamines and </a:t>
                      </a:r>
                      <a:r>
                        <a:rPr lang="en-US" sz="2200" dirty="0" err="1"/>
                        <a:t>nitrosamides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en-US" sz="2200" dirty="0"/>
                        <a:t> (smoked foods, pickled vegetables and excessive salt intake)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3132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2200" dirty="0"/>
                        <a:t>Decreased intake of fresh vegetables and fruits (antioxidants present in these foods may inhibit </a:t>
                      </a:r>
                      <a:r>
                        <a:rPr lang="en-US" sz="2200" dirty="0" err="1"/>
                        <a:t>nitrosation</a:t>
                      </a:r>
                      <a:r>
                        <a:rPr lang="en-US" sz="2200" dirty="0"/>
                        <a:t>)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780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2200" dirty="0"/>
                        <a:t>Partial </a:t>
                      </a:r>
                      <a:r>
                        <a:rPr lang="en-US" sz="2200" dirty="0" err="1"/>
                        <a:t>gastrectomy</a:t>
                      </a:r>
                      <a:endParaRPr lang="en-US" sz="2200" dirty="0"/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780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2200" dirty="0"/>
                        <a:t>Pernicious anemia (Autoimmune gastritis)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780"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>
                          <a:solidFill>
                            <a:srgbClr val="0070C0"/>
                          </a:solidFill>
                        </a:rPr>
                        <a:t>Diffuse-type</a:t>
                      </a:r>
                      <a:r>
                        <a:rPr lang="en-US" sz="22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rgbClr val="0070C0"/>
                          </a:solidFill>
                        </a:rPr>
                        <a:t>adenoc</a:t>
                      </a:r>
                      <a:r>
                        <a:rPr lang="en-US" sz="2200" b="1" dirty="0" err="1">
                          <a:solidFill>
                            <a:srgbClr val="0070C0"/>
                          </a:solidFill>
                        </a:rPr>
                        <a:t>arcinoma</a:t>
                      </a:r>
                      <a:endParaRPr lang="en-US" sz="2200" dirty="0">
                        <a:solidFill>
                          <a:srgbClr val="0070C0"/>
                        </a:solidFill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1470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Risk factors are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i="1" dirty="0">
                          <a:solidFill>
                            <a:srgbClr val="00B0F0"/>
                          </a:solidFill>
                        </a:rPr>
                        <a:t>undefined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Rare inherited mutation of E-</a:t>
                      </a:r>
                      <a:r>
                        <a:rPr lang="en-US" sz="2200" dirty="0" err="1"/>
                        <a:t>cadherin</a:t>
                      </a:r>
                      <a:r>
                        <a:rPr lang="en-US" sz="2200" dirty="0"/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>
                          <a:solidFill>
                            <a:srgbClr val="0070C0"/>
                          </a:solidFill>
                        </a:rPr>
                        <a:t>Infection with H. pylori and chronic gastritis often absent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b="1" dirty="0"/>
          </a:p>
          <a:p>
            <a:pPr algn="just">
              <a:buNone/>
            </a:pPr>
            <a:r>
              <a:rPr lang="en-US" b="1" dirty="0"/>
              <a:t>Location:</a:t>
            </a:r>
          </a:p>
          <a:p>
            <a:pPr algn="just"/>
            <a:r>
              <a:rPr lang="en-US" dirty="0">
                <a:solidFill>
                  <a:srgbClr val="0070C0"/>
                </a:solidFill>
              </a:rPr>
              <a:t>Pylorus and </a:t>
            </a:r>
            <a:r>
              <a:rPr lang="en-US" dirty="0" err="1">
                <a:solidFill>
                  <a:srgbClr val="0070C0"/>
                </a:solidFill>
              </a:rPr>
              <a:t>antrum</a:t>
            </a:r>
            <a:r>
              <a:rPr lang="en-US" dirty="0">
                <a:solidFill>
                  <a:srgbClr val="0070C0"/>
                </a:solidFill>
              </a:rPr>
              <a:t> (50% to 60%) </a:t>
            </a:r>
            <a:r>
              <a:rPr lang="en-US" b="1" dirty="0"/>
              <a:t>&gt;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Cardia</a:t>
            </a:r>
            <a:r>
              <a:rPr lang="en-US" dirty="0"/>
              <a:t> (25%) </a:t>
            </a:r>
            <a:r>
              <a:rPr lang="en-US" b="1" dirty="0"/>
              <a:t>&gt;</a:t>
            </a:r>
            <a:r>
              <a:rPr lang="en-US" dirty="0"/>
              <a:t> body &amp; </a:t>
            </a:r>
            <a:r>
              <a:rPr lang="en-US" dirty="0" err="1"/>
              <a:t>fundus</a:t>
            </a:r>
            <a:r>
              <a:rPr lang="en-US" dirty="0"/>
              <a:t>.</a:t>
            </a:r>
          </a:p>
          <a:p>
            <a:pPr algn="just"/>
            <a:endParaRPr lang="en-US" sz="900" dirty="0">
              <a:solidFill>
                <a:srgbClr val="002060"/>
              </a:solidFill>
            </a:endParaRPr>
          </a:p>
          <a:p>
            <a:pPr algn="just"/>
            <a:r>
              <a:rPr lang="en-US" dirty="0">
                <a:solidFill>
                  <a:srgbClr val="0070C0"/>
                </a:solidFill>
              </a:rPr>
              <a:t>Lesser curvature </a:t>
            </a:r>
            <a:r>
              <a:rPr lang="en-US" b="1" dirty="0"/>
              <a:t>&gt;</a:t>
            </a:r>
            <a:r>
              <a:rPr lang="en-US" dirty="0"/>
              <a:t> Greater curvature, </a:t>
            </a:r>
          </a:p>
          <a:p>
            <a:pPr algn="just"/>
            <a:endParaRPr lang="en-US" sz="1100" dirty="0"/>
          </a:p>
          <a:p>
            <a:pPr algn="ctr">
              <a:buNone/>
            </a:pPr>
            <a:r>
              <a:rPr lang="en-US" b="1" i="1" dirty="0">
                <a:solidFill>
                  <a:srgbClr val="FF0000"/>
                </a:solidFill>
                <a:sym typeface="Wingdings" pitchFamily="2" charset="2"/>
              </a:rPr>
              <a:t> L</a:t>
            </a:r>
            <a:r>
              <a:rPr lang="en-US" b="1" i="1" dirty="0">
                <a:solidFill>
                  <a:srgbClr val="FF0000"/>
                </a:solidFill>
              </a:rPr>
              <a:t>esser curvature of the </a:t>
            </a:r>
            <a:r>
              <a:rPr lang="en-US" b="1" i="1" dirty="0" err="1">
                <a:solidFill>
                  <a:srgbClr val="FF0000"/>
                </a:solidFill>
              </a:rPr>
              <a:t>antropyloric</a:t>
            </a:r>
            <a:r>
              <a:rPr lang="en-US" b="1" i="1" dirty="0">
                <a:solidFill>
                  <a:srgbClr val="FF0000"/>
                </a:solidFill>
              </a:rPr>
              <a:t> region</a:t>
            </a:r>
          </a:p>
          <a:p>
            <a:pPr algn="just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Morphology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481328"/>
            <a:ext cx="806489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b="1" dirty="0"/>
          </a:p>
          <a:p>
            <a:pPr algn="just">
              <a:buNone/>
            </a:pPr>
            <a:r>
              <a:rPr lang="en-US" b="1" i="1" dirty="0">
                <a:solidFill>
                  <a:srgbClr val="FF0000"/>
                </a:solidFill>
              </a:rPr>
              <a:t>Ulcer</a:t>
            </a:r>
            <a:r>
              <a:rPr lang="en-US" b="1" dirty="0"/>
              <a:t>:</a:t>
            </a:r>
          </a:p>
          <a:p>
            <a:pPr algn="just"/>
            <a:r>
              <a:rPr lang="en-US" dirty="0"/>
              <a:t>A breach in the mucosa that extends through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mucosae</a:t>
            </a:r>
            <a:r>
              <a:rPr lang="en-US" dirty="0"/>
              <a:t> into the </a:t>
            </a:r>
            <a:r>
              <a:rPr lang="en-US" dirty="0" err="1"/>
              <a:t>submucosa</a:t>
            </a:r>
            <a:r>
              <a:rPr lang="en-US" dirty="0"/>
              <a:t> or deeper. </a:t>
            </a:r>
          </a:p>
          <a:p>
            <a:pPr algn="just"/>
            <a:endParaRPr lang="en-US" dirty="0"/>
          </a:p>
          <a:p>
            <a:pPr algn="just">
              <a:buNone/>
            </a:pPr>
            <a:r>
              <a:rPr lang="en-US" b="1" i="1" dirty="0">
                <a:solidFill>
                  <a:srgbClr val="FF0000"/>
                </a:solidFill>
              </a:rPr>
              <a:t>Erosion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en-US" dirty="0"/>
              <a:t>A breach in the mucosa only</a:t>
            </a:r>
          </a:p>
          <a:p>
            <a:pPr algn="just"/>
            <a:r>
              <a:rPr lang="en-US" dirty="0"/>
              <a:t>May heal within days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GASTRIC ULCERATION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b="1" dirty="0"/>
          </a:p>
          <a:p>
            <a:pPr algn="ctr">
              <a:buNone/>
            </a:pPr>
            <a:r>
              <a:rPr lang="en-US" b="1" dirty="0"/>
              <a:t>Classification based on depth of invasion:</a:t>
            </a:r>
          </a:p>
          <a:p>
            <a:pPr algn="just">
              <a:buNone/>
            </a:pPr>
            <a:endParaRPr lang="en-US" sz="1000" b="1" dirty="0"/>
          </a:p>
          <a:p>
            <a:pPr algn="just"/>
            <a:endParaRPr lang="en-US" i="1" dirty="0">
              <a:solidFill>
                <a:srgbClr val="FF0000"/>
              </a:solidFill>
            </a:endParaRPr>
          </a:p>
          <a:p>
            <a:pPr algn="just"/>
            <a:r>
              <a:rPr lang="en-US" i="1" dirty="0">
                <a:solidFill>
                  <a:srgbClr val="FF0000"/>
                </a:solidFill>
              </a:rPr>
              <a:t>Early gastric carcinoma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/>
              <a:t>Confined to the </a:t>
            </a:r>
            <a:r>
              <a:rPr lang="en-US" dirty="0">
                <a:solidFill>
                  <a:srgbClr val="0070C0"/>
                </a:solidFill>
              </a:rPr>
              <a:t>mucosa &amp; </a:t>
            </a:r>
            <a:r>
              <a:rPr lang="en-US" dirty="0" err="1">
                <a:solidFill>
                  <a:srgbClr val="0070C0"/>
                </a:solidFill>
              </a:rPr>
              <a:t>submucosa</a:t>
            </a:r>
            <a:r>
              <a:rPr lang="en-US" dirty="0"/>
              <a:t>*.</a:t>
            </a:r>
          </a:p>
          <a:p>
            <a:pPr algn="just"/>
            <a:endParaRPr lang="en-US" sz="900" dirty="0"/>
          </a:p>
          <a:p>
            <a:pPr algn="just"/>
            <a:r>
              <a:rPr lang="en-US" i="1" dirty="0">
                <a:solidFill>
                  <a:srgbClr val="FF0000"/>
                </a:solidFill>
              </a:rPr>
              <a:t>Advanced gastric carcinoma: </a:t>
            </a:r>
            <a:r>
              <a:rPr lang="en-US" dirty="0"/>
              <a:t>Extended below the </a:t>
            </a:r>
            <a:r>
              <a:rPr lang="en-US" dirty="0" err="1"/>
              <a:t>submucosa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Morphology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en-US" dirty="0"/>
              <a:t>Early gastric carcinoma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n-US" dirty="0"/>
              <a:t>Advanced gastric carcinoma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084168" y="5445224"/>
            <a:ext cx="3059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en-US" dirty="0"/>
              <a:t>May mimic chronic peptic ulcer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Heaped-up (raised) margins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9832" y="5408056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en-US" dirty="0"/>
              <a:t>Usually with diffuse type.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Evoke a </a:t>
            </a:r>
            <a:r>
              <a:rPr lang="en-US" dirty="0" err="1">
                <a:solidFill>
                  <a:srgbClr val="002060"/>
                </a:solidFill>
              </a:rPr>
              <a:t>desmoplastic</a:t>
            </a:r>
            <a:r>
              <a:rPr lang="en-US" dirty="0">
                <a:solidFill>
                  <a:srgbClr val="002060"/>
                </a:solidFill>
              </a:rPr>
              <a:t> reaction &amp; wall hardening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ctr"/>
            <a:r>
              <a:rPr lang="en-US" dirty="0"/>
              <a:t>Malignant ulcer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632847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Linitis</a:t>
            </a:r>
            <a:r>
              <a:rPr lang="en-US" dirty="0"/>
              <a:t> </a:t>
            </a:r>
            <a:r>
              <a:rPr lang="en-US" dirty="0" err="1"/>
              <a:t>plastica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340768"/>
            <a:ext cx="4032447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The intestinal type: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Malignant cells forming </a:t>
            </a:r>
            <a:r>
              <a:rPr lang="en-US" dirty="0" err="1"/>
              <a:t>neoplastic</a:t>
            </a:r>
            <a:r>
              <a:rPr lang="en-US" dirty="0"/>
              <a:t> glands resembling those of colonic </a:t>
            </a:r>
            <a:r>
              <a:rPr lang="en-US" dirty="0" err="1"/>
              <a:t>adenocarcinoma</a:t>
            </a:r>
            <a:r>
              <a:rPr lang="en-US" dirty="0"/>
              <a:t>.</a:t>
            </a:r>
          </a:p>
          <a:p>
            <a:pPr algn="just"/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Microscopic appearance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068960"/>
            <a:ext cx="570738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b="1" dirty="0"/>
              <a:t>The diffuse type: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Composed of gastric-type cells invading the wall in infiltrative pattern (</a:t>
            </a:r>
            <a:r>
              <a:rPr lang="en-US" b="1" dirty="0">
                <a:solidFill>
                  <a:srgbClr val="FF0000"/>
                </a:solidFill>
              </a:rPr>
              <a:t>NO</a:t>
            </a:r>
            <a:r>
              <a:rPr lang="en-US" dirty="0"/>
              <a:t> gland formation).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 Some cells contain mucous “</a:t>
            </a:r>
            <a:r>
              <a:rPr lang="en-US" b="1" i="1" dirty="0">
                <a:solidFill>
                  <a:srgbClr val="0070C0"/>
                </a:solidFill>
              </a:rPr>
              <a:t>signet-ring</a:t>
            </a:r>
            <a:r>
              <a:rPr lang="en-US" b="1" dirty="0">
                <a:solidFill>
                  <a:srgbClr val="0070C0"/>
                </a:solidFill>
              </a:rPr>
              <a:t>"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cells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Microscopic appearance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429000"/>
            <a:ext cx="504055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Direct spread (wall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s</a:t>
            </a:r>
            <a:r>
              <a:rPr lang="en-US" dirty="0" err="1"/>
              <a:t>erosa</a:t>
            </a:r>
            <a:r>
              <a:rPr lang="en-US" dirty="0"/>
              <a:t>).</a:t>
            </a:r>
            <a:endParaRPr lang="en-US" sz="800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Regional and distant LNs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i="1" dirty="0"/>
              <a:t>The earliest LN </a:t>
            </a:r>
            <a:r>
              <a:rPr lang="en-US" i="1" dirty="0" err="1"/>
              <a:t>mets</a:t>
            </a:r>
            <a:r>
              <a:rPr lang="en-US" i="1" dirty="0"/>
              <a:t> may involve a </a:t>
            </a:r>
            <a:r>
              <a:rPr lang="en-US" i="1" dirty="0" err="1"/>
              <a:t>supraclavicular</a:t>
            </a:r>
            <a:r>
              <a:rPr lang="en-US" i="1" dirty="0"/>
              <a:t> lymph node (</a:t>
            </a:r>
            <a:r>
              <a:rPr lang="en-US" b="1" i="1" dirty="0">
                <a:solidFill>
                  <a:srgbClr val="002060"/>
                </a:solidFill>
              </a:rPr>
              <a:t>Virchow node</a:t>
            </a:r>
            <a:r>
              <a:rPr lang="en-US" i="1" dirty="0"/>
              <a:t>).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Distant metastasis (mainly to</a:t>
            </a:r>
            <a:r>
              <a:rPr lang="en-US" b="1" dirty="0">
                <a:solidFill>
                  <a:srgbClr val="002060"/>
                </a:solidFill>
              </a:rPr>
              <a:t> liver</a:t>
            </a:r>
            <a:r>
              <a:rPr lang="en-US" dirty="0"/>
              <a:t>).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Intraperitoneal</a:t>
            </a:r>
            <a:r>
              <a:rPr lang="en-US" dirty="0"/>
              <a:t> spread: In females may involve both ovaries (</a:t>
            </a:r>
            <a:r>
              <a:rPr lang="en-US" b="1" dirty="0" err="1">
                <a:solidFill>
                  <a:srgbClr val="002060"/>
                </a:solidFill>
              </a:rPr>
              <a:t>Krukenberg</a:t>
            </a:r>
            <a:r>
              <a:rPr lang="en-US" b="1" dirty="0">
                <a:solidFill>
                  <a:srgbClr val="002060"/>
                </a:solidFill>
              </a:rPr>
              <a:t> tumor</a:t>
            </a:r>
            <a:r>
              <a:rPr lang="en-US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Tumor spread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82453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i="1" dirty="0">
                <a:solidFill>
                  <a:srgbClr val="FF0000"/>
                </a:solidFill>
              </a:rPr>
              <a:t>Early gastric cancer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Usually asymptomatic.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Abdominal discomfort, dyspepsia &amp; nausea.</a:t>
            </a:r>
          </a:p>
          <a:p>
            <a:pPr algn="just"/>
            <a:endParaRPr lang="en-US" sz="900" dirty="0"/>
          </a:p>
          <a:p>
            <a:pPr algn="just"/>
            <a:r>
              <a:rPr lang="en-US" i="1" dirty="0">
                <a:solidFill>
                  <a:srgbClr val="FF0000"/>
                </a:solidFill>
              </a:rPr>
              <a:t>Advanced carcinoma: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May be asymptomatic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Iron deficiency anemia, anorexia, bleeding, weight loss… </a:t>
            </a:r>
          </a:p>
          <a:p>
            <a:pPr algn="just"/>
            <a:endParaRPr lang="en-US" sz="900" dirty="0"/>
          </a:p>
          <a:p>
            <a:pPr algn="just"/>
            <a:r>
              <a:rPr lang="en-US" dirty="0"/>
              <a:t>Tumors of the </a:t>
            </a:r>
            <a:r>
              <a:rPr lang="en-US" dirty="0" err="1"/>
              <a:t>cardia</a:t>
            </a:r>
            <a:r>
              <a:rPr lang="en-US" dirty="0"/>
              <a:t> may cause </a:t>
            </a:r>
            <a:r>
              <a:rPr lang="en-US" dirty="0" err="1"/>
              <a:t>dysphagia</a:t>
            </a:r>
            <a:r>
              <a:rPr lang="en-US" dirty="0"/>
              <a:t>.</a:t>
            </a:r>
          </a:p>
          <a:p>
            <a:pPr algn="just"/>
            <a:endParaRPr lang="en-US" sz="1000" dirty="0"/>
          </a:p>
          <a:p>
            <a:pPr algn="just"/>
            <a:r>
              <a:rPr lang="en-US" dirty="0"/>
              <a:t>Tumors of pylorus may cause gastric outlet obstruction.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Features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en-US" b="1" dirty="0"/>
          </a:p>
          <a:p>
            <a:pPr algn="just"/>
            <a:r>
              <a:rPr lang="en-US" b="1" dirty="0"/>
              <a:t>Prognostic factors:</a:t>
            </a:r>
          </a:p>
          <a:p>
            <a:pPr algn="just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Stage (TNM): </a:t>
            </a:r>
            <a:r>
              <a:rPr lang="en-US" i="1" dirty="0"/>
              <a:t>Most important.</a:t>
            </a:r>
          </a:p>
          <a:p>
            <a:pPr algn="just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Type: </a:t>
            </a:r>
            <a:r>
              <a:rPr lang="en-US" i="1" dirty="0"/>
              <a:t>Signet ring &amp; diffuse </a:t>
            </a:r>
            <a:r>
              <a:rPr lang="en-US" dirty="0"/>
              <a:t>type carry a poor prognosis.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5 year survival is:</a:t>
            </a:r>
          </a:p>
          <a:p>
            <a:pPr algn="just"/>
            <a:r>
              <a:rPr lang="en-US" dirty="0"/>
              <a:t>Early CA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>
                <a:solidFill>
                  <a:srgbClr val="FF0000"/>
                </a:solidFill>
              </a:rPr>
              <a:t>90%.</a:t>
            </a:r>
          </a:p>
          <a:p>
            <a:pPr algn="just"/>
            <a:r>
              <a:rPr lang="en-US" dirty="0"/>
              <a:t>Advanced  CA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</a:rPr>
              <a:t>&lt; 20%*.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Prognosis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2800" b="1" dirty="0"/>
          </a:p>
          <a:p>
            <a:pPr algn="just"/>
            <a:r>
              <a:rPr lang="en-US" sz="2800" b="1" dirty="0"/>
              <a:t>Definition:</a:t>
            </a:r>
          </a:p>
          <a:p>
            <a:pPr algn="just">
              <a:buNone/>
            </a:pPr>
            <a:r>
              <a:rPr lang="en-US" sz="2800" dirty="0"/>
              <a:t> “Focal acute gastric mucosal defects that appear after severe stress”.</a:t>
            </a:r>
          </a:p>
          <a:p>
            <a:pPr algn="just">
              <a:buNone/>
            </a:pPr>
            <a:endParaRPr lang="en-US" sz="2800" dirty="0"/>
          </a:p>
          <a:p>
            <a:pPr algn="just"/>
            <a:r>
              <a:rPr lang="en-US" sz="2800" b="1" dirty="0">
                <a:solidFill>
                  <a:srgbClr val="0070C0"/>
                </a:solidFill>
              </a:rPr>
              <a:t>Not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precursors of chronic peptic ulcers</a:t>
            </a:r>
            <a:endParaRPr lang="en-US" sz="2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Acute Gastric Ulceration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JO" sz="4400" dirty="0"/>
              <a:t>وَمَنْ أَحْيَاهَا فَكَأَنَّمَا أَحْيَا النَّاسَ جَمِيعًا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556790"/>
          <a:ext cx="8229600" cy="4810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16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Conditions associated with acute ulcer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204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Chronic exposure to gastric irritant drugs:</a:t>
                      </a:r>
                    </a:p>
                    <a:p>
                      <a:pPr lvl="1" algn="just"/>
                      <a:r>
                        <a:rPr lang="en-US" sz="2400" dirty="0"/>
                        <a:t>NSAIDs &amp; corticosteroids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204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Severe trauma</a:t>
                      </a:r>
                      <a:r>
                        <a:rPr lang="en-US" sz="2400" baseline="0" dirty="0"/>
                        <a:t> (</a:t>
                      </a:r>
                      <a:r>
                        <a:rPr lang="en-US" sz="2400" dirty="0"/>
                        <a:t>including major surgical procedures)</a:t>
                      </a:r>
                    </a:p>
                    <a:p>
                      <a:pPr algn="just"/>
                      <a:r>
                        <a:rPr lang="en-US" sz="2400" dirty="0"/>
                        <a:t>Sepsis</a:t>
                      </a:r>
                      <a:r>
                        <a:rPr lang="en-US" sz="2400" baseline="0" dirty="0"/>
                        <a:t>, </a:t>
                      </a:r>
                      <a:r>
                        <a:rPr lang="en-US" sz="2400" dirty="0"/>
                        <a:t>shock &amp; critically ill pts (</a:t>
                      </a:r>
                      <a:r>
                        <a:rPr lang="en-US" sz="2400" b="1" i="1" dirty="0">
                          <a:solidFill>
                            <a:srgbClr val="0070C0"/>
                          </a:solidFill>
                        </a:rPr>
                        <a:t>stress ulcers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60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Extensive burns (</a:t>
                      </a:r>
                      <a:r>
                        <a:rPr lang="en-US" sz="2400" b="1" i="1" dirty="0">
                          <a:solidFill>
                            <a:srgbClr val="0070C0"/>
                          </a:solidFill>
                        </a:rPr>
                        <a:t>Curling ulcers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07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Traumatic or surgical injury to the CNS or an </a:t>
                      </a:r>
                      <a:r>
                        <a:rPr lang="en-US" sz="2400" dirty="0" err="1"/>
                        <a:t>intracerebral</a:t>
                      </a:r>
                      <a:r>
                        <a:rPr lang="en-US" sz="2400" dirty="0"/>
                        <a:t> hemorrhage (</a:t>
                      </a:r>
                      <a:r>
                        <a:rPr lang="en-US" sz="2400" b="1" i="1" dirty="0">
                          <a:solidFill>
                            <a:srgbClr val="0070C0"/>
                          </a:solidFill>
                        </a:rPr>
                        <a:t>Cushing ulcers</a:t>
                      </a:r>
                      <a:r>
                        <a:rPr lang="en-US" sz="2400" dirty="0"/>
                        <a:t>)</a:t>
                      </a:r>
                    </a:p>
                    <a:p>
                      <a:pPr marL="45720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/>
                          <a:cs typeface="Arial"/>
                        </a:rPr>
                        <a:t>↑ I</a:t>
                      </a:r>
                      <a:r>
                        <a:rPr lang="en-US" sz="2400" dirty="0"/>
                        <a:t>CP may stimulate </a:t>
                      </a:r>
                      <a:r>
                        <a:rPr lang="en-US" sz="2400" dirty="0" err="1"/>
                        <a:t>vagal</a:t>
                      </a:r>
                      <a:r>
                        <a:rPr lang="en-US" sz="2400" dirty="0"/>
                        <a:t> nuclei and cause gastric acid </a:t>
                      </a:r>
                      <a:r>
                        <a:rPr lang="en-US" sz="2400" dirty="0" err="1"/>
                        <a:t>hypersecretion</a:t>
                      </a:r>
                      <a:endParaRPr lang="en-US" sz="2400" dirty="0"/>
                    </a:p>
                    <a:p>
                      <a:pPr marL="45720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High risk of perforation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en-US" dirty="0"/>
              <a:t>Pathogenesis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Site: 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/>
              <a:t>Anywhere in the stomach 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/>
              <a:t>Occasionally in the duodenum. </a:t>
            </a:r>
          </a:p>
          <a:p>
            <a:pPr algn="just"/>
            <a:r>
              <a:rPr lang="en-US" b="1" dirty="0"/>
              <a:t>Size &amp; shape: 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/>
              <a:t>Usually circular and small (&lt;1 cm). </a:t>
            </a:r>
          </a:p>
          <a:p>
            <a:pPr lvl="1" algn="just">
              <a:buFont typeface="Wingdings" pitchFamily="2" charset="2"/>
              <a:buChar char="q"/>
            </a:pPr>
            <a:endParaRPr lang="en-US" sz="800" dirty="0"/>
          </a:p>
          <a:p>
            <a:pPr algn="just"/>
            <a:r>
              <a:rPr lang="en-US" dirty="0"/>
              <a:t>The ulcer base is stained dark brown by the acid digestion of extruded blood.</a:t>
            </a:r>
          </a:p>
          <a:p>
            <a:pPr algn="just"/>
            <a:endParaRPr lang="en-US" sz="800" dirty="0"/>
          </a:p>
          <a:p>
            <a:pPr algn="just"/>
            <a:r>
              <a:rPr lang="en-US" dirty="0"/>
              <a:t>Often </a:t>
            </a:r>
            <a:r>
              <a:rPr lang="en-US" i="1" dirty="0">
                <a:solidFill>
                  <a:srgbClr val="0070C0"/>
                </a:solidFill>
              </a:rPr>
              <a:t>multiple</a:t>
            </a:r>
            <a:r>
              <a:rPr lang="en-US" dirty="0"/>
              <a:t>, but may be single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Morphology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Multiple stress ulcers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196752"/>
            <a:ext cx="828092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2800" dirty="0"/>
          </a:p>
          <a:p>
            <a:pPr algn="just"/>
            <a:r>
              <a:rPr lang="en-US" sz="2800" dirty="0"/>
              <a:t>Abrupt lesions with normal adjacent mucosa. 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i="1" dirty="0">
                <a:solidFill>
                  <a:srgbClr val="0070C0"/>
                </a:solidFill>
              </a:rPr>
              <a:t>Superficial</a:t>
            </a:r>
            <a:r>
              <a:rPr lang="en-US" sz="2800" dirty="0"/>
              <a:t> erosions 	OR</a:t>
            </a:r>
          </a:p>
          <a:p>
            <a:pPr algn="just"/>
            <a:r>
              <a:rPr lang="en-US" sz="2800" i="1" dirty="0">
                <a:solidFill>
                  <a:srgbClr val="0070C0"/>
                </a:solidFill>
              </a:rPr>
              <a:t>Deep</a:t>
            </a:r>
            <a:r>
              <a:rPr lang="en-US" sz="2800" dirty="0"/>
              <a:t> ulcers involving the entire mucosa but do not penetrate the </a:t>
            </a:r>
            <a:r>
              <a:rPr lang="en-US" sz="2800" dirty="0" err="1"/>
              <a:t>muscularis</a:t>
            </a:r>
            <a:r>
              <a:rPr lang="en-US" sz="2800" dirty="0"/>
              <a:t> </a:t>
            </a:r>
            <a:r>
              <a:rPr lang="en-US" sz="2800" dirty="0" err="1"/>
              <a:t>propria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Microscopic picture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/>
          </a:p>
          <a:p>
            <a:pPr algn="just"/>
            <a:r>
              <a:rPr lang="en-US" dirty="0"/>
              <a:t>A high % of persons admitted to hospital ICU develop superficial gastric erosions or ulcers </a:t>
            </a:r>
          </a:p>
          <a:p>
            <a:pPr algn="just"/>
            <a:r>
              <a:rPr lang="en-US" dirty="0"/>
              <a:t>May be: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Of limited clinical consequence (N+V, minor </a:t>
            </a:r>
            <a:r>
              <a:rPr lang="en-US" dirty="0" err="1"/>
              <a:t>hematemesis</a:t>
            </a:r>
            <a:r>
              <a:rPr lang="en-US" dirty="0"/>
              <a:t>) to a life-threatening condition.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single most important prognostic factor is the</a:t>
            </a:r>
            <a:r>
              <a:rPr lang="en-US" dirty="0">
                <a:solidFill>
                  <a:srgbClr val="0070C0"/>
                </a:solidFill>
              </a:rPr>
              <a:t> outcome </a:t>
            </a:r>
            <a:r>
              <a:rPr lang="en-US" dirty="0"/>
              <a:t>of the underlying condition.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Features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18072</TotalTime>
  <Words>1633</Words>
  <Application>Microsoft Office PowerPoint</Application>
  <PresentationFormat>On-screen Show (4:3)</PresentationFormat>
  <Paragraphs>327</Paragraphs>
  <Slides>40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Concourse</vt:lpstr>
      <vt:lpstr>Diseases of the gastrointestinal tract</vt:lpstr>
      <vt:lpstr>STOMACH</vt:lpstr>
      <vt:lpstr>GASTRIC ULCERATION</vt:lpstr>
      <vt:lpstr>Acute Gastric Ulceration</vt:lpstr>
      <vt:lpstr>Pathogenesis </vt:lpstr>
      <vt:lpstr>Morphology</vt:lpstr>
      <vt:lpstr>Multiple stress ulcers</vt:lpstr>
      <vt:lpstr>Microscopic picture</vt:lpstr>
      <vt:lpstr>Clinical Features</vt:lpstr>
      <vt:lpstr>Peptic Ulcer Disease</vt:lpstr>
      <vt:lpstr>Epidemiology</vt:lpstr>
      <vt:lpstr>PowerPoint Presentation</vt:lpstr>
      <vt:lpstr>PowerPoint Presentation</vt:lpstr>
      <vt:lpstr>Morphology</vt:lpstr>
      <vt:lpstr>Peptic ulcer vs malignant ulcer</vt:lpstr>
      <vt:lpstr>Microscopic appearance</vt:lpstr>
      <vt:lpstr>Clinical Features</vt:lpstr>
      <vt:lpstr>PowerPoint Presentation</vt:lpstr>
      <vt:lpstr>Course and treatment</vt:lpstr>
      <vt:lpstr>GASTRIC TUMORS </vt:lpstr>
      <vt:lpstr>Gastric Polyps</vt:lpstr>
      <vt:lpstr>Hyperplastic (Inflammatory) polyps</vt:lpstr>
      <vt:lpstr>Fundic gland polyps</vt:lpstr>
      <vt:lpstr>Adenomas </vt:lpstr>
      <vt:lpstr>Gastric Carcinoma</vt:lpstr>
      <vt:lpstr>Classification of gastric carcinoma</vt:lpstr>
      <vt:lpstr>PowerPoint Presentation</vt:lpstr>
      <vt:lpstr>PowerPoint Presentation</vt:lpstr>
      <vt:lpstr>Morphology</vt:lpstr>
      <vt:lpstr>Morphology </vt:lpstr>
      <vt:lpstr>Early gastric carcinoma</vt:lpstr>
      <vt:lpstr>Advanced gastric carcinoma</vt:lpstr>
      <vt:lpstr>Malignant ulcer</vt:lpstr>
      <vt:lpstr>Linitis plastica</vt:lpstr>
      <vt:lpstr>Microscopic appearance</vt:lpstr>
      <vt:lpstr>Microscopic appearance</vt:lpstr>
      <vt:lpstr>Tumor spread </vt:lpstr>
      <vt:lpstr>Clinical Features</vt:lpstr>
      <vt:lpstr>Prognosis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</dc:title>
  <dc:creator>Dr.Rola</dc:creator>
  <cp:lastModifiedBy>hamzeh otoom</cp:lastModifiedBy>
  <cp:revision>685</cp:revision>
  <dcterms:created xsi:type="dcterms:W3CDTF">2013-03-22T08:18:10Z</dcterms:created>
  <dcterms:modified xsi:type="dcterms:W3CDTF">2020-10-18T08:15:07Z</dcterms:modified>
</cp:coreProperties>
</file>