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982" r:id="rId2"/>
    <p:sldId id="530" r:id="rId3"/>
    <p:sldId id="533" r:id="rId4"/>
    <p:sldId id="544" r:id="rId5"/>
    <p:sldId id="905" r:id="rId6"/>
    <p:sldId id="906" r:id="rId7"/>
    <p:sldId id="907" r:id="rId8"/>
    <p:sldId id="908" r:id="rId9"/>
    <p:sldId id="909" r:id="rId10"/>
    <p:sldId id="911" r:id="rId11"/>
    <p:sldId id="912" r:id="rId12"/>
    <p:sldId id="913" r:id="rId13"/>
    <p:sldId id="545" r:id="rId14"/>
    <p:sldId id="546" r:id="rId15"/>
    <p:sldId id="547" r:id="rId16"/>
    <p:sldId id="548" r:id="rId17"/>
    <p:sldId id="549" r:id="rId18"/>
    <p:sldId id="552" r:id="rId19"/>
    <p:sldId id="962" r:id="rId20"/>
    <p:sldId id="963" r:id="rId21"/>
    <p:sldId id="554" r:id="rId22"/>
    <p:sldId id="555" r:id="rId23"/>
    <p:sldId id="556" r:id="rId24"/>
    <p:sldId id="897" r:id="rId25"/>
    <p:sldId id="558" r:id="rId26"/>
    <p:sldId id="898" r:id="rId27"/>
    <p:sldId id="559" r:id="rId28"/>
    <p:sldId id="923" r:id="rId29"/>
    <p:sldId id="921" r:id="rId30"/>
    <p:sldId id="560" r:id="rId31"/>
    <p:sldId id="924" r:id="rId32"/>
    <p:sldId id="561" r:id="rId33"/>
    <p:sldId id="850" r:id="rId34"/>
    <p:sldId id="98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77419" autoAdjust="0"/>
  </p:normalViewPr>
  <p:slideViewPr>
    <p:cSldViewPr>
      <p:cViewPr varScale="1">
        <p:scale>
          <a:sx n="90" d="100"/>
          <a:sy n="90" d="100"/>
        </p:scale>
        <p:origin x="-22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presProps" Target="presProps.xml" /><Relationship Id="rId40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22897-9805-43FD-B03C-076DB2BCCA0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BB99BD-36D0-49C7-9227-2824B17E4B71}">
      <dgm:prSet phldrT="[Text]"/>
      <dgm:spPr>
        <a:solidFill>
          <a:schemeClr val="accent5">
            <a:lumMod val="20000"/>
            <a:lumOff val="8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</a:rPr>
            <a:t>Acute gastritis</a:t>
          </a:r>
        </a:p>
      </dgm:t>
    </dgm:pt>
    <dgm:pt modelId="{05DC5427-A2A5-45C4-A629-01F1CAFF9B09}" type="parTrans" cxnId="{198FC385-8962-440E-808C-4BEDAC603994}">
      <dgm:prSet/>
      <dgm:spPr/>
      <dgm:t>
        <a:bodyPr/>
        <a:lstStyle/>
        <a:p>
          <a:endParaRPr lang="en-US"/>
        </a:p>
      </dgm:t>
    </dgm:pt>
    <dgm:pt modelId="{FECA7F16-6877-443E-BA8C-3B4DCDE88ED0}" type="sibTrans" cxnId="{198FC385-8962-440E-808C-4BEDAC603994}">
      <dgm:prSet/>
      <dgm:spPr/>
      <dgm:t>
        <a:bodyPr/>
        <a:lstStyle/>
        <a:p>
          <a:endParaRPr lang="en-US"/>
        </a:p>
      </dgm:t>
    </dgm:pt>
    <dgm:pt modelId="{8E5F5444-5B00-4B09-A70D-CCB6862FDF7A}">
      <dgm:prSet phldrT="[Text]"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Disruption of the adherent mucous layer</a:t>
          </a:r>
        </a:p>
      </dgm:t>
    </dgm:pt>
    <dgm:pt modelId="{B7502147-B99C-4B35-81DC-8C40E630FC0F}" type="parTrans" cxnId="{3B6E17DA-C650-4E5D-8EF1-2937D1783303}">
      <dgm:prSet/>
      <dgm:spPr/>
      <dgm:t>
        <a:bodyPr/>
        <a:lstStyle/>
        <a:p>
          <a:endParaRPr lang="en-US"/>
        </a:p>
      </dgm:t>
    </dgm:pt>
    <dgm:pt modelId="{BD5C5AE2-CC43-40B1-BE13-586548279ADC}" type="sibTrans" cxnId="{3B6E17DA-C650-4E5D-8EF1-2937D1783303}">
      <dgm:prSet/>
      <dgm:spPr/>
      <dgm:t>
        <a:bodyPr/>
        <a:lstStyle/>
        <a:p>
          <a:endParaRPr lang="en-US"/>
        </a:p>
      </dgm:t>
    </dgm:pt>
    <dgm:pt modelId="{F19ED8C5-4AFD-458B-A078-1B4C5CEAA348}">
      <dgm:prSet phldrT="[Text]"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rPr>
            <a:t>↑ </a:t>
          </a:r>
          <a:r>
            <a:rPr lang="en-US" sz="2000" b="1" dirty="0">
              <a:solidFill>
                <a:srgbClr val="002060"/>
              </a:solidFill>
            </a:rPr>
            <a:t>HCL secretion with H ions back-diffusion into the superficial epithelium</a:t>
          </a:r>
        </a:p>
      </dgm:t>
    </dgm:pt>
    <dgm:pt modelId="{E37DB82A-8165-4F5D-944B-C192D3D46EE3}" type="parTrans" cxnId="{6A0F7671-9520-4EB5-8883-92584F0D7B22}">
      <dgm:prSet/>
      <dgm:spPr/>
      <dgm:t>
        <a:bodyPr/>
        <a:lstStyle/>
        <a:p>
          <a:endParaRPr lang="en-US"/>
        </a:p>
      </dgm:t>
    </dgm:pt>
    <dgm:pt modelId="{4CE57E39-8656-4DCA-B44E-E80B50DFBE79}" type="sibTrans" cxnId="{6A0F7671-9520-4EB5-8883-92584F0D7B22}">
      <dgm:prSet/>
      <dgm:spPr/>
      <dgm:t>
        <a:bodyPr/>
        <a:lstStyle/>
        <a:p>
          <a:endParaRPr lang="en-US"/>
        </a:p>
      </dgm:t>
    </dgm:pt>
    <dgm:pt modelId="{86006F67-C370-43D5-8885-FC79C0619CC3}">
      <dgm:prSet phldrT="[Text]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b="1" dirty="0">
              <a:solidFill>
                <a:srgbClr val="002060"/>
              </a:solidFill>
              <a:latin typeface="Lucida Sans Unicode"/>
              <a:cs typeface="Lucida Sans Unicode"/>
            </a:rPr>
            <a:t>↓</a:t>
          </a:r>
          <a:r>
            <a:rPr lang="en-US" b="1" dirty="0">
              <a:solidFill>
                <a:srgbClr val="002060"/>
              </a:solidFill>
            </a:rPr>
            <a:t> production of bicarbonate buffer by superficial epithelial cells</a:t>
          </a:r>
        </a:p>
      </dgm:t>
    </dgm:pt>
    <dgm:pt modelId="{E2E4876A-D790-4E73-B6D0-827173F185C7}" type="parTrans" cxnId="{13E57D4A-1538-4ACA-940D-019A0A222B86}">
      <dgm:prSet/>
      <dgm:spPr/>
      <dgm:t>
        <a:bodyPr/>
        <a:lstStyle/>
        <a:p>
          <a:endParaRPr lang="en-US"/>
        </a:p>
      </dgm:t>
    </dgm:pt>
    <dgm:pt modelId="{9175DE60-574C-4CEE-B13D-3AEE49EA21E4}" type="sibTrans" cxnId="{13E57D4A-1538-4ACA-940D-019A0A222B86}">
      <dgm:prSet/>
      <dgm:spPr/>
      <dgm:t>
        <a:bodyPr/>
        <a:lstStyle/>
        <a:p>
          <a:endParaRPr lang="en-US"/>
        </a:p>
      </dgm:t>
    </dgm:pt>
    <dgm:pt modelId="{28D6EC8C-53A8-4972-90FA-116C134D1161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Reduced mucosal blood flow</a:t>
          </a:r>
        </a:p>
      </dgm:t>
    </dgm:pt>
    <dgm:pt modelId="{4A88FE3A-C0AC-47A8-8E0B-D1E33289BBBC}" type="parTrans" cxnId="{A68BC97B-DC69-494C-84A2-02304C17F24B}">
      <dgm:prSet/>
      <dgm:spPr/>
      <dgm:t>
        <a:bodyPr/>
        <a:lstStyle/>
        <a:p>
          <a:endParaRPr lang="en-US"/>
        </a:p>
      </dgm:t>
    </dgm:pt>
    <dgm:pt modelId="{F272BF0C-B4DE-4EA0-9DD6-D2B4945E8B37}" type="sibTrans" cxnId="{A68BC97B-DC69-494C-84A2-02304C17F24B}">
      <dgm:prSet/>
      <dgm:spPr/>
      <dgm:t>
        <a:bodyPr/>
        <a:lstStyle/>
        <a:p>
          <a:endParaRPr lang="en-US"/>
        </a:p>
      </dgm:t>
    </dgm:pt>
    <dgm:pt modelId="{2EF7365B-B352-4825-A369-0949C1067729}">
      <dgm:prSet custT="1"/>
      <dgm:spPr>
        <a:solidFill>
          <a:schemeClr val="bg1">
            <a:lumMod val="95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2000" b="1" dirty="0">
              <a:solidFill>
                <a:srgbClr val="002060"/>
              </a:solidFill>
            </a:rPr>
            <a:t>Direct damage to the epithelium</a:t>
          </a:r>
        </a:p>
      </dgm:t>
    </dgm:pt>
    <dgm:pt modelId="{EB053D0F-53C4-4022-9307-EAB97FAB07EB}" type="parTrans" cxnId="{D5A10331-D1C5-486A-BF90-E7DD5FA02002}">
      <dgm:prSet/>
      <dgm:spPr/>
      <dgm:t>
        <a:bodyPr/>
        <a:lstStyle/>
        <a:p>
          <a:endParaRPr lang="en-US"/>
        </a:p>
      </dgm:t>
    </dgm:pt>
    <dgm:pt modelId="{83E06871-8872-4EE6-8B92-B8CA9C7A79A4}" type="sibTrans" cxnId="{D5A10331-D1C5-486A-BF90-E7DD5FA02002}">
      <dgm:prSet/>
      <dgm:spPr/>
      <dgm:t>
        <a:bodyPr/>
        <a:lstStyle/>
        <a:p>
          <a:endParaRPr lang="en-US"/>
        </a:p>
      </dgm:t>
    </dgm:pt>
    <dgm:pt modelId="{61207172-A5DD-4350-BD5D-377007A6738D}" type="pres">
      <dgm:prSet presAssocID="{68822897-9805-43FD-B03C-076DB2BCCA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9378E8-B146-43A1-BE1F-5A072D132ECC}" type="pres">
      <dgm:prSet presAssocID="{81BB99BD-36D0-49C7-9227-2824B17E4B71}" presName="centerShape" presStyleLbl="node0" presStyleIdx="0" presStyleCnt="1"/>
      <dgm:spPr/>
    </dgm:pt>
    <dgm:pt modelId="{D7C38EEA-EDC7-46A1-BB51-16A1BF2937A4}" type="pres">
      <dgm:prSet presAssocID="{B7502147-B99C-4B35-81DC-8C40E630FC0F}" presName="parTrans" presStyleLbl="bgSibTrans2D1" presStyleIdx="0" presStyleCnt="5"/>
      <dgm:spPr/>
    </dgm:pt>
    <dgm:pt modelId="{E2CC4326-93A5-42F1-9260-25C8A17DAFBC}" type="pres">
      <dgm:prSet presAssocID="{8E5F5444-5B00-4B09-A70D-CCB6862FDF7A}" presName="node" presStyleLbl="node1" presStyleIdx="0" presStyleCnt="5">
        <dgm:presLayoutVars>
          <dgm:bulletEnabled val="1"/>
        </dgm:presLayoutVars>
      </dgm:prSet>
      <dgm:spPr/>
    </dgm:pt>
    <dgm:pt modelId="{4314CA9F-2DC7-4F63-9E0A-379D1576EF0F}" type="pres">
      <dgm:prSet presAssocID="{E37DB82A-8165-4F5D-944B-C192D3D46EE3}" presName="parTrans" presStyleLbl="bgSibTrans2D1" presStyleIdx="1" presStyleCnt="5"/>
      <dgm:spPr/>
    </dgm:pt>
    <dgm:pt modelId="{8370DD6F-7845-42D8-A653-8FD434C552C2}" type="pres">
      <dgm:prSet presAssocID="{F19ED8C5-4AFD-458B-A078-1B4C5CEAA348}" presName="node" presStyleLbl="node1" presStyleIdx="1" presStyleCnt="5" custScaleX="109401" custScaleY="146908">
        <dgm:presLayoutVars>
          <dgm:bulletEnabled val="1"/>
        </dgm:presLayoutVars>
      </dgm:prSet>
      <dgm:spPr/>
    </dgm:pt>
    <dgm:pt modelId="{DE57B528-9EC9-4188-93B7-86CE981B0681}" type="pres">
      <dgm:prSet presAssocID="{E2E4876A-D790-4E73-B6D0-827173F185C7}" presName="parTrans" presStyleLbl="bgSibTrans2D1" presStyleIdx="2" presStyleCnt="5"/>
      <dgm:spPr/>
    </dgm:pt>
    <dgm:pt modelId="{1217B07D-1F13-4F1C-8901-4F4F1BAF25FE}" type="pres">
      <dgm:prSet presAssocID="{86006F67-C370-43D5-8885-FC79C0619CC3}" presName="node" presStyleLbl="node1" presStyleIdx="2" presStyleCnt="5" custScaleY="140726">
        <dgm:presLayoutVars>
          <dgm:bulletEnabled val="1"/>
        </dgm:presLayoutVars>
      </dgm:prSet>
      <dgm:spPr/>
    </dgm:pt>
    <dgm:pt modelId="{CAD0CCB4-75B0-45A7-8073-8B9FCA51D363}" type="pres">
      <dgm:prSet presAssocID="{4A88FE3A-C0AC-47A8-8E0B-D1E33289BBBC}" presName="parTrans" presStyleLbl="bgSibTrans2D1" presStyleIdx="3" presStyleCnt="5"/>
      <dgm:spPr/>
    </dgm:pt>
    <dgm:pt modelId="{68CC6D77-280E-4A6A-B69B-E0E4791C1DCE}" type="pres">
      <dgm:prSet presAssocID="{28D6EC8C-53A8-4972-90FA-116C134D1161}" presName="node" presStyleLbl="node1" presStyleIdx="3" presStyleCnt="5" custScaleX="108752" custScaleY="143588">
        <dgm:presLayoutVars>
          <dgm:bulletEnabled val="1"/>
        </dgm:presLayoutVars>
      </dgm:prSet>
      <dgm:spPr/>
    </dgm:pt>
    <dgm:pt modelId="{F0A9344E-8BE5-4408-8C9D-C9452B54F3E1}" type="pres">
      <dgm:prSet presAssocID="{EB053D0F-53C4-4022-9307-EAB97FAB07EB}" presName="parTrans" presStyleLbl="bgSibTrans2D1" presStyleIdx="4" presStyleCnt="5"/>
      <dgm:spPr/>
    </dgm:pt>
    <dgm:pt modelId="{575B0F7E-C203-4082-BB58-E6FD7FC09F31}" type="pres">
      <dgm:prSet presAssocID="{2EF7365B-B352-4825-A369-0949C1067729}" presName="node" presStyleLbl="node1" presStyleIdx="4" presStyleCnt="5">
        <dgm:presLayoutVars>
          <dgm:bulletEnabled val="1"/>
        </dgm:presLayoutVars>
      </dgm:prSet>
      <dgm:spPr/>
    </dgm:pt>
  </dgm:ptLst>
  <dgm:cxnLst>
    <dgm:cxn modelId="{CCF87A0C-A476-4FDC-A3B1-E84462AF3293}" type="presOf" srcId="{8E5F5444-5B00-4B09-A70D-CCB6862FDF7A}" destId="{E2CC4326-93A5-42F1-9260-25C8A17DAFBC}" srcOrd="0" destOrd="0" presId="urn:microsoft.com/office/officeart/2005/8/layout/radial4"/>
    <dgm:cxn modelId="{B08DF217-53C0-4AD5-A763-B341278EC7CC}" type="presOf" srcId="{B7502147-B99C-4B35-81DC-8C40E630FC0F}" destId="{D7C38EEA-EDC7-46A1-BB51-16A1BF2937A4}" srcOrd="0" destOrd="0" presId="urn:microsoft.com/office/officeart/2005/8/layout/radial4"/>
    <dgm:cxn modelId="{8C7A3923-5253-4ACE-8943-321B616BA171}" type="presOf" srcId="{86006F67-C370-43D5-8885-FC79C0619CC3}" destId="{1217B07D-1F13-4F1C-8901-4F4F1BAF25FE}" srcOrd="0" destOrd="0" presId="urn:microsoft.com/office/officeart/2005/8/layout/radial4"/>
    <dgm:cxn modelId="{D5A10331-D1C5-486A-BF90-E7DD5FA02002}" srcId="{81BB99BD-36D0-49C7-9227-2824B17E4B71}" destId="{2EF7365B-B352-4825-A369-0949C1067729}" srcOrd="4" destOrd="0" parTransId="{EB053D0F-53C4-4022-9307-EAB97FAB07EB}" sibTransId="{83E06871-8872-4EE6-8B92-B8CA9C7A79A4}"/>
    <dgm:cxn modelId="{13E57D4A-1538-4ACA-940D-019A0A222B86}" srcId="{81BB99BD-36D0-49C7-9227-2824B17E4B71}" destId="{86006F67-C370-43D5-8885-FC79C0619CC3}" srcOrd="2" destOrd="0" parTransId="{E2E4876A-D790-4E73-B6D0-827173F185C7}" sibTransId="{9175DE60-574C-4CEE-B13D-3AEE49EA21E4}"/>
    <dgm:cxn modelId="{D18FC44D-99C5-4904-A19C-C9EA2CB544DF}" type="presOf" srcId="{68822897-9805-43FD-B03C-076DB2BCCA07}" destId="{61207172-A5DD-4350-BD5D-377007A6738D}" srcOrd="0" destOrd="0" presId="urn:microsoft.com/office/officeart/2005/8/layout/radial4"/>
    <dgm:cxn modelId="{6A0F7671-9520-4EB5-8883-92584F0D7B22}" srcId="{81BB99BD-36D0-49C7-9227-2824B17E4B71}" destId="{F19ED8C5-4AFD-458B-A078-1B4C5CEAA348}" srcOrd="1" destOrd="0" parTransId="{E37DB82A-8165-4F5D-944B-C192D3D46EE3}" sibTransId="{4CE57E39-8656-4DCA-B44E-E80B50DFBE79}"/>
    <dgm:cxn modelId="{C4916854-205C-4DD2-85A0-201E598DDE26}" type="presOf" srcId="{EB053D0F-53C4-4022-9307-EAB97FAB07EB}" destId="{F0A9344E-8BE5-4408-8C9D-C9452B54F3E1}" srcOrd="0" destOrd="0" presId="urn:microsoft.com/office/officeart/2005/8/layout/radial4"/>
    <dgm:cxn modelId="{E1188E74-69F5-4E77-BBB8-D70F252D90B8}" type="presOf" srcId="{28D6EC8C-53A8-4972-90FA-116C134D1161}" destId="{68CC6D77-280E-4A6A-B69B-E0E4791C1DCE}" srcOrd="0" destOrd="0" presId="urn:microsoft.com/office/officeart/2005/8/layout/radial4"/>
    <dgm:cxn modelId="{A68BC97B-DC69-494C-84A2-02304C17F24B}" srcId="{81BB99BD-36D0-49C7-9227-2824B17E4B71}" destId="{28D6EC8C-53A8-4972-90FA-116C134D1161}" srcOrd="3" destOrd="0" parTransId="{4A88FE3A-C0AC-47A8-8E0B-D1E33289BBBC}" sibTransId="{F272BF0C-B4DE-4EA0-9DD6-D2B4945E8B37}"/>
    <dgm:cxn modelId="{198FC385-8962-440E-808C-4BEDAC603994}" srcId="{68822897-9805-43FD-B03C-076DB2BCCA07}" destId="{81BB99BD-36D0-49C7-9227-2824B17E4B71}" srcOrd="0" destOrd="0" parTransId="{05DC5427-A2A5-45C4-A629-01F1CAFF9B09}" sibTransId="{FECA7F16-6877-443E-BA8C-3B4DCDE88ED0}"/>
    <dgm:cxn modelId="{C49DF386-FBAE-4804-83AF-12C61C694CD0}" type="presOf" srcId="{E2E4876A-D790-4E73-B6D0-827173F185C7}" destId="{DE57B528-9EC9-4188-93B7-86CE981B0681}" srcOrd="0" destOrd="0" presId="urn:microsoft.com/office/officeart/2005/8/layout/radial4"/>
    <dgm:cxn modelId="{965C7F9C-A3EC-42B4-96F9-3FF418806382}" type="presOf" srcId="{2EF7365B-B352-4825-A369-0949C1067729}" destId="{575B0F7E-C203-4082-BB58-E6FD7FC09F31}" srcOrd="0" destOrd="0" presId="urn:microsoft.com/office/officeart/2005/8/layout/radial4"/>
    <dgm:cxn modelId="{F81858B2-7BE9-4D5F-B019-4FED64D8C813}" type="presOf" srcId="{F19ED8C5-4AFD-458B-A078-1B4C5CEAA348}" destId="{8370DD6F-7845-42D8-A653-8FD434C552C2}" srcOrd="0" destOrd="0" presId="urn:microsoft.com/office/officeart/2005/8/layout/radial4"/>
    <dgm:cxn modelId="{DE1242D9-C1C5-4DD8-AE61-7359AD930D41}" type="presOf" srcId="{E37DB82A-8165-4F5D-944B-C192D3D46EE3}" destId="{4314CA9F-2DC7-4F63-9E0A-379D1576EF0F}" srcOrd="0" destOrd="0" presId="urn:microsoft.com/office/officeart/2005/8/layout/radial4"/>
    <dgm:cxn modelId="{3B6E17DA-C650-4E5D-8EF1-2937D1783303}" srcId="{81BB99BD-36D0-49C7-9227-2824B17E4B71}" destId="{8E5F5444-5B00-4B09-A70D-CCB6862FDF7A}" srcOrd="0" destOrd="0" parTransId="{B7502147-B99C-4B35-81DC-8C40E630FC0F}" sibTransId="{BD5C5AE2-CC43-40B1-BE13-586548279ADC}"/>
    <dgm:cxn modelId="{55BA5BEB-8D5B-4194-BE87-038A61FC66BD}" type="presOf" srcId="{81BB99BD-36D0-49C7-9227-2824B17E4B71}" destId="{CD9378E8-B146-43A1-BE1F-5A072D132ECC}" srcOrd="0" destOrd="0" presId="urn:microsoft.com/office/officeart/2005/8/layout/radial4"/>
    <dgm:cxn modelId="{9309EAEB-9281-43DC-8A7A-EEF56960607A}" type="presOf" srcId="{4A88FE3A-C0AC-47A8-8E0B-D1E33289BBBC}" destId="{CAD0CCB4-75B0-45A7-8073-8B9FCA51D363}" srcOrd="0" destOrd="0" presId="urn:microsoft.com/office/officeart/2005/8/layout/radial4"/>
    <dgm:cxn modelId="{BCC06410-34D9-495B-AEF4-1966FAF18119}" type="presParOf" srcId="{61207172-A5DD-4350-BD5D-377007A6738D}" destId="{CD9378E8-B146-43A1-BE1F-5A072D132ECC}" srcOrd="0" destOrd="0" presId="urn:microsoft.com/office/officeart/2005/8/layout/radial4"/>
    <dgm:cxn modelId="{CA47DE65-D917-4149-AD78-99A5C5955939}" type="presParOf" srcId="{61207172-A5DD-4350-BD5D-377007A6738D}" destId="{D7C38EEA-EDC7-46A1-BB51-16A1BF2937A4}" srcOrd="1" destOrd="0" presId="urn:microsoft.com/office/officeart/2005/8/layout/radial4"/>
    <dgm:cxn modelId="{BE6168E5-FA27-419F-9D89-65876032982B}" type="presParOf" srcId="{61207172-A5DD-4350-BD5D-377007A6738D}" destId="{E2CC4326-93A5-42F1-9260-25C8A17DAFBC}" srcOrd="2" destOrd="0" presId="urn:microsoft.com/office/officeart/2005/8/layout/radial4"/>
    <dgm:cxn modelId="{C2662049-5583-4DC4-9DC1-622EB2768AA4}" type="presParOf" srcId="{61207172-A5DD-4350-BD5D-377007A6738D}" destId="{4314CA9F-2DC7-4F63-9E0A-379D1576EF0F}" srcOrd="3" destOrd="0" presId="urn:microsoft.com/office/officeart/2005/8/layout/radial4"/>
    <dgm:cxn modelId="{1152957D-31DC-4923-957A-36B445905BA6}" type="presParOf" srcId="{61207172-A5DD-4350-BD5D-377007A6738D}" destId="{8370DD6F-7845-42D8-A653-8FD434C552C2}" srcOrd="4" destOrd="0" presId="urn:microsoft.com/office/officeart/2005/8/layout/radial4"/>
    <dgm:cxn modelId="{24B72B72-B992-4B6D-997B-6D090D4B0294}" type="presParOf" srcId="{61207172-A5DD-4350-BD5D-377007A6738D}" destId="{DE57B528-9EC9-4188-93B7-86CE981B0681}" srcOrd="5" destOrd="0" presId="urn:microsoft.com/office/officeart/2005/8/layout/radial4"/>
    <dgm:cxn modelId="{B9254DB7-7403-4E80-AA04-9D907C476DF1}" type="presParOf" srcId="{61207172-A5DD-4350-BD5D-377007A6738D}" destId="{1217B07D-1F13-4F1C-8901-4F4F1BAF25FE}" srcOrd="6" destOrd="0" presId="urn:microsoft.com/office/officeart/2005/8/layout/radial4"/>
    <dgm:cxn modelId="{93721FAA-1958-4201-9C5B-3D10E824281F}" type="presParOf" srcId="{61207172-A5DD-4350-BD5D-377007A6738D}" destId="{CAD0CCB4-75B0-45A7-8073-8B9FCA51D363}" srcOrd="7" destOrd="0" presId="urn:microsoft.com/office/officeart/2005/8/layout/radial4"/>
    <dgm:cxn modelId="{ECDC355B-878B-4273-948C-FA7B86BB4918}" type="presParOf" srcId="{61207172-A5DD-4350-BD5D-377007A6738D}" destId="{68CC6D77-280E-4A6A-B69B-E0E4791C1DCE}" srcOrd="8" destOrd="0" presId="urn:microsoft.com/office/officeart/2005/8/layout/radial4"/>
    <dgm:cxn modelId="{B2DF2379-9F93-4517-B5DA-5B8D2653BBF2}" type="presParOf" srcId="{61207172-A5DD-4350-BD5D-377007A6738D}" destId="{F0A9344E-8BE5-4408-8C9D-C9452B54F3E1}" srcOrd="9" destOrd="0" presId="urn:microsoft.com/office/officeart/2005/8/layout/radial4"/>
    <dgm:cxn modelId="{9C4EF189-18FA-427D-A7B3-A57FF5513DA4}" type="presParOf" srcId="{61207172-A5DD-4350-BD5D-377007A6738D}" destId="{575B0F7E-C203-4082-BB58-E6FD7FC09F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378E8-B146-43A1-BE1F-5A072D132ECC}">
      <dsp:nvSpPr>
        <dsp:cNvPr id="0" name=""/>
        <dsp:cNvSpPr/>
      </dsp:nvSpPr>
      <dsp:spPr>
        <a:xfrm>
          <a:off x="3208631" y="3582915"/>
          <a:ext cx="2223697" cy="222369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2060"/>
              </a:solidFill>
            </a:rPr>
            <a:t>Acute gastritis</a:t>
          </a:r>
        </a:p>
      </dsp:txBody>
      <dsp:txXfrm>
        <a:off x="3208631" y="3582915"/>
        <a:ext cx="2223697" cy="2223697"/>
      </dsp:txXfrm>
    </dsp:sp>
    <dsp:sp modelId="{D7C38EEA-EDC7-46A1-BB51-16A1BF2937A4}">
      <dsp:nvSpPr>
        <dsp:cNvPr id="0" name=""/>
        <dsp:cNvSpPr/>
      </dsp:nvSpPr>
      <dsp:spPr>
        <a:xfrm rot="10800000">
          <a:off x="1056917" y="4377886"/>
          <a:ext cx="2033369" cy="633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CC4326-93A5-42F1-9260-25C8A17DAFBC}">
      <dsp:nvSpPr>
        <dsp:cNvPr id="0" name=""/>
        <dsp:cNvSpPr/>
      </dsp:nvSpPr>
      <dsp:spPr>
        <a:xfrm>
          <a:off x="661" y="3849758"/>
          <a:ext cx="2112512" cy="16900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Disruption of the adherent mucous layer</a:t>
          </a:r>
        </a:p>
      </dsp:txBody>
      <dsp:txXfrm>
        <a:off x="661" y="3849758"/>
        <a:ext cx="2112512" cy="1690009"/>
      </dsp:txXfrm>
    </dsp:sp>
    <dsp:sp modelId="{4314CA9F-2DC7-4F63-9E0A-379D1576EF0F}">
      <dsp:nvSpPr>
        <dsp:cNvPr id="0" name=""/>
        <dsp:cNvSpPr/>
      </dsp:nvSpPr>
      <dsp:spPr>
        <a:xfrm rot="13500000">
          <a:off x="1715012" y="2789104"/>
          <a:ext cx="2033369" cy="633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0DD6F-7845-42D8-A653-8FD434C552C2}">
      <dsp:nvSpPr>
        <dsp:cNvPr id="0" name=""/>
        <dsp:cNvSpPr/>
      </dsp:nvSpPr>
      <dsp:spPr>
        <a:xfrm>
          <a:off x="857238" y="1145696"/>
          <a:ext cx="2311109" cy="248275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  <a:cs typeface="Arial"/>
            </a:rPr>
            <a:t>↑ </a:t>
          </a:r>
          <a:r>
            <a:rPr lang="en-US" sz="2000" b="1" kern="1200" dirty="0">
              <a:solidFill>
                <a:srgbClr val="002060"/>
              </a:solidFill>
            </a:rPr>
            <a:t>HCL secretion with H ions back-diffusion into the superficial epithelium</a:t>
          </a:r>
        </a:p>
      </dsp:txBody>
      <dsp:txXfrm>
        <a:off x="857238" y="1145696"/>
        <a:ext cx="2311109" cy="2482759"/>
      </dsp:txXfrm>
    </dsp:sp>
    <dsp:sp modelId="{DE57B528-9EC9-4188-93B7-86CE981B0681}">
      <dsp:nvSpPr>
        <dsp:cNvPr id="0" name=""/>
        <dsp:cNvSpPr/>
      </dsp:nvSpPr>
      <dsp:spPr>
        <a:xfrm rot="16200000">
          <a:off x="3303795" y="2131009"/>
          <a:ext cx="2033369" cy="633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7B07D-1F13-4F1C-8901-4F4F1BAF25FE}">
      <dsp:nvSpPr>
        <dsp:cNvPr id="0" name=""/>
        <dsp:cNvSpPr/>
      </dsp:nvSpPr>
      <dsp:spPr>
        <a:xfrm>
          <a:off x="3264223" y="242059"/>
          <a:ext cx="2112512" cy="2378283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002060"/>
              </a:solidFill>
              <a:latin typeface="Lucida Sans Unicode"/>
              <a:cs typeface="Lucida Sans Unicode"/>
            </a:rPr>
            <a:t>↓</a:t>
          </a:r>
          <a:r>
            <a:rPr lang="en-US" sz="2100" b="1" kern="1200" dirty="0">
              <a:solidFill>
                <a:srgbClr val="002060"/>
              </a:solidFill>
            </a:rPr>
            <a:t> production of bicarbonate buffer by superficial epithelial cells</a:t>
          </a:r>
        </a:p>
      </dsp:txBody>
      <dsp:txXfrm>
        <a:off x="3264223" y="242059"/>
        <a:ext cx="2112512" cy="2378283"/>
      </dsp:txXfrm>
    </dsp:sp>
    <dsp:sp modelId="{CAD0CCB4-75B0-45A7-8073-8B9FCA51D363}">
      <dsp:nvSpPr>
        <dsp:cNvPr id="0" name=""/>
        <dsp:cNvSpPr/>
      </dsp:nvSpPr>
      <dsp:spPr>
        <a:xfrm rot="18900000">
          <a:off x="4892577" y="2789104"/>
          <a:ext cx="2033369" cy="633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CC6D77-280E-4A6A-B69B-E0E4791C1DCE}">
      <dsp:nvSpPr>
        <dsp:cNvPr id="0" name=""/>
        <dsp:cNvSpPr/>
      </dsp:nvSpPr>
      <dsp:spPr>
        <a:xfrm>
          <a:off x="5479467" y="1173751"/>
          <a:ext cx="2297399" cy="2426651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Reduced mucosal blood flow</a:t>
          </a:r>
        </a:p>
      </dsp:txBody>
      <dsp:txXfrm>
        <a:off x="5479467" y="1173751"/>
        <a:ext cx="2297399" cy="2426651"/>
      </dsp:txXfrm>
    </dsp:sp>
    <dsp:sp modelId="{F0A9344E-8BE5-4408-8C9D-C9452B54F3E1}">
      <dsp:nvSpPr>
        <dsp:cNvPr id="0" name=""/>
        <dsp:cNvSpPr/>
      </dsp:nvSpPr>
      <dsp:spPr>
        <a:xfrm>
          <a:off x="5550672" y="4377886"/>
          <a:ext cx="2033369" cy="63375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5B0F7E-C203-4082-BB58-E6FD7FC09F31}">
      <dsp:nvSpPr>
        <dsp:cNvPr id="0" name=""/>
        <dsp:cNvSpPr/>
      </dsp:nvSpPr>
      <dsp:spPr>
        <a:xfrm>
          <a:off x="6527786" y="3849758"/>
          <a:ext cx="2112512" cy="1690009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55000" cap="flat" cmpd="thickThin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002060"/>
              </a:solidFill>
            </a:rPr>
            <a:t>Direct damage to the epithelium</a:t>
          </a:r>
        </a:p>
      </dsp:txBody>
      <dsp:txXfrm>
        <a:off x="6527786" y="3849758"/>
        <a:ext cx="2112512" cy="1690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07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F46F5-4356-41DF-BC5F-ED6F0F575649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4E5FE-7C89-45D6-9ADF-4A0F8CF5E5B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* </a:t>
            </a:r>
            <a:r>
              <a:rPr lang="en-US" dirty="0" err="1"/>
              <a:t>Trichobezoar</a:t>
            </a:r>
            <a:r>
              <a:rPr lang="en-US" dirty="0"/>
              <a:t> - </a:t>
            </a:r>
            <a:r>
              <a:rPr lang="en-US" dirty="0" err="1"/>
              <a:t>Phytobezoar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4E5FE-7C89-45D6-9ADF-4A0F8CF5E5B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117EACD-EB8F-4749-9E46-53ED8CA7EE60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663D260-E3EA-4EC0-9B15-C36D4DBB27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4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Diseases of the gastrointestinal tract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Dr. </a:t>
            </a:r>
            <a:r>
              <a:rPr lang="en-US" dirty="0" err="1"/>
              <a:t>Nesreen</a:t>
            </a:r>
            <a:r>
              <a:rPr lang="en-US" dirty="0"/>
              <a:t> </a:t>
            </a:r>
            <a:r>
              <a:rPr lang="en-US" dirty="0" err="1"/>
              <a:t>Bataineh</a:t>
            </a:r>
            <a:r>
              <a:rPr lang="en-US" dirty="0"/>
              <a:t> MD, </a:t>
            </a:r>
            <a:r>
              <a:rPr lang="en-US" dirty="0" err="1"/>
              <a:t>FRCPath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Microscopic appearance:</a:t>
            </a:r>
          </a:p>
          <a:p>
            <a:pPr algn="just"/>
            <a:r>
              <a:rPr lang="en-US" dirty="0"/>
              <a:t>Mucosal edema</a:t>
            </a:r>
          </a:p>
          <a:p>
            <a:pPr algn="just"/>
            <a:r>
              <a:rPr lang="en-US" dirty="0"/>
              <a:t>Inflammatory infiltrate rich in </a:t>
            </a:r>
            <a:r>
              <a:rPr lang="en-US" dirty="0" err="1">
                <a:solidFill>
                  <a:srgbClr val="0070C0"/>
                </a:solidFill>
              </a:rPr>
              <a:t>neutrophils</a:t>
            </a:r>
            <a:r>
              <a:rPr lang="en-US" dirty="0"/>
              <a:t>  </a:t>
            </a:r>
          </a:p>
          <a:p>
            <a:pPr algn="just"/>
            <a:r>
              <a:rPr lang="en-US" b="1" u="sng" dirty="0"/>
              <a:t>+</a:t>
            </a:r>
            <a:r>
              <a:rPr lang="en-US" dirty="0"/>
              <a:t> Erosions, hemorrhage  &amp; regeneration of epithelial cells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Removal of the cause may lead to complete restitution of the normal mucosa.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gastritis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7560840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Depends on the </a:t>
            </a:r>
            <a:r>
              <a:rPr lang="en-US" dirty="0">
                <a:solidFill>
                  <a:srgbClr val="FF0000"/>
                </a:solidFill>
              </a:rPr>
              <a:t>severity</a:t>
            </a:r>
            <a:r>
              <a:rPr lang="en-US" dirty="0"/>
              <a:t>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May be asymptomatic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/>
              <a:t>Epigastric</a:t>
            </a:r>
            <a:r>
              <a:rPr lang="en-US" dirty="0"/>
              <a:t> pain, nausea and vomiting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 err="1"/>
              <a:t>Hematemesis</a:t>
            </a:r>
            <a:r>
              <a:rPr lang="en-US" dirty="0"/>
              <a:t>, </a:t>
            </a:r>
            <a:r>
              <a:rPr lang="en-US" dirty="0" err="1"/>
              <a:t>melena</a:t>
            </a:r>
            <a:r>
              <a:rPr lang="en-US" dirty="0"/>
              <a:t> or potentially fatal blood loss. </a:t>
            </a:r>
          </a:p>
          <a:p>
            <a:pPr algn="just"/>
            <a:endParaRPr lang="en-US" dirty="0"/>
          </a:p>
          <a:p>
            <a:pPr algn="just"/>
            <a:r>
              <a:rPr lang="en-US" dirty="0"/>
              <a:t>It is one of the major causes of </a:t>
            </a:r>
            <a:r>
              <a:rPr lang="en-US" dirty="0" err="1"/>
              <a:t>hematemesis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3200" b="1" dirty="0"/>
          </a:p>
          <a:p>
            <a:pPr algn="just"/>
            <a:r>
              <a:rPr lang="en-US" sz="3200" b="1" dirty="0"/>
              <a:t>Definition:</a:t>
            </a:r>
          </a:p>
          <a:p>
            <a:pPr algn="just"/>
            <a:endParaRPr lang="en-US" sz="1400" b="1" dirty="0"/>
          </a:p>
          <a:p>
            <a:pPr algn="just">
              <a:buNone/>
            </a:pPr>
            <a:r>
              <a:rPr lang="en-US" sz="3200" dirty="0"/>
              <a:t> “The presence of </a:t>
            </a:r>
            <a:r>
              <a:rPr lang="en-US" sz="3200" dirty="0">
                <a:solidFill>
                  <a:srgbClr val="0070C0"/>
                </a:solidFill>
              </a:rPr>
              <a:t>chronic inflammatory </a:t>
            </a:r>
            <a:r>
              <a:rPr lang="en-US" sz="3200" dirty="0"/>
              <a:t>changes in the gastric mucosa leading to </a:t>
            </a:r>
            <a:r>
              <a:rPr lang="en-US" sz="3200" dirty="0">
                <a:solidFill>
                  <a:srgbClr val="0070C0"/>
                </a:solidFill>
              </a:rPr>
              <a:t>mucosal atrophy </a:t>
            </a:r>
            <a:r>
              <a:rPr lang="en-US" sz="3200" b="1" u="sng" dirty="0"/>
              <a:t>+</a:t>
            </a:r>
            <a:r>
              <a:rPr lang="en-US" sz="3200" dirty="0"/>
              <a:t> epithelial </a:t>
            </a:r>
            <a:r>
              <a:rPr lang="en-US" sz="3200" dirty="0" err="1"/>
              <a:t>metaplasia</a:t>
            </a:r>
            <a:r>
              <a:rPr lang="en-US" sz="3200" dirty="0"/>
              <a:t>”.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Chronic Gastritis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7544" y="692697"/>
          <a:ext cx="8219256" cy="5548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8094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The major etiologic associations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094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</a:rPr>
                        <a:t>Chronic infection by H. pylori, </a:t>
                      </a:r>
                      <a:r>
                        <a:rPr lang="en-US" sz="2600" b="1" i="1" dirty="0">
                          <a:solidFill>
                            <a:srgbClr val="FF0000"/>
                          </a:solidFill>
                        </a:rPr>
                        <a:t>most important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just"/>
                      <a:r>
                        <a:rPr lang="en-US" sz="2600" b="1" dirty="0">
                          <a:solidFill>
                            <a:srgbClr val="0070C0"/>
                          </a:solidFill>
                          <a:latin typeface="arial"/>
                        </a:rPr>
                        <a:t>Autoimmune</a:t>
                      </a:r>
                      <a:r>
                        <a:rPr lang="en-US" sz="2600" b="1" dirty="0">
                          <a:solidFill>
                            <a:srgbClr val="002060"/>
                          </a:solidFill>
                          <a:latin typeface="arial"/>
                        </a:rPr>
                        <a:t>: </a:t>
                      </a:r>
                      <a:r>
                        <a:rPr lang="en-US" sz="2600" b="1" dirty="0">
                          <a:solidFill>
                            <a:srgbClr val="000000"/>
                          </a:solidFill>
                          <a:latin typeface="arial"/>
                        </a:rPr>
                        <a:t>Pernicious anemia (10%)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>
                          <a:solidFill>
                            <a:srgbClr val="002060"/>
                          </a:solidFill>
                          <a:latin typeface="arial"/>
                        </a:rPr>
                        <a:t>Toxic: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lcohol and cigarette smoking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830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>
                          <a:solidFill>
                            <a:srgbClr val="002060"/>
                          </a:solidFill>
                          <a:latin typeface="arial"/>
                        </a:rPr>
                        <a:t>Postsurgical: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ollowing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arial"/>
                        </a:rPr>
                        <a:t>antrectomy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 with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arial"/>
                        </a:rPr>
                        <a:t>gastroenterostomy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 and reflux of bile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830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>
                          <a:solidFill>
                            <a:srgbClr val="002060"/>
                          </a:solidFill>
                          <a:latin typeface="arial"/>
                        </a:rPr>
                        <a:t>Motor and mechanical: </a:t>
                      </a:r>
                    </a:p>
                    <a:p>
                      <a:pPr algn="just"/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Obstruction, bezoars* ,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and gastric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arial"/>
                        </a:rPr>
                        <a:t>atony</a:t>
                      </a:r>
                      <a:endParaRPr lang="en-US" sz="26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5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rgbClr val="002060"/>
                          </a:solidFill>
                          <a:latin typeface="arial"/>
                        </a:rPr>
                        <a:t>Granulomatous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  <a:latin typeface="arial"/>
                        </a:rPr>
                        <a:t> conditions 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(e.g., </a:t>
                      </a:r>
                      <a:r>
                        <a:rPr lang="en-US" sz="2600" dirty="0" err="1">
                          <a:solidFill>
                            <a:srgbClr val="000000"/>
                          </a:solidFill>
                          <a:latin typeface="arial"/>
                        </a:rPr>
                        <a:t>Crohn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 disease)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809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dirty="0">
                          <a:solidFill>
                            <a:srgbClr val="002060"/>
                          </a:solidFill>
                          <a:latin typeface="arial"/>
                        </a:rPr>
                        <a:t>Miscellaneous:</a:t>
                      </a:r>
                      <a:r>
                        <a:rPr lang="en-US" sz="2600" baseline="0" dirty="0">
                          <a:solidFill>
                            <a:srgbClr val="002060"/>
                          </a:solidFill>
                          <a:latin typeface="arial"/>
                        </a:rPr>
                        <a:t> </a:t>
                      </a:r>
                      <a:r>
                        <a:rPr lang="en-US" sz="2600" baseline="0" dirty="0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  <a:r>
                        <a:rPr lang="en-US" sz="2600" dirty="0">
                          <a:solidFill>
                            <a:srgbClr val="000000"/>
                          </a:solidFill>
                          <a:latin typeface="arial"/>
                        </a:rPr>
                        <a:t>remia, Radiation.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most common GI infection.</a:t>
            </a: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worldwide pathogen with the highest infection rates in </a:t>
            </a:r>
            <a:r>
              <a:rPr lang="en-US" i="1" dirty="0">
                <a:solidFill>
                  <a:srgbClr val="0070C0"/>
                </a:solidFill>
              </a:rPr>
              <a:t>developing countries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en-US" sz="2800" dirty="0">
                <a:solidFill>
                  <a:schemeClr val="dk1"/>
                </a:solidFill>
              </a:rPr>
              <a:t>Low socioeconomic status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).</a:t>
            </a: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 developed countries, the infection rate is 50% in adults &gt; age 50.</a:t>
            </a:r>
          </a:p>
          <a:p>
            <a:pPr algn="just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Most individuals have </a:t>
            </a:r>
            <a:r>
              <a:rPr lang="en-US" dirty="0">
                <a:solidFill>
                  <a:srgbClr val="0070C0"/>
                </a:solidFill>
              </a:rPr>
              <a:t>asymptomatic gastritis</a:t>
            </a:r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~10%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develop peptic ulcer*.</a:t>
            </a:r>
          </a:p>
          <a:p>
            <a:pPr algn="just"/>
            <a:endParaRPr lang="en-US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Helicobacter pylori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80728"/>
            <a:ext cx="8229600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H. pylori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 </a:t>
            </a:r>
            <a:r>
              <a:rPr lang="en-US" i="1" u="sng" dirty="0">
                <a:solidFill>
                  <a:srgbClr val="FF0000"/>
                </a:solidFill>
              </a:rPr>
              <a:t>noninvasive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curvilinear gram-negative rod.</a:t>
            </a:r>
          </a:p>
          <a:p>
            <a:pPr algn="just"/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en-US" b="1" dirty="0">
                <a:solidFill>
                  <a:srgbClr val="0070C0"/>
                </a:solidFill>
              </a:rPr>
              <a:t>Mechanism of tissue injury</a:t>
            </a:r>
          </a:p>
          <a:p>
            <a:pPr algn="just">
              <a:buFont typeface="Wingdings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Direct (Bacterial virulence):</a:t>
            </a:r>
          </a:p>
          <a:p>
            <a:pPr algn="just"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Flagella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allow the bacteria to be motile in viscous mucus.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Urease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generates ammonia from urea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itchFamily="2" charset="2"/>
              </a:rPr>
              <a:t>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elevating gastric pH around the organisms and protecting it from the acidic secretions.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Adhesins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enhance bacterial adherence to surface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foveolar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cells.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Toxins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such as that encoded by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cytotoxin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-associated gene A (</a:t>
            </a:r>
            <a:r>
              <a:rPr lang="en-US" dirty="0" err="1">
                <a:solidFill>
                  <a:srgbClr val="FF0000"/>
                </a:solidFill>
              </a:rPr>
              <a:t>CagA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), proteases and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phospholipase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buFont typeface="Wingdings" pitchFamily="2" charset="2"/>
              <a:buChar char="q"/>
            </a:pPr>
            <a:r>
              <a:rPr lang="en-US" b="1" u="sng" dirty="0">
                <a:solidFill>
                  <a:srgbClr val="FF0000"/>
                </a:solidFill>
              </a:rPr>
              <a:t>Indirect: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Bacterial products lead to: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sz="2700" dirty="0">
                <a:latin typeface="Arial"/>
                <a:cs typeface="Arial"/>
              </a:rPr>
              <a:t>↑ </a:t>
            </a:r>
            <a:r>
              <a:rPr lang="en-US" sz="2700" dirty="0"/>
              <a:t>production of cytokines as IL-1, IL-6 … that recruits inflammatory cells with subsequent inflammation and tissue damage.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Pathophysiology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u="sng" dirty="0" err="1">
                <a:solidFill>
                  <a:srgbClr val="0070C0"/>
                </a:solidFill>
              </a:rPr>
              <a:t>Antral</a:t>
            </a:r>
            <a:r>
              <a:rPr lang="en-US" b="1" u="sng" dirty="0">
                <a:solidFill>
                  <a:srgbClr val="0070C0"/>
                </a:solidFill>
              </a:rPr>
              <a:t>-type gastritis (commoner):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High HCL production (</a:t>
            </a:r>
            <a:r>
              <a:rPr lang="en-US" dirty="0" err="1">
                <a:solidFill>
                  <a:srgbClr val="FF0000"/>
                </a:solidFill>
              </a:rPr>
              <a:t>hyperchlohydria</a:t>
            </a:r>
            <a:r>
              <a:rPr lang="en-US" dirty="0"/>
              <a:t>)*.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Higher risk for the development of DU.</a:t>
            </a:r>
          </a:p>
          <a:p>
            <a:pPr algn="just"/>
            <a:endParaRPr lang="en-US" sz="900" dirty="0"/>
          </a:p>
          <a:p>
            <a:pPr algn="just"/>
            <a:r>
              <a:rPr lang="en-US" b="1" u="sng" dirty="0" err="1">
                <a:solidFill>
                  <a:srgbClr val="0070C0"/>
                </a:solidFill>
              </a:rPr>
              <a:t>Pangastritis</a:t>
            </a:r>
            <a:r>
              <a:rPr lang="en-US" b="1" u="sng" dirty="0">
                <a:solidFill>
                  <a:srgbClr val="0070C0"/>
                </a:solidFill>
              </a:rPr>
              <a:t>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>
                <a:solidFill>
                  <a:srgbClr val="FF0000"/>
                </a:solidFill>
              </a:rPr>
              <a:t>Multifocal</a:t>
            </a:r>
            <a:r>
              <a:rPr lang="en-US" dirty="0"/>
              <a:t> mucosal atrophy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low HCL production (</a:t>
            </a:r>
            <a:r>
              <a:rPr lang="en-US" dirty="0" err="1">
                <a:solidFill>
                  <a:srgbClr val="FF0000"/>
                </a:solidFill>
              </a:rPr>
              <a:t>hypochlorhydria</a:t>
            </a:r>
            <a:r>
              <a:rPr lang="en-US" dirty="0"/>
              <a:t>)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Increased risk for intestinal </a:t>
            </a:r>
            <a:r>
              <a:rPr lang="en-US" dirty="0" err="1"/>
              <a:t>metaplasia</a:t>
            </a:r>
            <a:r>
              <a:rPr lang="en-US" dirty="0"/>
              <a:t> &amp; </a:t>
            </a:r>
            <a:r>
              <a:rPr lang="en-US" dirty="0" err="1"/>
              <a:t>adenocarcinoma</a:t>
            </a:r>
            <a:r>
              <a:rPr lang="en-US" dirty="0"/>
              <a:t>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H. Pylori associated gastritis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H. pylori </a:t>
            </a:r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↑</a:t>
            </a:r>
            <a:r>
              <a:rPr lang="en-US" dirty="0">
                <a:solidFill>
                  <a:srgbClr val="0070C0"/>
                </a:solidFill>
              </a:rPr>
              <a:t> gastric acid secretion </a:t>
            </a:r>
            <a:r>
              <a:rPr lang="en-US" dirty="0"/>
              <a:t>and impairs duodenal bicarbonate production.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>
                <a:latin typeface="Lucida Sans Unicode"/>
                <a:cs typeface="Lucida Sans Unicode"/>
              </a:rPr>
              <a:t>↓ </a:t>
            </a:r>
            <a:r>
              <a:rPr lang="en-US" dirty="0"/>
              <a:t>luminal pH in the duodenum.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This favor </a:t>
            </a:r>
            <a:r>
              <a:rPr lang="en-US" dirty="0">
                <a:solidFill>
                  <a:srgbClr val="0070C0"/>
                </a:solidFill>
              </a:rPr>
              <a:t>gastric </a:t>
            </a:r>
            <a:r>
              <a:rPr lang="en-US" dirty="0" err="1">
                <a:solidFill>
                  <a:srgbClr val="0070C0"/>
                </a:solidFill>
              </a:rPr>
              <a:t>metaplasia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 the first part of the duodenum </a:t>
            </a:r>
            <a:r>
              <a:rPr lang="en-US" dirty="0">
                <a:solidFill>
                  <a:srgbClr val="0070C0"/>
                </a:solidFill>
              </a:rPr>
              <a:t>D1</a:t>
            </a:r>
            <a:r>
              <a:rPr lang="en-US" dirty="0"/>
              <a:t>. 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Such </a:t>
            </a:r>
            <a:r>
              <a:rPr lang="en-US" dirty="0" err="1"/>
              <a:t>metaplastic</a:t>
            </a:r>
            <a:r>
              <a:rPr lang="en-US" dirty="0"/>
              <a:t> foci provide areas for H. pylori colonization.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Peptic </a:t>
            </a:r>
            <a:r>
              <a:rPr lang="en-US" dirty="0" err="1"/>
              <a:t>duodenitis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STOMACH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20" y="1268413"/>
            <a:ext cx="8060159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92696"/>
            <a:ext cx="39604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131840" y="2132856"/>
            <a:ext cx="1584176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11560" y="1700808"/>
            <a:ext cx="270298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Gastric </a:t>
            </a:r>
            <a:r>
              <a:rPr lang="en-US" sz="2200" dirty="0" err="1"/>
              <a:t>metaplasia</a:t>
            </a:r>
            <a:endParaRPr lang="en-US" sz="2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sz="2800" dirty="0"/>
              <a:t>Chronic inflammatory infiltrate in the lamina </a:t>
            </a:r>
            <a:r>
              <a:rPr lang="en-US" sz="2800" dirty="0" err="1"/>
              <a:t>propria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Predominance of lymphocytes &amp; plasma cell </a:t>
            </a:r>
          </a:p>
          <a:p>
            <a:pPr algn="just"/>
            <a:r>
              <a:rPr lang="en-US" sz="2800" dirty="0"/>
              <a:t> </a:t>
            </a:r>
            <a:r>
              <a:rPr lang="en-US" sz="2800" dirty="0" err="1"/>
              <a:t>Neutrophilic</a:t>
            </a:r>
            <a:r>
              <a:rPr lang="en-US" sz="2800" dirty="0"/>
              <a:t> infiltration indicates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activity</a:t>
            </a:r>
            <a:r>
              <a:rPr lang="en-US" sz="2800" dirty="0"/>
              <a:t>.</a:t>
            </a:r>
          </a:p>
          <a:p>
            <a:pPr algn="just"/>
            <a:r>
              <a:rPr lang="en-US" sz="2800" dirty="0"/>
              <a:t>Gland loss and mucosal atrophy.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Morphology of chronic gastritis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en-US" dirty="0"/>
              <a:t>Chronic gastritis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7200799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H. </a:t>
            </a:r>
            <a:r>
              <a:rPr lang="en-US" sz="3600" i="1" dirty="0"/>
              <a:t>pylori</a:t>
            </a:r>
            <a:r>
              <a:rPr lang="en-US" sz="3600" dirty="0"/>
              <a:t> related gastritis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Organisms seen within the mucus layer overlying the superficial mucosal epithelium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30548" y="1412776"/>
            <a:ext cx="378992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6309320"/>
            <a:ext cx="12241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Giemsa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6056" y="6309320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Silver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b="1" dirty="0"/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/>
                        <a:t>Peptic ulcer</a:t>
                      </a:r>
                    </a:p>
                    <a:p>
                      <a:pPr lvl="1">
                        <a:buFont typeface="Wingdings" pitchFamily="2" charset="2"/>
                        <a:buChar char="q"/>
                      </a:pPr>
                      <a:r>
                        <a:rPr lang="en-US" sz="2600"/>
                        <a:t>Duodenal </a:t>
                      </a:r>
                      <a:r>
                        <a:rPr lang="en-US" sz="2600" dirty="0"/>
                        <a:t>ulcer or gastric ulcer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600" b="1" dirty="0"/>
                        <a:t>Intestinal </a:t>
                      </a:r>
                      <a:r>
                        <a:rPr lang="en-US" sz="2600" b="1" dirty="0" err="1"/>
                        <a:t>metaplasia</a:t>
                      </a:r>
                      <a:r>
                        <a:rPr lang="en-US" sz="2600" b="1" dirty="0"/>
                        <a:t>:</a:t>
                      </a:r>
                    </a:p>
                    <a:p>
                      <a:pPr lvl="1">
                        <a:buNone/>
                      </a:pPr>
                      <a:r>
                        <a:rPr lang="en-US" sz="2600" dirty="0"/>
                        <a:t>The replacement of gastric epithelium with </a:t>
                      </a:r>
                      <a:r>
                        <a:rPr lang="en-US" sz="2600" dirty="0">
                          <a:solidFill>
                            <a:srgbClr val="002060"/>
                          </a:solidFill>
                        </a:rPr>
                        <a:t>intestinal epithelium including goblet cells</a:t>
                      </a:r>
                      <a:r>
                        <a:rPr lang="en-US" sz="2600" dirty="0"/>
                        <a:t>.</a:t>
                      </a:r>
                    </a:p>
                    <a:p>
                      <a:pPr lvl="1">
                        <a:buFont typeface="Wingdings" pitchFamily="2" charset="2"/>
                        <a:buChar char="q"/>
                      </a:pPr>
                      <a:r>
                        <a:rPr lang="en-US" sz="2600" dirty="0"/>
                        <a:t>Dysplasia </a:t>
                      </a:r>
                    </a:p>
                    <a:p>
                      <a:pPr lvl="1">
                        <a:buFont typeface="Wingdings" pitchFamily="2" charset="2"/>
                        <a:buChar char="q"/>
                      </a:pPr>
                      <a:r>
                        <a:rPr lang="en-US" sz="2600" dirty="0"/>
                        <a:t>Intestinal type </a:t>
                      </a:r>
                      <a:r>
                        <a:rPr lang="en-US" sz="2600" dirty="0" err="1"/>
                        <a:t>adenocarcinoma</a:t>
                      </a:r>
                      <a:r>
                        <a:rPr lang="en-US" sz="26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Wingdings" pitchFamily="2" charset="2"/>
                        <a:buChar char="q"/>
                      </a:pPr>
                      <a:endParaRPr lang="en-US" sz="2600" dirty="0"/>
                    </a:p>
                    <a:p>
                      <a:r>
                        <a:rPr lang="en-US" sz="2600" b="1" dirty="0"/>
                        <a:t>Gastric lymphoma</a:t>
                      </a:r>
                    </a:p>
                    <a:p>
                      <a:pPr lvl="1">
                        <a:buFont typeface="Wingdings" pitchFamily="2" charset="2"/>
                        <a:buChar char="q"/>
                      </a:pPr>
                      <a:r>
                        <a:rPr lang="en-US" sz="2600" dirty="0"/>
                        <a:t>Marginal zone lymphoma of MALT-type.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H. pylori related gastritis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Intestinal </a:t>
            </a:r>
            <a:r>
              <a:rPr lang="en-US" dirty="0" err="1"/>
              <a:t>metaplasia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2736"/>
            <a:ext cx="75608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High grade dysplasia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200799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Clinical Features </a:t>
            </a:r>
          </a:p>
          <a:p>
            <a:pPr algn="just"/>
            <a:r>
              <a:rPr lang="en-US" dirty="0"/>
              <a:t>Asymptomatic</a:t>
            </a:r>
          </a:p>
          <a:p>
            <a:pPr algn="just"/>
            <a:r>
              <a:rPr lang="en-US" dirty="0"/>
              <a:t>Upper abdominal discomfort, N &amp; V</a:t>
            </a:r>
          </a:p>
          <a:p>
            <a:pPr algn="just"/>
            <a:r>
              <a:rPr lang="en-US" dirty="0"/>
              <a:t>May be </a:t>
            </a:r>
            <a:r>
              <a:rPr lang="en-US" dirty="0" err="1"/>
              <a:t>hypochlorhydric</a:t>
            </a:r>
            <a:r>
              <a:rPr lang="en-US" dirty="0"/>
              <a:t>* (</a:t>
            </a:r>
            <a:r>
              <a:rPr lang="en-US" dirty="0" err="1"/>
              <a:t>pangastritis</a:t>
            </a:r>
            <a:r>
              <a:rPr lang="en-US" dirty="0"/>
              <a:t>), but these persons do not develop </a:t>
            </a:r>
            <a:r>
              <a:rPr lang="en-US" dirty="0" err="1"/>
              <a:t>achlorhydria</a:t>
            </a:r>
            <a:r>
              <a:rPr lang="en-US" dirty="0"/>
              <a:t> or pernicious anemia.</a:t>
            </a:r>
          </a:p>
          <a:p>
            <a:pPr algn="just"/>
            <a:r>
              <a:rPr lang="en-US" dirty="0"/>
              <a:t>Serum </a:t>
            </a:r>
            <a:r>
              <a:rPr lang="en-US" dirty="0" err="1"/>
              <a:t>gastrin</a:t>
            </a:r>
            <a:r>
              <a:rPr lang="en-US" dirty="0"/>
              <a:t> levels are either normal or only modestly elevated.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err="1"/>
              <a:t>H.pylori</a:t>
            </a:r>
            <a:r>
              <a:rPr lang="en-US" sz="3200" dirty="0"/>
              <a:t> associated gastritis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/>
              <a:t>Diagnosis:</a:t>
            </a:r>
          </a:p>
          <a:p>
            <a:pPr algn="just">
              <a:buFont typeface="Wingdings" pitchFamily="2" charset="2"/>
              <a:buChar char="q"/>
            </a:pPr>
            <a:r>
              <a:rPr lang="en-US" u="sng" dirty="0">
                <a:solidFill>
                  <a:srgbClr val="0070C0"/>
                </a:solidFill>
              </a:rPr>
              <a:t>Noninvasive  tests: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Serologic test for anti–</a:t>
            </a:r>
            <a:r>
              <a:rPr lang="en-US" i="1" dirty="0"/>
              <a:t>H. pylori antibodies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Fecal bacterial detection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 </a:t>
            </a:r>
            <a:r>
              <a:rPr lang="en-US" i="1" dirty="0">
                <a:solidFill>
                  <a:srgbClr val="FF0000"/>
                </a:solidFill>
              </a:rPr>
              <a:t>urea breath test </a:t>
            </a:r>
            <a:r>
              <a:rPr lang="en-US" dirty="0"/>
              <a:t>based on the generation of ammonia by bacterial </a:t>
            </a:r>
            <a:r>
              <a:rPr lang="en-US" dirty="0" err="1"/>
              <a:t>urease</a:t>
            </a:r>
            <a:r>
              <a:rPr lang="en-US" dirty="0"/>
              <a:t>. </a:t>
            </a:r>
          </a:p>
          <a:p>
            <a:pPr algn="just"/>
            <a:endParaRPr lang="en-US" sz="900" dirty="0"/>
          </a:p>
          <a:p>
            <a:pPr algn="just">
              <a:buFont typeface="Wingdings" pitchFamily="2" charset="2"/>
              <a:buChar char="q"/>
            </a:pPr>
            <a:r>
              <a:rPr lang="en-US" u="sng" dirty="0">
                <a:solidFill>
                  <a:srgbClr val="0070C0"/>
                </a:solidFill>
              </a:rPr>
              <a:t>Invasive tests: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 err="1"/>
              <a:t>Antral</a:t>
            </a:r>
            <a:r>
              <a:rPr lang="en-US" dirty="0"/>
              <a:t> biopsy specimen*): 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The rapid </a:t>
            </a:r>
            <a:r>
              <a:rPr lang="en-US" dirty="0" err="1"/>
              <a:t>urease</a:t>
            </a:r>
            <a:r>
              <a:rPr lang="en-US" dirty="0"/>
              <a:t> test, bacterial culture, or PCR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err="1"/>
              <a:t>Histologic</a:t>
            </a:r>
            <a:r>
              <a:rPr lang="en-US" dirty="0"/>
              <a:t> identification of the organism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Treatment: </a:t>
            </a:r>
            <a:endParaRPr lang="en-US" dirty="0"/>
          </a:p>
          <a:p>
            <a:pPr algn="just">
              <a:buFont typeface="Wingdings" pitchFamily="2" charset="2"/>
              <a:buChar char="§"/>
            </a:pPr>
            <a:r>
              <a:rPr lang="en-US" dirty="0"/>
              <a:t>Triple therapy (two antibiotics and PPIs)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H. Pylori associated gastritis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800" dirty="0"/>
          </a:p>
          <a:p>
            <a:pPr algn="just"/>
            <a:r>
              <a:rPr lang="en-US" b="1" dirty="0">
                <a:solidFill>
                  <a:srgbClr val="FF0000"/>
                </a:solidFill>
              </a:rPr>
              <a:t>10%</a:t>
            </a:r>
            <a:r>
              <a:rPr lang="en-US" dirty="0"/>
              <a:t> of cases of chronic gastritis</a:t>
            </a:r>
          </a:p>
          <a:p>
            <a:pPr algn="just"/>
            <a:r>
              <a:rPr lang="en-US" dirty="0"/>
              <a:t>Common in </a:t>
            </a:r>
            <a:r>
              <a:rPr lang="en-US" dirty="0">
                <a:solidFill>
                  <a:srgbClr val="0070C0"/>
                </a:solidFill>
              </a:rPr>
              <a:t>Scandinavians</a:t>
            </a:r>
            <a:r>
              <a:rPr lang="en-US" dirty="0"/>
              <a:t>. F&gt;M.</a:t>
            </a:r>
          </a:p>
          <a:p>
            <a:pPr algn="just"/>
            <a:r>
              <a:rPr lang="en-US" dirty="0"/>
              <a:t>In association with </a:t>
            </a:r>
            <a:r>
              <a:rPr lang="en-US" dirty="0">
                <a:solidFill>
                  <a:srgbClr val="0070C0"/>
                </a:solidFill>
              </a:rPr>
              <a:t>pernicious anemia*.</a:t>
            </a:r>
          </a:p>
          <a:p>
            <a:pPr algn="just"/>
            <a:endParaRPr lang="en-US" sz="800" dirty="0">
              <a:solidFill>
                <a:srgbClr val="0070C0"/>
              </a:solidFill>
            </a:endParaRPr>
          </a:p>
          <a:p>
            <a:pPr algn="just"/>
            <a:r>
              <a:rPr lang="en-US" dirty="0"/>
              <a:t>May be seen with other autoimmune diseases as Hashimoto </a:t>
            </a:r>
            <a:r>
              <a:rPr lang="en-US" dirty="0" err="1"/>
              <a:t>thyroiditis</a:t>
            </a:r>
            <a:r>
              <a:rPr lang="en-US" dirty="0"/>
              <a:t> and Addison disease</a:t>
            </a:r>
          </a:p>
          <a:p>
            <a:pPr algn="just"/>
            <a:endParaRPr lang="en-US" sz="800" dirty="0"/>
          </a:p>
          <a:p>
            <a:pPr algn="just"/>
            <a:r>
              <a:rPr lang="en-US" dirty="0"/>
              <a:t>Production of </a:t>
            </a:r>
            <a:r>
              <a:rPr lang="en-US" dirty="0" err="1">
                <a:solidFill>
                  <a:srgbClr val="0070C0"/>
                </a:solidFill>
              </a:rPr>
              <a:t>autoantibodies</a:t>
            </a:r>
            <a:r>
              <a:rPr lang="en-US" dirty="0">
                <a:solidFill>
                  <a:srgbClr val="0070C0"/>
                </a:solidFill>
              </a:rPr>
              <a:t> to parietal cells and intrinsic factor </a:t>
            </a:r>
            <a:r>
              <a:rPr lang="en-US" dirty="0"/>
              <a:t>that can be detected in serum and gastric secretions.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Autoimmune gastritis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900" dirty="0"/>
          </a:p>
          <a:p>
            <a:r>
              <a:rPr lang="en-US" sz="3200" dirty="0"/>
              <a:t>Congenital disorders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Gastric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heterotopia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Diaphragmatic hernia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Pyloric </a:t>
            </a:r>
            <a:r>
              <a:rPr lang="en-US" sz="2800" dirty="0" err="1">
                <a:solidFill>
                  <a:schemeClr val="bg1">
                    <a:lumMod val="50000"/>
                  </a:schemeClr>
                </a:solidFill>
              </a:rPr>
              <a:t>stenosis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/>
              <a:t>Gastritis</a:t>
            </a:r>
          </a:p>
          <a:p>
            <a:r>
              <a:rPr lang="en-US" sz="3200" dirty="0"/>
              <a:t>Gastric ulceration </a:t>
            </a:r>
          </a:p>
          <a:p>
            <a:r>
              <a:rPr lang="en-US" sz="3200" dirty="0"/>
              <a:t>Tumors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Gastric disorders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/>
              <a:t>Spares the </a:t>
            </a:r>
            <a:r>
              <a:rPr lang="en-US" b="1" dirty="0" err="1">
                <a:solidFill>
                  <a:srgbClr val="FF0000"/>
                </a:solidFill>
              </a:rPr>
              <a:t>antrum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cardia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  <a:p>
            <a:pPr algn="just"/>
            <a:r>
              <a:rPr lang="en-US" dirty="0"/>
              <a:t>The autoimmune injury leads to gland destruction and </a:t>
            </a:r>
            <a:r>
              <a:rPr lang="en-US" dirty="0">
                <a:solidFill>
                  <a:srgbClr val="0070C0"/>
                </a:solidFill>
              </a:rPr>
              <a:t>diffuse mucosal atrophy</a:t>
            </a:r>
          </a:p>
          <a:p>
            <a:pPr algn="just"/>
            <a:endParaRPr lang="en-US" sz="800" dirty="0">
              <a:solidFill>
                <a:srgbClr val="002060"/>
              </a:solidFill>
            </a:endParaRPr>
          </a:p>
          <a:p>
            <a:pPr algn="just"/>
            <a:r>
              <a:rPr lang="en-US" dirty="0"/>
              <a:t>Loss of parietal cells &amp; intrinsic factor</a:t>
            </a:r>
          </a:p>
          <a:p>
            <a:pPr algn="just"/>
            <a:r>
              <a:rPr lang="en-US" dirty="0"/>
              <a:t>Loss of gastric acid (</a:t>
            </a:r>
            <a:r>
              <a:rPr lang="en-US" dirty="0" err="1">
                <a:solidFill>
                  <a:srgbClr val="0070C0"/>
                </a:solidFill>
              </a:rPr>
              <a:t>hypochlorhydria</a:t>
            </a:r>
            <a:r>
              <a:rPr lang="en-US" dirty="0">
                <a:solidFill>
                  <a:srgbClr val="0070C0"/>
                </a:solidFill>
              </a:rPr>
              <a:t> or </a:t>
            </a:r>
            <a:r>
              <a:rPr lang="en-US" dirty="0" err="1">
                <a:solidFill>
                  <a:srgbClr val="0070C0"/>
                </a:solidFill>
              </a:rPr>
              <a:t>achlorhydria</a:t>
            </a:r>
            <a:r>
              <a:rPr lang="en-US" dirty="0"/>
              <a:t>)</a:t>
            </a:r>
          </a:p>
          <a:p>
            <a:pPr algn="just"/>
            <a:r>
              <a:rPr lang="da-DK" dirty="0"/>
              <a:t>Reduced serum pepsinogen I levels.</a:t>
            </a:r>
            <a:endParaRPr lang="en-US" dirty="0"/>
          </a:p>
          <a:p>
            <a:pPr algn="just"/>
            <a:r>
              <a:rPr lang="en-US" dirty="0" err="1">
                <a:solidFill>
                  <a:srgbClr val="0070C0"/>
                </a:solidFill>
              </a:rPr>
              <a:t>Hypergastrinemia</a:t>
            </a:r>
            <a:r>
              <a:rPr lang="en-US" dirty="0"/>
              <a:t>, </a:t>
            </a:r>
            <a:r>
              <a:rPr lang="en-US" dirty="0" err="1"/>
              <a:t>antral</a:t>
            </a:r>
            <a:r>
              <a:rPr lang="en-US" dirty="0"/>
              <a:t> </a:t>
            </a:r>
            <a:r>
              <a:rPr lang="en-US" dirty="0">
                <a:solidFill>
                  <a:schemeClr val="dk1"/>
                </a:solidFill>
              </a:rPr>
              <a:t>endocrine cell hyperplasia</a:t>
            </a:r>
            <a:r>
              <a:rPr lang="en-US" dirty="0"/>
              <a:t> &amp; </a:t>
            </a:r>
            <a:r>
              <a:rPr lang="en-US" dirty="0">
                <a:cs typeface="Arial"/>
              </a:rPr>
              <a:t>↑ </a:t>
            </a:r>
            <a:r>
              <a:rPr lang="en-US" dirty="0"/>
              <a:t>risk of gastric </a:t>
            </a:r>
            <a:r>
              <a:rPr lang="en-US" dirty="0" err="1"/>
              <a:t>carcinoid</a:t>
            </a:r>
            <a:endParaRPr lang="en-US" dirty="0"/>
          </a:p>
          <a:p>
            <a:pPr algn="just"/>
            <a:r>
              <a:rPr lang="en-US" dirty="0"/>
              <a:t>Increased risk of gastric carcinoma.</a:t>
            </a:r>
          </a:p>
          <a:p>
            <a:pPr algn="just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/>
              <a:t>Autoimmune gastritis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512" y="831482"/>
          <a:ext cx="8784976" cy="579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2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297">
                <a:tc>
                  <a:txBody>
                    <a:bodyPr/>
                    <a:lstStyle/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b="1" i="0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H. pylori–Associated</a:t>
                      </a:r>
                      <a:endParaRPr lang="en-US" sz="20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i="0" dirty="0"/>
                        <a:t>Autoimmune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14"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rgbClr val="002060"/>
                          </a:solidFill>
                        </a:rPr>
                        <a:t>Loaction</a:t>
                      </a:r>
                      <a:r>
                        <a:rPr lang="en-US" b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Antrum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Fundus</a:t>
                      </a:r>
                      <a:r>
                        <a:rPr lang="en-US" b="0" dirty="0"/>
                        <a:t> &amp; body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209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Inflammatory</a:t>
                      </a:r>
                    </a:p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infiltrate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Lymphocytes, plasma cells and </a:t>
                      </a:r>
                      <a:r>
                        <a:rPr kumimoji="0"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neutrophils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Lymphocytes, macrophages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09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Acid production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to slightly decreased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Decreased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214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Gastrin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Normal (usually*)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2096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Other lesions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Hyperplastic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/inflammatory polyps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Neuroendocrine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hyperplasia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361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Serology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Antibodies to </a:t>
                      </a:r>
                      <a:r>
                        <a:rPr kumimoji="0" lang="en-US" sz="1800" b="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H. pylori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i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Antibodies to parietal cells or 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intrinsic factor)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9500">
                <a:tc>
                  <a:txBody>
                    <a:bodyPr/>
                    <a:lstStyle/>
                    <a:p>
                      <a:r>
                        <a:rPr kumimoji="0" lang="pt-BR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Sequelae</a:t>
                      </a:r>
                      <a:endParaRPr lang="en-US" b="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Peptic ulcer, adenocarcinoma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pt-BR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Diffuse Atrophy, pernicious anemia, adenocarcinoma,</a:t>
                      </a:r>
                    </a:p>
                    <a:p>
                      <a:r>
                        <a:rPr kumimoji="0"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carcinoid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tumor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02994"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Associations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Low socioeconomic status, poverty,</a:t>
                      </a:r>
                    </a:p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residence in rural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Autoimmune disease; </a:t>
                      </a:r>
                      <a:r>
                        <a:rPr kumimoji="0" lang="en-US" sz="18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thyroiditis</a:t>
                      </a:r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diabetes</a:t>
                      </a:r>
                    </a:p>
                    <a:p>
                      <a:r>
                        <a:rPr kumimoji="0" lang="en-US" sz="18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mellitus, Graves disease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Characteristics of Chronic Gastritis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Periumbilical</a:t>
            </a:r>
            <a:r>
              <a:rPr lang="en-US" dirty="0"/>
              <a:t> pain that ultimately localizes to the right lower quadrant.</a:t>
            </a:r>
          </a:p>
          <a:p>
            <a:pPr algn="just"/>
            <a:r>
              <a:rPr lang="en-US" dirty="0"/>
              <a:t>Nausea, vomiting &amp; low-grade fever.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McBurney’s</a:t>
            </a:r>
            <a:r>
              <a:rPr lang="en-US" dirty="0">
                <a:solidFill>
                  <a:srgbClr val="FF0000"/>
                </a:solidFill>
              </a:rPr>
              <a:t> sign.</a:t>
            </a:r>
          </a:p>
          <a:p>
            <a:pPr algn="just"/>
            <a:r>
              <a:rPr lang="en-US" dirty="0"/>
              <a:t>Mildly elevated peripheral white cell count.</a:t>
            </a:r>
          </a:p>
          <a:p>
            <a:pPr algn="just">
              <a:buNone/>
            </a:pPr>
            <a:endParaRPr lang="en-US" sz="1100" b="1" dirty="0"/>
          </a:p>
          <a:p>
            <a:pPr algn="just">
              <a:buNone/>
            </a:pPr>
            <a:r>
              <a:rPr lang="en-US" b="1" dirty="0"/>
              <a:t>Complications:</a:t>
            </a:r>
          </a:p>
          <a:p>
            <a:pPr algn="just"/>
            <a:r>
              <a:rPr lang="en-US" dirty="0" err="1"/>
              <a:t>Appendiceal</a:t>
            </a:r>
            <a:r>
              <a:rPr lang="en-US" dirty="0"/>
              <a:t> perforation.</a:t>
            </a:r>
          </a:p>
          <a:p>
            <a:pPr algn="just"/>
            <a:r>
              <a:rPr lang="en-US" dirty="0"/>
              <a:t>Peritonitis.</a:t>
            </a:r>
          </a:p>
          <a:p>
            <a:pPr algn="just"/>
            <a:r>
              <a:rPr lang="en-US" dirty="0"/>
              <a:t>Portal venous thrombosis.</a:t>
            </a:r>
          </a:p>
          <a:p>
            <a:pPr algn="just"/>
            <a:r>
              <a:rPr lang="en-US" dirty="0"/>
              <a:t>Liver abscess.</a:t>
            </a:r>
          </a:p>
          <a:p>
            <a:pPr algn="just"/>
            <a:r>
              <a:rPr lang="en-US" dirty="0" err="1"/>
              <a:t>Bacteremia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Clinical Features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ar-JO" sz="4800" dirty="0" err="1"/>
              <a:t>إزرَعْ</a:t>
            </a:r>
            <a:r>
              <a:rPr lang="ar-JO" sz="4800" dirty="0"/>
              <a:t> جَميلاً ولو في غَيرِ مَوضِعِهِ – </a:t>
            </a:r>
            <a:endParaRPr lang="en-US" sz="4800" dirty="0"/>
          </a:p>
          <a:p>
            <a:pPr>
              <a:buNone/>
            </a:pPr>
            <a:r>
              <a:rPr lang="ar-JO" sz="4800" dirty="0"/>
              <a:t>فَلا يَضيعُ جَميلٌ أينَما زُرِعا</a:t>
            </a:r>
          </a:p>
          <a:p>
            <a:pPr>
              <a:buNone/>
            </a:pPr>
            <a:br>
              <a:rPr lang="ar-JO" sz="4800" dirty="0"/>
            </a:br>
            <a:r>
              <a:rPr lang="ar-JO" sz="4800" dirty="0"/>
              <a:t>إنَّ الجَميلَ وإن طالَ الزَّمانُ </a:t>
            </a:r>
            <a:r>
              <a:rPr lang="ar-JO" sz="4800" dirty="0" err="1"/>
              <a:t>بِهِ</a:t>
            </a:r>
            <a:r>
              <a:rPr lang="ar-JO" sz="4800" dirty="0"/>
              <a:t> -- فَلَيس يَحصُدُه إلّا الذي زَرَعا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  <a:p>
            <a:r>
              <a:rPr lang="en-US" sz="2800" b="1" dirty="0"/>
              <a:t>Definition:</a:t>
            </a:r>
          </a:p>
          <a:p>
            <a:endParaRPr lang="en-US" sz="800" b="1" dirty="0"/>
          </a:p>
          <a:p>
            <a:pPr>
              <a:buNone/>
            </a:pPr>
            <a:r>
              <a:rPr lang="en-US" sz="2800" dirty="0"/>
              <a:t> “Inflammation of the gastric mucosa”. </a:t>
            </a:r>
          </a:p>
          <a:p>
            <a:pPr>
              <a:buNone/>
            </a:pPr>
            <a:endParaRPr lang="en-US" sz="2800" dirty="0"/>
          </a:p>
          <a:p>
            <a:pPr>
              <a:buFont typeface="Wingdings" pitchFamily="2" charset="2"/>
              <a:buChar char="q"/>
            </a:pPr>
            <a:r>
              <a:rPr lang="en-US" sz="2800" dirty="0"/>
              <a:t>Acute gastritis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>
                <a:solidFill>
                  <a:srgbClr val="0070C0"/>
                </a:solidFill>
              </a:rPr>
              <a:t>Chronic gastritis</a:t>
            </a:r>
            <a:r>
              <a:rPr lang="en-US" sz="2800" dirty="0"/>
              <a:t> (majority of cases).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Gastritis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b="1" dirty="0"/>
          </a:p>
          <a:p>
            <a:pPr algn="just"/>
            <a:r>
              <a:rPr lang="en-US" b="1" dirty="0"/>
              <a:t>Definition:</a:t>
            </a:r>
          </a:p>
          <a:p>
            <a:pPr algn="just">
              <a:buNone/>
            </a:pPr>
            <a:r>
              <a:rPr lang="en-US" dirty="0"/>
              <a:t> “An acute inflammation of gastric mucosa”.</a:t>
            </a:r>
          </a:p>
          <a:p>
            <a:pPr algn="just">
              <a:buNone/>
            </a:pPr>
            <a:endParaRPr lang="en-US" dirty="0"/>
          </a:p>
          <a:p>
            <a:pPr algn="just"/>
            <a:r>
              <a:rPr lang="en-US" dirty="0"/>
              <a:t>Usually of a </a:t>
            </a:r>
            <a:r>
              <a:rPr lang="en-US" i="1" dirty="0">
                <a:solidFill>
                  <a:srgbClr val="FF0000"/>
                </a:solidFill>
              </a:rPr>
              <a:t>transient</a:t>
            </a:r>
            <a:r>
              <a:rPr lang="en-US" dirty="0"/>
              <a:t> nature. </a:t>
            </a:r>
          </a:p>
          <a:p>
            <a:pPr algn="just"/>
            <a:r>
              <a:rPr lang="en-US" dirty="0"/>
              <a:t>May be accompanied by hemorrhage and erosion </a:t>
            </a:r>
            <a:r>
              <a:rPr lang="en-US" dirty="0">
                <a:sym typeface="Wingdings" pitchFamily="2" charset="2"/>
              </a:rPr>
              <a:t> U</a:t>
            </a:r>
            <a:r>
              <a:rPr lang="en-US" dirty="0"/>
              <a:t>GIT hemorrhage.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Acute Gastritis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Pathogenesis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1520" y="1052736"/>
          <a:ext cx="871296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Acute gastritis is frequently associated with: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Heavy use of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</a:rPr>
                        <a:t>NSAIDs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, particularly aspirin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aseline="0" dirty="0">
                          <a:solidFill>
                            <a:srgbClr val="000000"/>
                          </a:solidFill>
                          <a:latin typeface="arial"/>
                        </a:rPr>
                        <a:t>Excessive </a:t>
                      </a:r>
                      <a:r>
                        <a:rPr lang="en-US" sz="2400" b="1" baseline="0" dirty="0">
                          <a:solidFill>
                            <a:srgbClr val="0070C0"/>
                          </a:solidFill>
                          <a:latin typeface="arial"/>
                        </a:rPr>
                        <a:t>a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</a:rPr>
                        <a:t>lcohol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 consumption and heavy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</a:rPr>
                        <a:t>smoking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Severe </a:t>
                      </a:r>
                      <a:r>
                        <a:rPr lang="en-US" sz="2400" b="1" dirty="0">
                          <a:solidFill>
                            <a:srgbClr val="0070C0"/>
                          </a:solidFill>
                          <a:latin typeface="arial"/>
                        </a:rPr>
                        <a:t>stress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 (e.g., trauma, burns, surgery)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/>
                        </a:rPr>
                        <a:t>Anticancer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 chemotherapeutic drugs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Systemic bacterial or viral infections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</a:rPr>
                        <a:t>(e.g.,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latin typeface="arial"/>
                        </a:rPr>
                        <a:t>salmonellosis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latin typeface="arial"/>
                        </a:rPr>
                        <a:t> or CMV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Uremia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Ischemia and shock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Suicidal attempts (e.g., acids and alkali)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Gastric radiation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Mechanical trauma (e.g.,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/>
                        </a:rPr>
                        <a:t>nasogastric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 intubation)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Following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arial"/>
                        </a:rPr>
                        <a:t>antrectomy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arial"/>
                        </a:rPr>
                        <a:t> with re</a:t>
                      </a:r>
                      <a:r>
                        <a:rPr lang="en-US" sz="2400" dirty="0"/>
                        <a:t>flux of bilious material </a:t>
                      </a:r>
                      <a:endParaRPr lang="en-US" sz="2400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1520" y="476672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en-US" b="1" dirty="0"/>
          </a:p>
          <a:p>
            <a:pPr algn="just">
              <a:buNone/>
            </a:pPr>
            <a:r>
              <a:rPr lang="en-US" b="1" dirty="0"/>
              <a:t>Gross appearance:</a:t>
            </a:r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Localized (as in NSAID) 	</a:t>
            </a:r>
            <a:r>
              <a:rPr lang="en-US" b="1" dirty="0"/>
              <a:t>OR</a:t>
            </a:r>
            <a:r>
              <a:rPr lang="en-US" dirty="0"/>
              <a:t>	 diffuse.</a:t>
            </a:r>
          </a:p>
          <a:p>
            <a:pPr algn="just">
              <a:buFont typeface="Wingdings" pitchFamily="2" charset="2"/>
              <a:buChar char="q"/>
            </a:pPr>
            <a:endParaRPr lang="en-US" sz="1000" dirty="0"/>
          </a:p>
          <a:p>
            <a:pPr algn="just">
              <a:buFont typeface="Wingdings" pitchFamily="2" charset="2"/>
              <a:buChar char="q"/>
            </a:pPr>
            <a:r>
              <a:rPr lang="en-US" dirty="0"/>
              <a:t>Superficial inflammation 		</a:t>
            </a:r>
            <a:r>
              <a:rPr lang="en-US" b="1" dirty="0"/>
              <a:t>OR</a:t>
            </a:r>
            <a:endParaRPr lang="en-US" sz="1200" i="1" dirty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en-US" i="1" dirty="0">
                <a:solidFill>
                  <a:srgbClr val="FF0000"/>
                </a:solidFill>
              </a:rPr>
              <a:t>	Acute erosive gastritis:</a:t>
            </a:r>
          </a:p>
          <a:p>
            <a:pPr algn="just">
              <a:buNone/>
            </a:pPr>
            <a:r>
              <a:rPr lang="en-US" i="1" dirty="0">
                <a:solidFill>
                  <a:srgbClr val="FF0000"/>
                </a:solidFill>
              </a:rPr>
              <a:t>	</a:t>
            </a:r>
            <a:r>
              <a:rPr lang="en-US" dirty="0"/>
              <a:t>Inflammation involves the entire mucosal thickness with hemorrhage &amp; focal erosions.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Morphology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Acute </a:t>
            </a:r>
            <a:r>
              <a:rPr lang="en-US" dirty="0" err="1"/>
              <a:t>errosive</a:t>
            </a:r>
            <a:r>
              <a:rPr lang="en-US" dirty="0"/>
              <a:t> gastritis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196752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18051</TotalTime>
  <Words>1096</Words>
  <Application>Microsoft Office PowerPoint</Application>
  <PresentationFormat>On-screen Show (4:3)</PresentationFormat>
  <Paragraphs>247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Concourse</vt:lpstr>
      <vt:lpstr>Diseases of the gastrointestinal tract</vt:lpstr>
      <vt:lpstr>STOMACH</vt:lpstr>
      <vt:lpstr>Gastric disorders</vt:lpstr>
      <vt:lpstr>Gastritis </vt:lpstr>
      <vt:lpstr>Acute Gastritis</vt:lpstr>
      <vt:lpstr>Pathogenesis</vt:lpstr>
      <vt:lpstr>PowerPoint Presentation</vt:lpstr>
      <vt:lpstr>Morphology</vt:lpstr>
      <vt:lpstr>Acute errosive gastritis</vt:lpstr>
      <vt:lpstr>Morphology </vt:lpstr>
      <vt:lpstr>Acute gastritis</vt:lpstr>
      <vt:lpstr>Clinical Features</vt:lpstr>
      <vt:lpstr>Chronic Gastritis</vt:lpstr>
      <vt:lpstr>PowerPoint Presentation</vt:lpstr>
      <vt:lpstr>Helicobacter pylori</vt:lpstr>
      <vt:lpstr>PowerPoint Presentation</vt:lpstr>
      <vt:lpstr>Pathophysiology</vt:lpstr>
      <vt:lpstr>H. Pylori associated gastritis</vt:lpstr>
      <vt:lpstr>Peptic duodenitis</vt:lpstr>
      <vt:lpstr>PowerPoint Presentation</vt:lpstr>
      <vt:lpstr>Morphology of chronic gastritis</vt:lpstr>
      <vt:lpstr>Chronic gastritis</vt:lpstr>
      <vt:lpstr>H. pylori related gastritis</vt:lpstr>
      <vt:lpstr>H. pylori related gastritis</vt:lpstr>
      <vt:lpstr>Intestinal metaplasia</vt:lpstr>
      <vt:lpstr>High grade dysplasia</vt:lpstr>
      <vt:lpstr>H.pylori associated gastritis</vt:lpstr>
      <vt:lpstr>H. Pylori associated gastritis</vt:lpstr>
      <vt:lpstr>Autoimmune gastritis</vt:lpstr>
      <vt:lpstr>Autoimmune gastritis </vt:lpstr>
      <vt:lpstr>PowerPoint Presentation</vt:lpstr>
      <vt:lpstr>Characteristics of Chronic Gastritis</vt:lpstr>
      <vt:lpstr>Clinical Features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GIT</dc:title>
  <dc:creator>Dr.Rola</dc:creator>
  <cp:lastModifiedBy>hamzeh otoom</cp:lastModifiedBy>
  <cp:revision>688</cp:revision>
  <dcterms:created xsi:type="dcterms:W3CDTF">2013-03-22T08:18:10Z</dcterms:created>
  <dcterms:modified xsi:type="dcterms:W3CDTF">2020-10-18T08:11:01Z</dcterms:modified>
</cp:coreProperties>
</file>