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2" r:id="rId13"/>
    <p:sldId id="331" r:id="rId14"/>
    <p:sldId id="333" r:id="rId15"/>
    <p:sldId id="372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4" r:id="rId26"/>
    <p:sldId id="345" r:id="rId27"/>
    <p:sldId id="346" r:id="rId28"/>
    <p:sldId id="347" r:id="rId29"/>
    <p:sldId id="348" r:id="rId30"/>
    <p:sldId id="354" r:id="rId31"/>
    <p:sldId id="349" r:id="rId32"/>
    <p:sldId id="350" r:id="rId33"/>
    <p:sldId id="351" r:id="rId34"/>
    <p:sldId id="352" r:id="rId35"/>
    <p:sldId id="353" r:id="rId36"/>
    <p:sldId id="343" r:id="rId37"/>
    <p:sldId id="360" r:id="rId38"/>
    <p:sldId id="361" r:id="rId39"/>
    <p:sldId id="362" r:id="rId40"/>
    <p:sldId id="363" r:id="rId41"/>
    <p:sldId id="364" r:id="rId42"/>
    <p:sldId id="365" r:id="rId43"/>
    <p:sldId id="366" r:id="rId44"/>
    <p:sldId id="367" r:id="rId45"/>
    <p:sldId id="368" r:id="rId46"/>
    <p:sldId id="355" r:id="rId47"/>
    <p:sldId id="357" r:id="rId48"/>
    <p:sldId id="358" r:id="rId49"/>
    <p:sldId id="359" r:id="rId50"/>
    <p:sldId id="369" r:id="rId51"/>
    <p:sldId id="370" r:id="rId52"/>
    <p:sldId id="371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2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978" y="1402545"/>
            <a:ext cx="9388698" cy="23839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Digestion</a:t>
            </a:r>
            <a:r>
              <a:rPr lang="en-US" sz="4800" b="1" dirty="0"/>
              <a:t> and </a:t>
            </a:r>
            <a:r>
              <a:rPr lang="en-US" sz="4800" b="1" dirty="0">
                <a:solidFill>
                  <a:srgbClr val="92D050"/>
                </a:solidFill>
              </a:rPr>
              <a:t>Absorption</a:t>
            </a:r>
            <a:r>
              <a:rPr lang="en-US" sz="4800" b="1" dirty="0"/>
              <a:t> </a:t>
            </a:r>
            <a:br>
              <a:rPr lang="en-US" sz="4800" b="1" dirty="0"/>
            </a:br>
            <a:r>
              <a:rPr lang="en-US" sz="4800" b="1" dirty="0"/>
              <a:t>of </a:t>
            </a:r>
            <a:br>
              <a:rPr lang="en-US" sz="4800" b="1" dirty="0"/>
            </a:br>
            <a:r>
              <a:rPr lang="en-US" sz="4800" b="1" dirty="0"/>
              <a:t>Basic Nutritional Constituents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8019" y="4005690"/>
            <a:ext cx="3463701" cy="685800"/>
          </a:xfrm>
        </p:spPr>
        <p:txBody>
          <a:bodyPr>
            <a:normAutofit/>
          </a:bodyPr>
          <a:lstStyle/>
          <a:p>
            <a:r>
              <a:rPr lang="en-US" b="1" dirty="0"/>
              <a:t>Dr. Mazhar Al Zoubi, 2020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874" y="535546"/>
            <a:ext cx="17716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416024" y="4502424"/>
            <a:ext cx="3463701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Chapters: 27, 32 and 38 </a:t>
            </a:r>
          </a:p>
        </p:txBody>
      </p:sp>
    </p:spTree>
    <p:extLst>
      <p:ext uri="{BB962C8B-B14F-4D97-AF65-F5344CB8AC3E}">
        <p14:creationId xmlns:p14="http://schemas.microsoft.com/office/powerpoint/2010/main" val="340237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952" y="764373"/>
            <a:ext cx="10122793" cy="1293028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B. Disaccharidases of the Intestinal Brush-Border Membrane</a:t>
            </a:r>
            <a:endParaRPr lang="ar-JO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4395" y="1701012"/>
            <a:ext cx="9053847" cy="5038194"/>
            <a:chOff x="17172" y="1746161"/>
            <a:chExt cx="8331992" cy="503819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2" y="1746161"/>
              <a:ext cx="3666186" cy="5038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358" y="1756156"/>
              <a:ext cx="4665806" cy="5028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9169758" y="2087836"/>
            <a:ext cx="2949262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Glucoamylase</a:t>
            </a:r>
            <a:r>
              <a:rPr lang="en-US" b="1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Sucrase</a:t>
            </a:r>
            <a:r>
              <a:rPr lang="en-US" b="1" dirty="0"/>
              <a:t>–maltase complex.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Trehalase</a:t>
            </a:r>
            <a:r>
              <a:rPr lang="en-US" b="1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Lactase-</a:t>
            </a:r>
            <a:r>
              <a:rPr lang="en-US" b="1" dirty="0" err="1"/>
              <a:t>glucosylceramidase</a:t>
            </a:r>
            <a:endParaRPr lang="ar-JO" b="1" dirty="0"/>
          </a:p>
        </p:txBody>
      </p:sp>
      <p:sp>
        <p:nvSpPr>
          <p:cNvPr id="6" name="Left Brace 5"/>
          <p:cNvSpPr/>
          <p:nvPr/>
        </p:nvSpPr>
        <p:spPr>
          <a:xfrm>
            <a:off x="8873544" y="2087836"/>
            <a:ext cx="244698" cy="1754326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4625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04" y="38637"/>
            <a:ext cx="8590210" cy="679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1983" y="579550"/>
            <a:ext cx="34773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6312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 descr="Image result for glucoamylase 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1516"/>
            <a:ext cx="12192002" cy="672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90152" y="1171977"/>
            <a:ext cx="515155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0152" y="1171977"/>
            <a:ext cx="257577" cy="261441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0761" y="3065173"/>
            <a:ext cx="2949262" cy="605306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7729" y="3938789"/>
            <a:ext cx="3554570" cy="336997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66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334" y="159060"/>
            <a:ext cx="7124631" cy="129302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1. Maltase-GLUCOAMYLASE</a:t>
            </a:r>
            <a:endParaRPr lang="ar-JO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0637" cy="688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3820" y="1410504"/>
            <a:ext cx="3949656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Glucoamylase</a:t>
            </a:r>
            <a:r>
              <a:rPr lang="en-US" dirty="0"/>
              <a:t> is  similar to the </a:t>
            </a:r>
            <a:r>
              <a:rPr lang="en-US" dirty="0" err="1"/>
              <a:t>sucrase</a:t>
            </a:r>
            <a:r>
              <a:rPr lang="en-US" dirty="0"/>
              <a:t>–</a:t>
            </a:r>
            <a:r>
              <a:rPr lang="en-US" dirty="0" err="1"/>
              <a:t>isomaltase</a:t>
            </a:r>
            <a:r>
              <a:rPr lang="en-US" dirty="0"/>
              <a:t> complex structures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It is an </a:t>
            </a:r>
            <a:r>
              <a:rPr lang="en-US" dirty="0" err="1"/>
              <a:t>exoglucosidase</a:t>
            </a:r>
            <a:r>
              <a:rPr lang="en-US" dirty="0"/>
              <a:t> that is specific for the </a:t>
            </a:r>
            <a:r>
              <a:rPr lang="el-GR" dirty="0"/>
              <a:t>α</a:t>
            </a:r>
            <a:r>
              <a:rPr lang="en-US" dirty="0"/>
              <a:t>–1,4 bonds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begins at the non-reducing end of a polysaccharide or limit dextrin</a:t>
            </a:r>
          </a:p>
          <a:p>
            <a:endParaRPr lang="ar-J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2703166"/>
            <a:ext cx="34385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77E0B50-E0CC-4356-B5CA-3C725B2615AF}"/>
              </a:ext>
            </a:extLst>
          </p:cNvPr>
          <p:cNvSpPr txBox="1"/>
          <p:nvPr/>
        </p:nvSpPr>
        <p:spPr>
          <a:xfrm>
            <a:off x="2796208" y="3244334"/>
            <a:ext cx="137822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Maltase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FF5AB57-B292-4A3D-A7B0-DC867EA2B64F}"/>
              </a:ext>
            </a:extLst>
          </p:cNvPr>
          <p:cNvSpPr txBox="1"/>
          <p:nvPr/>
        </p:nvSpPr>
        <p:spPr>
          <a:xfrm>
            <a:off x="2796208" y="1225838"/>
            <a:ext cx="205912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Glucoamylase</a:t>
            </a:r>
            <a:endParaRPr lang="ar-J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3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636" y="764373"/>
            <a:ext cx="7096259" cy="1293028"/>
          </a:xfrm>
        </p:spPr>
        <p:txBody>
          <a:bodyPr/>
          <a:lstStyle/>
          <a:p>
            <a:pPr algn="l"/>
            <a:r>
              <a:rPr lang="en-US" b="1" dirty="0"/>
              <a:t>2. SUCRASE–ISOMALTASE COMPLEX</a:t>
            </a:r>
            <a:endParaRPr lang="ar-JO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0637" cy="688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39425" y="2381449"/>
            <a:ext cx="3407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structure to the </a:t>
            </a:r>
            <a:r>
              <a:rPr lang="en-US" dirty="0" err="1"/>
              <a:t>glucoamylase</a:t>
            </a:r>
            <a:endParaRPr lang="ar-J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662" y="3129567"/>
            <a:ext cx="4045338" cy="372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923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D993AC9-3A4A-4CF2-9BEF-8002E58F6B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DE4144AD-8278-4A35-8DF4-1629E28960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 w="31750">
            <a:solidFill>
              <a:srgbClr val="2B8BD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85F1CF1-9DAB-4EFF-A1D6-1AEBDF87C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04" y="1168843"/>
            <a:ext cx="10451592" cy="4520313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552074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3065" y="764373"/>
            <a:ext cx="6303134" cy="1293028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/>
              <a:t>3. TREHALASE</a:t>
            </a:r>
            <a:endParaRPr lang="ar-JO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5203065" y="1998252"/>
            <a:ext cx="6117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has only one catalytic 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Trehalose</a:t>
            </a:r>
            <a:r>
              <a:rPr lang="en-US" sz="2400" dirty="0"/>
              <a:t>  (insects, algae, mushrooms, and other fungi) is not currently a major dietary component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FF00"/>
                </a:solidFill>
              </a:rPr>
              <a:t>Trehalase</a:t>
            </a:r>
            <a:r>
              <a:rPr lang="en-US" sz="2400" b="1" dirty="0">
                <a:solidFill>
                  <a:srgbClr val="FFFF00"/>
                </a:solidFill>
              </a:rPr>
              <a:t> deficiency </a:t>
            </a:r>
            <a:r>
              <a:rPr lang="en-US" sz="2400" dirty="0"/>
              <a:t>(a woman became very sick after eating mushrooms and was initially thought to have </a:t>
            </a:r>
            <a:r>
              <a:rPr lang="el-GR" sz="2400" dirty="0"/>
              <a:t>α</a:t>
            </a:r>
            <a:r>
              <a:rPr lang="en-US" sz="2400" dirty="0"/>
              <a:t>–</a:t>
            </a:r>
            <a:r>
              <a:rPr lang="en-US" sz="2400" dirty="0" err="1"/>
              <a:t>amanitin</a:t>
            </a:r>
            <a:r>
              <a:rPr lang="en-US" sz="2400" dirty="0"/>
              <a:t> poisoning.</a:t>
            </a:r>
            <a:endParaRPr lang="ar-JO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1" y="2150772"/>
            <a:ext cx="5131711" cy="469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923505" y="3451538"/>
            <a:ext cx="386366" cy="3880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Oval 5"/>
          <p:cNvSpPr/>
          <p:nvPr/>
        </p:nvSpPr>
        <p:spPr>
          <a:xfrm>
            <a:off x="1749368" y="3462269"/>
            <a:ext cx="386366" cy="3880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3709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4. -GLYCOSIDASE COMPLEX (LACTASE-GLUCOSYLCERAMIDASE)</a:t>
            </a:r>
            <a:endParaRPr lang="ar-JO" b="1" dirty="0"/>
          </a:p>
        </p:txBody>
      </p:sp>
      <p:sp>
        <p:nvSpPr>
          <p:cNvPr id="3" name="Rectangle 2"/>
          <p:cNvSpPr/>
          <p:nvPr/>
        </p:nvSpPr>
        <p:spPr>
          <a:xfrm>
            <a:off x="5591175" y="238154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hydrolyzes the -bond connecting glucose and </a:t>
            </a:r>
            <a:r>
              <a:rPr lang="en-US" sz="2400" dirty="0" err="1"/>
              <a:t>galactose</a:t>
            </a:r>
            <a:r>
              <a:rPr lang="en-US" sz="2400" dirty="0"/>
              <a:t> in lactose</a:t>
            </a:r>
            <a:endParaRPr lang="ar-JO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43226"/>
            <a:ext cx="5625993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123405" y="4071938"/>
            <a:ext cx="1005558" cy="79295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1180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LOCATION WITHIN THE INTESTINE</a:t>
            </a:r>
            <a:endParaRPr lang="ar-JO" b="1" dirty="0"/>
          </a:p>
        </p:txBody>
      </p:sp>
      <p:sp>
        <p:nvSpPr>
          <p:cNvPr id="3" name="Rectangle 2"/>
          <p:cNvSpPr/>
          <p:nvPr/>
        </p:nvSpPr>
        <p:spPr>
          <a:xfrm>
            <a:off x="561975" y="1967218"/>
            <a:ext cx="103965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production of maltose, </a:t>
            </a:r>
            <a:r>
              <a:rPr lang="en-US" sz="2400" dirty="0" err="1"/>
              <a:t>maltotriose</a:t>
            </a:r>
            <a:r>
              <a:rPr lang="en-US" sz="2400" dirty="0"/>
              <a:t>, and limit </a:t>
            </a:r>
            <a:r>
              <a:rPr lang="en-US" sz="2400" dirty="0" err="1"/>
              <a:t>dextrins</a:t>
            </a:r>
            <a:r>
              <a:rPr lang="en-US" sz="2400" dirty="0"/>
              <a:t> by pancreatic –amylase occurs in the duodenum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Sucrase</a:t>
            </a:r>
            <a:r>
              <a:rPr lang="en-US" sz="2400" dirty="0"/>
              <a:t>–</a:t>
            </a:r>
            <a:r>
              <a:rPr lang="en-US" sz="2400" dirty="0" err="1"/>
              <a:t>isomaltase</a:t>
            </a:r>
            <a:r>
              <a:rPr lang="en-US" sz="2400" dirty="0"/>
              <a:t>, </a:t>
            </a:r>
            <a:r>
              <a:rPr lang="el-GR" sz="2400" dirty="0"/>
              <a:t>β</a:t>
            </a:r>
            <a:r>
              <a:rPr lang="en-US" sz="2400" dirty="0"/>
              <a:t>-Glycosidase activity is highest in the jejunum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Glucoamylase</a:t>
            </a:r>
            <a:r>
              <a:rPr lang="en-US" sz="2400" dirty="0"/>
              <a:t> activity progressively increases along the length of the small intestine, and its activity is highest in the ileum.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492280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4738" y="764373"/>
            <a:ext cx="7891462" cy="1293028"/>
          </a:xfrm>
        </p:spPr>
        <p:txBody>
          <a:bodyPr/>
          <a:lstStyle/>
          <a:p>
            <a:pPr algn="l"/>
            <a:r>
              <a:rPr lang="en-US" b="1" dirty="0"/>
              <a:t>Metabolism of Sugars by Colonic Bacteria</a:t>
            </a:r>
            <a:endParaRPr lang="ar-JO" dirty="0"/>
          </a:p>
        </p:txBody>
      </p:sp>
      <p:sp>
        <p:nvSpPr>
          <p:cNvPr id="3" name="Rectangle 2"/>
          <p:cNvSpPr/>
          <p:nvPr/>
        </p:nvSpPr>
        <p:spPr>
          <a:xfrm>
            <a:off x="5662612" y="2190274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Starches high in amylose, or less well hydrated (e.g., starch in dried beans), are resistant to digestion and enter the colon.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Dietary fiber and undigested sugars also enter the colon.</a:t>
            </a:r>
          </a:p>
          <a:p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714375" y="5194374"/>
            <a:ext cx="4086225" cy="10572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Colonic bacteria</a:t>
            </a:r>
            <a:endParaRPr lang="ar-JO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3638595"/>
            <a:ext cx="1900237" cy="50006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saccharides</a:t>
            </a:r>
            <a:endParaRPr lang="ar-JO" b="1" dirty="0">
              <a:solidFill>
                <a:schemeClr val="bg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>
            <a:off x="1614488" y="4138658"/>
            <a:ext cx="2628900" cy="10557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3814763" y="2471712"/>
            <a:ext cx="1657350" cy="1185863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gases</a:t>
            </a:r>
            <a:endParaRPr lang="ar-JO" dirty="0"/>
          </a:p>
        </p:txBody>
      </p:sp>
      <p:sp>
        <p:nvSpPr>
          <p:cNvPr id="8" name="Rounded Rectangle 7"/>
          <p:cNvSpPr/>
          <p:nvPr/>
        </p:nvSpPr>
        <p:spPr>
          <a:xfrm>
            <a:off x="3693319" y="3638595"/>
            <a:ext cx="1900237" cy="5000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short-chain fatty acids</a:t>
            </a:r>
            <a:endParaRPr lang="ar-JO" dirty="0"/>
          </a:p>
        </p:txBody>
      </p:sp>
      <p:sp>
        <p:nvSpPr>
          <p:cNvPr id="9" name="Explosion 1 8"/>
          <p:cNvSpPr/>
          <p:nvPr/>
        </p:nvSpPr>
        <p:spPr>
          <a:xfrm>
            <a:off x="2400299" y="2114144"/>
            <a:ext cx="1905000" cy="1185863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lactate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65235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Nutrient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93194"/>
            <a:ext cx="10820400" cy="4325491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/>
              <a:t>Digestible</a:t>
            </a:r>
          </a:p>
          <a:p>
            <a:pPr lvl="1"/>
            <a:r>
              <a:rPr lang="en-US" sz="3400" dirty="0"/>
              <a:t>Proteins </a:t>
            </a:r>
          </a:p>
          <a:p>
            <a:pPr lvl="1"/>
            <a:r>
              <a:rPr lang="en-US" sz="3400" dirty="0" err="1"/>
              <a:t>Carbs</a:t>
            </a:r>
            <a:endParaRPr lang="en-US" sz="3400" dirty="0"/>
          </a:p>
          <a:p>
            <a:pPr lvl="1"/>
            <a:r>
              <a:rPr lang="en-US" sz="3400" dirty="0"/>
              <a:t>Fats</a:t>
            </a:r>
          </a:p>
          <a:p>
            <a:pPr lvl="1"/>
            <a:r>
              <a:rPr lang="en-US" sz="3400" dirty="0"/>
              <a:t>Nucleic acids</a:t>
            </a:r>
          </a:p>
          <a:p>
            <a:pPr lvl="1"/>
            <a:endParaRPr lang="en-US" sz="3400" dirty="0"/>
          </a:p>
          <a:p>
            <a:r>
              <a:rPr lang="en-US" sz="3600" b="1" dirty="0"/>
              <a:t>Indigestible (Fibers)</a:t>
            </a:r>
          </a:p>
          <a:p>
            <a:pPr lvl="1"/>
            <a:r>
              <a:rPr lang="en-US" sz="3400" dirty="0"/>
              <a:t>Cellulose</a:t>
            </a:r>
          </a:p>
          <a:p>
            <a:pPr lvl="1"/>
            <a:r>
              <a:rPr lang="en-US" sz="3400" dirty="0"/>
              <a:t>Pectin (complex mixture)</a:t>
            </a:r>
          </a:p>
          <a:p>
            <a:pPr lvl="1"/>
            <a:r>
              <a:rPr lang="en-US" sz="3400" dirty="0"/>
              <a:t>Others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288" y="1784796"/>
            <a:ext cx="2504270" cy="34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6569" y="5731099"/>
            <a:ext cx="3335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Chapters 27, 32 and 37</a:t>
            </a:r>
            <a:endParaRPr lang="ar-JO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200656" cy="6858000"/>
            <a:chOff x="0" y="0"/>
            <a:chExt cx="12200656" cy="68580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7570"/>
              <a:ext cx="12200656" cy="582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0" y="0"/>
              <a:ext cx="12200656" cy="10375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94048" y="164842"/>
              <a:ext cx="685476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Indigestible carbohydrates</a:t>
              </a:r>
              <a:endParaRPr lang="ar-JO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09088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4"/>
            <a:ext cx="121920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200656" cy="1037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Rectangle 4"/>
          <p:cNvSpPr/>
          <p:nvPr/>
        </p:nvSpPr>
        <p:spPr>
          <a:xfrm>
            <a:off x="2494048" y="164842"/>
            <a:ext cx="6854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Indigestible carbohydrates</a:t>
            </a:r>
            <a:endParaRPr lang="ar-JO" sz="4000" b="1" dirty="0"/>
          </a:p>
        </p:txBody>
      </p:sp>
    </p:spTree>
    <p:extLst>
      <p:ext uri="{BB962C8B-B14F-4D97-AF65-F5344CB8AC3E}">
        <p14:creationId xmlns:p14="http://schemas.microsoft.com/office/powerpoint/2010/main" val="1536171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" y="-1"/>
            <a:ext cx="12087230" cy="1165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1838" y="-127729"/>
            <a:ext cx="7434262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Lactose Intolerance</a:t>
            </a:r>
            <a:endParaRPr lang="ar-JO" dirty="0"/>
          </a:p>
        </p:txBody>
      </p:sp>
      <p:sp>
        <p:nvSpPr>
          <p:cNvPr id="6" name="Rectangle 5"/>
          <p:cNvSpPr/>
          <p:nvPr/>
        </p:nvSpPr>
        <p:spPr>
          <a:xfrm>
            <a:off x="4243662" y="782750"/>
            <a:ext cx="4068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caused by low levels of lactase</a:t>
            </a:r>
            <a:endParaRPr lang="ar-JO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741337" y="1729859"/>
            <a:ext cx="6654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1. NONPERSISTENT AND PERSISTANT LACTASE</a:t>
            </a:r>
            <a:endParaRPr lang="ar-JO" sz="2400" b="1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70" y="2500316"/>
            <a:ext cx="7138583" cy="4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34370" y="6625132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https://www.imd-berlin.de/en/special-areas-of-competence/food-intolerances/lactose-intolerance.html</a:t>
            </a:r>
            <a:endParaRPr lang="ar-JO" sz="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4150" y="2470148"/>
            <a:ext cx="42930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Adult levels are less than 10% of that present in infants (lactase non-persistence phenotype).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the levels of lactase remain at, or only slightly below infant levels throughout adulthood (lactase persistence phenotype)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1914282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8" y="115724"/>
            <a:ext cx="12015791" cy="659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22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" y="-1"/>
            <a:ext cx="12087230" cy="1165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2450" y="0"/>
            <a:ext cx="8610600" cy="1293028"/>
          </a:xfrm>
        </p:spPr>
        <p:txBody>
          <a:bodyPr>
            <a:normAutofit/>
          </a:bodyPr>
          <a:lstStyle/>
          <a:p>
            <a:r>
              <a:rPr lang="en-US" sz="4400" b="1" dirty="0"/>
              <a:t>2. INTESTINAL INJURY</a:t>
            </a:r>
            <a:endParaRPr lang="ar-JO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690561" y="1905685"/>
            <a:ext cx="8882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Lactase is usually the first activity lost and the last to recover.</a:t>
            </a: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2424347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" y="-1"/>
            <a:ext cx="12087230" cy="1165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2450" y="0"/>
            <a:ext cx="8610600" cy="1293028"/>
          </a:xfrm>
        </p:spPr>
        <p:txBody>
          <a:bodyPr>
            <a:normAutofit/>
          </a:bodyPr>
          <a:lstStyle/>
          <a:p>
            <a:r>
              <a:rPr lang="en-US" sz="4400" b="1" dirty="0"/>
              <a:t>ABSORPTION OF SUGARS</a:t>
            </a:r>
            <a:endParaRPr lang="ar-JO" sz="4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2" y="912241"/>
            <a:ext cx="6272214" cy="591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" y="2005697"/>
            <a:ext cx="5438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Glucose and maltose have the highest glycemic indices</a:t>
            </a: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82600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0" y="-1"/>
            <a:ext cx="12149141" cy="1165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5776" y="0"/>
            <a:ext cx="11287124" cy="1293028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A. Absorption by the Intestinal Epithelium</a:t>
            </a:r>
            <a:endParaRPr lang="ar-JO" sz="4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4283" y="1117342"/>
            <a:ext cx="12158671" cy="5740658"/>
            <a:chOff x="14283" y="1117342"/>
            <a:chExt cx="12158671" cy="5740658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1064" y="1117342"/>
              <a:ext cx="3671890" cy="5740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6"/>
            <a:stretch/>
          </p:blipFill>
          <p:spPr bwMode="auto">
            <a:xfrm>
              <a:off x="14283" y="1117342"/>
              <a:ext cx="8486781" cy="572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600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" y="-1"/>
            <a:ext cx="12087230" cy="1165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5975" y="0"/>
            <a:ext cx="6319837" cy="1293028"/>
          </a:xfrm>
        </p:spPr>
        <p:txBody>
          <a:bodyPr>
            <a:normAutofit/>
          </a:bodyPr>
          <a:lstStyle/>
          <a:p>
            <a:endParaRPr lang="ar-JO" sz="4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" y="0"/>
            <a:ext cx="12106277" cy="683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51936" y="5329244"/>
            <a:ext cx="3191546" cy="79295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Oval 6"/>
          <p:cNvSpPr/>
          <p:nvPr/>
        </p:nvSpPr>
        <p:spPr>
          <a:xfrm>
            <a:off x="1709056" y="2948417"/>
            <a:ext cx="4434564" cy="79295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9195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" y="-1"/>
            <a:ext cx="12087230" cy="1165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0135" y="0"/>
            <a:ext cx="6319837" cy="1293028"/>
          </a:xfrm>
        </p:spPr>
        <p:txBody>
          <a:bodyPr>
            <a:normAutofit/>
          </a:bodyPr>
          <a:lstStyle/>
          <a:p>
            <a:r>
              <a:rPr lang="en-US" sz="4400" b="1" dirty="0"/>
              <a:t>Insulin Stimulation </a:t>
            </a:r>
            <a:endParaRPr lang="ar-JO" sz="4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-1"/>
            <a:ext cx="3986214" cy="684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56" y="4772025"/>
            <a:ext cx="4903719" cy="207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952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" y="-1"/>
            <a:ext cx="12087230" cy="1165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1658599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GLUCOSE TRANSPORT THROUGH THE</a:t>
            </a:r>
            <a:br>
              <a:rPr lang="en-US" sz="4400" b="1" dirty="0"/>
            </a:br>
            <a:r>
              <a:rPr lang="en-US" sz="4400" b="1" dirty="0"/>
              <a:t>BLOOD-BRAIN BARRIER AND INTO NEURONS</a:t>
            </a:r>
            <a:endParaRPr lang="ar-JO" sz="4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0"/>
          <a:stretch/>
        </p:blipFill>
        <p:spPr bwMode="auto">
          <a:xfrm>
            <a:off x="28576" y="1108146"/>
            <a:ext cx="12130090" cy="572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95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Digestion, Absorption and transport of carbohydrates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The major carbohydrates in the American diet are </a:t>
            </a:r>
            <a:r>
              <a:rPr lang="en-US" sz="2400" b="1" i="1" dirty="0">
                <a:solidFill>
                  <a:srgbClr val="FFFF00"/>
                </a:solidFill>
              </a:rPr>
              <a:t>starch, lactos</a:t>
            </a:r>
            <a:r>
              <a:rPr lang="en-US" b="1" i="1" dirty="0">
                <a:solidFill>
                  <a:srgbClr val="FFFF00"/>
                </a:solidFill>
              </a:rPr>
              <a:t>e</a:t>
            </a:r>
            <a:r>
              <a:rPr lang="en-US" i="1" dirty="0"/>
              <a:t>, and </a:t>
            </a:r>
            <a:r>
              <a:rPr lang="en-US" sz="2400" b="1" i="1" dirty="0">
                <a:solidFill>
                  <a:srgbClr val="FFFF00"/>
                </a:solidFill>
              </a:rPr>
              <a:t>sucros</a:t>
            </a:r>
            <a:r>
              <a:rPr lang="en-US" b="1" i="1" dirty="0">
                <a:solidFill>
                  <a:srgbClr val="FFFF00"/>
                </a:solidFill>
              </a:rPr>
              <a:t>e</a:t>
            </a:r>
            <a:r>
              <a:rPr lang="en-US" i="1" dirty="0">
                <a:solidFill>
                  <a:srgbClr val="FFFF00"/>
                </a:solidFill>
              </a:rPr>
              <a:t>.</a:t>
            </a:r>
            <a:endParaRPr lang="ar-JO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01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Digestion and Transport</a:t>
            </a:r>
            <a:br>
              <a:rPr lang="en-US" sz="5400" b="1" dirty="0"/>
            </a:br>
            <a:r>
              <a:rPr lang="en-US" sz="5400" b="1" dirty="0"/>
              <a:t>of Dietary Lipids</a:t>
            </a:r>
            <a:endParaRPr lang="ar-JO" sz="5400" b="1" dirty="0"/>
          </a:p>
        </p:txBody>
      </p:sp>
    </p:spTree>
    <p:extLst>
      <p:ext uri="{BB962C8B-B14F-4D97-AF65-F5344CB8AC3E}">
        <p14:creationId xmlns:p14="http://schemas.microsoft.com/office/powerpoint/2010/main" val="351136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" y="-1"/>
            <a:ext cx="12087230" cy="1165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397" y="0"/>
            <a:ext cx="10290220" cy="1293028"/>
          </a:xfrm>
        </p:spPr>
        <p:txBody>
          <a:bodyPr>
            <a:normAutofit/>
          </a:bodyPr>
          <a:lstStyle/>
          <a:p>
            <a:r>
              <a:rPr lang="en-US" sz="4400" b="1" dirty="0"/>
              <a:t>DIGESTION OF TRIACYLGLYCEROLS </a:t>
            </a:r>
            <a:endParaRPr lang="ar-JO" sz="44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5298"/>
            <a:ext cx="12186153" cy="370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6518" y="5159913"/>
            <a:ext cx="10393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Triacylglycerols</a:t>
            </a:r>
            <a:r>
              <a:rPr lang="en-US" sz="3200" b="1" dirty="0"/>
              <a:t> are the major fat in the human diet because</a:t>
            </a:r>
            <a:endParaRPr lang="ar-JO" sz="3200" b="1" dirty="0"/>
          </a:p>
        </p:txBody>
      </p:sp>
    </p:spTree>
    <p:extLst>
      <p:ext uri="{BB962C8B-B14F-4D97-AF65-F5344CB8AC3E}">
        <p14:creationId xmlns:p14="http://schemas.microsoft.com/office/powerpoint/2010/main" val="891952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" y="39755"/>
            <a:ext cx="12087230" cy="1165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5975" y="0"/>
            <a:ext cx="6319837" cy="1293028"/>
          </a:xfrm>
        </p:spPr>
        <p:txBody>
          <a:bodyPr>
            <a:normAutofit/>
          </a:bodyPr>
          <a:lstStyle/>
          <a:p>
            <a:endParaRPr lang="ar-JO" sz="4400" b="1" dirty="0"/>
          </a:p>
        </p:txBody>
      </p:sp>
      <p:pic>
        <p:nvPicPr>
          <p:cNvPr id="18434" name="Picture 2" descr="Image result for lingual and gastric lip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22" y="26504"/>
            <a:ext cx="6752439" cy="676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405322" y="605796"/>
            <a:ext cx="3191546" cy="101694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Oval 6"/>
          <p:cNvSpPr/>
          <p:nvPr/>
        </p:nvSpPr>
        <p:spPr>
          <a:xfrm>
            <a:off x="5405322" y="2226388"/>
            <a:ext cx="3191546" cy="101694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8" y="1205053"/>
            <a:ext cx="5362464" cy="558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95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1606" cy="6858000"/>
            <a:chOff x="0" y="0"/>
            <a:chExt cx="12181606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5950040" y="0"/>
              <a:ext cx="6231566" cy="6858000"/>
              <a:chOff x="5950040" y="0"/>
              <a:chExt cx="6231566" cy="685800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5950040" y="0"/>
                <a:ext cx="6231566" cy="6858000"/>
                <a:chOff x="6647580" y="0"/>
                <a:chExt cx="5534025" cy="6036906"/>
              </a:xfrm>
            </p:grpSpPr>
            <p:pic>
              <p:nvPicPr>
                <p:cNvPr id="17409" name="Picture 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7580" y="0"/>
                  <a:ext cx="5534025" cy="5676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410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79393" y="4427181"/>
                  <a:ext cx="4619625" cy="1609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" name="Rectangle 3"/>
              <p:cNvSpPr/>
              <p:nvPr/>
            </p:nvSpPr>
            <p:spPr>
              <a:xfrm>
                <a:off x="5950040" y="6449029"/>
                <a:ext cx="824055" cy="40897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357551" y="6449029"/>
                <a:ext cx="824055" cy="40897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</p:grpSp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6474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4739425" y="2529453"/>
            <a:ext cx="29750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</a:t>
            </a:r>
            <a:r>
              <a:rPr lang="en-US" dirty="0" err="1">
                <a:solidFill>
                  <a:schemeClr val="accent1"/>
                </a:solidFill>
              </a:rPr>
              <a:t>colipase</a:t>
            </a:r>
            <a:r>
              <a:rPr lang="en-US" dirty="0">
                <a:solidFill>
                  <a:schemeClr val="accent1"/>
                </a:solidFill>
              </a:rPr>
              <a:t> binds to the dietary fat and to the lipase, thereby increasing lipase</a:t>
            </a:r>
          </a:p>
          <a:p>
            <a:r>
              <a:rPr lang="en-US" dirty="0">
                <a:solidFill>
                  <a:schemeClr val="accent1"/>
                </a:solidFill>
              </a:rPr>
              <a:t>activity. </a:t>
            </a:r>
            <a:endParaRPr lang="ar-JO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37937" y="43831"/>
            <a:ext cx="3175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Short- and medium-chain fatty acids (C4 to C12) do not require bile salts for their absorption.</a:t>
            </a:r>
            <a:endParaRPr lang="ar-JO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52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" y="-1"/>
            <a:ext cx="12087230" cy="1165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6519" y="0"/>
            <a:ext cx="10212946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pancreatic </a:t>
            </a:r>
            <a:r>
              <a:rPr lang="en-US" sz="4400" b="1" dirty="0" err="1"/>
              <a:t>esterases</a:t>
            </a:r>
            <a:r>
              <a:rPr lang="en-US" sz="4400" b="1" dirty="0"/>
              <a:t> and phospholipase A2. </a:t>
            </a:r>
            <a:endParaRPr lang="ar-JO" sz="4400" b="1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" y="1165298"/>
            <a:ext cx="12087230" cy="565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952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" y="-1"/>
            <a:ext cx="12087230" cy="1165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5975" y="0"/>
            <a:ext cx="6319837" cy="1293028"/>
          </a:xfrm>
        </p:spPr>
        <p:txBody>
          <a:bodyPr>
            <a:normAutofit/>
          </a:bodyPr>
          <a:lstStyle/>
          <a:p>
            <a:endParaRPr lang="ar-JO" sz="4400" b="1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" y="0"/>
            <a:ext cx="12130089" cy="687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952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Protein Digestion and Amino</a:t>
            </a:r>
            <a:br>
              <a:rPr lang="en-US" sz="4800" b="1" dirty="0"/>
            </a:br>
            <a:r>
              <a:rPr lang="en-US" sz="4800" b="1" dirty="0"/>
              <a:t>Acid Absorption</a:t>
            </a:r>
            <a:endParaRPr lang="ar-JO" sz="4800" b="1" dirty="0"/>
          </a:p>
        </p:txBody>
      </p:sp>
    </p:spTree>
    <p:extLst>
      <p:ext uri="{BB962C8B-B14F-4D97-AF65-F5344CB8AC3E}">
        <p14:creationId xmlns:p14="http://schemas.microsoft.com/office/powerpoint/2010/main" val="957500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" y="-1"/>
            <a:ext cx="12087230" cy="1165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1065" y="141669"/>
            <a:ext cx="10509160" cy="129302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The digestion of proteins begins in the stomach and is completed in the intestine</a:t>
            </a:r>
            <a:br>
              <a:rPr lang="en-US" sz="2800" b="1" dirty="0"/>
            </a:br>
            <a:endParaRPr lang="ar-JO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2858" y="1133475"/>
            <a:ext cx="12087231" cy="5740623"/>
            <a:chOff x="42858" y="1133475"/>
            <a:chExt cx="12087231" cy="5740623"/>
          </a:xfrm>
        </p:grpSpPr>
        <p:grpSp>
          <p:nvGrpSpPr>
            <p:cNvPr id="2" name="Group 1"/>
            <p:cNvGrpSpPr/>
            <p:nvPr/>
          </p:nvGrpSpPr>
          <p:grpSpPr>
            <a:xfrm>
              <a:off x="7907628" y="1133475"/>
              <a:ext cx="4222461" cy="5740623"/>
              <a:chOff x="8291514" y="1133475"/>
              <a:chExt cx="3838575" cy="5740623"/>
            </a:xfrm>
          </p:grpSpPr>
          <p:pic>
            <p:nvPicPr>
              <p:cNvPr id="2150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91514" y="1133475"/>
                <a:ext cx="3838575" cy="5724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0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58576" y="6696574"/>
                <a:ext cx="1165739" cy="177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8" y="1165298"/>
              <a:ext cx="8032195" cy="565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5312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" y="-1"/>
            <a:ext cx="12087230" cy="1165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9093" y="0"/>
            <a:ext cx="10625070" cy="1293028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 Digestion of Proteins in the Stomach</a:t>
            </a:r>
            <a:endParaRPr lang="ar-JO" sz="44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4"/>
          <a:stretch/>
        </p:blipFill>
        <p:spPr bwMode="auto">
          <a:xfrm>
            <a:off x="1794385" y="2028183"/>
            <a:ext cx="8032195" cy="13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6682" y="2468971"/>
            <a:ext cx="1431802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/>
              <a:t>chief cells</a:t>
            </a:r>
            <a:endParaRPr lang="ar-JO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5278400" y="3419339"/>
            <a:ext cx="161614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/>
              <a:t>parietal cells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13152" y="2459969"/>
            <a:ext cx="205056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broad specificity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34245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" y="-1"/>
            <a:ext cx="12087230" cy="1165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543" y="0"/>
            <a:ext cx="8332631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Digestion of Proteins by Enzymes from the Pancreas</a:t>
            </a:r>
            <a:endParaRPr lang="ar-JO" sz="4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8487177" y="0"/>
            <a:ext cx="3704823" cy="6858000"/>
            <a:chOff x="4371974" y="652463"/>
            <a:chExt cx="3448051" cy="7261604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975" y="652463"/>
              <a:ext cx="3448050" cy="555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974" y="4713667"/>
              <a:ext cx="3448051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3"/>
          <a:stretch/>
        </p:blipFill>
        <p:spPr bwMode="auto">
          <a:xfrm>
            <a:off x="29979" y="1191056"/>
            <a:ext cx="8466018" cy="565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24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74" y="2112737"/>
            <a:ext cx="4513276" cy="319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79" y="2112737"/>
            <a:ext cx="4454144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145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" y="-1"/>
            <a:ext cx="12087230" cy="1165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8941" y="0"/>
            <a:ext cx="11719774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Digestion of Proteins by Enzymes from Intestinal Cells</a:t>
            </a:r>
            <a:endParaRPr lang="ar-JO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446468" y="1621389"/>
            <a:ext cx="59028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err="1"/>
              <a:t>Aminopeptidases</a:t>
            </a:r>
            <a:r>
              <a:rPr lang="en-US" sz="3200" dirty="0"/>
              <a:t>, located on the brush border, cleave one amino acid at a time from the amino end of peptides. 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Intracellular peptidases </a:t>
            </a:r>
            <a:r>
              <a:rPr lang="en-US" sz="3200" dirty="0"/>
              <a:t>act on small peptides that are absorbed by the cells.</a:t>
            </a:r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3034245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" y="-1"/>
            <a:ext cx="12087230" cy="1165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5975" y="0"/>
            <a:ext cx="6319837" cy="1293028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Clinical correlations</a:t>
            </a:r>
            <a:endParaRPr lang="ar-JO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6" y="1294728"/>
            <a:ext cx="5523667" cy="430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914400" y="3065172"/>
            <a:ext cx="245986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38487" y="2374609"/>
            <a:ext cx="245986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238" y="1419225"/>
            <a:ext cx="566501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24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" y="-1"/>
            <a:ext cx="12087230" cy="1165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5975" y="0"/>
            <a:ext cx="6319837" cy="1293028"/>
          </a:xfrm>
        </p:spPr>
        <p:txBody>
          <a:bodyPr>
            <a:normAutofit/>
          </a:bodyPr>
          <a:lstStyle/>
          <a:p>
            <a:endParaRPr lang="ar-JO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400175"/>
            <a:ext cx="5229225" cy="520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245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4838"/>
            <a:ext cx="1145663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9359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61926"/>
            <a:ext cx="6021884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3845719"/>
            <a:ext cx="576082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2054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976314"/>
            <a:ext cx="7458075" cy="511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5323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3" y="328613"/>
            <a:ext cx="6658975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2" y="3479092"/>
            <a:ext cx="5691187" cy="315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2470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1619250"/>
            <a:ext cx="10988828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624012" y="2246022"/>
            <a:ext cx="464820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50489" y="4374859"/>
            <a:ext cx="346468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69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78932"/>
            <a:ext cx="7286625" cy="556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908554" y="4260559"/>
            <a:ext cx="245986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081712" y="3889084"/>
            <a:ext cx="245986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95875" y="6003634"/>
            <a:ext cx="245986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76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intestinal epithelial</a:t>
            </a:r>
            <a:br>
              <a:rPr lang="en-US" dirty="0"/>
            </a:br>
            <a:r>
              <a:rPr lang="en-US" dirty="0"/>
              <a:t>pinocytosis,</a:t>
            </a:r>
            <a:endParaRPr lang="ar-J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176462"/>
            <a:ext cx="6410324" cy="351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68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93" y="2554536"/>
            <a:ext cx="5720366" cy="1293028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Overview of carbohydrate digestion.</a:t>
            </a:r>
            <a:endParaRPr lang="ar-JO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"/>
          <a:stretch/>
        </p:blipFill>
        <p:spPr bwMode="auto">
          <a:xfrm>
            <a:off x="6375042" y="0"/>
            <a:ext cx="5816959" cy="681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9176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550" y="764373"/>
            <a:ext cx="7105649" cy="1293028"/>
          </a:xfrm>
        </p:spPr>
        <p:txBody>
          <a:bodyPr/>
          <a:lstStyle/>
          <a:p>
            <a:pPr algn="l"/>
            <a:r>
              <a:rPr lang="en-US" b="1" dirty="0"/>
              <a:t>Excess proteins and muscle mass</a:t>
            </a:r>
            <a:endParaRPr lang="ar-JO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2" y="2443163"/>
            <a:ext cx="87153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Image result for muscle mass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4048126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669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humanphysiology.tuars.com/program/section6/6ch6/6ch6img/pg5eq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1" y="304800"/>
            <a:ext cx="5909588" cy="1371600"/>
          </a:xfrm>
          <a:prstGeom prst="rect">
            <a:avLst/>
          </a:prstGeom>
          <a:noFill/>
        </p:spPr>
      </p:pic>
      <p:pic>
        <p:nvPicPr>
          <p:cNvPr id="29700" name="Picture 4" descr="https://classconnection.s3.amazonaws.com/872/flashcards/1080872/png/screen_shot_2012-01-24_at_11.31.24_am13274335131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1828801"/>
            <a:ext cx="9271000" cy="3829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97177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94"/>
            <a:ext cx="12192000" cy="679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666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I. DIETARY CARBOHYDRATES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6474854" cy="4024125"/>
          </a:xfrm>
        </p:spPr>
        <p:txBody>
          <a:bodyPr>
            <a:normAutofit/>
          </a:bodyPr>
          <a:lstStyle/>
          <a:p>
            <a:r>
              <a:rPr lang="en-US" dirty="0"/>
              <a:t>40 to 45% </a:t>
            </a:r>
            <a:r>
              <a:rPr lang="en-US"/>
              <a:t>of caloric </a:t>
            </a:r>
            <a:r>
              <a:rPr lang="en-US" dirty="0"/>
              <a:t>intake in USA diet.</a:t>
            </a:r>
          </a:p>
          <a:p>
            <a:pPr lvl="2"/>
            <a:r>
              <a:rPr lang="en-US" dirty="0"/>
              <a:t>50-60 % came from starch</a:t>
            </a:r>
          </a:p>
          <a:p>
            <a:endParaRPr lang="en-US" dirty="0"/>
          </a:p>
          <a:p>
            <a:r>
              <a:rPr lang="en-US" dirty="0"/>
              <a:t>The animal origin carbs is lactose (milk and milk products)</a:t>
            </a:r>
          </a:p>
          <a:p>
            <a:endParaRPr lang="en-US" dirty="0"/>
          </a:p>
          <a:p>
            <a:r>
              <a:rPr lang="en-US" dirty="0"/>
              <a:t>Sucrose and small amounts glucose and fructose are the major natural sweeteners found in fruit, honey, and vegetables. </a:t>
            </a:r>
            <a:endParaRPr lang="ar-JO" dirty="0"/>
          </a:p>
        </p:txBody>
      </p:sp>
      <p:grpSp>
        <p:nvGrpSpPr>
          <p:cNvPr id="6" name="Group 5"/>
          <p:cNvGrpSpPr/>
          <p:nvPr/>
        </p:nvGrpSpPr>
        <p:grpSpPr>
          <a:xfrm>
            <a:off x="7704920" y="1857777"/>
            <a:ext cx="3829200" cy="4804423"/>
            <a:chOff x="7704920" y="1857777"/>
            <a:chExt cx="3829200" cy="480442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4920" y="1857777"/>
              <a:ext cx="3829200" cy="2366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4920" y="4224270"/>
              <a:ext cx="3829200" cy="2437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643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046" y="738615"/>
            <a:ext cx="9625884" cy="129302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Inter-conversion of Monosaccharaides</a:t>
            </a:r>
            <a:endParaRPr lang="ar-JO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910" y="3992452"/>
            <a:ext cx="7672589" cy="59242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Fructose, </a:t>
            </a:r>
            <a:r>
              <a:rPr lang="en-US" b="1" dirty="0" err="1">
                <a:solidFill>
                  <a:schemeClr val="bg1"/>
                </a:solidFill>
              </a:rPr>
              <a:t>galactose</a:t>
            </a:r>
            <a:r>
              <a:rPr lang="en-US" b="1" dirty="0">
                <a:solidFill>
                  <a:schemeClr val="bg1"/>
                </a:solidFill>
              </a:rPr>
              <a:t>, xylose, and all the other sugars</a:t>
            </a:r>
          </a:p>
        </p:txBody>
      </p:sp>
      <p:sp>
        <p:nvSpPr>
          <p:cNvPr id="4" name="Rectangle 3"/>
          <p:cNvSpPr/>
          <p:nvPr/>
        </p:nvSpPr>
        <p:spPr>
          <a:xfrm>
            <a:off x="7245383" y="2453348"/>
            <a:ext cx="1287532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Glucose </a:t>
            </a:r>
            <a:endParaRPr lang="ar-JO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2011" y="2495290"/>
            <a:ext cx="1813317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/>
              <a:t>Amino acids </a:t>
            </a:r>
            <a:endParaRPr lang="ar-JO" sz="2000" b="1" dirty="0"/>
          </a:p>
        </p:txBody>
      </p:sp>
      <p:sp>
        <p:nvSpPr>
          <p:cNvPr id="6" name="Right Arrow 5"/>
          <p:cNvSpPr/>
          <p:nvPr/>
        </p:nvSpPr>
        <p:spPr>
          <a:xfrm>
            <a:off x="4803819" y="2516261"/>
            <a:ext cx="1596981" cy="358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Down Arrow 6"/>
          <p:cNvSpPr/>
          <p:nvPr/>
        </p:nvSpPr>
        <p:spPr>
          <a:xfrm>
            <a:off x="7598534" y="3078051"/>
            <a:ext cx="399245" cy="6825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2172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923" y="764373"/>
            <a:ext cx="9749307" cy="129302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II. DIGESTION OF DIETARY CARBOHYDRATES</a:t>
            </a:r>
            <a:endParaRPr lang="ar-J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402910" cy="754702"/>
          </a:xfrm>
        </p:spPr>
        <p:txBody>
          <a:bodyPr>
            <a:normAutofit/>
          </a:bodyPr>
          <a:lstStyle/>
          <a:p>
            <a:r>
              <a:rPr lang="en-US" sz="2400" dirty="0"/>
              <a:t>Glycosidase exhibit some specificity for the </a:t>
            </a:r>
            <a:r>
              <a:rPr lang="en-US" sz="2400" dirty="0" err="1"/>
              <a:t>glycosidic</a:t>
            </a:r>
            <a:r>
              <a:rPr lang="en-US" sz="2400" dirty="0"/>
              <a:t> bond and number of residues</a:t>
            </a:r>
            <a:endParaRPr lang="ar-JO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0163" y="3991258"/>
            <a:ext cx="226668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Undigested Carbs</a:t>
            </a:r>
            <a:endParaRPr lang="ar-JO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28963" y="3991258"/>
            <a:ext cx="293853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Bacterial Fermentation</a:t>
            </a:r>
            <a:endParaRPr lang="ar-JO" sz="2400" b="1" dirty="0"/>
          </a:p>
        </p:txBody>
      </p:sp>
      <p:sp>
        <p:nvSpPr>
          <p:cNvPr id="8" name="Right Arrow 7"/>
          <p:cNvSpPr/>
          <p:nvPr/>
        </p:nvSpPr>
        <p:spPr>
          <a:xfrm>
            <a:off x="4481848" y="4237151"/>
            <a:ext cx="2498501" cy="33921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400"/>
          </a:p>
        </p:txBody>
      </p:sp>
    </p:spTree>
    <p:extLst>
      <p:ext uri="{BB962C8B-B14F-4D97-AF65-F5344CB8AC3E}">
        <p14:creationId xmlns:p14="http://schemas.microsoft.com/office/powerpoint/2010/main" val="359299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176" y="326484"/>
            <a:ext cx="9419823" cy="1293028"/>
          </a:xfrm>
        </p:spPr>
        <p:txBody>
          <a:bodyPr>
            <a:normAutofit/>
          </a:bodyPr>
          <a:lstStyle/>
          <a:p>
            <a:r>
              <a:rPr lang="en-US" sz="3600" b="1" dirty="0"/>
              <a:t>A. Salivary and Pancreatic-Amylase</a:t>
            </a:r>
            <a:endParaRPr lang="ar-JO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31" y="1428750"/>
            <a:ext cx="8431368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1972" y="1815921"/>
            <a:ext cx="3116687" cy="36060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1 L of saliva/Day</a:t>
            </a:r>
          </a:p>
          <a:p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1.5 L of pancreatic juice/Day</a:t>
            </a:r>
          </a:p>
          <a:p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Limit </a:t>
            </a:r>
            <a:r>
              <a:rPr lang="en-US" sz="1800" b="1" dirty="0" err="1">
                <a:solidFill>
                  <a:schemeClr val="bg1"/>
                </a:solidFill>
              </a:rPr>
              <a:t>dextrins</a:t>
            </a:r>
            <a:r>
              <a:rPr lang="en-US" sz="1800" b="1" dirty="0">
                <a:solidFill>
                  <a:schemeClr val="bg1"/>
                </a:solidFill>
              </a:rPr>
              <a:t>:  are oligosaccharides ( 4 -9 residues with one or more </a:t>
            </a:r>
            <a:r>
              <a:rPr lang="el-GR" sz="1800" b="1" dirty="0">
                <a:solidFill>
                  <a:schemeClr val="bg1"/>
                </a:solidFill>
              </a:rPr>
              <a:t>α</a:t>
            </a:r>
            <a:r>
              <a:rPr lang="en-US" sz="1800" b="1" dirty="0">
                <a:solidFill>
                  <a:schemeClr val="bg1"/>
                </a:solidFill>
              </a:rPr>
              <a:t>-1,6 branches). </a:t>
            </a:r>
          </a:p>
        </p:txBody>
      </p:sp>
    </p:spTree>
    <p:extLst>
      <p:ext uri="{BB962C8B-B14F-4D97-AF65-F5344CB8AC3E}">
        <p14:creationId xmlns:p14="http://schemas.microsoft.com/office/powerpoint/2010/main" val="277504862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673</Words>
  <Application>Microsoft Office PowerPoint</Application>
  <PresentationFormat>Widescreen</PresentationFormat>
  <Paragraphs>114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Century Gothic</vt:lpstr>
      <vt:lpstr>Times New Roman</vt:lpstr>
      <vt:lpstr>Vapor Trail</vt:lpstr>
      <vt:lpstr>Digestion and Absorption  of  Basic Nutritional Constituents</vt:lpstr>
      <vt:lpstr>Nutrient Types</vt:lpstr>
      <vt:lpstr>Digestion, Absorption and transport of carbohydrates </vt:lpstr>
      <vt:lpstr>PowerPoint Presentation</vt:lpstr>
      <vt:lpstr>Overview of carbohydrate digestion.</vt:lpstr>
      <vt:lpstr>I. DIETARY CARBOHYDRATES</vt:lpstr>
      <vt:lpstr>Inter-conversion of Monosaccharaides</vt:lpstr>
      <vt:lpstr>II. DIGESTION OF DIETARY CARBOHYDRATES</vt:lpstr>
      <vt:lpstr>A. Salivary and Pancreatic-Amylase</vt:lpstr>
      <vt:lpstr>B. Disaccharidases of the Intestinal Brush-Border Membrane</vt:lpstr>
      <vt:lpstr>PowerPoint Presentation</vt:lpstr>
      <vt:lpstr>PowerPoint Presentation</vt:lpstr>
      <vt:lpstr>1. Maltase-GLUCOAMYLASE</vt:lpstr>
      <vt:lpstr>2. SUCRASE–ISOMALTASE COMPLEX</vt:lpstr>
      <vt:lpstr>PowerPoint Presentation</vt:lpstr>
      <vt:lpstr>3. TREHALASE</vt:lpstr>
      <vt:lpstr>4. -GLYCOSIDASE COMPLEX (LACTASE-GLUCOSYLCERAMIDASE)</vt:lpstr>
      <vt:lpstr>5. LOCATION WITHIN THE INTESTINE</vt:lpstr>
      <vt:lpstr>Metabolism of Sugars by Colonic Bacteria</vt:lpstr>
      <vt:lpstr>PowerPoint Presentation</vt:lpstr>
      <vt:lpstr>PowerPoint Presentation</vt:lpstr>
      <vt:lpstr>PowerPoint Presentation</vt:lpstr>
      <vt:lpstr>PowerPoint Presentation</vt:lpstr>
      <vt:lpstr>2. INTESTINAL INJURY</vt:lpstr>
      <vt:lpstr>ABSORPTION OF SUGARS</vt:lpstr>
      <vt:lpstr>A. Absorption by the Intestinal Epithelium</vt:lpstr>
      <vt:lpstr>PowerPoint Presentation</vt:lpstr>
      <vt:lpstr>Insulin Stimulation </vt:lpstr>
      <vt:lpstr>GLUCOSE TRANSPORT THROUGH THE BLOOD-BRAIN BARRIER AND INTO NEURONS</vt:lpstr>
      <vt:lpstr>Digestion and Transport of Dietary Lipids</vt:lpstr>
      <vt:lpstr>DIGESTION OF TRIACYLGLYCEROLS </vt:lpstr>
      <vt:lpstr>PowerPoint Presentation</vt:lpstr>
      <vt:lpstr>PowerPoint Presentation</vt:lpstr>
      <vt:lpstr>pancreatic esterases and phospholipase A2. </vt:lpstr>
      <vt:lpstr>PowerPoint Presentation</vt:lpstr>
      <vt:lpstr>Protein Digestion and Amino Acid Absorption</vt:lpstr>
      <vt:lpstr>The digestion of proteins begins in the stomach and is completed in the intestine </vt:lpstr>
      <vt:lpstr> Digestion of Proteins in the Stomach</vt:lpstr>
      <vt:lpstr>Digestion of Proteins by Enzymes from the Pancreas</vt:lpstr>
      <vt:lpstr>Digestion of Proteins by Enzymes from Intestinal Cells</vt:lpstr>
      <vt:lpstr>Clinical correlations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intestinal epithelial pinocytosis,</vt:lpstr>
      <vt:lpstr>Excess proteins and muscle mass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Digestion and Absorption  of  Basic Nutritional Constituents</dc:title>
  <dc:creator>YU</dc:creator>
  <cp:lastModifiedBy>Maher</cp:lastModifiedBy>
  <cp:revision>5</cp:revision>
  <dcterms:created xsi:type="dcterms:W3CDTF">2019-10-02T06:34:44Z</dcterms:created>
  <dcterms:modified xsi:type="dcterms:W3CDTF">2020-10-18T10:12:19Z</dcterms:modified>
</cp:coreProperties>
</file>