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74" r:id="rId2"/>
    <p:sldMasterId id="2147483686" r:id="rId3"/>
  </p:sldMasterIdLst>
  <p:notesMasterIdLst>
    <p:notesMasterId r:id="rId54"/>
  </p:notesMasterIdLst>
  <p:sldIdLst>
    <p:sldId id="256" r:id="rId4"/>
    <p:sldId id="461" r:id="rId5"/>
    <p:sldId id="358" r:id="rId6"/>
    <p:sldId id="472" r:id="rId7"/>
    <p:sldId id="431" r:id="rId8"/>
    <p:sldId id="456" r:id="rId9"/>
    <p:sldId id="430" r:id="rId10"/>
    <p:sldId id="429" r:id="rId11"/>
    <p:sldId id="460" r:id="rId12"/>
    <p:sldId id="457" r:id="rId13"/>
    <p:sldId id="459" r:id="rId14"/>
    <p:sldId id="455" r:id="rId15"/>
    <p:sldId id="428" r:id="rId16"/>
    <p:sldId id="465" r:id="rId17"/>
    <p:sldId id="427" r:id="rId18"/>
    <p:sldId id="458" r:id="rId19"/>
    <p:sldId id="437" r:id="rId20"/>
    <p:sldId id="436" r:id="rId21"/>
    <p:sldId id="471" r:id="rId22"/>
    <p:sldId id="454" r:id="rId23"/>
    <p:sldId id="403" r:id="rId24"/>
    <p:sldId id="435" r:id="rId25"/>
    <p:sldId id="440" r:id="rId26"/>
    <p:sldId id="464" r:id="rId27"/>
    <p:sldId id="434" r:id="rId28"/>
    <p:sldId id="466" r:id="rId29"/>
    <p:sldId id="439" r:id="rId30"/>
    <p:sldId id="438" r:id="rId31"/>
    <p:sldId id="469" r:id="rId32"/>
    <p:sldId id="444" r:id="rId33"/>
    <p:sldId id="433" r:id="rId34"/>
    <p:sldId id="432" r:id="rId35"/>
    <p:sldId id="426" r:id="rId36"/>
    <p:sldId id="468" r:id="rId37"/>
    <p:sldId id="477" r:id="rId38"/>
    <p:sldId id="425" r:id="rId39"/>
    <p:sldId id="424" r:id="rId40"/>
    <p:sldId id="478" r:id="rId41"/>
    <p:sldId id="423" r:id="rId42"/>
    <p:sldId id="473" r:id="rId43"/>
    <p:sldId id="474" r:id="rId44"/>
    <p:sldId id="470" r:id="rId45"/>
    <p:sldId id="452" r:id="rId46"/>
    <p:sldId id="422" r:id="rId47"/>
    <p:sldId id="421" r:id="rId48"/>
    <p:sldId id="445" r:id="rId49"/>
    <p:sldId id="443" r:id="rId50"/>
    <p:sldId id="446" r:id="rId51"/>
    <p:sldId id="467" r:id="rId52"/>
    <p:sldId id="476" r:id="rId53"/>
  </p:sldIdLst>
  <p:sldSz cx="9144000" cy="6858000" type="screen4x3"/>
  <p:notesSz cx="6858000" cy="9144000"/>
  <p:defaultTextStyle>
    <a:defPPr>
      <a:defRPr lang="ar-IQ"/>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7427" autoAdjust="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slide" Target="slides/slide23.xml" /><Relationship Id="rId39" Type="http://schemas.openxmlformats.org/officeDocument/2006/relationships/slide" Target="slides/slide36.xml" /><Relationship Id="rId21" Type="http://schemas.openxmlformats.org/officeDocument/2006/relationships/slide" Target="slides/slide18.xml" /><Relationship Id="rId34" Type="http://schemas.openxmlformats.org/officeDocument/2006/relationships/slide" Target="slides/slide31.xml" /><Relationship Id="rId42" Type="http://schemas.openxmlformats.org/officeDocument/2006/relationships/slide" Target="slides/slide39.xml" /><Relationship Id="rId47" Type="http://schemas.openxmlformats.org/officeDocument/2006/relationships/slide" Target="slides/slide44.xml" /><Relationship Id="rId50" Type="http://schemas.openxmlformats.org/officeDocument/2006/relationships/slide" Target="slides/slide47.xml" /><Relationship Id="rId55" Type="http://schemas.openxmlformats.org/officeDocument/2006/relationships/presProps" Target="presProps.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slide" Target="slides/slide30.xml" /><Relationship Id="rId38" Type="http://schemas.openxmlformats.org/officeDocument/2006/relationships/slide" Target="slides/slide35.xml" /><Relationship Id="rId46" Type="http://schemas.openxmlformats.org/officeDocument/2006/relationships/slide" Target="slides/slide43.xml" /><Relationship Id="rId2" Type="http://schemas.openxmlformats.org/officeDocument/2006/relationships/slideMaster" Target="slideMasters/slideMaster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slide" Target="slides/slide26.xml" /><Relationship Id="rId41" Type="http://schemas.openxmlformats.org/officeDocument/2006/relationships/slide" Target="slides/slide38.xml" /><Relationship Id="rId54"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slide" Target="slides/slide29.xml" /><Relationship Id="rId37" Type="http://schemas.openxmlformats.org/officeDocument/2006/relationships/slide" Target="slides/slide34.xml" /><Relationship Id="rId40" Type="http://schemas.openxmlformats.org/officeDocument/2006/relationships/slide" Target="slides/slide37.xml" /><Relationship Id="rId45" Type="http://schemas.openxmlformats.org/officeDocument/2006/relationships/slide" Target="slides/slide42.xml" /><Relationship Id="rId53" Type="http://schemas.openxmlformats.org/officeDocument/2006/relationships/slide" Target="slides/slide50.xml" /><Relationship Id="rId58" Type="http://schemas.openxmlformats.org/officeDocument/2006/relationships/tableStyles" Target="tableStyles.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slide" Target="slides/slide25.xml" /><Relationship Id="rId36" Type="http://schemas.openxmlformats.org/officeDocument/2006/relationships/slide" Target="slides/slide33.xml" /><Relationship Id="rId49" Type="http://schemas.openxmlformats.org/officeDocument/2006/relationships/slide" Target="slides/slide46.xml" /><Relationship Id="rId57" Type="http://schemas.openxmlformats.org/officeDocument/2006/relationships/theme" Target="theme/theme1.xml" /><Relationship Id="rId10" Type="http://schemas.openxmlformats.org/officeDocument/2006/relationships/slide" Target="slides/slide7.xml" /><Relationship Id="rId19" Type="http://schemas.openxmlformats.org/officeDocument/2006/relationships/slide" Target="slides/slide16.xml" /><Relationship Id="rId31" Type="http://schemas.openxmlformats.org/officeDocument/2006/relationships/slide" Target="slides/slide28.xml" /><Relationship Id="rId44" Type="http://schemas.openxmlformats.org/officeDocument/2006/relationships/slide" Target="slides/slide41.xml" /><Relationship Id="rId52" Type="http://schemas.openxmlformats.org/officeDocument/2006/relationships/slide" Target="slides/slide49.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slide" Target="slides/slide27.xml" /><Relationship Id="rId35" Type="http://schemas.openxmlformats.org/officeDocument/2006/relationships/slide" Target="slides/slide32.xml" /><Relationship Id="rId43" Type="http://schemas.openxmlformats.org/officeDocument/2006/relationships/slide" Target="slides/slide40.xml" /><Relationship Id="rId48" Type="http://schemas.openxmlformats.org/officeDocument/2006/relationships/slide" Target="slides/slide45.xml" /><Relationship Id="rId56" Type="http://schemas.openxmlformats.org/officeDocument/2006/relationships/viewProps" Target="viewProps.xml" /><Relationship Id="rId8" Type="http://schemas.openxmlformats.org/officeDocument/2006/relationships/slide" Target="slides/slide5.xml" /><Relationship Id="rId51" Type="http://schemas.openxmlformats.org/officeDocument/2006/relationships/slide" Target="slides/slide48.xml" /><Relationship Id="rId3" Type="http://schemas.openxmlformats.org/officeDocument/2006/relationships/slideMaster" Target="slideMasters/slideMaster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D71A37-BD46-417A-9447-506501978D34}"/>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pPr>
              <a:defRPr/>
            </a:pPr>
            <a:endParaRPr lang="ar-IQ"/>
          </a:p>
        </p:txBody>
      </p:sp>
      <p:sp>
        <p:nvSpPr>
          <p:cNvPr id="3" name="Date Placeholder 2">
            <a:extLst>
              <a:ext uri="{FF2B5EF4-FFF2-40B4-BE49-F238E27FC236}">
                <a16:creationId xmlns:a16="http://schemas.microsoft.com/office/drawing/2014/main" id="{E8B0A8B6-FD4B-41C5-B7F7-DA2AB8BCD78D}"/>
              </a:ext>
            </a:extLst>
          </p:cNvPr>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pPr>
              <a:defRPr/>
            </a:pPr>
            <a:fld id="{AF825462-FD93-4457-B38C-A06E1FB9AD7C}" type="datetimeFigureOut">
              <a:rPr lang="ar-IQ"/>
              <a:pPr>
                <a:defRPr/>
              </a:pPr>
              <a:t>01/03/1442</a:t>
            </a:fld>
            <a:endParaRPr lang="ar-IQ"/>
          </a:p>
        </p:txBody>
      </p:sp>
      <p:sp>
        <p:nvSpPr>
          <p:cNvPr id="4" name="Slide Image Placeholder 3">
            <a:extLst>
              <a:ext uri="{FF2B5EF4-FFF2-40B4-BE49-F238E27FC236}">
                <a16:creationId xmlns:a16="http://schemas.microsoft.com/office/drawing/2014/main" id="{D76410F9-CDD0-45D2-A6DA-F970605AAA9E}"/>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pPr lvl="0"/>
            <a:endParaRPr lang="ar-IQ" noProof="0"/>
          </a:p>
        </p:txBody>
      </p:sp>
      <p:sp>
        <p:nvSpPr>
          <p:cNvPr id="5" name="Notes Placeholder 4">
            <a:extLst>
              <a:ext uri="{FF2B5EF4-FFF2-40B4-BE49-F238E27FC236}">
                <a16:creationId xmlns:a16="http://schemas.microsoft.com/office/drawing/2014/main" id="{CF829846-4371-49F3-940E-77D668C661BC}"/>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US" altLang="ar-IQ" noProof="0"/>
              <a:t>Click to edit Master text styles</a:t>
            </a:r>
          </a:p>
          <a:p>
            <a:pPr lvl="1"/>
            <a:r>
              <a:rPr lang="en-US" altLang="ar-IQ" noProof="0"/>
              <a:t>Second level</a:t>
            </a:r>
          </a:p>
          <a:p>
            <a:pPr lvl="2"/>
            <a:r>
              <a:rPr lang="en-US" altLang="ar-IQ" noProof="0"/>
              <a:t>Third level</a:t>
            </a:r>
          </a:p>
          <a:p>
            <a:pPr lvl="3"/>
            <a:r>
              <a:rPr lang="en-US" altLang="ar-IQ" noProof="0"/>
              <a:t>Fourth level</a:t>
            </a:r>
          </a:p>
          <a:p>
            <a:pPr lvl="4"/>
            <a:r>
              <a:rPr lang="en-US" altLang="ar-IQ" noProof="0"/>
              <a:t>Fifth level</a:t>
            </a:r>
          </a:p>
        </p:txBody>
      </p:sp>
      <p:sp>
        <p:nvSpPr>
          <p:cNvPr id="6" name="Footer Placeholder 5">
            <a:extLst>
              <a:ext uri="{FF2B5EF4-FFF2-40B4-BE49-F238E27FC236}">
                <a16:creationId xmlns:a16="http://schemas.microsoft.com/office/drawing/2014/main" id="{014F94EA-6F51-4CCE-AC1C-D1A3D108B521}"/>
              </a:ext>
            </a:extLst>
          </p:cNvPr>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pPr>
              <a:defRPr/>
            </a:pPr>
            <a:endParaRPr lang="ar-IQ"/>
          </a:p>
        </p:txBody>
      </p:sp>
      <p:sp>
        <p:nvSpPr>
          <p:cNvPr id="7" name="Slide Number Placeholder 6">
            <a:extLst>
              <a:ext uri="{FF2B5EF4-FFF2-40B4-BE49-F238E27FC236}">
                <a16:creationId xmlns:a16="http://schemas.microsoft.com/office/drawing/2014/main" id="{A4675BF5-8DAB-48C3-86A7-D047F3ADE1F9}"/>
              </a:ext>
            </a:extLst>
          </p:cNvPr>
          <p:cNvSpPr>
            <a:spLocks noGrp="1"/>
          </p:cNvSpPr>
          <p:nvPr>
            <p:ph type="sldNum" sz="quarter" idx="5"/>
          </p:nvPr>
        </p:nvSpPr>
        <p:spPr>
          <a:xfrm>
            <a:off x="1588"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vl1pPr>
          </a:lstStyle>
          <a:p>
            <a:fld id="{36CB70CA-482D-46FA-82D7-778429192B0C}" type="slidenum">
              <a:rPr lang="ar-IQ" altLang="en-US"/>
              <a:pPr/>
              <a:t>‹#›</a:t>
            </a:fld>
            <a:endParaRPr lang="ar-IQ" alt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97FF7D1-2C49-44C5-AD58-485B02C274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E2261A0-9ACF-4062-9917-1C2361F787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04864B8-5794-48E0-808D-F8FFF1C65644}"/>
              </a:ext>
            </a:extLst>
          </p:cNvPr>
          <p:cNvSpPr>
            <a:spLocks noGrp="1" noChangeArrowheads="1"/>
          </p:cNvSpPr>
          <p:nvPr>
            <p:ph type="sldNum" sz="quarter" idx="12"/>
          </p:nvPr>
        </p:nvSpPr>
        <p:spPr>
          <a:ln/>
        </p:spPr>
        <p:txBody>
          <a:bodyPr/>
          <a:lstStyle>
            <a:lvl1pPr>
              <a:defRPr/>
            </a:lvl1pPr>
          </a:lstStyle>
          <a:p>
            <a:fld id="{AD54F75E-5F76-4551-8B1E-BCECF0362405}" type="slidenum">
              <a:rPr lang="ar-IQ" altLang="ar-IQ"/>
              <a:pPr/>
              <a:t>‹#›</a:t>
            </a:fld>
            <a:endParaRPr lang="en-US" altLang="ar-IQ"/>
          </a:p>
        </p:txBody>
      </p:sp>
    </p:spTree>
    <p:extLst>
      <p:ext uri="{BB962C8B-B14F-4D97-AF65-F5344CB8AC3E}">
        <p14:creationId xmlns:p14="http://schemas.microsoft.com/office/powerpoint/2010/main" val="3337831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775DF73-FB17-497E-99FF-29770DEB59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A9BF59E-65C6-4D6A-A658-5C629C3CBD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E96D815-87A7-4DBC-B426-4DFFA866D095}"/>
              </a:ext>
            </a:extLst>
          </p:cNvPr>
          <p:cNvSpPr>
            <a:spLocks noGrp="1" noChangeArrowheads="1"/>
          </p:cNvSpPr>
          <p:nvPr>
            <p:ph type="sldNum" sz="quarter" idx="12"/>
          </p:nvPr>
        </p:nvSpPr>
        <p:spPr>
          <a:ln/>
        </p:spPr>
        <p:txBody>
          <a:bodyPr/>
          <a:lstStyle>
            <a:lvl1pPr>
              <a:defRPr/>
            </a:lvl1pPr>
          </a:lstStyle>
          <a:p>
            <a:fld id="{09DDE657-A0BE-49F0-9355-D86F8D609DBA}" type="slidenum">
              <a:rPr lang="ar-IQ" altLang="ar-IQ"/>
              <a:pPr/>
              <a:t>‹#›</a:t>
            </a:fld>
            <a:endParaRPr lang="en-US" altLang="ar-IQ"/>
          </a:p>
        </p:txBody>
      </p:sp>
    </p:spTree>
    <p:extLst>
      <p:ext uri="{BB962C8B-B14F-4D97-AF65-F5344CB8AC3E}">
        <p14:creationId xmlns:p14="http://schemas.microsoft.com/office/powerpoint/2010/main" val="43287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D4AD7C2-3E71-4A87-9CB0-26379CD471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C575775-51BE-47B7-B7BB-12A2D373A3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A7D1E62-FEEB-4A90-91DB-8A50CC5E64B3}"/>
              </a:ext>
            </a:extLst>
          </p:cNvPr>
          <p:cNvSpPr>
            <a:spLocks noGrp="1" noChangeArrowheads="1"/>
          </p:cNvSpPr>
          <p:nvPr>
            <p:ph type="sldNum" sz="quarter" idx="12"/>
          </p:nvPr>
        </p:nvSpPr>
        <p:spPr>
          <a:ln/>
        </p:spPr>
        <p:txBody>
          <a:bodyPr/>
          <a:lstStyle>
            <a:lvl1pPr>
              <a:defRPr/>
            </a:lvl1pPr>
          </a:lstStyle>
          <a:p>
            <a:fld id="{1AAEEFA2-99A1-49B0-8A50-3F8C8BA00956}" type="slidenum">
              <a:rPr lang="ar-IQ" altLang="ar-IQ"/>
              <a:pPr/>
              <a:t>‹#›</a:t>
            </a:fld>
            <a:endParaRPr lang="en-US" altLang="ar-IQ"/>
          </a:p>
        </p:txBody>
      </p:sp>
    </p:spTree>
    <p:extLst>
      <p:ext uri="{BB962C8B-B14F-4D97-AF65-F5344CB8AC3E}">
        <p14:creationId xmlns:p14="http://schemas.microsoft.com/office/powerpoint/2010/main" val="245494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52DF08F1-15D3-4BFF-AD2E-6D312D96582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061A212-28EA-48D8-8113-A02508FD0A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687DACA-D2F6-4A6D-9B95-E47F0419C3A8}"/>
              </a:ext>
            </a:extLst>
          </p:cNvPr>
          <p:cNvSpPr>
            <a:spLocks noGrp="1" noChangeArrowheads="1"/>
          </p:cNvSpPr>
          <p:nvPr>
            <p:ph type="sldNum" sz="quarter" idx="12"/>
          </p:nvPr>
        </p:nvSpPr>
        <p:spPr>
          <a:ln/>
        </p:spPr>
        <p:txBody>
          <a:bodyPr/>
          <a:lstStyle>
            <a:lvl1pPr>
              <a:defRPr/>
            </a:lvl1pPr>
          </a:lstStyle>
          <a:p>
            <a:fld id="{55B2AF59-0AFB-4EF4-95C1-56F66DF5FC32}" type="slidenum">
              <a:rPr lang="ar-IQ" altLang="ar-IQ"/>
              <a:pPr/>
              <a:t>‹#›</a:t>
            </a:fld>
            <a:endParaRPr lang="en-US" altLang="ar-IQ"/>
          </a:p>
        </p:txBody>
      </p:sp>
    </p:spTree>
    <p:extLst>
      <p:ext uri="{BB962C8B-B14F-4D97-AF65-F5344CB8AC3E}">
        <p14:creationId xmlns:p14="http://schemas.microsoft.com/office/powerpoint/2010/main" val="747781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ar-IQ"/>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ar-IQ"/>
          </a:p>
        </p:txBody>
      </p:sp>
      <p:sp>
        <p:nvSpPr>
          <p:cNvPr id="4" name="Date Placeholder 3">
            <a:extLst>
              <a:ext uri="{FF2B5EF4-FFF2-40B4-BE49-F238E27FC236}">
                <a16:creationId xmlns:a16="http://schemas.microsoft.com/office/drawing/2014/main" id="{76BFE82D-C751-4C5D-B68D-5C4AD52CD5F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06FE434-B0AA-449F-A21B-100FC0C39E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B98D53-7D97-4954-8E5A-06F3CFB34388}"/>
              </a:ext>
            </a:extLst>
          </p:cNvPr>
          <p:cNvSpPr>
            <a:spLocks noGrp="1"/>
          </p:cNvSpPr>
          <p:nvPr>
            <p:ph type="sldNum" sz="quarter" idx="12"/>
          </p:nvPr>
        </p:nvSpPr>
        <p:spPr/>
        <p:txBody>
          <a:bodyPr/>
          <a:lstStyle>
            <a:lvl1pPr>
              <a:defRPr/>
            </a:lvl1pPr>
          </a:lstStyle>
          <a:p>
            <a:fld id="{2D16C4A6-4B15-45D0-BDB7-E631FB5A27ED}" type="slidenum">
              <a:rPr lang="ar-IQ" altLang="ar-IQ"/>
              <a:pPr/>
              <a:t>‹#›</a:t>
            </a:fld>
            <a:endParaRPr lang="en-US" altLang="ar-IQ"/>
          </a:p>
        </p:txBody>
      </p:sp>
    </p:spTree>
    <p:extLst>
      <p:ext uri="{BB962C8B-B14F-4D97-AF65-F5344CB8AC3E}">
        <p14:creationId xmlns:p14="http://schemas.microsoft.com/office/powerpoint/2010/main" val="4114137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77B92CE9-0424-4DA7-B6D9-9DDB95A23B0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095556B-3DCA-4CC6-8809-392A0F2734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F22627-893A-4983-BED0-09802998BFD2}"/>
              </a:ext>
            </a:extLst>
          </p:cNvPr>
          <p:cNvSpPr>
            <a:spLocks noGrp="1"/>
          </p:cNvSpPr>
          <p:nvPr>
            <p:ph type="sldNum" sz="quarter" idx="12"/>
          </p:nvPr>
        </p:nvSpPr>
        <p:spPr/>
        <p:txBody>
          <a:bodyPr/>
          <a:lstStyle>
            <a:lvl1pPr>
              <a:defRPr/>
            </a:lvl1pPr>
          </a:lstStyle>
          <a:p>
            <a:fld id="{E2292E43-7990-461F-A985-0805B09972B2}" type="slidenum">
              <a:rPr lang="ar-IQ" altLang="ar-IQ"/>
              <a:pPr/>
              <a:t>‹#›</a:t>
            </a:fld>
            <a:endParaRPr lang="en-US" altLang="ar-IQ"/>
          </a:p>
        </p:txBody>
      </p:sp>
    </p:spTree>
    <p:extLst>
      <p:ext uri="{BB962C8B-B14F-4D97-AF65-F5344CB8AC3E}">
        <p14:creationId xmlns:p14="http://schemas.microsoft.com/office/powerpoint/2010/main" val="1478052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ar-IQ"/>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C84CF2-FA56-4758-8FF5-B5C1CE153E3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04A298A-A21E-4437-9818-55E9802F4B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839A034-04FE-4AFC-9CE4-E5FE9B8C8D60}"/>
              </a:ext>
            </a:extLst>
          </p:cNvPr>
          <p:cNvSpPr>
            <a:spLocks noGrp="1"/>
          </p:cNvSpPr>
          <p:nvPr>
            <p:ph type="sldNum" sz="quarter" idx="12"/>
          </p:nvPr>
        </p:nvSpPr>
        <p:spPr/>
        <p:txBody>
          <a:bodyPr/>
          <a:lstStyle>
            <a:lvl1pPr>
              <a:defRPr/>
            </a:lvl1pPr>
          </a:lstStyle>
          <a:p>
            <a:fld id="{E5297AF9-2544-4425-9427-FB59CD2255ED}" type="slidenum">
              <a:rPr lang="ar-IQ" altLang="ar-IQ"/>
              <a:pPr/>
              <a:t>‹#›</a:t>
            </a:fld>
            <a:endParaRPr lang="en-US" altLang="ar-IQ"/>
          </a:p>
        </p:txBody>
      </p:sp>
    </p:spTree>
    <p:extLst>
      <p:ext uri="{BB962C8B-B14F-4D97-AF65-F5344CB8AC3E}">
        <p14:creationId xmlns:p14="http://schemas.microsoft.com/office/powerpoint/2010/main" val="3746152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3">
            <a:extLst>
              <a:ext uri="{FF2B5EF4-FFF2-40B4-BE49-F238E27FC236}">
                <a16:creationId xmlns:a16="http://schemas.microsoft.com/office/drawing/2014/main" id="{ABAB4274-9669-432A-A0E7-C50182EF67B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179A8CE-F368-495A-9ADC-9A46138A65F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CDB90E3-BD78-4F3A-A823-C8EB1878BB28}"/>
              </a:ext>
            </a:extLst>
          </p:cNvPr>
          <p:cNvSpPr>
            <a:spLocks noGrp="1"/>
          </p:cNvSpPr>
          <p:nvPr>
            <p:ph type="sldNum" sz="quarter" idx="12"/>
          </p:nvPr>
        </p:nvSpPr>
        <p:spPr/>
        <p:txBody>
          <a:bodyPr/>
          <a:lstStyle>
            <a:lvl1pPr>
              <a:defRPr/>
            </a:lvl1pPr>
          </a:lstStyle>
          <a:p>
            <a:fld id="{D9113446-10BB-4102-976D-94D6390998C7}" type="slidenum">
              <a:rPr lang="ar-IQ" altLang="ar-IQ"/>
              <a:pPr/>
              <a:t>‹#›</a:t>
            </a:fld>
            <a:endParaRPr lang="en-US" altLang="ar-IQ"/>
          </a:p>
        </p:txBody>
      </p:sp>
    </p:spTree>
    <p:extLst>
      <p:ext uri="{BB962C8B-B14F-4D97-AF65-F5344CB8AC3E}">
        <p14:creationId xmlns:p14="http://schemas.microsoft.com/office/powerpoint/2010/main" val="1273123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ar-IQ"/>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3">
            <a:extLst>
              <a:ext uri="{FF2B5EF4-FFF2-40B4-BE49-F238E27FC236}">
                <a16:creationId xmlns:a16="http://schemas.microsoft.com/office/drawing/2014/main" id="{CA02DCA3-BF6D-4225-ACD1-05081FDF8323}"/>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D2AE6DF0-EE94-4A9F-96F3-AE6B92C8B19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FB483EA-8961-48CA-8379-43BE0BE5CBC8}"/>
              </a:ext>
            </a:extLst>
          </p:cNvPr>
          <p:cNvSpPr>
            <a:spLocks noGrp="1"/>
          </p:cNvSpPr>
          <p:nvPr>
            <p:ph type="sldNum" sz="quarter" idx="12"/>
          </p:nvPr>
        </p:nvSpPr>
        <p:spPr/>
        <p:txBody>
          <a:bodyPr/>
          <a:lstStyle>
            <a:lvl1pPr>
              <a:defRPr/>
            </a:lvl1pPr>
          </a:lstStyle>
          <a:p>
            <a:fld id="{04AF6CD8-E15F-4F80-8471-85B74E0F5C38}" type="slidenum">
              <a:rPr lang="ar-IQ" altLang="ar-IQ"/>
              <a:pPr/>
              <a:t>‹#›</a:t>
            </a:fld>
            <a:endParaRPr lang="en-US" altLang="ar-IQ"/>
          </a:p>
        </p:txBody>
      </p:sp>
    </p:spTree>
    <p:extLst>
      <p:ext uri="{BB962C8B-B14F-4D97-AF65-F5344CB8AC3E}">
        <p14:creationId xmlns:p14="http://schemas.microsoft.com/office/powerpoint/2010/main" val="3098754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3">
            <a:extLst>
              <a:ext uri="{FF2B5EF4-FFF2-40B4-BE49-F238E27FC236}">
                <a16:creationId xmlns:a16="http://schemas.microsoft.com/office/drawing/2014/main" id="{495B9ED0-ECBA-4396-BABE-17B6CDD7C20E}"/>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7941E060-84C0-4AD2-9375-C8AB8B46E58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D40AF19-BA28-428F-8143-725179C94EDA}"/>
              </a:ext>
            </a:extLst>
          </p:cNvPr>
          <p:cNvSpPr>
            <a:spLocks noGrp="1"/>
          </p:cNvSpPr>
          <p:nvPr>
            <p:ph type="sldNum" sz="quarter" idx="12"/>
          </p:nvPr>
        </p:nvSpPr>
        <p:spPr/>
        <p:txBody>
          <a:bodyPr/>
          <a:lstStyle>
            <a:lvl1pPr>
              <a:defRPr/>
            </a:lvl1pPr>
          </a:lstStyle>
          <a:p>
            <a:fld id="{0812E766-E763-41E9-B3FA-8A4C34EE401F}" type="slidenum">
              <a:rPr lang="ar-IQ" altLang="ar-IQ"/>
              <a:pPr/>
              <a:t>‹#›</a:t>
            </a:fld>
            <a:endParaRPr lang="en-US" altLang="ar-IQ"/>
          </a:p>
        </p:txBody>
      </p:sp>
    </p:spTree>
    <p:extLst>
      <p:ext uri="{BB962C8B-B14F-4D97-AF65-F5344CB8AC3E}">
        <p14:creationId xmlns:p14="http://schemas.microsoft.com/office/powerpoint/2010/main" val="2068977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8C6C7FF-6E83-4A89-82F2-2E0F980745DA}"/>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F3DDADE1-2961-425E-AE2F-792267E5480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E3E63D0-A110-4BB1-A2D0-3EFD1D075048}"/>
              </a:ext>
            </a:extLst>
          </p:cNvPr>
          <p:cNvSpPr>
            <a:spLocks noGrp="1"/>
          </p:cNvSpPr>
          <p:nvPr>
            <p:ph type="sldNum" sz="quarter" idx="12"/>
          </p:nvPr>
        </p:nvSpPr>
        <p:spPr/>
        <p:txBody>
          <a:bodyPr/>
          <a:lstStyle>
            <a:lvl1pPr>
              <a:defRPr/>
            </a:lvl1pPr>
          </a:lstStyle>
          <a:p>
            <a:fld id="{DC7369ED-5638-4F51-8C63-683A3293EFB9}" type="slidenum">
              <a:rPr lang="ar-IQ" altLang="ar-IQ"/>
              <a:pPr/>
              <a:t>‹#›</a:t>
            </a:fld>
            <a:endParaRPr lang="en-US" altLang="ar-IQ"/>
          </a:p>
        </p:txBody>
      </p:sp>
    </p:spTree>
    <p:extLst>
      <p:ext uri="{BB962C8B-B14F-4D97-AF65-F5344CB8AC3E}">
        <p14:creationId xmlns:p14="http://schemas.microsoft.com/office/powerpoint/2010/main" val="3805937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625ABB2-9FA1-41AE-9BF4-EB8D9FD4F1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66AFF8-D74E-45D8-8F3E-27842930FC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7D60D39-EC4D-42DC-9613-57EF59B595E4}"/>
              </a:ext>
            </a:extLst>
          </p:cNvPr>
          <p:cNvSpPr>
            <a:spLocks noGrp="1" noChangeArrowheads="1"/>
          </p:cNvSpPr>
          <p:nvPr>
            <p:ph type="sldNum" sz="quarter" idx="12"/>
          </p:nvPr>
        </p:nvSpPr>
        <p:spPr>
          <a:ln/>
        </p:spPr>
        <p:txBody>
          <a:bodyPr/>
          <a:lstStyle>
            <a:lvl1pPr>
              <a:defRPr/>
            </a:lvl1pPr>
          </a:lstStyle>
          <a:p>
            <a:fld id="{F242BE7B-7AB5-433D-BFFF-A4E9C9AD49FB}" type="slidenum">
              <a:rPr lang="ar-IQ" altLang="ar-IQ"/>
              <a:pPr/>
              <a:t>‹#›</a:t>
            </a:fld>
            <a:endParaRPr lang="en-US" altLang="ar-IQ"/>
          </a:p>
        </p:txBody>
      </p:sp>
    </p:spTree>
    <p:extLst>
      <p:ext uri="{BB962C8B-B14F-4D97-AF65-F5344CB8AC3E}">
        <p14:creationId xmlns:p14="http://schemas.microsoft.com/office/powerpoint/2010/main" val="3577012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ar-IQ"/>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C421ADE6-6FBD-49B8-BDFE-1C25CB2BBFE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9C09253-46C2-40A7-BFD9-226AFBBA7BD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127C956-C66A-4EF8-AB41-5F613251BA1C}"/>
              </a:ext>
            </a:extLst>
          </p:cNvPr>
          <p:cNvSpPr>
            <a:spLocks noGrp="1"/>
          </p:cNvSpPr>
          <p:nvPr>
            <p:ph type="sldNum" sz="quarter" idx="12"/>
          </p:nvPr>
        </p:nvSpPr>
        <p:spPr/>
        <p:txBody>
          <a:bodyPr/>
          <a:lstStyle>
            <a:lvl1pPr>
              <a:defRPr/>
            </a:lvl1pPr>
          </a:lstStyle>
          <a:p>
            <a:fld id="{6CE76AA7-4D12-4E91-9F3F-F4FA86F1B9CC}" type="slidenum">
              <a:rPr lang="ar-IQ" altLang="ar-IQ"/>
              <a:pPr/>
              <a:t>‹#›</a:t>
            </a:fld>
            <a:endParaRPr lang="en-US" altLang="ar-IQ"/>
          </a:p>
        </p:txBody>
      </p:sp>
    </p:spTree>
    <p:extLst>
      <p:ext uri="{BB962C8B-B14F-4D97-AF65-F5344CB8AC3E}">
        <p14:creationId xmlns:p14="http://schemas.microsoft.com/office/powerpoint/2010/main" val="628625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ar-IQ"/>
          </a:p>
        </p:txBody>
      </p:sp>
      <p:sp>
        <p:nvSpPr>
          <p:cNvPr id="3" name="Picture Placeholder 2"/>
          <p:cNvSpPr>
            <a:spLocks noGrp="1"/>
          </p:cNvSpPr>
          <p:nvPr>
            <p:ph type="pic" idx="1"/>
          </p:nvPr>
        </p:nvSpPr>
        <p:spPr>
          <a:xfrm>
            <a:off x="3887391" y="987426"/>
            <a:ext cx="4629150" cy="4873625"/>
          </a:xfrm>
        </p:spPr>
        <p:txBody>
          <a:bodyPr rtlCol="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ar-IQ"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AFF96379-F987-4FA3-96EA-89A0560D5F8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B3D0746-C256-4E44-91F1-02AA0465987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D90EC43-11F7-4109-8300-4DE926A2BCC0}"/>
              </a:ext>
            </a:extLst>
          </p:cNvPr>
          <p:cNvSpPr>
            <a:spLocks noGrp="1"/>
          </p:cNvSpPr>
          <p:nvPr>
            <p:ph type="sldNum" sz="quarter" idx="12"/>
          </p:nvPr>
        </p:nvSpPr>
        <p:spPr/>
        <p:txBody>
          <a:bodyPr/>
          <a:lstStyle>
            <a:lvl1pPr>
              <a:defRPr/>
            </a:lvl1pPr>
          </a:lstStyle>
          <a:p>
            <a:fld id="{CE4C9713-18F8-4D51-9A17-C2C3217B2389}" type="slidenum">
              <a:rPr lang="ar-IQ" altLang="ar-IQ"/>
              <a:pPr/>
              <a:t>‹#›</a:t>
            </a:fld>
            <a:endParaRPr lang="en-US" altLang="ar-IQ"/>
          </a:p>
        </p:txBody>
      </p:sp>
    </p:spTree>
    <p:extLst>
      <p:ext uri="{BB962C8B-B14F-4D97-AF65-F5344CB8AC3E}">
        <p14:creationId xmlns:p14="http://schemas.microsoft.com/office/powerpoint/2010/main" val="2049376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596AF451-5110-4C5F-A1E0-0C9705880C2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1D5D9DF-A252-44DA-A59F-F7E8C6A8FE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3F2696-F436-470A-A2BC-20A0DEC5E67D}"/>
              </a:ext>
            </a:extLst>
          </p:cNvPr>
          <p:cNvSpPr>
            <a:spLocks noGrp="1"/>
          </p:cNvSpPr>
          <p:nvPr>
            <p:ph type="sldNum" sz="quarter" idx="12"/>
          </p:nvPr>
        </p:nvSpPr>
        <p:spPr/>
        <p:txBody>
          <a:bodyPr/>
          <a:lstStyle>
            <a:lvl1pPr>
              <a:defRPr/>
            </a:lvl1pPr>
          </a:lstStyle>
          <a:p>
            <a:fld id="{CF15AB05-0527-4E93-8072-6B034E23020D}" type="slidenum">
              <a:rPr lang="ar-IQ" altLang="ar-IQ"/>
              <a:pPr/>
              <a:t>‹#›</a:t>
            </a:fld>
            <a:endParaRPr lang="en-US" altLang="ar-IQ"/>
          </a:p>
        </p:txBody>
      </p:sp>
    </p:spTree>
    <p:extLst>
      <p:ext uri="{BB962C8B-B14F-4D97-AF65-F5344CB8AC3E}">
        <p14:creationId xmlns:p14="http://schemas.microsoft.com/office/powerpoint/2010/main" val="238499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11E820D3-136F-48B9-B0CB-05614EC0B54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5806A35-D893-40AA-8988-4B488BF828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9DE1336-57B7-40ED-925E-25C2361DED6F}"/>
              </a:ext>
            </a:extLst>
          </p:cNvPr>
          <p:cNvSpPr>
            <a:spLocks noGrp="1"/>
          </p:cNvSpPr>
          <p:nvPr>
            <p:ph type="sldNum" sz="quarter" idx="12"/>
          </p:nvPr>
        </p:nvSpPr>
        <p:spPr/>
        <p:txBody>
          <a:bodyPr/>
          <a:lstStyle>
            <a:lvl1pPr>
              <a:defRPr/>
            </a:lvl1pPr>
          </a:lstStyle>
          <a:p>
            <a:fld id="{CC8408FE-7EF6-47E7-8CDC-4CA72A2CAB24}" type="slidenum">
              <a:rPr lang="ar-IQ" altLang="ar-IQ"/>
              <a:pPr/>
              <a:t>‹#›</a:t>
            </a:fld>
            <a:endParaRPr lang="en-US" altLang="ar-IQ"/>
          </a:p>
        </p:txBody>
      </p:sp>
    </p:spTree>
    <p:extLst>
      <p:ext uri="{BB962C8B-B14F-4D97-AF65-F5344CB8AC3E}">
        <p14:creationId xmlns:p14="http://schemas.microsoft.com/office/powerpoint/2010/main" val="3763775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ar-IQ"/>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ar-IQ"/>
          </a:p>
        </p:txBody>
      </p:sp>
      <p:sp>
        <p:nvSpPr>
          <p:cNvPr id="4" name="Date Placeholder 3">
            <a:extLst>
              <a:ext uri="{FF2B5EF4-FFF2-40B4-BE49-F238E27FC236}">
                <a16:creationId xmlns:a16="http://schemas.microsoft.com/office/drawing/2014/main" id="{31801841-401A-4426-BD87-B3AA3C48616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9B245B6-259C-48CC-9824-20CC0F63E6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1C906EB-EFBB-4510-988A-FD5441C6A43A}"/>
              </a:ext>
            </a:extLst>
          </p:cNvPr>
          <p:cNvSpPr>
            <a:spLocks noGrp="1"/>
          </p:cNvSpPr>
          <p:nvPr>
            <p:ph type="sldNum" sz="quarter" idx="12"/>
          </p:nvPr>
        </p:nvSpPr>
        <p:spPr/>
        <p:txBody>
          <a:bodyPr/>
          <a:lstStyle>
            <a:lvl1pPr>
              <a:defRPr/>
            </a:lvl1pPr>
          </a:lstStyle>
          <a:p>
            <a:fld id="{5FBE63A1-57A0-409D-925F-4B0B0E6535BB}" type="slidenum">
              <a:rPr lang="ar-IQ" altLang="ar-IQ"/>
              <a:pPr/>
              <a:t>‹#›</a:t>
            </a:fld>
            <a:endParaRPr lang="en-US" altLang="ar-IQ"/>
          </a:p>
        </p:txBody>
      </p:sp>
    </p:spTree>
    <p:extLst>
      <p:ext uri="{BB962C8B-B14F-4D97-AF65-F5344CB8AC3E}">
        <p14:creationId xmlns:p14="http://schemas.microsoft.com/office/powerpoint/2010/main" val="1727429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2C8CF595-DCD9-44CC-A5CE-14311CDB342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D2FB0E9-4BE7-4996-99FD-323FA9813E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CBBF70-6A0C-430A-92EB-085ACCD3E3F5}"/>
              </a:ext>
            </a:extLst>
          </p:cNvPr>
          <p:cNvSpPr>
            <a:spLocks noGrp="1"/>
          </p:cNvSpPr>
          <p:nvPr>
            <p:ph type="sldNum" sz="quarter" idx="12"/>
          </p:nvPr>
        </p:nvSpPr>
        <p:spPr/>
        <p:txBody>
          <a:bodyPr/>
          <a:lstStyle>
            <a:lvl1pPr>
              <a:defRPr/>
            </a:lvl1pPr>
          </a:lstStyle>
          <a:p>
            <a:fld id="{40745681-EC17-4F63-910E-40978C71CF7C}" type="slidenum">
              <a:rPr lang="ar-IQ" altLang="ar-IQ"/>
              <a:pPr/>
              <a:t>‹#›</a:t>
            </a:fld>
            <a:endParaRPr lang="en-US" altLang="ar-IQ"/>
          </a:p>
        </p:txBody>
      </p:sp>
    </p:spTree>
    <p:extLst>
      <p:ext uri="{BB962C8B-B14F-4D97-AF65-F5344CB8AC3E}">
        <p14:creationId xmlns:p14="http://schemas.microsoft.com/office/powerpoint/2010/main" val="1455551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ar-IQ"/>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61A15C-91F3-479C-8356-5ACBCC0F20C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2E85A8B-119B-47A1-8FDC-6066C26E6E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27C563-2EF2-426B-B50D-93C30AF610B8}"/>
              </a:ext>
            </a:extLst>
          </p:cNvPr>
          <p:cNvSpPr>
            <a:spLocks noGrp="1"/>
          </p:cNvSpPr>
          <p:nvPr>
            <p:ph type="sldNum" sz="quarter" idx="12"/>
          </p:nvPr>
        </p:nvSpPr>
        <p:spPr/>
        <p:txBody>
          <a:bodyPr/>
          <a:lstStyle>
            <a:lvl1pPr>
              <a:defRPr/>
            </a:lvl1pPr>
          </a:lstStyle>
          <a:p>
            <a:fld id="{B2B31191-8C69-4123-9E16-D03D63263D34}" type="slidenum">
              <a:rPr lang="ar-IQ" altLang="ar-IQ"/>
              <a:pPr/>
              <a:t>‹#›</a:t>
            </a:fld>
            <a:endParaRPr lang="en-US" altLang="ar-IQ"/>
          </a:p>
        </p:txBody>
      </p:sp>
    </p:spTree>
    <p:extLst>
      <p:ext uri="{BB962C8B-B14F-4D97-AF65-F5344CB8AC3E}">
        <p14:creationId xmlns:p14="http://schemas.microsoft.com/office/powerpoint/2010/main" val="545265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3">
            <a:extLst>
              <a:ext uri="{FF2B5EF4-FFF2-40B4-BE49-F238E27FC236}">
                <a16:creationId xmlns:a16="http://schemas.microsoft.com/office/drawing/2014/main" id="{686F1D1F-336C-4B0F-A9BF-0258EFCDDE1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10B6C8C-3CC0-4F1F-834A-74E71EADCE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C589B49-1969-4DE9-B6EB-12EAB2E606A5}"/>
              </a:ext>
            </a:extLst>
          </p:cNvPr>
          <p:cNvSpPr>
            <a:spLocks noGrp="1"/>
          </p:cNvSpPr>
          <p:nvPr>
            <p:ph type="sldNum" sz="quarter" idx="12"/>
          </p:nvPr>
        </p:nvSpPr>
        <p:spPr/>
        <p:txBody>
          <a:bodyPr/>
          <a:lstStyle>
            <a:lvl1pPr>
              <a:defRPr/>
            </a:lvl1pPr>
          </a:lstStyle>
          <a:p>
            <a:fld id="{37CA5289-1D13-403B-A40D-F1DD21A53C8F}" type="slidenum">
              <a:rPr lang="ar-IQ" altLang="ar-IQ"/>
              <a:pPr/>
              <a:t>‹#›</a:t>
            </a:fld>
            <a:endParaRPr lang="en-US" altLang="ar-IQ"/>
          </a:p>
        </p:txBody>
      </p:sp>
    </p:spTree>
    <p:extLst>
      <p:ext uri="{BB962C8B-B14F-4D97-AF65-F5344CB8AC3E}">
        <p14:creationId xmlns:p14="http://schemas.microsoft.com/office/powerpoint/2010/main" val="724638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ar-IQ"/>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3">
            <a:extLst>
              <a:ext uri="{FF2B5EF4-FFF2-40B4-BE49-F238E27FC236}">
                <a16:creationId xmlns:a16="http://schemas.microsoft.com/office/drawing/2014/main" id="{A161FE77-E5AD-4506-90DF-A4B066FD803D}"/>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71D81100-C94F-4DD8-A858-EC2A45DC77D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72F7011-D9AD-423D-B049-BFDE1FF2BA17}"/>
              </a:ext>
            </a:extLst>
          </p:cNvPr>
          <p:cNvSpPr>
            <a:spLocks noGrp="1"/>
          </p:cNvSpPr>
          <p:nvPr>
            <p:ph type="sldNum" sz="quarter" idx="12"/>
          </p:nvPr>
        </p:nvSpPr>
        <p:spPr/>
        <p:txBody>
          <a:bodyPr/>
          <a:lstStyle>
            <a:lvl1pPr>
              <a:defRPr/>
            </a:lvl1pPr>
          </a:lstStyle>
          <a:p>
            <a:fld id="{5AEFD880-44FB-44F3-BDFB-B48180266AEF}" type="slidenum">
              <a:rPr lang="ar-IQ" altLang="ar-IQ"/>
              <a:pPr/>
              <a:t>‹#›</a:t>
            </a:fld>
            <a:endParaRPr lang="en-US" altLang="ar-IQ"/>
          </a:p>
        </p:txBody>
      </p:sp>
    </p:spTree>
    <p:extLst>
      <p:ext uri="{BB962C8B-B14F-4D97-AF65-F5344CB8AC3E}">
        <p14:creationId xmlns:p14="http://schemas.microsoft.com/office/powerpoint/2010/main" val="9058745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3">
            <a:extLst>
              <a:ext uri="{FF2B5EF4-FFF2-40B4-BE49-F238E27FC236}">
                <a16:creationId xmlns:a16="http://schemas.microsoft.com/office/drawing/2014/main" id="{012BA22C-4E53-4C2F-B461-BEE086F71BDC}"/>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ACAC3337-CC63-42BD-BF6C-F9E4A9C5A13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436C9C4-D650-4676-AAE2-9953C9B2038D}"/>
              </a:ext>
            </a:extLst>
          </p:cNvPr>
          <p:cNvSpPr>
            <a:spLocks noGrp="1"/>
          </p:cNvSpPr>
          <p:nvPr>
            <p:ph type="sldNum" sz="quarter" idx="12"/>
          </p:nvPr>
        </p:nvSpPr>
        <p:spPr/>
        <p:txBody>
          <a:bodyPr/>
          <a:lstStyle>
            <a:lvl1pPr>
              <a:defRPr/>
            </a:lvl1pPr>
          </a:lstStyle>
          <a:p>
            <a:fld id="{3C588B6E-7704-4E97-AA25-DA9F593D8E35}" type="slidenum">
              <a:rPr lang="ar-IQ" altLang="ar-IQ"/>
              <a:pPr/>
              <a:t>‹#›</a:t>
            </a:fld>
            <a:endParaRPr lang="en-US" altLang="ar-IQ"/>
          </a:p>
        </p:txBody>
      </p:sp>
    </p:spTree>
    <p:extLst>
      <p:ext uri="{BB962C8B-B14F-4D97-AF65-F5344CB8AC3E}">
        <p14:creationId xmlns:p14="http://schemas.microsoft.com/office/powerpoint/2010/main" val="1385763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6B80C11-0E7B-4C5B-AA6D-DCA5D09A46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1527A8B-DE37-4C84-89A5-99ED72B755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D69FC6-E686-444A-9C23-7F8F00F1BE32}"/>
              </a:ext>
            </a:extLst>
          </p:cNvPr>
          <p:cNvSpPr>
            <a:spLocks noGrp="1" noChangeArrowheads="1"/>
          </p:cNvSpPr>
          <p:nvPr>
            <p:ph type="sldNum" sz="quarter" idx="12"/>
          </p:nvPr>
        </p:nvSpPr>
        <p:spPr>
          <a:ln/>
        </p:spPr>
        <p:txBody>
          <a:bodyPr/>
          <a:lstStyle>
            <a:lvl1pPr>
              <a:defRPr/>
            </a:lvl1pPr>
          </a:lstStyle>
          <a:p>
            <a:fld id="{CAFEB9F5-45C6-4864-8239-F61230460D7B}" type="slidenum">
              <a:rPr lang="ar-IQ" altLang="ar-IQ"/>
              <a:pPr/>
              <a:t>‹#›</a:t>
            </a:fld>
            <a:endParaRPr lang="en-US" altLang="ar-IQ"/>
          </a:p>
        </p:txBody>
      </p:sp>
    </p:spTree>
    <p:extLst>
      <p:ext uri="{BB962C8B-B14F-4D97-AF65-F5344CB8AC3E}">
        <p14:creationId xmlns:p14="http://schemas.microsoft.com/office/powerpoint/2010/main" val="207712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E3BA12C-91D9-4033-B303-7201A9EE7DEB}"/>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71308897-56E3-4508-9F29-C7462EE22BF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D18312F-67EE-41C8-AB26-3BA8C880BF97}"/>
              </a:ext>
            </a:extLst>
          </p:cNvPr>
          <p:cNvSpPr>
            <a:spLocks noGrp="1"/>
          </p:cNvSpPr>
          <p:nvPr>
            <p:ph type="sldNum" sz="quarter" idx="12"/>
          </p:nvPr>
        </p:nvSpPr>
        <p:spPr/>
        <p:txBody>
          <a:bodyPr/>
          <a:lstStyle>
            <a:lvl1pPr>
              <a:defRPr/>
            </a:lvl1pPr>
          </a:lstStyle>
          <a:p>
            <a:fld id="{5BF7D694-D8B6-4FC8-A15A-2184C538ABD1}" type="slidenum">
              <a:rPr lang="ar-IQ" altLang="ar-IQ"/>
              <a:pPr/>
              <a:t>‹#›</a:t>
            </a:fld>
            <a:endParaRPr lang="en-US" altLang="ar-IQ"/>
          </a:p>
        </p:txBody>
      </p:sp>
    </p:spTree>
    <p:extLst>
      <p:ext uri="{BB962C8B-B14F-4D97-AF65-F5344CB8AC3E}">
        <p14:creationId xmlns:p14="http://schemas.microsoft.com/office/powerpoint/2010/main" val="2998065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ar-IQ"/>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3ABAE035-43D7-4030-AFA8-E87122D6BFD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05ABE8C-6600-454B-9EE6-2877569527D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C96A3C-AAB2-4345-A304-8AD0967C55E2}"/>
              </a:ext>
            </a:extLst>
          </p:cNvPr>
          <p:cNvSpPr>
            <a:spLocks noGrp="1"/>
          </p:cNvSpPr>
          <p:nvPr>
            <p:ph type="sldNum" sz="quarter" idx="12"/>
          </p:nvPr>
        </p:nvSpPr>
        <p:spPr/>
        <p:txBody>
          <a:bodyPr/>
          <a:lstStyle>
            <a:lvl1pPr>
              <a:defRPr/>
            </a:lvl1pPr>
          </a:lstStyle>
          <a:p>
            <a:fld id="{43756182-502F-4704-A0C8-814FA9A6B218}" type="slidenum">
              <a:rPr lang="ar-IQ" altLang="ar-IQ"/>
              <a:pPr/>
              <a:t>‹#›</a:t>
            </a:fld>
            <a:endParaRPr lang="en-US" altLang="ar-IQ"/>
          </a:p>
        </p:txBody>
      </p:sp>
    </p:spTree>
    <p:extLst>
      <p:ext uri="{BB962C8B-B14F-4D97-AF65-F5344CB8AC3E}">
        <p14:creationId xmlns:p14="http://schemas.microsoft.com/office/powerpoint/2010/main" val="723532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ar-IQ"/>
          </a:p>
        </p:txBody>
      </p:sp>
      <p:sp>
        <p:nvSpPr>
          <p:cNvPr id="3" name="Picture Placeholder 2"/>
          <p:cNvSpPr>
            <a:spLocks noGrp="1"/>
          </p:cNvSpPr>
          <p:nvPr>
            <p:ph type="pic" idx="1"/>
          </p:nvPr>
        </p:nvSpPr>
        <p:spPr>
          <a:xfrm>
            <a:off x="3887391" y="987426"/>
            <a:ext cx="4629150" cy="4873625"/>
          </a:xfrm>
        </p:spPr>
        <p:txBody>
          <a:bodyPr rtlCol="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ar-IQ"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08F052BB-993B-412A-ACEA-9F563D09FA8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3FB8654-F31C-408D-8A7F-16EB19248D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5C20C59-C92D-4F2E-B08F-321D085F8AED}"/>
              </a:ext>
            </a:extLst>
          </p:cNvPr>
          <p:cNvSpPr>
            <a:spLocks noGrp="1"/>
          </p:cNvSpPr>
          <p:nvPr>
            <p:ph type="sldNum" sz="quarter" idx="12"/>
          </p:nvPr>
        </p:nvSpPr>
        <p:spPr/>
        <p:txBody>
          <a:bodyPr/>
          <a:lstStyle>
            <a:lvl1pPr>
              <a:defRPr/>
            </a:lvl1pPr>
          </a:lstStyle>
          <a:p>
            <a:fld id="{E868CC4C-D197-408C-905D-7A140F0A7014}" type="slidenum">
              <a:rPr lang="ar-IQ" altLang="ar-IQ"/>
              <a:pPr/>
              <a:t>‹#›</a:t>
            </a:fld>
            <a:endParaRPr lang="en-US" altLang="ar-IQ"/>
          </a:p>
        </p:txBody>
      </p:sp>
    </p:spTree>
    <p:extLst>
      <p:ext uri="{BB962C8B-B14F-4D97-AF65-F5344CB8AC3E}">
        <p14:creationId xmlns:p14="http://schemas.microsoft.com/office/powerpoint/2010/main" val="17928980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647FA1B7-C351-41A6-AAF7-93C6CEE371E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26586FD-94C2-4A7F-99F8-FD78D0756AF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B48A89-4CB4-4338-9ACF-37F8DEE51BF6}"/>
              </a:ext>
            </a:extLst>
          </p:cNvPr>
          <p:cNvSpPr>
            <a:spLocks noGrp="1"/>
          </p:cNvSpPr>
          <p:nvPr>
            <p:ph type="sldNum" sz="quarter" idx="12"/>
          </p:nvPr>
        </p:nvSpPr>
        <p:spPr/>
        <p:txBody>
          <a:bodyPr/>
          <a:lstStyle>
            <a:lvl1pPr>
              <a:defRPr/>
            </a:lvl1pPr>
          </a:lstStyle>
          <a:p>
            <a:fld id="{598EA42B-E619-4083-9D3C-A9070D7A4AA6}" type="slidenum">
              <a:rPr lang="ar-IQ" altLang="ar-IQ"/>
              <a:pPr/>
              <a:t>‹#›</a:t>
            </a:fld>
            <a:endParaRPr lang="en-US" altLang="ar-IQ"/>
          </a:p>
        </p:txBody>
      </p:sp>
    </p:spTree>
    <p:extLst>
      <p:ext uri="{BB962C8B-B14F-4D97-AF65-F5344CB8AC3E}">
        <p14:creationId xmlns:p14="http://schemas.microsoft.com/office/powerpoint/2010/main" val="1847890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5302A798-C68E-45C4-A66A-73A75946B53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F00E291-251E-4BB3-9E23-F0AA1BCEE29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22E4CD-B0E6-4560-9DBD-F403BFB0EA16}"/>
              </a:ext>
            </a:extLst>
          </p:cNvPr>
          <p:cNvSpPr>
            <a:spLocks noGrp="1"/>
          </p:cNvSpPr>
          <p:nvPr>
            <p:ph type="sldNum" sz="quarter" idx="12"/>
          </p:nvPr>
        </p:nvSpPr>
        <p:spPr/>
        <p:txBody>
          <a:bodyPr/>
          <a:lstStyle>
            <a:lvl1pPr>
              <a:defRPr/>
            </a:lvl1pPr>
          </a:lstStyle>
          <a:p>
            <a:fld id="{E0595CE7-279D-46A1-8D23-0E3C76C797CF}" type="slidenum">
              <a:rPr lang="ar-IQ" altLang="ar-IQ"/>
              <a:pPr/>
              <a:t>‹#›</a:t>
            </a:fld>
            <a:endParaRPr lang="en-US" altLang="ar-IQ"/>
          </a:p>
        </p:txBody>
      </p:sp>
    </p:spTree>
    <p:extLst>
      <p:ext uri="{BB962C8B-B14F-4D97-AF65-F5344CB8AC3E}">
        <p14:creationId xmlns:p14="http://schemas.microsoft.com/office/powerpoint/2010/main" val="3417870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B83ED43-3848-4222-B8A9-624CA35A803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C60F493-8053-4C14-A7A3-3DB6BBC871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8F05023-C9D4-42E9-B4F6-98A4BE94F4FE}"/>
              </a:ext>
            </a:extLst>
          </p:cNvPr>
          <p:cNvSpPr>
            <a:spLocks noGrp="1" noChangeArrowheads="1"/>
          </p:cNvSpPr>
          <p:nvPr>
            <p:ph type="sldNum" sz="quarter" idx="12"/>
          </p:nvPr>
        </p:nvSpPr>
        <p:spPr>
          <a:ln/>
        </p:spPr>
        <p:txBody>
          <a:bodyPr/>
          <a:lstStyle>
            <a:lvl1pPr>
              <a:defRPr/>
            </a:lvl1pPr>
          </a:lstStyle>
          <a:p>
            <a:fld id="{DA9CA43E-E0DF-4CE2-8139-C2564B56C1AF}" type="slidenum">
              <a:rPr lang="ar-IQ" altLang="ar-IQ"/>
              <a:pPr/>
              <a:t>‹#›</a:t>
            </a:fld>
            <a:endParaRPr lang="en-US" altLang="ar-IQ"/>
          </a:p>
        </p:txBody>
      </p:sp>
    </p:spTree>
    <p:extLst>
      <p:ext uri="{BB962C8B-B14F-4D97-AF65-F5344CB8AC3E}">
        <p14:creationId xmlns:p14="http://schemas.microsoft.com/office/powerpoint/2010/main" val="620321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AEB56F8-4F73-4C29-8366-3639B387028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97257F4-7EB6-4D42-9E1D-CAC127934D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08D1025-2777-4601-BCFB-027AB0FA3A68}"/>
              </a:ext>
            </a:extLst>
          </p:cNvPr>
          <p:cNvSpPr>
            <a:spLocks noGrp="1" noChangeArrowheads="1"/>
          </p:cNvSpPr>
          <p:nvPr>
            <p:ph type="sldNum" sz="quarter" idx="12"/>
          </p:nvPr>
        </p:nvSpPr>
        <p:spPr>
          <a:ln/>
        </p:spPr>
        <p:txBody>
          <a:bodyPr/>
          <a:lstStyle>
            <a:lvl1pPr>
              <a:defRPr/>
            </a:lvl1pPr>
          </a:lstStyle>
          <a:p>
            <a:fld id="{103BE207-2BE9-4EE0-B33A-75A63943627F}" type="slidenum">
              <a:rPr lang="ar-IQ" altLang="ar-IQ"/>
              <a:pPr/>
              <a:t>‹#›</a:t>
            </a:fld>
            <a:endParaRPr lang="en-US" altLang="ar-IQ"/>
          </a:p>
        </p:txBody>
      </p:sp>
    </p:spTree>
    <p:extLst>
      <p:ext uri="{BB962C8B-B14F-4D97-AF65-F5344CB8AC3E}">
        <p14:creationId xmlns:p14="http://schemas.microsoft.com/office/powerpoint/2010/main" val="1409362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AFCE1DC-8559-46CC-A4CE-0E720952257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863A67C-C430-4657-802D-A09DD6F1E0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EA5B97A-D20F-4493-B0B3-C9DE10161E65}"/>
              </a:ext>
            </a:extLst>
          </p:cNvPr>
          <p:cNvSpPr>
            <a:spLocks noGrp="1" noChangeArrowheads="1"/>
          </p:cNvSpPr>
          <p:nvPr>
            <p:ph type="sldNum" sz="quarter" idx="12"/>
          </p:nvPr>
        </p:nvSpPr>
        <p:spPr>
          <a:ln/>
        </p:spPr>
        <p:txBody>
          <a:bodyPr/>
          <a:lstStyle>
            <a:lvl1pPr>
              <a:defRPr/>
            </a:lvl1pPr>
          </a:lstStyle>
          <a:p>
            <a:fld id="{0926F6EB-D448-4A6D-AB44-3DB7CB66D1D5}" type="slidenum">
              <a:rPr lang="ar-IQ" altLang="ar-IQ"/>
              <a:pPr/>
              <a:t>‹#›</a:t>
            </a:fld>
            <a:endParaRPr lang="en-US" altLang="ar-IQ"/>
          </a:p>
        </p:txBody>
      </p:sp>
    </p:spTree>
    <p:extLst>
      <p:ext uri="{BB962C8B-B14F-4D97-AF65-F5344CB8AC3E}">
        <p14:creationId xmlns:p14="http://schemas.microsoft.com/office/powerpoint/2010/main" val="2454338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3E0EC99-2903-4240-AAA0-D128892DB1E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006C9BE-F58A-491C-B577-798DFF7A93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9983E0D-07BF-4DE5-B2B9-0B83582CAC50}"/>
              </a:ext>
            </a:extLst>
          </p:cNvPr>
          <p:cNvSpPr>
            <a:spLocks noGrp="1" noChangeArrowheads="1"/>
          </p:cNvSpPr>
          <p:nvPr>
            <p:ph type="sldNum" sz="quarter" idx="12"/>
          </p:nvPr>
        </p:nvSpPr>
        <p:spPr>
          <a:ln/>
        </p:spPr>
        <p:txBody>
          <a:bodyPr/>
          <a:lstStyle>
            <a:lvl1pPr>
              <a:defRPr/>
            </a:lvl1pPr>
          </a:lstStyle>
          <a:p>
            <a:fld id="{556C6DDF-B7B4-4C40-94F4-64A494E2F669}" type="slidenum">
              <a:rPr lang="ar-IQ" altLang="ar-IQ"/>
              <a:pPr/>
              <a:t>‹#›</a:t>
            </a:fld>
            <a:endParaRPr lang="en-US" altLang="ar-IQ"/>
          </a:p>
        </p:txBody>
      </p:sp>
    </p:spTree>
    <p:extLst>
      <p:ext uri="{BB962C8B-B14F-4D97-AF65-F5344CB8AC3E}">
        <p14:creationId xmlns:p14="http://schemas.microsoft.com/office/powerpoint/2010/main" val="2143064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6120E32-EFD9-4D83-8CF2-5CABC9989E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748C5DE-30E0-4FED-8E74-FD1FE0AA9B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76D56D3-32EA-411C-A342-B18F0A267D45}"/>
              </a:ext>
            </a:extLst>
          </p:cNvPr>
          <p:cNvSpPr>
            <a:spLocks noGrp="1" noChangeArrowheads="1"/>
          </p:cNvSpPr>
          <p:nvPr>
            <p:ph type="sldNum" sz="quarter" idx="12"/>
          </p:nvPr>
        </p:nvSpPr>
        <p:spPr>
          <a:ln/>
        </p:spPr>
        <p:txBody>
          <a:bodyPr/>
          <a:lstStyle>
            <a:lvl1pPr>
              <a:defRPr/>
            </a:lvl1pPr>
          </a:lstStyle>
          <a:p>
            <a:fld id="{1C86EA66-C543-4777-8BA6-9BC4E7A19AA8}" type="slidenum">
              <a:rPr lang="ar-IQ" altLang="ar-IQ"/>
              <a:pPr/>
              <a:t>‹#›</a:t>
            </a:fld>
            <a:endParaRPr lang="en-US" altLang="ar-IQ"/>
          </a:p>
        </p:txBody>
      </p:sp>
    </p:spTree>
    <p:extLst>
      <p:ext uri="{BB962C8B-B14F-4D97-AF65-F5344CB8AC3E}">
        <p14:creationId xmlns:p14="http://schemas.microsoft.com/office/powerpoint/2010/main" val="1001877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ED87702-6942-4FEA-B0DB-8785F59015D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3A42690-2A23-485F-A7D3-26D288F9A2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0B3428A-8888-4ED9-BAB3-AEBE21ECCCE8}"/>
              </a:ext>
            </a:extLst>
          </p:cNvPr>
          <p:cNvSpPr>
            <a:spLocks noGrp="1" noChangeArrowheads="1"/>
          </p:cNvSpPr>
          <p:nvPr>
            <p:ph type="sldNum" sz="quarter" idx="12"/>
          </p:nvPr>
        </p:nvSpPr>
        <p:spPr>
          <a:ln/>
        </p:spPr>
        <p:txBody>
          <a:bodyPr/>
          <a:lstStyle>
            <a:lvl1pPr>
              <a:defRPr/>
            </a:lvl1pPr>
          </a:lstStyle>
          <a:p>
            <a:fld id="{C783AB45-0A06-48FF-8D5A-519553E606F7}" type="slidenum">
              <a:rPr lang="ar-IQ" altLang="ar-IQ"/>
              <a:pPr/>
              <a:t>‹#›</a:t>
            </a:fld>
            <a:endParaRPr lang="en-US" altLang="ar-IQ"/>
          </a:p>
        </p:txBody>
      </p:sp>
    </p:spTree>
    <p:extLst>
      <p:ext uri="{BB962C8B-B14F-4D97-AF65-F5344CB8AC3E}">
        <p14:creationId xmlns:p14="http://schemas.microsoft.com/office/powerpoint/2010/main" val="411821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 /><Relationship Id="rId3" Type="http://schemas.openxmlformats.org/officeDocument/2006/relationships/slideLayout" Target="../slideLayouts/slideLayout15.xml" /><Relationship Id="rId7" Type="http://schemas.openxmlformats.org/officeDocument/2006/relationships/slideLayout" Target="../slideLayouts/slideLayout19.xml" /><Relationship Id="rId12" Type="http://schemas.openxmlformats.org/officeDocument/2006/relationships/theme" Target="../theme/theme2.xml" /><Relationship Id="rId2" Type="http://schemas.openxmlformats.org/officeDocument/2006/relationships/slideLayout" Target="../slideLayouts/slideLayout14.xml" /><Relationship Id="rId1" Type="http://schemas.openxmlformats.org/officeDocument/2006/relationships/slideLayout" Target="../slideLayouts/slideLayout13.xml" /><Relationship Id="rId6" Type="http://schemas.openxmlformats.org/officeDocument/2006/relationships/slideLayout" Target="../slideLayouts/slideLayout18.xml" /><Relationship Id="rId11" Type="http://schemas.openxmlformats.org/officeDocument/2006/relationships/slideLayout" Target="../slideLayouts/slideLayout23.xml" /><Relationship Id="rId5" Type="http://schemas.openxmlformats.org/officeDocument/2006/relationships/slideLayout" Target="../slideLayouts/slideLayout17.xml" /><Relationship Id="rId10" Type="http://schemas.openxmlformats.org/officeDocument/2006/relationships/slideLayout" Target="../slideLayouts/slideLayout22.xml" /><Relationship Id="rId4" Type="http://schemas.openxmlformats.org/officeDocument/2006/relationships/slideLayout" Target="../slideLayouts/slideLayout16.xml" /><Relationship Id="rId9" Type="http://schemas.openxmlformats.org/officeDocument/2006/relationships/slideLayout" Target="../slideLayouts/slideLayout21.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 /><Relationship Id="rId3" Type="http://schemas.openxmlformats.org/officeDocument/2006/relationships/slideLayout" Target="../slideLayouts/slideLayout26.xml" /><Relationship Id="rId7" Type="http://schemas.openxmlformats.org/officeDocument/2006/relationships/slideLayout" Target="../slideLayouts/slideLayout30.xml" /><Relationship Id="rId12" Type="http://schemas.openxmlformats.org/officeDocument/2006/relationships/theme" Target="../theme/theme3.xml" /><Relationship Id="rId2" Type="http://schemas.openxmlformats.org/officeDocument/2006/relationships/slideLayout" Target="../slideLayouts/slideLayout25.xml" /><Relationship Id="rId1" Type="http://schemas.openxmlformats.org/officeDocument/2006/relationships/slideLayout" Target="../slideLayouts/slideLayout24.xml" /><Relationship Id="rId6" Type="http://schemas.openxmlformats.org/officeDocument/2006/relationships/slideLayout" Target="../slideLayouts/slideLayout29.xml" /><Relationship Id="rId11" Type="http://schemas.openxmlformats.org/officeDocument/2006/relationships/slideLayout" Target="../slideLayouts/slideLayout34.xml" /><Relationship Id="rId5" Type="http://schemas.openxmlformats.org/officeDocument/2006/relationships/slideLayout" Target="../slideLayouts/slideLayout28.xml" /><Relationship Id="rId10" Type="http://schemas.openxmlformats.org/officeDocument/2006/relationships/slideLayout" Target="../slideLayouts/slideLayout33.xml" /><Relationship Id="rId4" Type="http://schemas.openxmlformats.org/officeDocument/2006/relationships/slideLayout" Target="../slideLayouts/slideLayout27.xml" /><Relationship Id="rId9" Type="http://schemas.openxmlformats.org/officeDocument/2006/relationships/slideLayout" Target="../slideLayouts/slideLayout3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D2BA437-BCE4-4C61-BC42-C041D486CE4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IQ"/>
              <a:t>انقر لتحرير نمط العنوان الرئيسي</a:t>
            </a:r>
          </a:p>
        </p:txBody>
      </p:sp>
      <p:sp>
        <p:nvSpPr>
          <p:cNvPr id="1027" name="Rectangle 3">
            <a:extLst>
              <a:ext uri="{FF2B5EF4-FFF2-40B4-BE49-F238E27FC236}">
                <a16:creationId xmlns:a16="http://schemas.microsoft.com/office/drawing/2014/main" id="{45208FB8-29DC-46E8-B5D9-C913552BA3C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IQ"/>
              <a:t>انقر لتحرير أنماط النص الرئيسي</a:t>
            </a:r>
          </a:p>
          <a:p>
            <a:pPr lvl="1"/>
            <a:r>
              <a:rPr lang="ar-SA" altLang="ar-IQ"/>
              <a:t>المستوى الثاني</a:t>
            </a:r>
          </a:p>
          <a:p>
            <a:pPr lvl="2"/>
            <a:r>
              <a:rPr lang="ar-SA" altLang="ar-IQ"/>
              <a:t>المستوى الثالث</a:t>
            </a:r>
          </a:p>
          <a:p>
            <a:pPr lvl="3"/>
            <a:r>
              <a:rPr lang="ar-SA" altLang="ar-IQ"/>
              <a:t>المستوى الرابع</a:t>
            </a:r>
          </a:p>
          <a:p>
            <a:pPr lvl="4"/>
            <a:r>
              <a:rPr lang="ar-SA" altLang="ar-IQ"/>
              <a:t>المستوى الخامس</a:t>
            </a:r>
          </a:p>
        </p:txBody>
      </p:sp>
      <p:sp>
        <p:nvSpPr>
          <p:cNvPr id="1028" name="Rectangle 4">
            <a:extLst>
              <a:ext uri="{FF2B5EF4-FFF2-40B4-BE49-F238E27FC236}">
                <a16:creationId xmlns:a16="http://schemas.microsoft.com/office/drawing/2014/main" id="{065DFE3B-1DEE-49BC-ABF5-DC7DEE96B284}"/>
              </a:ext>
            </a:extLst>
          </p:cNvPr>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5B81B7D0-82D7-4A22-B766-2F7E4E191D9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2CFE991A-A8DD-4F6D-91B1-810869D23A6F}"/>
              </a:ext>
            </a:extLst>
          </p:cNvPr>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400"/>
            </a:lvl1pPr>
          </a:lstStyle>
          <a:p>
            <a:fld id="{7F22070D-662D-4172-ADC0-69C8A63826CC}" type="slidenum">
              <a:rPr lang="ar-IQ" altLang="ar-IQ"/>
              <a:pPr/>
              <a:t>‹#›</a:t>
            </a:fld>
            <a:endParaRPr lang="en-US" altLang="ar-IQ"/>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253F629-C405-4D81-AC49-1C2AD11FDFEA}"/>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JO"/>
              <a:t>Click to edit Master title style</a:t>
            </a:r>
          </a:p>
        </p:txBody>
      </p:sp>
      <p:sp>
        <p:nvSpPr>
          <p:cNvPr id="2051" name="Text Placeholder 2">
            <a:extLst>
              <a:ext uri="{FF2B5EF4-FFF2-40B4-BE49-F238E27FC236}">
                <a16:creationId xmlns:a16="http://schemas.microsoft.com/office/drawing/2014/main" id="{C2634192-2F5C-4051-A052-F2038F1723DD}"/>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JO"/>
              <a:t>Click to edit Master text styles</a:t>
            </a:r>
          </a:p>
          <a:p>
            <a:pPr lvl="1"/>
            <a:r>
              <a:rPr lang="en-US" altLang="ar-JO"/>
              <a:t>Second level</a:t>
            </a:r>
          </a:p>
          <a:p>
            <a:pPr lvl="2"/>
            <a:r>
              <a:rPr lang="en-US" altLang="ar-JO"/>
              <a:t>Third level</a:t>
            </a:r>
          </a:p>
          <a:p>
            <a:pPr lvl="3"/>
            <a:r>
              <a:rPr lang="en-US" altLang="ar-JO"/>
              <a:t>Fourth level</a:t>
            </a:r>
          </a:p>
          <a:p>
            <a:pPr lvl="4"/>
            <a:r>
              <a:rPr lang="en-US" altLang="ar-JO"/>
              <a:t>Fifth level</a:t>
            </a:r>
          </a:p>
        </p:txBody>
      </p:sp>
      <p:sp>
        <p:nvSpPr>
          <p:cNvPr id="4" name="Date Placeholder 3">
            <a:extLst>
              <a:ext uri="{FF2B5EF4-FFF2-40B4-BE49-F238E27FC236}">
                <a16:creationId xmlns:a16="http://schemas.microsoft.com/office/drawing/2014/main" id="{9D6F6169-5FB7-40B8-95EF-CAFD2B94804A}"/>
              </a:ext>
            </a:extLst>
          </p:cNvPr>
          <p:cNvSpPr>
            <a:spLocks noGrp="1"/>
          </p:cNvSpPr>
          <p:nvPr>
            <p:ph type="dt" sz="half" idx="2"/>
          </p:nvPr>
        </p:nvSpPr>
        <p:spPr>
          <a:xfrm>
            <a:off x="6457950" y="6356350"/>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A028A059-FDBF-41AE-884D-5C9F2CA3218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1A946AC2-08E0-4F00-8A09-1FBBC19AA9D4}"/>
              </a:ext>
            </a:extLst>
          </p:cNvPr>
          <p:cNvSpPr>
            <a:spLocks noGrp="1"/>
          </p:cNvSpPr>
          <p:nvPr>
            <p:ph type="sldNum" sz="quarter" idx="4"/>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defRPr>
            </a:lvl1pPr>
          </a:lstStyle>
          <a:p>
            <a:fld id="{20A32F8D-3BB0-4EA1-A6ED-FBA8D8421BB3}" type="slidenum">
              <a:rPr lang="ar-IQ" altLang="ar-IQ"/>
              <a:pPr/>
              <a:t>‹#›</a:t>
            </a:fld>
            <a:endParaRPr lang="en-US" altLang="ar-IQ"/>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r" defTabSz="685800" rtl="1" eaLnBrk="0" fontAlgn="base" hangingPunct="0">
        <a:lnSpc>
          <a:spcPct val="90000"/>
        </a:lnSpc>
        <a:spcBef>
          <a:spcPct val="0"/>
        </a:spcBef>
        <a:spcAft>
          <a:spcPct val="0"/>
        </a:spcAft>
        <a:defRPr sz="3300" kern="1200">
          <a:solidFill>
            <a:schemeClr val="tx1"/>
          </a:solidFill>
          <a:latin typeface="+mj-lt"/>
          <a:ea typeface="+mj-ea"/>
          <a:cs typeface="+mj-cs"/>
        </a:defRPr>
      </a:lvl1pPr>
      <a:lvl2pPr algn="r" defTabSz="685800" rtl="1"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r" defTabSz="685800" rtl="1"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r" defTabSz="685800" rtl="1"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r" defTabSz="685800" rtl="1"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r" defTabSz="685800" rtl="1"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r" defTabSz="685800" rtl="1"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r" defTabSz="685800" rtl="1"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r" defTabSz="685800" rtl="1"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p:titleStyle>
    <p:bodyStyle>
      <a:lvl1pPr marL="171450" indent="-171450" algn="r" defTabSz="685800" rtl="1"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r" defTabSz="685800" rtl="1"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r" defTabSz="685800" rtl="1"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IQ"/>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A250767-DE5B-4854-AFF9-E0E7E25C9441}"/>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JO"/>
              <a:t>Click to edit Master title style</a:t>
            </a:r>
          </a:p>
        </p:txBody>
      </p:sp>
      <p:sp>
        <p:nvSpPr>
          <p:cNvPr id="3075" name="Text Placeholder 2">
            <a:extLst>
              <a:ext uri="{FF2B5EF4-FFF2-40B4-BE49-F238E27FC236}">
                <a16:creationId xmlns:a16="http://schemas.microsoft.com/office/drawing/2014/main" id="{8DEC3BC2-2471-4F7B-A814-55D5D35B03C8}"/>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JO"/>
              <a:t>Click to edit Master text styles</a:t>
            </a:r>
          </a:p>
          <a:p>
            <a:pPr lvl="1"/>
            <a:r>
              <a:rPr lang="en-US" altLang="ar-JO"/>
              <a:t>Second level</a:t>
            </a:r>
          </a:p>
          <a:p>
            <a:pPr lvl="2"/>
            <a:r>
              <a:rPr lang="en-US" altLang="ar-JO"/>
              <a:t>Third level</a:t>
            </a:r>
          </a:p>
          <a:p>
            <a:pPr lvl="3"/>
            <a:r>
              <a:rPr lang="en-US" altLang="ar-JO"/>
              <a:t>Fourth level</a:t>
            </a:r>
          </a:p>
          <a:p>
            <a:pPr lvl="4"/>
            <a:r>
              <a:rPr lang="en-US" altLang="ar-JO"/>
              <a:t>Fifth level</a:t>
            </a:r>
          </a:p>
        </p:txBody>
      </p:sp>
      <p:sp>
        <p:nvSpPr>
          <p:cNvPr id="4" name="Date Placeholder 3">
            <a:extLst>
              <a:ext uri="{FF2B5EF4-FFF2-40B4-BE49-F238E27FC236}">
                <a16:creationId xmlns:a16="http://schemas.microsoft.com/office/drawing/2014/main" id="{708D1575-8495-4EBE-91D8-881AE569ACD8}"/>
              </a:ext>
            </a:extLst>
          </p:cNvPr>
          <p:cNvSpPr>
            <a:spLocks noGrp="1"/>
          </p:cNvSpPr>
          <p:nvPr>
            <p:ph type="dt" sz="half" idx="2"/>
          </p:nvPr>
        </p:nvSpPr>
        <p:spPr>
          <a:xfrm>
            <a:off x="6457950" y="6356350"/>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D9872320-A894-4666-99D4-6A106F7957F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440B8F21-493F-4C30-9519-F96609E9E437}"/>
              </a:ext>
            </a:extLst>
          </p:cNvPr>
          <p:cNvSpPr>
            <a:spLocks noGrp="1"/>
          </p:cNvSpPr>
          <p:nvPr>
            <p:ph type="sldNum" sz="quarter" idx="4"/>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defRPr>
            </a:lvl1pPr>
          </a:lstStyle>
          <a:p>
            <a:fld id="{CB880979-DA1D-4CC0-BDA2-B8A0F4811CD3}" type="slidenum">
              <a:rPr lang="ar-IQ" altLang="ar-IQ"/>
              <a:pPr/>
              <a:t>‹#›</a:t>
            </a:fld>
            <a:endParaRPr lang="en-US" altLang="ar-IQ"/>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r" defTabSz="685800" rtl="1" eaLnBrk="0" fontAlgn="base" hangingPunct="0">
        <a:lnSpc>
          <a:spcPct val="90000"/>
        </a:lnSpc>
        <a:spcBef>
          <a:spcPct val="0"/>
        </a:spcBef>
        <a:spcAft>
          <a:spcPct val="0"/>
        </a:spcAft>
        <a:defRPr sz="3300" kern="1200">
          <a:solidFill>
            <a:schemeClr val="tx1"/>
          </a:solidFill>
          <a:latin typeface="+mj-lt"/>
          <a:ea typeface="+mj-ea"/>
          <a:cs typeface="+mj-cs"/>
        </a:defRPr>
      </a:lvl1pPr>
      <a:lvl2pPr algn="r" defTabSz="685800" rtl="1"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r" defTabSz="685800" rtl="1"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r" defTabSz="685800" rtl="1"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r" defTabSz="685800" rtl="1"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r" defTabSz="685800" rtl="1"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r" defTabSz="685800" rtl="1"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r" defTabSz="685800" rtl="1"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r" defTabSz="685800" rtl="1"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p:titleStyle>
    <p:bodyStyle>
      <a:lvl1pPr marL="171450" indent="-171450" algn="r" defTabSz="685800" rtl="1"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r" defTabSz="685800" rtl="1"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r" defTabSz="685800" rtl="1"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IQ"/>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14.xml" /></Relationships>
</file>

<file path=ppt/slides/_rels/slide11.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14.xml" /></Relationships>
</file>

<file path=ppt/slides/_rels/slide12.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4.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8.emf" /><Relationship Id="rId1" Type="http://schemas.openxmlformats.org/officeDocument/2006/relationships/slideLayout" Target="../slideLayouts/slideLayout14.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14.xml" /></Relationships>
</file>

<file path=ppt/slides/_rels/slide17.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2.emf" /><Relationship Id="rId2" Type="http://schemas.openxmlformats.org/officeDocument/2006/relationships/image" Target="../media/image1.jpeg" /><Relationship Id="rId1" Type="http://schemas.openxmlformats.org/officeDocument/2006/relationships/slideLayout" Target="../slideLayouts/slideLayout14.xml" /></Relationships>
</file>

<file path=ppt/slides/_rels/slide20.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14.xml" /></Relationships>
</file>

<file path=ppt/slides/_rels/slide21.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14.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14.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14.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png" /><Relationship Id="rId1" Type="http://schemas.openxmlformats.org/officeDocument/2006/relationships/slideLayout" Target="../slideLayouts/slideLayout14.xml" /></Relationships>
</file>

<file path=ppt/slides/_rels/slide35.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14.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emf" /><Relationship Id="rId1" Type="http://schemas.openxmlformats.org/officeDocument/2006/relationships/slideLayout" Target="../slideLayouts/slideLayout14.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21.png" /><Relationship Id="rId1" Type="http://schemas.openxmlformats.org/officeDocument/2006/relationships/slideLayout" Target="../slideLayouts/slideLayout14.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14.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5.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25.xml" /></Relationships>
</file>

<file path=ppt/slides/_rels/slide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4.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4.xml" /></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8C9C7C71-885E-4247-BDC2-DCEBFE3F7C96}"/>
              </a:ext>
            </a:extLst>
          </p:cNvPr>
          <p:cNvSpPr>
            <a:spLocks noGrp="1" noChangeArrowheads="1"/>
          </p:cNvSpPr>
          <p:nvPr>
            <p:ph type="subTitle" idx="1"/>
          </p:nvPr>
        </p:nvSpPr>
        <p:spPr>
          <a:xfrm>
            <a:off x="179388" y="188913"/>
            <a:ext cx="8715375" cy="6429375"/>
          </a:xfrm>
        </p:spPr>
        <p:txBody>
          <a:bodyPr/>
          <a:lstStyle/>
          <a:p>
            <a:pPr eaLnBrk="1" hangingPunct="1">
              <a:lnSpc>
                <a:spcPct val="80000"/>
              </a:lnSpc>
            </a:pPr>
            <a:endParaRPr lang="en-US" altLang="ar-IQ" sz="1800" b="1">
              <a:solidFill>
                <a:schemeClr val="bg1"/>
              </a:solidFill>
            </a:endParaRPr>
          </a:p>
          <a:p>
            <a:r>
              <a:rPr lang="en-US" altLang="ar-IQ" sz="8000" b="1">
                <a:solidFill>
                  <a:schemeClr val="bg1"/>
                </a:solidFill>
              </a:rPr>
              <a:t>GIT MODULE</a:t>
            </a:r>
          </a:p>
          <a:p>
            <a:r>
              <a:rPr lang="en-US" altLang="ar-IQ" sz="2800" b="1">
                <a:solidFill>
                  <a:srgbClr val="FFC000"/>
                </a:solidFill>
              </a:rPr>
              <a:t>“TWO LECTURES”</a:t>
            </a:r>
          </a:p>
          <a:p>
            <a:r>
              <a:rPr lang="en-US" altLang="ar-IQ" sz="3600" b="1" u="sng">
                <a:solidFill>
                  <a:schemeClr val="bg1"/>
                </a:solidFill>
              </a:rPr>
              <a:t>Bacterial Infections of the GI Gastritis </a:t>
            </a:r>
            <a:r>
              <a:rPr lang="en-US" altLang="ar-IQ" sz="3600" b="1" i="1" u="sng">
                <a:solidFill>
                  <a:schemeClr val="bg1"/>
                </a:solidFill>
              </a:rPr>
              <a:t>Helicobacter pylori</a:t>
            </a:r>
            <a:endParaRPr lang="ar-IQ" altLang="ar-IQ" sz="3600" b="1" i="1" u="sng">
              <a:solidFill>
                <a:schemeClr val="bg1"/>
              </a:solidFill>
            </a:endParaRPr>
          </a:p>
          <a:p>
            <a:r>
              <a:rPr lang="en-US" altLang="ar-IQ" sz="3600" b="1" i="1" u="sng">
                <a:solidFill>
                  <a:schemeClr val="bg1"/>
                </a:solidFill>
              </a:rPr>
              <a:t>Shigella </a:t>
            </a:r>
            <a:r>
              <a:rPr lang="en-US" altLang="ar-IQ" sz="3600" b="1" u="sng">
                <a:solidFill>
                  <a:schemeClr val="bg1"/>
                </a:solidFill>
              </a:rPr>
              <a:t>and </a:t>
            </a:r>
            <a:r>
              <a:rPr lang="en-US" altLang="ar-IQ" sz="3600" b="1" i="1" u="sng">
                <a:solidFill>
                  <a:schemeClr val="bg1"/>
                </a:solidFill>
              </a:rPr>
              <a:t>Salmonella</a:t>
            </a:r>
            <a:endParaRPr lang="ar-IQ" altLang="ar-IQ" sz="3600" b="1" i="1" u="sng">
              <a:solidFill>
                <a:schemeClr val="bg1"/>
              </a:solidFill>
            </a:endParaRPr>
          </a:p>
          <a:p>
            <a:endParaRPr lang="en-US" altLang="ar-IQ" sz="2800" b="1">
              <a:solidFill>
                <a:srgbClr val="FFC000"/>
              </a:solidFill>
            </a:endParaRPr>
          </a:p>
          <a:p>
            <a:r>
              <a:rPr lang="en-US" altLang="ar-IQ" sz="2800" b="1">
                <a:solidFill>
                  <a:schemeClr val="bg1"/>
                </a:solidFill>
              </a:rPr>
              <a:t>By</a:t>
            </a:r>
            <a:endParaRPr lang="en-US" altLang="ar-IQ" sz="1800">
              <a:solidFill>
                <a:srgbClr val="FFFF00"/>
              </a:solidFill>
            </a:endParaRPr>
          </a:p>
          <a:p>
            <a:r>
              <a:rPr lang="en-US" altLang="ar-IQ" sz="2400" b="1">
                <a:solidFill>
                  <a:srgbClr val="FFFF00"/>
                </a:solidFill>
              </a:rPr>
              <a:t>Prof. Dr. Zainalabideen A. Al-Abdulla,</a:t>
            </a:r>
          </a:p>
          <a:p>
            <a:r>
              <a:rPr lang="en-US" altLang="ar-IQ" sz="2400" b="1">
                <a:solidFill>
                  <a:srgbClr val="FFFF00"/>
                </a:solidFill>
              </a:rPr>
              <a:t>                      </a:t>
            </a:r>
            <a:r>
              <a:rPr lang="en-US" altLang="ar-IQ" sz="2000" b="1">
                <a:solidFill>
                  <a:srgbClr val="FFFF00"/>
                </a:solidFill>
              </a:rPr>
              <a:t>MRCPI, DTM&amp;H., Ph.D., FRCPath. (U.K.)                           </a:t>
            </a:r>
          </a:p>
          <a:p>
            <a:pPr algn="l" eaLnBrk="1" hangingPunct="1">
              <a:lnSpc>
                <a:spcPct val="80000"/>
              </a:lnSpc>
            </a:pPr>
            <a:endParaRPr lang="en-US" altLang="ar-IQ" sz="1800" b="1">
              <a:solidFill>
                <a:schemeClr val="bg1"/>
              </a:solidFill>
            </a:endParaRPr>
          </a:p>
          <a:p>
            <a:pPr algn="l" eaLnBrk="1" hangingPunct="1">
              <a:lnSpc>
                <a:spcPct val="80000"/>
              </a:lnSpc>
            </a:pPr>
            <a:r>
              <a:rPr lang="en-US" altLang="ar-IQ" sz="800" b="1">
                <a:solidFill>
                  <a:srgbClr val="FFFF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1">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51">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1CF6F169-3648-4B1F-80DB-0F13E88E99BE}"/>
              </a:ext>
            </a:extLst>
          </p:cNvPr>
          <p:cNvSpPr>
            <a:spLocks noGrp="1"/>
          </p:cNvSpPr>
          <p:nvPr>
            <p:ph idx="1"/>
          </p:nvPr>
        </p:nvSpPr>
        <p:spPr>
          <a:xfrm>
            <a:off x="179388" y="115888"/>
            <a:ext cx="8713787" cy="6553200"/>
          </a:xfrm>
        </p:spPr>
        <p:txBody>
          <a:bodyPr/>
          <a:lstStyle/>
          <a:p>
            <a:pPr marL="0" indent="0" algn="l">
              <a:buFontTx/>
              <a:buNone/>
            </a:pPr>
            <a:r>
              <a:rPr lang="en-US" altLang="ar-IQ"/>
              <a:t>       </a:t>
            </a:r>
            <a:r>
              <a:rPr lang="ar-IQ" altLang="ar-IQ"/>
              <a:t>          </a:t>
            </a:r>
            <a:r>
              <a:rPr lang="en-US" altLang="ar-IQ"/>
              <a:t>                    </a:t>
            </a:r>
            <a:endParaRPr lang="ar-IQ" altLang="ar-IQ"/>
          </a:p>
        </p:txBody>
      </p:sp>
      <p:sp>
        <p:nvSpPr>
          <p:cNvPr id="14339" name="Content Placeholder 2">
            <a:extLst>
              <a:ext uri="{FF2B5EF4-FFF2-40B4-BE49-F238E27FC236}">
                <a16:creationId xmlns:a16="http://schemas.microsoft.com/office/drawing/2014/main" id="{A41988B6-CFEF-4B29-B177-F5F7DC94B1AF}"/>
              </a:ext>
            </a:extLst>
          </p:cNvPr>
          <p:cNvSpPr txBox="1">
            <a:spLocks/>
          </p:cNvSpPr>
          <p:nvPr/>
        </p:nvSpPr>
        <p:spPr bwMode="auto">
          <a:xfrm>
            <a:off x="179388" y="28575"/>
            <a:ext cx="871378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20000"/>
              </a:spcBef>
              <a:buFontTx/>
              <a:buNone/>
            </a:pPr>
            <a:endParaRPr lang="en-US" altLang="ar-IQ" sz="2400" b="1" u="sng">
              <a:solidFill>
                <a:schemeClr val="bg1"/>
              </a:solidFill>
              <a:latin typeface="Arial" panose="020B0604020202020204" pitchFamily="34" charset="0"/>
            </a:endParaRPr>
          </a:p>
        </p:txBody>
      </p:sp>
      <p:pic>
        <p:nvPicPr>
          <p:cNvPr id="14340" name="Picture 1">
            <a:extLst>
              <a:ext uri="{FF2B5EF4-FFF2-40B4-BE49-F238E27FC236}">
                <a16:creationId xmlns:a16="http://schemas.microsoft.com/office/drawing/2014/main" id="{A54D5A99-6E54-4696-A4E9-4F52328FDC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25425"/>
            <a:ext cx="741680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35E54A6F-2119-4536-A4B4-A1C6F056DA12}"/>
              </a:ext>
            </a:extLst>
          </p:cNvPr>
          <p:cNvSpPr>
            <a:spLocks noGrp="1"/>
          </p:cNvSpPr>
          <p:nvPr>
            <p:ph idx="1"/>
          </p:nvPr>
        </p:nvSpPr>
        <p:spPr>
          <a:xfrm>
            <a:off x="179388" y="115888"/>
            <a:ext cx="8713787" cy="6553200"/>
          </a:xfrm>
        </p:spPr>
        <p:txBody>
          <a:bodyPr/>
          <a:lstStyle/>
          <a:p>
            <a:pPr marL="0" indent="0" algn="l">
              <a:buFontTx/>
              <a:buNone/>
            </a:pPr>
            <a:r>
              <a:rPr lang="en-US" altLang="ar-IQ"/>
              <a:t>       </a:t>
            </a:r>
            <a:r>
              <a:rPr lang="ar-IQ" altLang="ar-IQ"/>
              <a:t>          </a:t>
            </a:r>
            <a:r>
              <a:rPr lang="en-US" altLang="ar-IQ"/>
              <a:t>                    </a:t>
            </a:r>
            <a:endParaRPr lang="ar-IQ" altLang="ar-IQ"/>
          </a:p>
        </p:txBody>
      </p:sp>
      <p:sp>
        <p:nvSpPr>
          <p:cNvPr id="15363" name="Content Placeholder 2">
            <a:extLst>
              <a:ext uri="{FF2B5EF4-FFF2-40B4-BE49-F238E27FC236}">
                <a16:creationId xmlns:a16="http://schemas.microsoft.com/office/drawing/2014/main" id="{16CE5CBE-63FF-491D-992B-0AA36F9E7686}"/>
              </a:ext>
            </a:extLst>
          </p:cNvPr>
          <p:cNvSpPr txBox="1">
            <a:spLocks/>
          </p:cNvSpPr>
          <p:nvPr/>
        </p:nvSpPr>
        <p:spPr bwMode="auto">
          <a:xfrm>
            <a:off x="179388" y="28575"/>
            <a:ext cx="871378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20000"/>
              </a:spcBef>
              <a:buFontTx/>
              <a:buNone/>
            </a:pPr>
            <a:endParaRPr lang="en-US" altLang="ar-IQ" sz="2400" b="1" u="sng">
              <a:solidFill>
                <a:schemeClr val="bg1"/>
              </a:solidFill>
              <a:latin typeface="Arial" panose="020B0604020202020204" pitchFamily="34" charset="0"/>
            </a:endParaRPr>
          </a:p>
        </p:txBody>
      </p:sp>
      <p:pic>
        <p:nvPicPr>
          <p:cNvPr id="15364" name="Picture 1">
            <a:extLst>
              <a:ext uri="{FF2B5EF4-FFF2-40B4-BE49-F238E27FC236}">
                <a16:creationId xmlns:a16="http://schemas.microsoft.com/office/drawing/2014/main" id="{C5351769-531A-4104-86B8-D361A7281B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8575"/>
            <a:ext cx="6840537" cy="664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E0CF4FF7-269A-4674-A1EB-8D0C7BB3D92B}"/>
              </a:ext>
            </a:extLst>
          </p:cNvPr>
          <p:cNvSpPr>
            <a:spLocks noGrp="1"/>
          </p:cNvSpPr>
          <p:nvPr>
            <p:ph idx="1"/>
          </p:nvPr>
        </p:nvSpPr>
        <p:spPr>
          <a:xfrm>
            <a:off x="179388" y="115888"/>
            <a:ext cx="8713787" cy="6553200"/>
          </a:xfrm>
        </p:spPr>
        <p:txBody>
          <a:bodyPr/>
          <a:lstStyle/>
          <a:p>
            <a:pPr marL="0" indent="0" algn="l">
              <a:buFontTx/>
              <a:buNone/>
            </a:pPr>
            <a:r>
              <a:rPr lang="en-US" altLang="ar-IQ"/>
              <a:t>       </a:t>
            </a:r>
            <a:r>
              <a:rPr lang="ar-IQ" altLang="ar-IQ"/>
              <a:t>          </a:t>
            </a:r>
            <a:r>
              <a:rPr lang="en-US" altLang="ar-IQ"/>
              <a:t>                    </a:t>
            </a:r>
            <a:endParaRPr lang="ar-IQ" altLang="ar-IQ"/>
          </a:p>
        </p:txBody>
      </p:sp>
      <p:sp>
        <p:nvSpPr>
          <p:cNvPr id="16387" name="Content Placeholder 2">
            <a:extLst>
              <a:ext uri="{FF2B5EF4-FFF2-40B4-BE49-F238E27FC236}">
                <a16:creationId xmlns:a16="http://schemas.microsoft.com/office/drawing/2014/main" id="{A02F5C3D-AA62-49F8-9E2A-163240CBFF83}"/>
              </a:ext>
            </a:extLst>
          </p:cNvPr>
          <p:cNvSpPr txBox="1">
            <a:spLocks/>
          </p:cNvSpPr>
          <p:nvPr/>
        </p:nvSpPr>
        <p:spPr bwMode="auto">
          <a:xfrm>
            <a:off x="179388" y="104775"/>
            <a:ext cx="871378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20000"/>
              </a:spcBef>
              <a:buFontTx/>
              <a:buNone/>
            </a:pPr>
            <a:endParaRPr lang="en-US" altLang="ar-IQ" sz="2400" b="1" u="sng">
              <a:solidFill>
                <a:schemeClr val="bg1"/>
              </a:solidFill>
              <a:latin typeface="Arial" panose="020B0604020202020204" pitchFamily="34" charset="0"/>
            </a:endParaRPr>
          </a:p>
        </p:txBody>
      </p:sp>
      <p:sp>
        <p:nvSpPr>
          <p:cNvPr id="16388" name="Content Placeholder 2">
            <a:extLst>
              <a:ext uri="{FF2B5EF4-FFF2-40B4-BE49-F238E27FC236}">
                <a16:creationId xmlns:a16="http://schemas.microsoft.com/office/drawing/2014/main" id="{048097D5-2C42-47C8-B83B-A077B63ED60A}"/>
              </a:ext>
            </a:extLst>
          </p:cNvPr>
          <p:cNvSpPr txBox="1">
            <a:spLocks/>
          </p:cNvSpPr>
          <p:nvPr/>
        </p:nvSpPr>
        <p:spPr bwMode="auto">
          <a:xfrm>
            <a:off x="331788" y="230188"/>
            <a:ext cx="871378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20000"/>
              </a:spcBef>
              <a:buFontTx/>
              <a:buNone/>
            </a:pPr>
            <a:endParaRPr lang="en-US" altLang="ar-IQ" sz="2400" b="1" u="sng">
              <a:solidFill>
                <a:schemeClr val="bg1"/>
              </a:solidFill>
              <a:latin typeface="Arial" panose="020B0604020202020204" pitchFamily="34" charset="0"/>
            </a:endParaRPr>
          </a:p>
        </p:txBody>
      </p:sp>
      <p:pic>
        <p:nvPicPr>
          <p:cNvPr id="16389" name="Picture 5" descr="Description &lt;b&gt;H&lt;/b&gt; &lt;b&gt;pylori&lt;/b&gt; virulence factors en.png">
            <a:extLst>
              <a:ext uri="{FF2B5EF4-FFF2-40B4-BE49-F238E27FC236}">
                <a16:creationId xmlns:a16="http://schemas.microsoft.com/office/drawing/2014/main" id="{374AC8C9-2782-4C2C-AF34-7AFFB04C8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33375"/>
            <a:ext cx="8713787"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54E552-16D2-4337-8D8A-0DE2AFEAECE2}"/>
              </a:ext>
            </a:extLst>
          </p:cNvPr>
          <p:cNvSpPr>
            <a:spLocks noGrp="1"/>
          </p:cNvSpPr>
          <p:nvPr>
            <p:ph idx="1"/>
          </p:nvPr>
        </p:nvSpPr>
        <p:spPr>
          <a:xfrm>
            <a:off x="179388" y="188913"/>
            <a:ext cx="8713787" cy="6480175"/>
          </a:xfrm>
        </p:spPr>
        <p:txBody>
          <a:bodyPr/>
          <a:lstStyle/>
          <a:p>
            <a:pPr marL="0" indent="0" algn="l" rtl="0">
              <a:buFontTx/>
              <a:buNone/>
              <a:defRPr/>
            </a:pPr>
            <a:r>
              <a:rPr lang="en-US" b="1" u="sng" dirty="0">
                <a:solidFill>
                  <a:srgbClr val="FFFF00"/>
                </a:solidFill>
              </a:rPr>
              <a:t>Immunity</a:t>
            </a:r>
            <a:endParaRPr lang="en-US" dirty="0">
              <a:solidFill>
                <a:srgbClr val="FFFF00"/>
              </a:solidFill>
            </a:endParaRPr>
          </a:p>
          <a:p>
            <a:pPr marL="0" indent="0" algn="l" rtl="0">
              <a:buFontTx/>
              <a:buNone/>
              <a:defRPr/>
            </a:pPr>
            <a:r>
              <a:rPr lang="en-US" dirty="0"/>
              <a:t>    </a:t>
            </a:r>
            <a:r>
              <a:rPr lang="en-US" dirty="0">
                <a:solidFill>
                  <a:schemeClr val="bg1"/>
                </a:solidFill>
              </a:rPr>
              <a:t>1. Role of natural immunity- limited </a:t>
            </a:r>
          </a:p>
          <a:p>
            <a:pPr marL="0" indent="0" algn="l" rtl="0">
              <a:buFontTx/>
              <a:buNone/>
              <a:defRPr/>
            </a:pPr>
            <a:r>
              <a:rPr lang="en-US" dirty="0">
                <a:solidFill>
                  <a:schemeClr val="bg1"/>
                </a:solidFill>
              </a:rPr>
              <a:t>    2. VacA: Also, immunosuppressive effects</a:t>
            </a:r>
          </a:p>
          <a:p>
            <a:pPr marL="0" indent="0" algn="l" rtl="0">
              <a:buFontTx/>
              <a:buNone/>
              <a:defRPr/>
            </a:pPr>
            <a:endParaRPr lang="en-US" dirty="0">
              <a:solidFill>
                <a:schemeClr val="bg1"/>
              </a:solidFill>
            </a:endParaRPr>
          </a:p>
          <a:p>
            <a:pPr marL="0" indent="0" algn="l" rtl="0">
              <a:buFontTx/>
              <a:buNone/>
              <a:defRPr/>
            </a:pPr>
            <a:r>
              <a:rPr lang="en-US" b="1" u="sng" dirty="0">
                <a:solidFill>
                  <a:srgbClr val="FFFF00"/>
                </a:solidFill>
              </a:rPr>
              <a:t>Clinical aspects of Helicobacter disease</a:t>
            </a:r>
          </a:p>
          <a:p>
            <a:pPr marL="0" indent="0" algn="l" rtl="0">
              <a:buFontTx/>
              <a:buNone/>
              <a:defRPr/>
            </a:pPr>
            <a:r>
              <a:rPr lang="en-US" b="1" u="sng" dirty="0">
                <a:solidFill>
                  <a:srgbClr val="FFFF00"/>
                </a:solidFill>
              </a:rPr>
              <a:t>Manifestations</a:t>
            </a:r>
          </a:p>
          <a:p>
            <a:pPr algn="l" rtl="0">
              <a:defRPr/>
            </a:pPr>
            <a:r>
              <a:rPr lang="en-US" dirty="0">
                <a:solidFill>
                  <a:schemeClr val="bg1"/>
                </a:solidFill>
              </a:rPr>
              <a:t>Asymptomatic (silent)</a:t>
            </a:r>
          </a:p>
          <a:p>
            <a:pPr algn="l" rtl="0">
              <a:defRPr/>
            </a:pPr>
            <a:r>
              <a:rPr lang="en-US" dirty="0">
                <a:solidFill>
                  <a:schemeClr val="bg1"/>
                </a:solidFill>
              </a:rPr>
              <a:t>Symptomatic</a:t>
            </a:r>
          </a:p>
          <a:p>
            <a:pPr algn="l" rtl="0">
              <a:defRPr/>
            </a:pPr>
            <a:r>
              <a:rPr lang="en-US" dirty="0">
                <a:solidFill>
                  <a:schemeClr val="bg1"/>
                </a:solidFill>
              </a:rPr>
              <a:t>Gastritis and peptic ulcers</a:t>
            </a:r>
          </a:p>
          <a:p>
            <a:pPr marL="0" indent="0" algn="l">
              <a:buFontTx/>
              <a:buNone/>
              <a:defRPr/>
            </a:pPr>
            <a:r>
              <a:rPr lang="en-US" dirty="0">
                <a:solidFill>
                  <a:schemeClr val="bg1"/>
                </a:solidFill>
              </a:rPr>
              <a:t>*  Perforation</a:t>
            </a:r>
          </a:p>
          <a:p>
            <a:pPr marL="0" indent="0" algn="l">
              <a:buFontTx/>
              <a:buNone/>
              <a:defRPr/>
            </a:pPr>
            <a:r>
              <a:rPr lang="ar-IQ" dirty="0">
                <a:solidFill>
                  <a:schemeClr val="bg1"/>
                </a:solidFill>
              </a:rPr>
              <a:t> </a:t>
            </a:r>
            <a:endParaRPr lang="en-US" dirty="0">
              <a:solidFill>
                <a:schemeClr val="bg1"/>
              </a:solidFill>
            </a:endParaRPr>
          </a:p>
          <a:p>
            <a:pPr marL="0" indent="0" algn="l">
              <a:buFontTx/>
              <a:buNone/>
              <a:defRPr/>
            </a:pPr>
            <a:endParaRPr lang="ar-IQ" sz="20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0EC38FC0-382C-4F95-93C8-04CCFD3E7603}"/>
              </a:ext>
            </a:extLst>
          </p:cNvPr>
          <p:cNvSpPr>
            <a:spLocks noGrp="1"/>
          </p:cNvSpPr>
          <p:nvPr>
            <p:ph idx="1"/>
          </p:nvPr>
        </p:nvSpPr>
        <p:spPr>
          <a:xfrm>
            <a:off x="179388" y="115888"/>
            <a:ext cx="8713787" cy="6553200"/>
          </a:xfrm>
        </p:spPr>
        <p:txBody>
          <a:bodyPr/>
          <a:lstStyle/>
          <a:p>
            <a:pPr marL="0" indent="0" algn="ctr">
              <a:buFontTx/>
              <a:buNone/>
            </a:pPr>
            <a:endParaRPr lang="en-US" altLang="ar-IQ" sz="6000">
              <a:solidFill>
                <a:srgbClr val="FF0000"/>
              </a:solidFill>
            </a:endParaRPr>
          </a:p>
          <a:p>
            <a:pPr marL="0" indent="0" algn="ctr">
              <a:buFontTx/>
              <a:buNone/>
            </a:pPr>
            <a:endParaRPr lang="ar-IQ" altLang="ar-IQ" sz="6000">
              <a:solidFill>
                <a:srgbClr val="FF0000"/>
              </a:solidFill>
            </a:endParaRPr>
          </a:p>
        </p:txBody>
      </p:sp>
      <p:pic>
        <p:nvPicPr>
          <p:cNvPr id="18435" name="Picture 1">
            <a:extLst>
              <a:ext uri="{FF2B5EF4-FFF2-40B4-BE49-F238E27FC236}">
                <a16:creationId xmlns:a16="http://schemas.microsoft.com/office/drawing/2014/main" id="{04E9A4CA-2CBD-4F1D-9BCC-84521A256B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09750"/>
            <a:ext cx="884237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a:extLst>
              <a:ext uri="{FF2B5EF4-FFF2-40B4-BE49-F238E27FC236}">
                <a16:creationId xmlns:a16="http://schemas.microsoft.com/office/drawing/2014/main" id="{2DCA43CC-7686-4CB0-9488-683942AD63EA}"/>
              </a:ext>
            </a:extLst>
          </p:cNvPr>
          <p:cNvSpPr>
            <a:spLocks noGrp="1"/>
          </p:cNvSpPr>
          <p:nvPr>
            <p:ph idx="1"/>
          </p:nvPr>
        </p:nvSpPr>
        <p:spPr>
          <a:xfrm>
            <a:off x="457200" y="333375"/>
            <a:ext cx="8229600" cy="6119813"/>
          </a:xfrm>
        </p:spPr>
        <p:txBody>
          <a:bodyPr/>
          <a:lstStyle/>
          <a:p>
            <a:pPr marL="0" indent="0" algn="l">
              <a:buFontTx/>
              <a:buNone/>
            </a:pPr>
            <a:r>
              <a:rPr lang="en-US" altLang="ar-IQ" b="1" u="sng">
                <a:solidFill>
                  <a:srgbClr val="FFFF00"/>
                </a:solidFill>
              </a:rPr>
              <a:t>Diagnosis</a:t>
            </a:r>
          </a:p>
          <a:p>
            <a:pPr marL="0" indent="0" algn="l">
              <a:buFontTx/>
              <a:buNone/>
            </a:pPr>
            <a:r>
              <a:rPr lang="en-US" altLang="ar-IQ">
                <a:solidFill>
                  <a:schemeClr val="bg1"/>
                </a:solidFill>
              </a:rPr>
              <a:t>1.</a:t>
            </a:r>
            <a:r>
              <a:rPr lang="en-US" altLang="ar-IQ"/>
              <a:t> </a:t>
            </a:r>
            <a:r>
              <a:rPr lang="en-US" altLang="ar-IQ">
                <a:solidFill>
                  <a:schemeClr val="bg1"/>
                </a:solidFill>
              </a:rPr>
              <a:t>Biopsy of gastric mucosa: </a:t>
            </a:r>
          </a:p>
          <a:p>
            <a:pPr marL="0" indent="0" algn="l">
              <a:buFontTx/>
              <a:buNone/>
            </a:pPr>
            <a:r>
              <a:rPr lang="en-US" altLang="ar-IQ">
                <a:solidFill>
                  <a:schemeClr val="bg1"/>
                </a:solidFill>
              </a:rPr>
              <a:t>     </a:t>
            </a:r>
            <a:r>
              <a:rPr lang="en-US" altLang="ar-IQ">
                <a:solidFill>
                  <a:srgbClr val="FFC000"/>
                </a:solidFill>
              </a:rPr>
              <a:t>a.</a:t>
            </a:r>
            <a:r>
              <a:rPr lang="en-US" altLang="ar-IQ">
                <a:solidFill>
                  <a:schemeClr val="bg1"/>
                </a:solidFill>
              </a:rPr>
              <a:t>  Culture     </a:t>
            </a:r>
          </a:p>
          <a:p>
            <a:pPr marL="0" indent="0" algn="l">
              <a:buFontTx/>
              <a:buNone/>
            </a:pPr>
            <a:r>
              <a:rPr lang="en-US" altLang="ar-IQ">
                <a:solidFill>
                  <a:schemeClr val="bg1"/>
                </a:solidFill>
              </a:rPr>
              <a:t>     </a:t>
            </a:r>
            <a:r>
              <a:rPr lang="en-US" altLang="ar-IQ">
                <a:solidFill>
                  <a:srgbClr val="FFC000"/>
                </a:solidFill>
              </a:rPr>
              <a:t>b.</a:t>
            </a:r>
            <a:r>
              <a:rPr lang="en-US" altLang="ar-IQ">
                <a:solidFill>
                  <a:schemeClr val="bg1"/>
                </a:solidFill>
              </a:rPr>
              <a:t>  Rapid urease test</a:t>
            </a:r>
          </a:p>
          <a:p>
            <a:pPr marL="0" indent="0" algn="l">
              <a:buFontTx/>
              <a:buNone/>
            </a:pPr>
            <a:r>
              <a:rPr lang="en-US" altLang="ar-IQ">
                <a:solidFill>
                  <a:schemeClr val="bg1"/>
                </a:solidFill>
              </a:rPr>
              <a:t>2. Urea breath test</a:t>
            </a:r>
          </a:p>
          <a:p>
            <a:pPr marL="0" indent="0" algn="l">
              <a:buFontTx/>
              <a:buNone/>
            </a:pPr>
            <a:r>
              <a:rPr lang="en-US" altLang="ar-IQ">
                <a:solidFill>
                  <a:schemeClr val="bg1"/>
                </a:solidFill>
              </a:rPr>
              <a:t>3. Serology: Specific </a:t>
            </a:r>
            <a:r>
              <a:rPr lang="en-US" altLang="ar-IQ" b="1">
                <a:solidFill>
                  <a:srgbClr val="FFC000"/>
                </a:solidFill>
              </a:rPr>
              <a:t>IgG</a:t>
            </a:r>
            <a:r>
              <a:rPr lang="en-US" altLang="ar-IQ">
                <a:solidFill>
                  <a:schemeClr val="bg1"/>
                </a:solidFill>
              </a:rPr>
              <a:t> and </a:t>
            </a:r>
            <a:r>
              <a:rPr lang="en-US" altLang="ar-IQ" b="1">
                <a:solidFill>
                  <a:srgbClr val="FFC000"/>
                </a:solidFill>
              </a:rPr>
              <a:t>IgA </a:t>
            </a:r>
            <a:r>
              <a:rPr lang="en-US" altLang="ar-IQ" b="1">
                <a:solidFill>
                  <a:schemeClr val="bg1"/>
                </a:solidFill>
              </a:rPr>
              <a:t>(chronic)</a:t>
            </a:r>
          </a:p>
          <a:p>
            <a:pPr marL="0" indent="0" algn="l">
              <a:buFontTx/>
              <a:buNone/>
            </a:pPr>
            <a:r>
              <a:rPr lang="en-US" altLang="ar-IQ">
                <a:solidFill>
                  <a:schemeClr val="bg1"/>
                </a:solidFill>
              </a:rPr>
              <a:t>4. Ammonia excretion test in urine</a:t>
            </a:r>
            <a:endParaRPr lang="ar-IQ" altLang="ar-IQ">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64375AA3-5061-4683-9A60-0877D5EFFFB6}"/>
              </a:ext>
            </a:extLst>
          </p:cNvPr>
          <p:cNvSpPr>
            <a:spLocks noGrp="1"/>
          </p:cNvSpPr>
          <p:nvPr>
            <p:ph idx="1"/>
          </p:nvPr>
        </p:nvSpPr>
        <p:spPr>
          <a:xfrm>
            <a:off x="179388" y="115888"/>
            <a:ext cx="8713787" cy="6553200"/>
          </a:xfrm>
        </p:spPr>
        <p:txBody>
          <a:bodyPr/>
          <a:lstStyle/>
          <a:p>
            <a:pPr marL="0" indent="0" algn="l">
              <a:buFontTx/>
              <a:buNone/>
            </a:pPr>
            <a:r>
              <a:rPr lang="en-US" altLang="ar-IQ"/>
              <a:t>       </a:t>
            </a:r>
            <a:r>
              <a:rPr lang="ar-IQ" altLang="ar-IQ"/>
              <a:t>          </a:t>
            </a:r>
            <a:r>
              <a:rPr lang="en-US" altLang="ar-IQ"/>
              <a:t>                    </a:t>
            </a:r>
            <a:endParaRPr lang="ar-IQ" altLang="ar-IQ"/>
          </a:p>
        </p:txBody>
      </p:sp>
      <p:sp>
        <p:nvSpPr>
          <p:cNvPr id="20483" name="Content Placeholder 2">
            <a:extLst>
              <a:ext uri="{FF2B5EF4-FFF2-40B4-BE49-F238E27FC236}">
                <a16:creationId xmlns:a16="http://schemas.microsoft.com/office/drawing/2014/main" id="{9F002879-8F1A-4012-90E2-C062F009942D}"/>
              </a:ext>
            </a:extLst>
          </p:cNvPr>
          <p:cNvSpPr txBox="1">
            <a:spLocks/>
          </p:cNvSpPr>
          <p:nvPr/>
        </p:nvSpPr>
        <p:spPr bwMode="auto">
          <a:xfrm>
            <a:off x="179388" y="28575"/>
            <a:ext cx="871378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20000"/>
              </a:spcBef>
              <a:buFontTx/>
              <a:buNone/>
            </a:pPr>
            <a:endParaRPr lang="en-US" altLang="ar-IQ" sz="2400" b="1" u="sng">
              <a:solidFill>
                <a:schemeClr val="bg1"/>
              </a:solidFill>
              <a:latin typeface="Arial" panose="020B0604020202020204" pitchFamily="34" charset="0"/>
            </a:endParaRPr>
          </a:p>
        </p:txBody>
      </p:sp>
      <p:pic>
        <p:nvPicPr>
          <p:cNvPr id="20484" name="Picture 1">
            <a:extLst>
              <a:ext uri="{FF2B5EF4-FFF2-40B4-BE49-F238E27FC236}">
                <a16:creationId xmlns:a16="http://schemas.microsoft.com/office/drawing/2014/main" id="{A522FE45-CDE7-4368-BD3C-F38A42FE50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333375"/>
            <a:ext cx="6624637"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a:extLst>
              <a:ext uri="{FF2B5EF4-FFF2-40B4-BE49-F238E27FC236}">
                <a16:creationId xmlns:a16="http://schemas.microsoft.com/office/drawing/2014/main" id="{400F442C-98D0-4FA2-9635-DE4AF5A76054}"/>
              </a:ext>
            </a:extLst>
          </p:cNvPr>
          <p:cNvSpPr>
            <a:spLocks noGrp="1"/>
          </p:cNvSpPr>
          <p:nvPr>
            <p:ph idx="1"/>
          </p:nvPr>
        </p:nvSpPr>
        <p:spPr>
          <a:xfrm>
            <a:off x="179388" y="0"/>
            <a:ext cx="8785225" cy="6858000"/>
          </a:xfrm>
        </p:spPr>
        <p:txBody>
          <a:bodyPr/>
          <a:lstStyle/>
          <a:p>
            <a:pPr marL="0" indent="0" algn="l" rtl="0">
              <a:buFontTx/>
              <a:buNone/>
            </a:pPr>
            <a:r>
              <a:rPr lang="en-US" altLang="en-US" b="1" u="sng">
                <a:solidFill>
                  <a:srgbClr val="FFFF00"/>
                </a:solidFill>
              </a:rPr>
              <a:t>Treatment and prevention</a:t>
            </a:r>
            <a:endParaRPr lang="en-US" altLang="en-US" b="1">
              <a:solidFill>
                <a:srgbClr val="FFFF00"/>
              </a:solidFill>
            </a:endParaRPr>
          </a:p>
          <a:p>
            <a:pPr marL="0" indent="0" algn="l" rtl="0">
              <a:buFontTx/>
              <a:buNone/>
            </a:pPr>
            <a:r>
              <a:rPr lang="en-US" altLang="en-US" sz="2400">
                <a:solidFill>
                  <a:schemeClr val="bg1"/>
                </a:solidFill>
              </a:rPr>
              <a:t>- </a:t>
            </a:r>
            <a:r>
              <a:rPr lang="en-US" altLang="en-US" b="1">
                <a:solidFill>
                  <a:srgbClr val="FFC000"/>
                </a:solidFill>
              </a:rPr>
              <a:t>Multiple (triple or quadriple) therapy</a:t>
            </a:r>
            <a:r>
              <a:rPr lang="en-US" altLang="en-US" sz="2400" b="1">
                <a:solidFill>
                  <a:schemeClr val="bg1"/>
                </a:solidFill>
              </a:rPr>
              <a:t>:</a:t>
            </a:r>
          </a:p>
          <a:p>
            <a:pPr marL="0" indent="0" algn="l" rtl="0">
              <a:buFontTx/>
              <a:buNone/>
            </a:pPr>
            <a:r>
              <a:rPr lang="en-US" altLang="en-US" sz="2800">
                <a:solidFill>
                  <a:schemeClr val="bg1"/>
                </a:solidFill>
              </a:rPr>
              <a:t>1. Proton-Pump inhibitors </a:t>
            </a:r>
          </a:p>
          <a:p>
            <a:pPr marL="0" indent="0" algn="l" rtl="0">
              <a:buFontTx/>
              <a:buNone/>
            </a:pPr>
            <a:r>
              <a:rPr lang="en-US" altLang="en-US" sz="2800">
                <a:solidFill>
                  <a:schemeClr val="bg1"/>
                </a:solidFill>
              </a:rPr>
              <a:t>2. </a:t>
            </a:r>
            <a:r>
              <a:rPr lang="en-US" altLang="en-US" sz="2800" b="1" u="sng">
                <a:solidFill>
                  <a:schemeClr val="bg1"/>
                </a:solidFill>
              </a:rPr>
              <a:t>Two</a:t>
            </a:r>
            <a:r>
              <a:rPr lang="en-US" altLang="en-US" sz="2800">
                <a:solidFill>
                  <a:schemeClr val="bg1"/>
                </a:solidFill>
              </a:rPr>
              <a:t> antibiotics (A </a:t>
            </a:r>
            <a:r>
              <a:rPr lang="en-US" altLang="en-US" sz="2800" b="1">
                <a:solidFill>
                  <a:srgbClr val="FFFF00"/>
                </a:solidFill>
              </a:rPr>
              <a:t>or</a:t>
            </a:r>
            <a:r>
              <a:rPr lang="en-US" altLang="en-US" sz="2800">
                <a:solidFill>
                  <a:schemeClr val="bg1"/>
                </a:solidFill>
              </a:rPr>
              <a:t> B could be used):</a:t>
            </a:r>
          </a:p>
          <a:p>
            <a:pPr marL="0" indent="0" algn="l" rtl="0">
              <a:buFontTx/>
              <a:buNone/>
            </a:pPr>
            <a:r>
              <a:rPr lang="en-US" altLang="en-US" sz="2800">
                <a:solidFill>
                  <a:schemeClr val="bg1"/>
                </a:solidFill>
              </a:rPr>
              <a:t>       </a:t>
            </a:r>
            <a:r>
              <a:rPr lang="en-US" altLang="en-US" sz="2800">
                <a:solidFill>
                  <a:srgbClr val="FFC000"/>
                </a:solidFill>
              </a:rPr>
              <a:t>A.</a:t>
            </a:r>
            <a:r>
              <a:rPr lang="en-US" altLang="en-US" sz="2800">
                <a:solidFill>
                  <a:schemeClr val="bg1"/>
                </a:solidFill>
              </a:rPr>
              <a:t> Clarithromycin </a:t>
            </a:r>
            <a:r>
              <a:rPr lang="en-US" altLang="en-US" sz="2800">
                <a:solidFill>
                  <a:srgbClr val="FFC000"/>
                </a:solidFill>
              </a:rPr>
              <a:t>plus</a:t>
            </a:r>
            <a:r>
              <a:rPr lang="en-US" altLang="en-US" sz="2800">
                <a:solidFill>
                  <a:schemeClr val="bg1"/>
                </a:solidFill>
              </a:rPr>
              <a:t> either amoxicillin </a:t>
            </a:r>
          </a:p>
          <a:p>
            <a:pPr marL="0" indent="0" algn="l" rtl="0">
              <a:buFontTx/>
              <a:buNone/>
            </a:pPr>
            <a:r>
              <a:rPr lang="en-US" altLang="en-US" sz="2800">
                <a:solidFill>
                  <a:schemeClr val="bg1"/>
                </a:solidFill>
              </a:rPr>
              <a:t>            or metronidazole</a:t>
            </a:r>
          </a:p>
          <a:p>
            <a:pPr marL="0" indent="0" algn="l" rtl="0">
              <a:buFontTx/>
              <a:buNone/>
            </a:pPr>
            <a:r>
              <a:rPr lang="en-US" altLang="en-US" sz="2800">
                <a:solidFill>
                  <a:schemeClr val="bg1"/>
                </a:solidFill>
              </a:rPr>
              <a:t>       </a:t>
            </a:r>
            <a:r>
              <a:rPr lang="en-US" altLang="en-US" sz="2800">
                <a:solidFill>
                  <a:srgbClr val="FFC000"/>
                </a:solidFill>
              </a:rPr>
              <a:t>B.</a:t>
            </a:r>
            <a:r>
              <a:rPr lang="en-US" altLang="en-US" sz="2800">
                <a:solidFill>
                  <a:schemeClr val="bg1"/>
                </a:solidFill>
              </a:rPr>
              <a:t> Levofloxacin (or tetracycline) </a:t>
            </a:r>
          </a:p>
          <a:p>
            <a:pPr marL="0" indent="0" algn="l" rtl="0">
              <a:buFontTx/>
              <a:buNone/>
            </a:pPr>
            <a:r>
              <a:rPr lang="en-US" altLang="en-US" sz="2800">
                <a:solidFill>
                  <a:schemeClr val="bg1"/>
                </a:solidFill>
              </a:rPr>
              <a:t>            </a:t>
            </a:r>
            <a:r>
              <a:rPr lang="en-US" altLang="en-US" sz="2800">
                <a:solidFill>
                  <a:srgbClr val="FFC000"/>
                </a:solidFill>
              </a:rPr>
              <a:t>plus</a:t>
            </a:r>
            <a:r>
              <a:rPr lang="en-US" altLang="en-US" sz="2800">
                <a:solidFill>
                  <a:schemeClr val="bg1"/>
                </a:solidFill>
              </a:rPr>
              <a:t> metronidazole</a:t>
            </a:r>
          </a:p>
          <a:p>
            <a:pPr marL="0" indent="0" algn="l" rtl="0">
              <a:buFontTx/>
              <a:buNone/>
            </a:pPr>
            <a:r>
              <a:rPr lang="en-US" altLang="en-US" sz="2800">
                <a:solidFill>
                  <a:srgbClr val="FFFFFF"/>
                </a:solidFill>
              </a:rPr>
              <a:t>3. ( </a:t>
            </a:r>
            <a:r>
              <a:rPr lang="en-US" altLang="en-US" sz="2800" b="1" u="sng">
                <a:solidFill>
                  <a:srgbClr val="FFC000"/>
                </a:solidFill>
              </a:rPr>
              <a:t>+</a:t>
            </a:r>
            <a:r>
              <a:rPr lang="en-US" altLang="en-US" sz="2800">
                <a:solidFill>
                  <a:srgbClr val="FFFFFF"/>
                </a:solidFill>
              </a:rPr>
              <a:t> ) Bismuth sub-salicylate (e.g. Pepto-Bismol)     </a:t>
            </a:r>
            <a:endParaRPr lang="en-US" altLang="en-US" sz="2800" b="1">
              <a:solidFill>
                <a:srgbClr val="FFC000"/>
              </a:solidFill>
            </a:endParaRPr>
          </a:p>
          <a:p>
            <a:pPr marL="0" indent="0" algn="l" rtl="0">
              <a:buFontTx/>
              <a:buNone/>
            </a:pPr>
            <a:r>
              <a:rPr lang="en-US" altLang="en-US" sz="2800" b="1">
                <a:solidFill>
                  <a:srgbClr val="FFC000"/>
                </a:solidFill>
              </a:rPr>
              <a:t>-  Cure rate </a:t>
            </a:r>
            <a:r>
              <a:rPr lang="en-US" altLang="en-US" sz="2800">
                <a:solidFill>
                  <a:schemeClr val="bg1"/>
                </a:solidFill>
              </a:rPr>
              <a:t>is high with multiple therapy</a:t>
            </a:r>
          </a:p>
          <a:p>
            <a:pPr marL="0" indent="0" algn="l" rtl="0">
              <a:buFontTx/>
              <a:buNone/>
            </a:pPr>
            <a:r>
              <a:rPr lang="en-US" altLang="en-US" sz="2800" b="1" u="sng">
                <a:solidFill>
                  <a:srgbClr val="FFFF00"/>
                </a:solidFill>
              </a:rPr>
              <a:t>Prevention</a:t>
            </a:r>
            <a:r>
              <a:rPr lang="en-US" altLang="en-US" sz="2800">
                <a:solidFill>
                  <a:schemeClr val="bg1"/>
                </a:solidFill>
              </a:rPr>
              <a:t>  </a:t>
            </a:r>
          </a:p>
          <a:p>
            <a:pPr marL="0" indent="0" algn="l" rtl="0">
              <a:buFontTx/>
              <a:buNone/>
            </a:pPr>
            <a:r>
              <a:rPr lang="en-US" altLang="en-US" sz="2800">
                <a:solidFill>
                  <a:schemeClr val="bg1"/>
                </a:solidFill>
              </a:rPr>
              <a:t> - Further understanding; good hygiene </a:t>
            </a:r>
          </a:p>
          <a:p>
            <a:pPr marL="0" indent="0" algn="l" rtl="0">
              <a:buFontTx/>
              <a:buNone/>
            </a:pPr>
            <a:r>
              <a:rPr lang="en-US" altLang="en-US" sz="2800">
                <a:solidFill>
                  <a:schemeClr val="bg1"/>
                </a:solidFill>
              </a:rPr>
              <a:t> - Prophylactic treatment of asymptomatic persons</a:t>
            </a:r>
            <a:r>
              <a:rPr lang="en-US" altLang="en-US" b="1">
                <a:solidFill>
                  <a:srgbClr val="FFFF00"/>
                </a:solidFill>
              </a:rPr>
              <a:t>?</a:t>
            </a:r>
          </a:p>
          <a:p>
            <a:pPr marL="0" indent="0" algn="l" rtl="0">
              <a:buFontTx/>
              <a:buNone/>
            </a:pPr>
            <a:r>
              <a:rPr lang="en-US" altLang="en-US" sz="2800">
                <a:solidFill>
                  <a:schemeClr val="bg1"/>
                </a:solidFill>
              </a:rPr>
              <a:t>    </a:t>
            </a:r>
          </a:p>
          <a:p>
            <a:pPr marL="0" indent="0" algn="l" rtl="0">
              <a:buFontTx/>
              <a:buNone/>
            </a:pPr>
            <a:endParaRPr lang="ar-IQ" altLang="en-US" sz="2400">
              <a:solidFill>
                <a:schemeClr val="bg1"/>
              </a:solidFill>
            </a:endParaRPr>
          </a:p>
        </p:txBody>
      </p:sp>
      <p:pic>
        <p:nvPicPr>
          <p:cNvPr id="21507" name="Picture 2">
            <a:extLst>
              <a:ext uri="{FF2B5EF4-FFF2-40B4-BE49-F238E27FC236}">
                <a16:creationId xmlns:a16="http://schemas.microsoft.com/office/drawing/2014/main" id="{94A47C31-D1B7-4A32-8FAB-15808F62FF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0438" y="1125538"/>
            <a:ext cx="18002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a:extLst>
              <a:ext uri="{FF2B5EF4-FFF2-40B4-BE49-F238E27FC236}">
                <a16:creationId xmlns:a16="http://schemas.microsoft.com/office/drawing/2014/main" id="{3F473D67-217B-406E-87F5-D33562D8525B}"/>
              </a:ext>
            </a:extLst>
          </p:cNvPr>
          <p:cNvSpPr>
            <a:spLocks noGrp="1"/>
          </p:cNvSpPr>
          <p:nvPr>
            <p:ph idx="1"/>
          </p:nvPr>
        </p:nvSpPr>
        <p:spPr>
          <a:xfrm>
            <a:off x="179388" y="115888"/>
            <a:ext cx="8856662" cy="6553200"/>
          </a:xfrm>
        </p:spPr>
        <p:txBody>
          <a:bodyPr/>
          <a:lstStyle/>
          <a:p>
            <a:pPr marL="0" indent="0" algn="l">
              <a:buFontTx/>
              <a:buNone/>
            </a:pPr>
            <a:r>
              <a:rPr lang="en-US" altLang="ar-IQ" sz="4000" b="1" i="1" u="sng">
                <a:solidFill>
                  <a:srgbClr val="FFFF00"/>
                </a:solidFill>
              </a:rPr>
              <a:t>Campylobacter</a:t>
            </a:r>
          </a:p>
          <a:p>
            <a:pPr marL="0" indent="0" algn="l">
              <a:buFontTx/>
              <a:buNone/>
            </a:pPr>
            <a:r>
              <a:rPr lang="en-US" altLang="ar-IQ">
                <a:solidFill>
                  <a:schemeClr val="bg1"/>
                </a:solidFill>
              </a:rPr>
              <a:t>- Morphology (S-shaped, Spiral, “Seagull”, </a:t>
            </a:r>
            <a:r>
              <a:rPr lang="en-US" altLang="ar-IQ" b="1">
                <a:solidFill>
                  <a:srgbClr val="FFFF00"/>
                </a:solidFill>
              </a:rPr>
              <a:t>G-</a:t>
            </a:r>
            <a:r>
              <a:rPr lang="en-US" altLang="ar-IQ">
                <a:solidFill>
                  <a:schemeClr val="bg1"/>
                </a:solidFill>
              </a:rPr>
              <a:t> )  </a:t>
            </a:r>
          </a:p>
          <a:p>
            <a:pPr marL="0" indent="0" algn="l">
              <a:buFontTx/>
              <a:buNone/>
            </a:pPr>
            <a:r>
              <a:rPr lang="en-US" altLang="ar-IQ">
                <a:solidFill>
                  <a:schemeClr val="bg1"/>
                </a:solidFill>
              </a:rPr>
              <a:t>- Similarity to </a:t>
            </a:r>
            <a:r>
              <a:rPr lang="en-US" altLang="ar-IQ" i="1">
                <a:solidFill>
                  <a:schemeClr val="bg1"/>
                </a:solidFill>
              </a:rPr>
              <a:t>H. pylori  </a:t>
            </a:r>
            <a:r>
              <a:rPr lang="en-US" altLang="ar-IQ">
                <a:solidFill>
                  <a:schemeClr val="bg1"/>
                </a:solidFill>
              </a:rPr>
              <a:t>(previously: </a:t>
            </a:r>
            <a:r>
              <a:rPr lang="en-US" altLang="ar-IQ" i="1">
                <a:solidFill>
                  <a:schemeClr val="bg1"/>
                </a:solidFill>
              </a:rPr>
              <a:t>C. pylori</a:t>
            </a:r>
            <a:r>
              <a:rPr lang="en-US" altLang="ar-IQ">
                <a:solidFill>
                  <a:schemeClr val="bg1"/>
                </a:solidFill>
              </a:rPr>
              <a:t>)</a:t>
            </a:r>
            <a:r>
              <a:rPr lang="ar-JO" altLang="ar-IQ" i="1">
                <a:solidFill>
                  <a:schemeClr val="bg1"/>
                </a:solidFill>
              </a:rPr>
              <a:t>  </a:t>
            </a:r>
            <a:endParaRPr lang="en-US" altLang="ar-IQ" i="1">
              <a:solidFill>
                <a:schemeClr val="bg1"/>
              </a:solidFill>
            </a:endParaRPr>
          </a:p>
          <a:p>
            <a:pPr marL="0" indent="0" algn="l">
              <a:buFontTx/>
              <a:buNone/>
            </a:pPr>
            <a:r>
              <a:rPr lang="en-US" altLang="ar-IQ">
                <a:solidFill>
                  <a:schemeClr val="bg1"/>
                </a:solidFill>
              </a:rPr>
              <a:t>- Have different species</a:t>
            </a:r>
            <a:r>
              <a:rPr lang="ar-IQ" altLang="ar-IQ"/>
              <a:t> </a:t>
            </a:r>
            <a:endParaRPr lang="en-US" altLang="ar-IQ"/>
          </a:p>
          <a:p>
            <a:pPr marL="0" indent="0" algn="l">
              <a:buFontTx/>
              <a:buNone/>
            </a:pPr>
            <a:r>
              <a:rPr lang="en-US" altLang="ar-IQ" b="1" i="1" u="sng">
                <a:solidFill>
                  <a:srgbClr val="FFFF00"/>
                </a:solidFill>
              </a:rPr>
              <a:t>C. jejuni </a:t>
            </a:r>
            <a:endParaRPr lang="en-US" altLang="ar-IQ"/>
          </a:p>
          <a:p>
            <a:pPr marL="0" indent="0" algn="l">
              <a:buFontTx/>
              <a:buNone/>
            </a:pPr>
            <a:r>
              <a:rPr lang="en-US" altLang="ar-IQ">
                <a:solidFill>
                  <a:schemeClr val="bg1"/>
                </a:solidFill>
              </a:rPr>
              <a:t>- </a:t>
            </a:r>
            <a:r>
              <a:rPr lang="en-US" altLang="ar-IQ" i="1">
                <a:solidFill>
                  <a:schemeClr val="bg1"/>
                </a:solidFill>
              </a:rPr>
              <a:t>Campylobacter</a:t>
            </a:r>
            <a:r>
              <a:rPr lang="en-US" altLang="ar-IQ">
                <a:solidFill>
                  <a:schemeClr val="bg1"/>
                </a:solidFill>
              </a:rPr>
              <a:t> enteritis (campylobacteriosis)</a:t>
            </a:r>
          </a:p>
          <a:p>
            <a:pPr marL="0" indent="0" algn="l">
              <a:buFontTx/>
              <a:buNone/>
            </a:pPr>
            <a:r>
              <a:rPr lang="en-US" altLang="ar-IQ">
                <a:solidFill>
                  <a:schemeClr val="bg1"/>
                </a:solidFill>
              </a:rPr>
              <a:t>- Cultural characteristics (Microaerophilic,</a:t>
            </a:r>
          </a:p>
          <a:p>
            <a:pPr marL="0" indent="0" algn="l">
              <a:buFontTx/>
              <a:buNone/>
            </a:pPr>
            <a:r>
              <a:rPr lang="en-US" altLang="ar-IQ">
                <a:solidFill>
                  <a:schemeClr val="bg1"/>
                </a:solidFill>
              </a:rPr>
              <a:t>  Capnophilic, and Thermophilic “up to 42</a:t>
            </a:r>
            <a:r>
              <a:rPr lang="en-US" altLang="ar-IQ" baseline="30000">
                <a:solidFill>
                  <a:schemeClr val="bg1"/>
                </a:solidFill>
              </a:rPr>
              <a:t>o</a:t>
            </a:r>
            <a:r>
              <a:rPr lang="en-US" altLang="ar-IQ">
                <a:solidFill>
                  <a:schemeClr val="bg1"/>
                </a:solidFill>
              </a:rPr>
              <a:t>”)</a:t>
            </a:r>
          </a:p>
          <a:p>
            <a:pPr marL="0" indent="0" algn="l">
              <a:buFontTx/>
              <a:buNone/>
            </a:pPr>
            <a:r>
              <a:rPr lang="en-US" altLang="ar-IQ">
                <a:solidFill>
                  <a:schemeClr val="bg1"/>
                </a:solidFill>
              </a:rPr>
              <a:t>- CHO/ amino acids use the microbe.</a:t>
            </a:r>
          </a:p>
          <a:p>
            <a:pPr marL="0" indent="0" algn="l">
              <a:buFontTx/>
              <a:buNone/>
            </a:pPr>
            <a:r>
              <a:rPr lang="en-US" altLang="ar-IQ">
                <a:solidFill>
                  <a:schemeClr val="bg1"/>
                </a:solidFill>
              </a:rPr>
              <a:t>- Cytolethal distending toxin (CDT)</a:t>
            </a:r>
          </a:p>
          <a:p>
            <a:pPr marL="0" indent="0" algn="l">
              <a:buFontTx/>
              <a:buNone/>
            </a:pPr>
            <a:r>
              <a:rPr lang="en-US" altLang="ar-IQ">
                <a:solidFill>
                  <a:schemeClr val="bg1"/>
                </a:solidFill>
              </a:rPr>
              <a:t>- Lipooligosaccharides (LOS) and LPS</a:t>
            </a:r>
          </a:p>
          <a:p>
            <a:pPr marL="0" indent="0" algn="l">
              <a:buFontTx/>
              <a:buNone/>
            </a:pPr>
            <a:endParaRPr lang="ar-IQ" altLang="ar-IQ">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a:extLst>
              <a:ext uri="{FF2B5EF4-FFF2-40B4-BE49-F238E27FC236}">
                <a16:creationId xmlns:a16="http://schemas.microsoft.com/office/drawing/2014/main" id="{153CB625-4BFC-4E71-8A5E-23CB1C552682}"/>
              </a:ext>
            </a:extLst>
          </p:cNvPr>
          <p:cNvSpPr>
            <a:spLocks noGrp="1"/>
          </p:cNvSpPr>
          <p:nvPr>
            <p:ph idx="1"/>
          </p:nvPr>
        </p:nvSpPr>
        <p:spPr>
          <a:xfrm>
            <a:off x="107950" y="188913"/>
            <a:ext cx="8839200" cy="6480175"/>
          </a:xfrm>
        </p:spPr>
        <p:txBody>
          <a:bodyPr/>
          <a:lstStyle/>
          <a:p>
            <a:pPr marL="0" indent="0" algn="l">
              <a:buFontTx/>
              <a:buNone/>
            </a:pPr>
            <a:r>
              <a:rPr lang="en-US" altLang="ar-IQ" sz="3600" b="1" u="sng">
                <a:solidFill>
                  <a:srgbClr val="FFFF00"/>
                </a:solidFill>
              </a:rPr>
              <a:t>Culture of Campylobacter</a:t>
            </a:r>
            <a:endParaRPr lang="en-US" altLang="ar-IQ">
              <a:solidFill>
                <a:schemeClr val="bg1"/>
              </a:solidFill>
            </a:endParaRPr>
          </a:p>
          <a:p>
            <a:pPr marL="0" indent="0" algn="l">
              <a:buFontTx/>
              <a:buNone/>
            </a:pPr>
            <a:r>
              <a:rPr lang="en-US" altLang="ar-IQ">
                <a:solidFill>
                  <a:schemeClr val="bg1"/>
                </a:solidFill>
              </a:rPr>
              <a:t>    - Microaerophilic: N2 85%, CO2 10%, and</a:t>
            </a:r>
          </a:p>
          <a:p>
            <a:pPr marL="0" indent="0" algn="l">
              <a:buFontTx/>
              <a:buNone/>
            </a:pPr>
            <a:r>
              <a:rPr lang="en-US" altLang="ar-IQ">
                <a:solidFill>
                  <a:schemeClr val="bg1"/>
                </a:solidFill>
              </a:rPr>
              <a:t>                                O2 5% (provided by gas-</a:t>
            </a:r>
          </a:p>
          <a:p>
            <a:pPr marL="0" indent="0" algn="l">
              <a:buFontTx/>
              <a:buNone/>
            </a:pPr>
            <a:r>
              <a:rPr lang="en-US" altLang="ar-IQ">
                <a:solidFill>
                  <a:schemeClr val="bg1"/>
                </a:solidFill>
              </a:rPr>
              <a:t>                                generating kit)</a:t>
            </a:r>
          </a:p>
          <a:p>
            <a:pPr marL="0" indent="0" algn="l">
              <a:buFontTx/>
              <a:buNone/>
            </a:pPr>
            <a:r>
              <a:rPr lang="en-US" altLang="ar-IQ">
                <a:solidFill>
                  <a:schemeClr val="bg1"/>
                </a:solidFill>
              </a:rPr>
              <a:t>    - Capnophilic      : CO2 10%</a:t>
            </a:r>
          </a:p>
          <a:p>
            <a:pPr marL="0" indent="0" algn="l">
              <a:buFontTx/>
              <a:buNone/>
            </a:pPr>
            <a:r>
              <a:rPr lang="en-US" altLang="ar-IQ">
                <a:solidFill>
                  <a:schemeClr val="bg1"/>
                </a:solidFill>
              </a:rPr>
              <a:t>    - Thermophilic    :  </a:t>
            </a:r>
            <a:r>
              <a:rPr lang="en-US" altLang="ar-JO">
                <a:solidFill>
                  <a:schemeClr val="bg1"/>
                </a:solidFill>
              </a:rPr>
              <a:t>42 °C</a:t>
            </a:r>
            <a:endParaRPr lang="en-US" altLang="ar-IQ">
              <a:solidFill>
                <a:schemeClr val="bg1"/>
              </a:solidFill>
            </a:endParaRPr>
          </a:p>
          <a:p>
            <a:pPr marL="0" indent="0" algn="l">
              <a:buFontTx/>
              <a:buNone/>
            </a:pPr>
            <a:r>
              <a:rPr lang="en-US" altLang="ar-IQ" sz="3600" b="1" u="sng">
                <a:solidFill>
                  <a:srgbClr val="FFFF00"/>
                </a:solidFill>
              </a:rPr>
              <a:t>Biochemical tests</a:t>
            </a:r>
            <a:endParaRPr lang="en-US" altLang="ar-IQ">
              <a:solidFill>
                <a:schemeClr val="bg1"/>
              </a:solidFill>
            </a:endParaRPr>
          </a:p>
          <a:p>
            <a:pPr marL="0" indent="0" algn="l">
              <a:buFontTx/>
              <a:buNone/>
            </a:pPr>
            <a:r>
              <a:rPr lang="en-US" altLang="ar-IQ">
                <a:solidFill>
                  <a:schemeClr val="bg1"/>
                </a:solidFill>
              </a:rPr>
              <a:t>      - Catalase positive (</a:t>
            </a:r>
            <a:r>
              <a:rPr lang="en-US" altLang="ar-IQ" i="1">
                <a:solidFill>
                  <a:schemeClr val="bg1"/>
                </a:solidFill>
              </a:rPr>
              <a:t>H. pylori is </a:t>
            </a:r>
            <a:r>
              <a:rPr lang="en-US" altLang="ar-IQ">
                <a:solidFill>
                  <a:schemeClr val="bg1"/>
                </a:solidFill>
              </a:rPr>
              <a:t>also +ve)</a:t>
            </a:r>
          </a:p>
          <a:p>
            <a:pPr marL="0" indent="0" algn="l">
              <a:buFontTx/>
              <a:buNone/>
            </a:pPr>
            <a:r>
              <a:rPr lang="en-US" altLang="ar-IQ">
                <a:solidFill>
                  <a:schemeClr val="bg1"/>
                </a:solidFill>
              </a:rPr>
              <a:t>      - Oxidase positive (</a:t>
            </a:r>
            <a:r>
              <a:rPr lang="en-US" altLang="ar-IQ" i="1">
                <a:solidFill>
                  <a:schemeClr val="bg1"/>
                </a:solidFill>
              </a:rPr>
              <a:t>H. pylori is </a:t>
            </a:r>
            <a:r>
              <a:rPr lang="en-US" altLang="ar-IQ">
                <a:solidFill>
                  <a:schemeClr val="bg1"/>
                </a:solidFill>
              </a:rPr>
              <a:t>also +ve)</a:t>
            </a:r>
          </a:p>
          <a:p>
            <a:pPr marL="0" indent="0" algn="l">
              <a:buFontTx/>
              <a:buNone/>
            </a:pPr>
            <a:r>
              <a:rPr lang="en-US" altLang="ar-IQ">
                <a:solidFill>
                  <a:schemeClr val="bg1"/>
                </a:solidFill>
              </a:rPr>
              <a:t>      - Urease </a:t>
            </a:r>
            <a:r>
              <a:rPr lang="en-US" altLang="ar-IQ" b="1" u="sng">
                <a:solidFill>
                  <a:schemeClr val="bg1"/>
                </a:solidFill>
              </a:rPr>
              <a:t>negative</a:t>
            </a:r>
            <a:r>
              <a:rPr lang="en-US" altLang="ar-IQ">
                <a:solidFill>
                  <a:schemeClr val="bg1"/>
                </a:solidFill>
              </a:rPr>
              <a:t> (</a:t>
            </a:r>
            <a:r>
              <a:rPr lang="en-US" altLang="ar-IQ" i="1">
                <a:solidFill>
                  <a:schemeClr val="bg1"/>
                </a:solidFill>
              </a:rPr>
              <a:t>H. pylori </a:t>
            </a:r>
            <a:r>
              <a:rPr lang="en-US" altLang="ar-IQ">
                <a:solidFill>
                  <a:schemeClr val="bg1"/>
                </a:solidFill>
              </a:rPr>
              <a:t>is </a:t>
            </a:r>
            <a:r>
              <a:rPr lang="en-US" altLang="ar-IQ" b="1" u="sng">
                <a:solidFill>
                  <a:srgbClr val="FFC000"/>
                </a:solidFill>
              </a:rPr>
              <a:t>POSITIVE</a:t>
            </a:r>
            <a:r>
              <a:rPr lang="en-US" altLang="ar-IQ">
                <a:solidFill>
                  <a:schemeClr val="bg1"/>
                </a:solidFill>
              </a:rPr>
              <a:t>)</a:t>
            </a:r>
            <a:endParaRPr lang="ar-IQ" altLang="ar-IQ">
              <a:solidFill>
                <a:schemeClr val="bg1"/>
              </a:solidFill>
            </a:endParaRPr>
          </a:p>
        </p:txBody>
      </p:sp>
      <p:pic>
        <p:nvPicPr>
          <p:cNvPr id="23555" name="Picture 3">
            <a:extLst>
              <a:ext uri="{FF2B5EF4-FFF2-40B4-BE49-F238E27FC236}">
                <a16:creationId xmlns:a16="http://schemas.microsoft.com/office/drawing/2014/main" id="{FB69F4D3-9E2E-4512-93B1-86412C3284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3175" y="1989138"/>
            <a:ext cx="259397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E63A4724-EE92-403E-9A60-66BC9DDBC4A3}"/>
              </a:ext>
            </a:extLst>
          </p:cNvPr>
          <p:cNvSpPr>
            <a:spLocks noGrp="1"/>
          </p:cNvSpPr>
          <p:nvPr>
            <p:ph idx="1"/>
          </p:nvPr>
        </p:nvSpPr>
        <p:spPr>
          <a:xfrm>
            <a:off x="179388" y="115888"/>
            <a:ext cx="8713787" cy="6553200"/>
          </a:xfrm>
        </p:spPr>
        <p:txBody>
          <a:bodyPr/>
          <a:lstStyle/>
          <a:p>
            <a:pPr marL="0" indent="0" algn="l">
              <a:buFontTx/>
              <a:buNone/>
            </a:pPr>
            <a:r>
              <a:rPr lang="en-US" altLang="ar-IQ"/>
              <a:t>       </a:t>
            </a:r>
            <a:r>
              <a:rPr lang="ar-IQ" altLang="ar-IQ"/>
              <a:t>          </a:t>
            </a:r>
            <a:r>
              <a:rPr lang="en-US" altLang="ar-IQ"/>
              <a:t>                    </a:t>
            </a:r>
            <a:endParaRPr lang="ar-IQ" altLang="ar-IQ"/>
          </a:p>
        </p:txBody>
      </p:sp>
      <p:sp>
        <p:nvSpPr>
          <p:cNvPr id="6147" name="Content Placeholder 2">
            <a:extLst>
              <a:ext uri="{FF2B5EF4-FFF2-40B4-BE49-F238E27FC236}">
                <a16:creationId xmlns:a16="http://schemas.microsoft.com/office/drawing/2014/main" id="{5AA794A7-4359-4D19-A522-669E8769C53E}"/>
              </a:ext>
            </a:extLst>
          </p:cNvPr>
          <p:cNvSpPr txBox="1">
            <a:spLocks/>
          </p:cNvSpPr>
          <p:nvPr/>
        </p:nvSpPr>
        <p:spPr bwMode="auto">
          <a:xfrm>
            <a:off x="1331913" y="0"/>
            <a:ext cx="6480175" cy="678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20000"/>
              </a:spcBef>
              <a:buFontTx/>
              <a:buNone/>
            </a:pPr>
            <a:endParaRPr lang="en-US" altLang="ar-IQ" sz="2400" b="1" u="sng">
              <a:solidFill>
                <a:schemeClr val="bg1"/>
              </a:solidFill>
              <a:latin typeface="Arial" panose="020B0604020202020204" pitchFamily="34" charset="0"/>
            </a:endParaRPr>
          </a:p>
        </p:txBody>
      </p:sp>
      <p:pic>
        <p:nvPicPr>
          <p:cNvPr id="6148" name="Picture 1">
            <a:extLst>
              <a:ext uri="{FF2B5EF4-FFF2-40B4-BE49-F238E27FC236}">
                <a16:creationId xmlns:a16="http://schemas.microsoft.com/office/drawing/2014/main" id="{5DF3E02C-8CEC-43BC-A40F-C5788FB5B5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9138" y="0"/>
            <a:ext cx="5165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a:extLst>
              <a:ext uri="{FF2B5EF4-FFF2-40B4-BE49-F238E27FC236}">
                <a16:creationId xmlns:a16="http://schemas.microsoft.com/office/drawing/2014/main" id="{7D05785E-3195-4794-887B-6E353E70BE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9138" y="42863"/>
            <a:ext cx="5165725" cy="681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739C1FFD-5FC2-42D7-BD8D-6F5A76D06ABB}"/>
              </a:ext>
            </a:extLst>
          </p:cNvPr>
          <p:cNvSpPr>
            <a:spLocks noGrp="1"/>
          </p:cNvSpPr>
          <p:nvPr>
            <p:ph idx="1"/>
          </p:nvPr>
        </p:nvSpPr>
        <p:spPr>
          <a:xfrm>
            <a:off x="179388" y="115888"/>
            <a:ext cx="8713787" cy="6553200"/>
          </a:xfrm>
        </p:spPr>
        <p:txBody>
          <a:bodyPr/>
          <a:lstStyle/>
          <a:p>
            <a:pPr marL="0" indent="0" algn="l">
              <a:buFontTx/>
              <a:buNone/>
            </a:pPr>
            <a:r>
              <a:rPr lang="en-US" altLang="ar-IQ"/>
              <a:t>       </a:t>
            </a:r>
            <a:r>
              <a:rPr lang="ar-IQ" altLang="ar-IQ"/>
              <a:t>          </a:t>
            </a:r>
            <a:r>
              <a:rPr lang="en-US" altLang="ar-IQ"/>
              <a:t>                    </a:t>
            </a:r>
            <a:endParaRPr lang="ar-IQ" altLang="ar-IQ"/>
          </a:p>
        </p:txBody>
      </p:sp>
      <p:sp>
        <p:nvSpPr>
          <p:cNvPr id="24579" name="Content Placeholder 2">
            <a:extLst>
              <a:ext uri="{FF2B5EF4-FFF2-40B4-BE49-F238E27FC236}">
                <a16:creationId xmlns:a16="http://schemas.microsoft.com/office/drawing/2014/main" id="{71635D9D-ACE0-4E2F-893B-84CC2F233473}"/>
              </a:ext>
            </a:extLst>
          </p:cNvPr>
          <p:cNvSpPr txBox="1">
            <a:spLocks/>
          </p:cNvSpPr>
          <p:nvPr/>
        </p:nvSpPr>
        <p:spPr bwMode="auto">
          <a:xfrm>
            <a:off x="179388" y="28575"/>
            <a:ext cx="871378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20000"/>
              </a:spcBef>
              <a:buFontTx/>
              <a:buNone/>
            </a:pPr>
            <a:endParaRPr lang="en-US" altLang="ar-IQ" sz="2400" b="1" u="sng">
              <a:solidFill>
                <a:schemeClr val="bg1"/>
              </a:solidFill>
              <a:latin typeface="Arial" panose="020B0604020202020204" pitchFamily="34" charset="0"/>
            </a:endParaRPr>
          </a:p>
        </p:txBody>
      </p:sp>
      <p:pic>
        <p:nvPicPr>
          <p:cNvPr id="24580" name="Picture 5" descr="... co-operation from farm to fork to reduce incidence. Picture: CDC">
            <a:extLst>
              <a:ext uri="{FF2B5EF4-FFF2-40B4-BE49-F238E27FC236}">
                <a16:creationId xmlns:a16="http://schemas.microsoft.com/office/drawing/2014/main" id="{6C174783-7455-427E-82DB-15F1CB1C98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765175"/>
            <a:ext cx="67691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1">
            <a:extLst>
              <a:ext uri="{FF2B5EF4-FFF2-40B4-BE49-F238E27FC236}">
                <a16:creationId xmlns:a16="http://schemas.microsoft.com/office/drawing/2014/main" id="{BF933DCF-3136-40E8-AEEF-35AB8AE83C70}"/>
              </a:ext>
            </a:extLst>
          </p:cNvPr>
          <p:cNvSpPr>
            <a:spLocks noChangeArrowheads="1"/>
          </p:cNvSpPr>
          <p:nvPr/>
        </p:nvSpPr>
        <p:spPr bwMode="auto">
          <a:xfrm>
            <a:off x="1042988" y="5911850"/>
            <a:ext cx="7489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sz="2400" b="1">
                <a:solidFill>
                  <a:srgbClr val="FF0000"/>
                </a:solidFill>
              </a:rPr>
              <a:t> </a:t>
            </a:r>
            <a:r>
              <a:rPr lang="en-US" altLang="en-US" sz="2400" b="1" i="1">
                <a:solidFill>
                  <a:srgbClr val="C00000"/>
                </a:solidFill>
              </a:rPr>
              <a:t>Campylobacter</a:t>
            </a:r>
            <a:r>
              <a:rPr lang="en-US" altLang="en-US" sz="2400" b="1">
                <a:solidFill>
                  <a:srgbClr val="FF0000"/>
                </a:solidFill>
              </a:rPr>
              <a:t>: Seagull-like wings appearance</a:t>
            </a:r>
            <a:endParaRPr lang="ar-JO"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B4E4135C-72F7-466A-9507-1C73419DE348}"/>
              </a:ext>
            </a:extLst>
          </p:cNvPr>
          <p:cNvSpPr>
            <a:spLocks noGrp="1"/>
          </p:cNvSpPr>
          <p:nvPr>
            <p:ph idx="1"/>
          </p:nvPr>
        </p:nvSpPr>
        <p:spPr>
          <a:xfrm>
            <a:off x="179388" y="115888"/>
            <a:ext cx="8713787" cy="6553200"/>
          </a:xfrm>
        </p:spPr>
        <p:txBody>
          <a:bodyPr/>
          <a:lstStyle/>
          <a:p>
            <a:pPr marL="0" indent="0" algn="ctr">
              <a:buFontTx/>
              <a:buNone/>
            </a:pPr>
            <a:endParaRPr lang="en-US" altLang="ar-IQ" sz="6000">
              <a:solidFill>
                <a:srgbClr val="FF0000"/>
              </a:solidFill>
            </a:endParaRPr>
          </a:p>
          <a:p>
            <a:pPr marL="0" indent="0" algn="ctr">
              <a:buFontTx/>
              <a:buNone/>
            </a:pPr>
            <a:endParaRPr lang="ar-IQ" altLang="ar-IQ" sz="6000">
              <a:solidFill>
                <a:srgbClr val="FF0000"/>
              </a:solidFill>
            </a:endParaRPr>
          </a:p>
        </p:txBody>
      </p:sp>
      <p:pic>
        <p:nvPicPr>
          <p:cNvPr id="25603" name="Picture 1">
            <a:extLst>
              <a:ext uri="{FF2B5EF4-FFF2-40B4-BE49-F238E27FC236}">
                <a16:creationId xmlns:a16="http://schemas.microsoft.com/office/drawing/2014/main" id="{887901C7-605B-4370-995D-101E470105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765175"/>
            <a:ext cx="7559675"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1">
            <a:extLst>
              <a:ext uri="{FF2B5EF4-FFF2-40B4-BE49-F238E27FC236}">
                <a16:creationId xmlns:a16="http://schemas.microsoft.com/office/drawing/2014/main" id="{06357C4B-4454-485C-B65B-68B7FEE311CC}"/>
              </a:ext>
            </a:extLst>
          </p:cNvPr>
          <p:cNvSpPr>
            <a:spLocks noChangeArrowheads="1"/>
          </p:cNvSpPr>
          <p:nvPr/>
        </p:nvSpPr>
        <p:spPr bwMode="auto">
          <a:xfrm>
            <a:off x="684213" y="5903913"/>
            <a:ext cx="4032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sz="2400" b="1">
                <a:solidFill>
                  <a:srgbClr val="FF0000"/>
                </a:solidFill>
              </a:rPr>
              <a:t>Fig.: Seagull Bird</a:t>
            </a:r>
            <a:endParaRPr lang="ar-JO" altLang="en-US" sz="2400" b="1">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a:extLst>
              <a:ext uri="{FF2B5EF4-FFF2-40B4-BE49-F238E27FC236}">
                <a16:creationId xmlns:a16="http://schemas.microsoft.com/office/drawing/2014/main" id="{9796C857-E580-437B-8B6F-B49AB1FF0B07}"/>
              </a:ext>
            </a:extLst>
          </p:cNvPr>
          <p:cNvSpPr>
            <a:spLocks noGrp="1"/>
          </p:cNvSpPr>
          <p:nvPr>
            <p:ph idx="1"/>
          </p:nvPr>
        </p:nvSpPr>
        <p:spPr>
          <a:xfrm>
            <a:off x="107950" y="188913"/>
            <a:ext cx="8839200" cy="6480175"/>
          </a:xfrm>
        </p:spPr>
        <p:txBody>
          <a:bodyPr/>
          <a:lstStyle/>
          <a:p>
            <a:pPr marL="0" indent="0" algn="l">
              <a:buFontTx/>
              <a:buNone/>
            </a:pPr>
            <a:r>
              <a:rPr lang="en-US" altLang="ar-IQ" b="1" u="sng">
                <a:solidFill>
                  <a:srgbClr val="FFFF00"/>
                </a:solidFill>
              </a:rPr>
              <a:t>Epidemiology of Campylobacteriosis</a:t>
            </a:r>
          </a:p>
          <a:p>
            <a:pPr marL="0" indent="0" algn="l">
              <a:buFontTx/>
              <a:buNone/>
            </a:pPr>
            <a:r>
              <a:rPr lang="en-US" altLang="ar-IQ">
                <a:solidFill>
                  <a:schemeClr val="bg1"/>
                </a:solidFill>
              </a:rPr>
              <a:t>- Rate of infection: 4-30% of diarrhea</a:t>
            </a:r>
          </a:p>
          <a:p>
            <a:pPr marL="0" indent="0" algn="l">
              <a:buFontTx/>
              <a:buNone/>
            </a:pPr>
            <a:r>
              <a:rPr lang="en-US" altLang="ar-IQ">
                <a:solidFill>
                  <a:schemeClr val="bg1"/>
                </a:solidFill>
              </a:rPr>
              <a:t>- Primary reservoir: Sheep, cattle, chicken, birds</a:t>
            </a:r>
          </a:p>
          <a:p>
            <a:pPr marL="0" indent="0" algn="l">
              <a:buFontTx/>
              <a:buNone/>
            </a:pPr>
            <a:r>
              <a:rPr lang="en-US" altLang="ar-IQ">
                <a:solidFill>
                  <a:schemeClr val="bg1"/>
                </a:solidFill>
              </a:rPr>
              <a:t>                               (in gastrointestinal tract)</a:t>
            </a:r>
          </a:p>
          <a:p>
            <a:pPr marL="0" indent="0" algn="l">
              <a:buFontTx/>
              <a:buNone/>
            </a:pPr>
            <a:r>
              <a:rPr lang="en-US" altLang="ar-IQ">
                <a:solidFill>
                  <a:schemeClr val="bg1"/>
                </a:solidFill>
              </a:rPr>
              <a:t>- Transmission (uncooked poultry, and</a:t>
            </a:r>
          </a:p>
          <a:p>
            <a:pPr marL="0" indent="0" algn="l">
              <a:buFontTx/>
              <a:buNone/>
            </a:pPr>
            <a:r>
              <a:rPr lang="en-US" altLang="ar-IQ">
                <a:solidFill>
                  <a:schemeClr val="bg1"/>
                </a:solidFill>
              </a:rPr>
              <a:t>   unpasteurized milk)</a:t>
            </a:r>
          </a:p>
          <a:p>
            <a:pPr marL="0" indent="0" algn="l">
              <a:buFontTx/>
              <a:buNone/>
            </a:pPr>
            <a:endParaRPr lang="en-US" altLang="ar-IQ">
              <a:solidFill>
                <a:schemeClr val="bg1"/>
              </a:solidFill>
            </a:endParaRPr>
          </a:p>
          <a:p>
            <a:pPr marL="0" indent="0" algn="l">
              <a:buFontTx/>
              <a:buNone/>
            </a:pPr>
            <a:r>
              <a:rPr lang="en-US" altLang="ar-IQ" b="1" u="sng">
                <a:solidFill>
                  <a:srgbClr val="FFFF00"/>
                </a:solidFill>
              </a:rPr>
              <a:t>Immunity</a:t>
            </a:r>
          </a:p>
          <a:p>
            <a:pPr marL="0" indent="0" algn="l">
              <a:buFontTx/>
              <a:buNone/>
            </a:pPr>
            <a:r>
              <a:rPr lang="en-US" altLang="ar-IQ">
                <a:solidFill>
                  <a:schemeClr val="bg1"/>
                </a:solidFill>
              </a:rPr>
              <a:t>- Acquired immunity develops after infection.</a:t>
            </a:r>
          </a:p>
          <a:p>
            <a:pPr marL="0" indent="0" algn="l">
              <a:buFontTx/>
              <a:buNone/>
            </a:pPr>
            <a:r>
              <a:rPr lang="en-US" altLang="ar-IQ">
                <a:solidFill>
                  <a:schemeClr val="bg1"/>
                </a:solidFill>
              </a:rPr>
              <a:t>- IgA (secretory in the GIT and serum)</a:t>
            </a:r>
          </a:p>
          <a:p>
            <a:pPr marL="0" indent="0" algn="l">
              <a:buFontTx/>
              <a:buNone/>
            </a:pPr>
            <a:r>
              <a:rPr lang="en-US" altLang="ar-IQ">
                <a:solidFill>
                  <a:schemeClr val="bg1"/>
                </a:solidFill>
              </a:rPr>
              <a:t>- Cellular immunity is also important </a:t>
            </a:r>
            <a:endParaRPr lang="ar-IQ" altLang="ar-IQ">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345590-23E9-48E9-87BE-051DBC00F2AB}"/>
              </a:ext>
            </a:extLst>
          </p:cNvPr>
          <p:cNvSpPr>
            <a:spLocks noGrp="1"/>
          </p:cNvSpPr>
          <p:nvPr>
            <p:ph idx="1"/>
          </p:nvPr>
        </p:nvSpPr>
        <p:spPr>
          <a:xfrm>
            <a:off x="179388" y="188913"/>
            <a:ext cx="8713787" cy="6480175"/>
          </a:xfrm>
        </p:spPr>
        <p:txBody>
          <a:bodyPr/>
          <a:lstStyle/>
          <a:p>
            <a:pPr marL="0" indent="0" algn="l">
              <a:buFontTx/>
              <a:buNone/>
              <a:defRPr/>
            </a:pPr>
            <a:r>
              <a:rPr lang="en-US" b="1" u="sng" dirty="0">
                <a:solidFill>
                  <a:srgbClr val="FFFF00"/>
                </a:solidFill>
              </a:rPr>
              <a:t>Pathogenesis</a:t>
            </a:r>
          </a:p>
          <a:p>
            <a:pPr marL="0" indent="0" algn="l" rtl="0">
              <a:buFontTx/>
              <a:buNone/>
              <a:defRPr/>
            </a:pPr>
            <a:r>
              <a:rPr lang="en-US" dirty="0">
                <a:solidFill>
                  <a:schemeClr val="bg1"/>
                </a:solidFill>
              </a:rPr>
              <a:t>1. Adherence</a:t>
            </a:r>
          </a:p>
          <a:p>
            <a:pPr marL="0" indent="0" algn="l" rtl="0">
              <a:buFontTx/>
              <a:buNone/>
              <a:defRPr/>
            </a:pPr>
            <a:r>
              <a:rPr lang="en-US" dirty="0">
                <a:solidFill>
                  <a:schemeClr val="bg1"/>
                </a:solidFill>
              </a:rPr>
              <a:t>2. Invasion of enterocytes, microtubules</a:t>
            </a:r>
          </a:p>
          <a:p>
            <a:pPr marL="0" indent="0" algn="l" rtl="0">
              <a:buFontTx/>
              <a:buNone/>
              <a:defRPr/>
            </a:pPr>
            <a:r>
              <a:rPr lang="en-US" dirty="0">
                <a:solidFill>
                  <a:schemeClr val="bg1"/>
                </a:solidFill>
              </a:rPr>
              <a:t>3. Damage to infected cells ( by CDT and LOS)</a:t>
            </a:r>
          </a:p>
          <a:p>
            <a:pPr marL="0" indent="0" algn="l" rtl="0">
              <a:buFontTx/>
              <a:buNone/>
              <a:defRPr/>
            </a:pPr>
            <a:endParaRPr lang="en-US" dirty="0">
              <a:solidFill>
                <a:schemeClr val="bg1"/>
              </a:solidFill>
            </a:endParaRPr>
          </a:p>
          <a:p>
            <a:pPr algn="l" rtl="0">
              <a:defRPr/>
            </a:pPr>
            <a:r>
              <a:rPr lang="en-US" b="1" dirty="0">
                <a:solidFill>
                  <a:srgbClr val="FFFF00"/>
                </a:solidFill>
              </a:rPr>
              <a:t>Guillian-Barre' syndrome</a:t>
            </a:r>
            <a:r>
              <a:rPr lang="en-US" dirty="0">
                <a:solidFill>
                  <a:srgbClr val="FFFF00"/>
                </a:solidFill>
              </a:rPr>
              <a:t> </a:t>
            </a:r>
          </a:p>
          <a:p>
            <a:pPr marL="0" indent="0" algn="l" rtl="0">
              <a:buFontTx/>
              <a:buNone/>
              <a:defRPr/>
            </a:pPr>
            <a:r>
              <a:rPr lang="en-US" dirty="0">
                <a:solidFill>
                  <a:srgbClr val="FFFF00"/>
                </a:solidFill>
              </a:rPr>
              <a:t>   </a:t>
            </a:r>
            <a:r>
              <a:rPr lang="en-US" dirty="0">
                <a:solidFill>
                  <a:schemeClr val="bg1"/>
                </a:solidFill>
              </a:rPr>
              <a:t>It is an acute demyelinating neuropathy: </a:t>
            </a:r>
          </a:p>
          <a:p>
            <a:pPr marL="0" indent="0" algn="l" rtl="0">
              <a:buFontTx/>
              <a:buNone/>
              <a:defRPr/>
            </a:pPr>
            <a:r>
              <a:rPr lang="en-US" dirty="0">
                <a:solidFill>
                  <a:schemeClr val="bg1"/>
                </a:solidFill>
              </a:rPr>
              <a:t>      -  A complication of campylobacteriosis </a:t>
            </a:r>
          </a:p>
          <a:p>
            <a:pPr marL="0" indent="0" algn="l" rtl="0">
              <a:buFontTx/>
              <a:buNone/>
              <a:defRPr/>
            </a:pPr>
            <a:r>
              <a:rPr lang="en-US" dirty="0">
                <a:solidFill>
                  <a:schemeClr val="bg1"/>
                </a:solidFill>
              </a:rPr>
              <a:t>      - Type-II hypersensitivity (molecular</a:t>
            </a:r>
          </a:p>
          <a:p>
            <a:pPr marL="0" indent="0" algn="l" rtl="0">
              <a:buFontTx/>
              <a:buNone/>
              <a:defRPr/>
            </a:pPr>
            <a:r>
              <a:rPr lang="en-US" dirty="0">
                <a:solidFill>
                  <a:schemeClr val="bg1"/>
                </a:solidFill>
              </a:rPr>
              <a:t>         mimicry) by anti-LOS antibody </a:t>
            </a:r>
            <a:endParaRPr lang="ar-IQ"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a:extLst>
              <a:ext uri="{FF2B5EF4-FFF2-40B4-BE49-F238E27FC236}">
                <a16:creationId xmlns:a16="http://schemas.microsoft.com/office/drawing/2014/main" id="{40E60C9A-AE3D-41DD-8D60-64A0A6242DD9}"/>
              </a:ext>
            </a:extLst>
          </p:cNvPr>
          <p:cNvSpPr>
            <a:spLocks noGrp="1"/>
          </p:cNvSpPr>
          <p:nvPr>
            <p:ph idx="1"/>
          </p:nvPr>
        </p:nvSpPr>
        <p:spPr>
          <a:xfrm>
            <a:off x="179388" y="115888"/>
            <a:ext cx="8569325" cy="6553200"/>
          </a:xfrm>
        </p:spPr>
        <p:txBody>
          <a:bodyPr/>
          <a:lstStyle/>
          <a:p>
            <a:pPr marL="0" indent="0" algn="ctr">
              <a:buFontTx/>
              <a:buNone/>
            </a:pPr>
            <a:endParaRPr lang="en-US" altLang="ar-IQ" sz="6000">
              <a:solidFill>
                <a:srgbClr val="FF0000"/>
              </a:solidFill>
            </a:endParaRPr>
          </a:p>
          <a:p>
            <a:pPr marL="0" indent="0" algn="ctr">
              <a:buFontTx/>
              <a:buNone/>
            </a:pPr>
            <a:endParaRPr lang="ar-IQ" altLang="ar-IQ" sz="6000">
              <a:solidFill>
                <a:srgbClr val="FF0000"/>
              </a:solidFill>
            </a:endParaRPr>
          </a:p>
        </p:txBody>
      </p:sp>
      <p:pic>
        <p:nvPicPr>
          <p:cNvPr id="28675" name="Picture 2">
            <a:extLst>
              <a:ext uri="{FF2B5EF4-FFF2-40B4-BE49-F238E27FC236}">
                <a16:creationId xmlns:a16="http://schemas.microsoft.com/office/drawing/2014/main" id="{19F8035C-C8C3-4846-996C-289BB22BDF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92150"/>
            <a:ext cx="8642350"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a:extLst>
              <a:ext uri="{FF2B5EF4-FFF2-40B4-BE49-F238E27FC236}">
                <a16:creationId xmlns:a16="http://schemas.microsoft.com/office/drawing/2014/main" id="{DCB227A7-4CAD-4ACE-A555-F4477EB4F34A}"/>
              </a:ext>
            </a:extLst>
          </p:cNvPr>
          <p:cNvSpPr>
            <a:spLocks noGrp="1"/>
          </p:cNvSpPr>
          <p:nvPr>
            <p:ph idx="1"/>
          </p:nvPr>
        </p:nvSpPr>
        <p:spPr>
          <a:xfrm>
            <a:off x="179388" y="188913"/>
            <a:ext cx="8856662" cy="6480175"/>
          </a:xfrm>
        </p:spPr>
        <p:txBody>
          <a:bodyPr/>
          <a:lstStyle/>
          <a:p>
            <a:pPr marL="0" indent="0" algn="l">
              <a:buFontTx/>
              <a:buNone/>
            </a:pPr>
            <a:r>
              <a:rPr lang="en-US" altLang="ar-IQ" b="1" u="sng">
                <a:solidFill>
                  <a:srgbClr val="FFFF00"/>
                </a:solidFill>
              </a:rPr>
              <a:t>Clinical aspects of campylobacteriosis</a:t>
            </a:r>
          </a:p>
          <a:p>
            <a:pPr marL="0" indent="0" algn="l">
              <a:buFontTx/>
              <a:buNone/>
            </a:pPr>
            <a:r>
              <a:rPr lang="en-US" altLang="ar-IQ" b="1" u="sng">
                <a:solidFill>
                  <a:srgbClr val="FFFF00"/>
                </a:solidFill>
              </a:rPr>
              <a:t>Manifestations and Diagnosis</a:t>
            </a:r>
          </a:p>
          <a:p>
            <a:pPr marL="0" indent="0" algn="l">
              <a:buFontTx/>
              <a:buNone/>
            </a:pPr>
            <a:r>
              <a:rPr lang="en-US" altLang="ar-IQ">
                <a:solidFill>
                  <a:schemeClr val="bg1"/>
                </a:solidFill>
              </a:rPr>
              <a:t>- Course of the disease (abd. pain, dysentery)</a:t>
            </a:r>
          </a:p>
          <a:p>
            <a:pPr marL="0" indent="0" algn="l">
              <a:buFontTx/>
              <a:buNone/>
            </a:pPr>
            <a:r>
              <a:rPr lang="en-US" altLang="ar-IQ">
                <a:solidFill>
                  <a:schemeClr val="bg1"/>
                </a:solidFill>
              </a:rPr>
              <a:t>- Diagnosis (clinical and laboratory)</a:t>
            </a:r>
          </a:p>
          <a:p>
            <a:pPr marL="0" indent="0" algn="l">
              <a:buFontTx/>
              <a:buNone/>
            </a:pPr>
            <a:endParaRPr lang="en-US" altLang="ar-IQ">
              <a:solidFill>
                <a:schemeClr val="bg1"/>
              </a:solidFill>
            </a:endParaRPr>
          </a:p>
          <a:p>
            <a:pPr marL="0" indent="0" algn="l">
              <a:buFontTx/>
              <a:buNone/>
            </a:pPr>
            <a:r>
              <a:rPr lang="en-US" altLang="ar-IQ" b="1" u="sng">
                <a:solidFill>
                  <a:srgbClr val="FFFF00"/>
                </a:solidFill>
              </a:rPr>
              <a:t>Treatment</a:t>
            </a:r>
          </a:p>
          <a:p>
            <a:pPr marL="0" indent="0" algn="l">
              <a:buFontTx/>
              <a:buNone/>
            </a:pPr>
            <a:r>
              <a:rPr lang="en-US" altLang="ar-IQ">
                <a:solidFill>
                  <a:schemeClr val="bg1"/>
                </a:solidFill>
              </a:rPr>
              <a:t>- Indications of antimicrobial therapy: Severe or</a:t>
            </a:r>
          </a:p>
          <a:p>
            <a:pPr marL="0" indent="0" algn="l">
              <a:buFontTx/>
              <a:buNone/>
            </a:pPr>
            <a:r>
              <a:rPr lang="en-US" altLang="ar-IQ">
                <a:solidFill>
                  <a:schemeClr val="bg1"/>
                </a:solidFill>
              </a:rPr>
              <a:t>  prolonged (&gt;1 week) cases.</a:t>
            </a:r>
          </a:p>
          <a:p>
            <a:pPr marL="0" indent="0" algn="l">
              <a:buFontTx/>
              <a:buNone/>
            </a:pPr>
            <a:r>
              <a:rPr lang="en-US" altLang="ar-IQ">
                <a:solidFill>
                  <a:schemeClr val="bg1"/>
                </a:solidFill>
              </a:rPr>
              <a:t>- Macrolides (Erythromycin, Azithromycin)</a:t>
            </a:r>
          </a:p>
          <a:p>
            <a:pPr marL="0" indent="0" algn="l">
              <a:buFontTx/>
              <a:buNone/>
            </a:pPr>
            <a:r>
              <a:rPr lang="en-US" altLang="ar-IQ">
                <a:solidFill>
                  <a:schemeClr val="bg1"/>
                </a:solidFill>
              </a:rPr>
              <a:t>- Fluoroquinolones resistance </a:t>
            </a:r>
            <a:r>
              <a:rPr lang="en-US" altLang="ar-IQ" sz="2800">
                <a:solidFill>
                  <a:schemeClr val="bg1"/>
                </a:solidFill>
              </a:rPr>
              <a:t>as in </a:t>
            </a:r>
            <a:r>
              <a:rPr lang="en-US" altLang="ar-IQ">
                <a:solidFill>
                  <a:schemeClr val="bg1"/>
                </a:solidFill>
              </a:rPr>
              <a:t>HIV infection</a:t>
            </a:r>
          </a:p>
          <a:p>
            <a:pPr marL="0" indent="0" algn="l">
              <a:buFontTx/>
              <a:buNone/>
            </a:pPr>
            <a:r>
              <a:rPr lang="en-US" altLang="ar-IQ">
                <a:solidFill>
                  <a:schemeClr val="bg1"/>
                </a:solidFill>
              </a:rPr>
              <a:t>- </a:t>
            </a:r>
            <a:r>
              <a:rPr lang="en-US" altLang="ar-IQ" b="1" u="sng">
                <a:solidFill>
                  <a:srgbClr val="FFC000"/>
                </a:solidFill>
              </a:rPr>
              <a:t>N.B.</a:t>
            </a:r>
            <a:r>
              <a:rPr lang="en-US" altLang="ar-IQ">
                <a:solidFill>
                  <a:schemeClr val="bg1"/>
                </a:solidFill>
              </a:rPr>
              <a:t>: Resistant </a:t>
            </a:r>
            <a:r>
              <a:rPr lang="en-US" altLang="ar-IQ" sz="2800">
                <a:solidFill>
                  <a:schemeClr val="bg1"/>
                </a:solidFill>
              </a:rPr>
              <a:t>also to </a:t>
            </a:r>
            <a:r>
              <a:rPr lang="en-US" altLang="ar-IQ">
                <a:solidFill>
                  <a:schemeClr val="bg1"/>
                </a:solidFill>
              </a:rPr>
              <a:t>Beta-lactam antibiotics  </a:t>
            </a:r>
          </a:p>
          <a:p>
            <a:pPr marL="0" indent="0" algn="l">
              <a:buFontTx/>
              <a:buNone/>
            </a:pPr>
            <a:endParaRPr lang="ar-IQ" altLang="ar-IQ"/>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a:extLst>
              <a:ext uri="{FF2B5EF4-FFF2-40B4-BE49-F238E27FC236}">
                <a16:creationId xmlns:a16="http://schemas.microsoft.com/office/drawing/2014/main" id="{8F441362-CF40-4FD7-9C57-55EA9FF0AE41}"/>
              </a:ext>
            </a:extLst>
          </p:cNvPr>
          <p:cNvSpPr>
            <a:spLocks noGrp="1"/>
          </p:cNvSpPr>
          <p:nvPr>
            <p:ph idx="1"/>
          </p:nvPr>
        </p:nvSpPr>
        <p:spPr>
          <a:xfrm>
            <a:off x="179388" y="115888"/>
            <a:ext cx="8713787" cy="6553200"/>
          </a:xfrm>
        </p:spPr>
        <p:txBody>
          <a:bodyPr/>
          <a:lstStyle/>
          <a:p>
            <a:pPr marL="0" indent="0" algn="ctr">
              <a:buFontTx/>
              <a:buNone/>
            </a:pPr>
            <a:endParaRPr lang="en-US" altLang="ar-IQ" sz="6000">
              <a:solidFill>
                <a:srgbClr val="FF0000"/>
              </a:solidFill>
            </a:endParaRPr>
          </a:p>
          <a:p>
            <a:pPr marL="0" indent="0" algn="ctr">
              <a:buFontTx/>
              <a:buNone/>
            </a:pPr>
            <a:r>
              <a:rPr lang="en-US" altLang="ar-IQ" sz="6000">
                <a:solidFill>
                  <a:srgbClr val="FF0000"/>
                </a:solidFill>
              </a:rPr>
              <a:t>Second Lecture</a:t>
            </a:r>
          </a:p>
          <a:p>
            <a:pPr marL="0" indent="0" algn="ctr">
              <a:buFontTx/>
              <a:buNone/>
            </a:pPr>
            <a:r>
              <a:rPr lang="en-US" altLang="ar-IQ" sz="6000" i="1">
                <a:solidFill>
                  <a:srgbClr val="FFFF00"/>
                </a:solidFill>
              </a:rPr>
              <a:t>Shigella </a:t>
            </a:r>
            <a:r>
              <a:rPr lang="en-US" altLang="ar-IQ" sz="6000">
                <a:solidFill>
                  <a:srgbClr val="FF0000"/>
                </a:solidFill>
              </a:rPr>
              <a:t>&amp; </a:t>
            </a:r>
            <a:r>
              <a:rPr lang="en-US" altLang="ar-IQ" sz="6000" i="1">
                <a:solidFill>
                  <a:srgbClr val="FFFF00"/>
                </a:solidFill>
              </a:rPr>
              <a:t>Salmonella</a:t>
            </a:r>
          </a:p>
          <a:p>
            <a:pPr marL="0" indent="0" algn="ctr">
              <a:buFontTx/>
              <a:buNone/>
            </a:pPr>
            <a:endParaRPr lang="ar-IQ" altLang="ar-IQ" sz="600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a:extLst>
              <a:ext uri="{FF2B5EF4-FFF2-40B4-BE49-F238E27FC236}">
                <a16:creationId xmlns:a16="http://schemas.microsoft.com/office/drawing/2014/main" id="{AE6E9A53-5BDD-4D68-88DC-1B45EAFC5E56}"/>
              </a:ext>
            </a:extLst>
          </p:cNvPr>
          <p:cNvSpPr>
            <a:spLocks noGrp="1"/>
          </p:cNvSpPr>
          <p:nvPr>
            <p:ph idx="1"/>
          </p:nvPr>
        </p:nvSpPr>
        <p:spPr>
          <a:xfrm>
            <a:off x="107950" y="115888"/>
            <a:ext cx="8928100" cy="6626225"/>
          </a:xfrm>
        </p:spPr>
        <p:txBody>
          <a:bodyPr/>
          <a:lstStyle/>
          <a:p>
            <a:pPr marL="0" indent="0" algn="l" rtl="0">
              <a:buFontTx/>
              <a:buNone/>
              <a:defRPr/>
            </a:pPr>
            <a:r>
              <a:rPr lang="en-US" b="1" i="1" u="sng" dirty="0">
                <a:solidFill>
                  <a:srgbClr val="FFFF00"/>
                </a:solidFill>
              </a:rPr>
              <a:t>Shigella </a:t>
            </a:r>
            <a:r>
              <a:rPr lang="en-US" b="1" i="1" u="sng" dirty="0">
                <a:solidFill>
                  <a:schemeClr val="bg1"/>
                </a:solidFill>
              </a:rPr>
              <a:t> </a:t>
            </a:r>
            <a:endParaRPr lang="en-US" dirty="0">
              <a:solidFill>
                <a:schemeClr val="bg1"/>
              </a:solidFill>
            </a:endParaRPr>
          </a:p>
          <a:p>
            <a:pPr algn="l" rtl="0">
              <a:defRPr/>
            </a:pPr>
            <a:r>
              <a:rPr lang="en-US" dirty="0">
                <a:solidFill>
                  <a:schemeClr val="bg1"/>
                </a:solidFill>
              </a:rPr>
              <a:t>Morphology: Gram negative, non-motile, non- </a:t>
            </a:r>
          </a:p>
          <a:p>
            <a:pPr marL="0" indent="0" algn="l" rtl="0">
              <a:buFontTx/>
              <a:buNone/>
              <a:defRPr/>
            </a:pPr>
            <a:r>
              <a:rPr lang="en-US" dirty="0">
                <a:solidFill>
                  <a:schemeClr val="bg1"/>
                </a:solidFill>
              </a:rPr>
              <a:t>   lactose fermenter (NLF) bacilli</a:t>
            </a:r>
          </a:p>
          <a:p>
            <a:pPr marL="0" indent="0" algn="l" rtl="0">
              <a:buFontTx/>
              <a:buNone/>
              <a:defRPr/>
            </a:pPr>
            <a:r>
              <a:rPr lang="en-US" dirty="0">
                <a:solidFill>
                  <a:schemeClr val="bg1"/>
                </a:solidFill>
              </a:rPr>
              <a:t>• Family: Enterobacteriaceae</a:t>
            </a:r>
          </a:p>
          <a:p>
            <a:pPr marL="0" indent="0" algn="l" rtl="0">
              <a:buFontTx/>
              <a:buNone/>
              <a:defRPr/>
            </a:pPr>
            <a:endParaRPr lang="en-US" dirty="0">
              <a:solidFill>
                <a:schemeClr val="bg1"/>
              </a:solidFill>
            </a:endParaRPr>
          </a:p>
          <a:p>
            <a:pPr algn="l" rtl="0">
              <a:defRPr/>
            </a:pPr>
            <a:r>
              <a:rPr lang="en-US" b="1" dirty="0">
                <a:solidFill>
                  <a:srgbClr val="FFFF00"/>
                </a:solidFill>
              </a:rPr>
              <a:t>Species</a:t>
            </a:r>
            <a:r>
              <a:rPr lang="en-US" dirty="0">
                <a:solidFill>
                  <a:schemeClr val="bg1"/>
                </a:solidFill>
              </a:rPr>
              <a:t>/ </a:t>
            </a:r>
            <a:r>
              <a:rPr lang="en-US" b="1" dirty="0" err="1">
                <a:solidFill>
                  <a:srgbClr val="FFFF00"/>
                </a:solidFill>
              </a:rPr>
              <a:t>serogroups</a:t>
            </a:r>
            <a:r>
              <a:rPr lang="en-US" dirty="0">
                <a:solidFill>
                  <a:schemeClr val="bg1"/>
                </a:solidFill>
              </a:rPr>
              <a:t>:</a:t>
            </a:r>
          </a:p>
          <a:p>
            <a:pPr algn="l" rtl="0">
              <a:defRPr/>
            </a:pPr>
            <a:r>
              <a:rPr lang="en-US" dirty="0">
                <a:solidFill>
                  <a:schemeClr val="bg1"/>
                </a:solidFill>
              </a:rPr>
              <a:t>     1. </a:t>
            </a:r>
            <a:r>
              <a:rPr lang="en-US" i="1" dirty="0">
                <a:solidFill>
                  <a:schemeClr val="bg1"/>
                </a:solidFill>
              </a:rPr>
              <a:t>Shigella </a:t>
            </a:r>
            <a:r>
              <a:rPr lang="en-US" i="1" dirty="0" err="1">
                <a:solidFill>
                  <a:schemeClr val="bg1"/>
                </a:solidFill>
              </a:rPr>
              <a:t>dysenteriae</a:t>
            </a:r>
            <a:r>
              <a:rPr lang="en-US" dirty="0">
                <a:solidFill>
                  <a:schemeClr val="bg1"/>
                </a:solidFill>
              </a:rPr>
              <a:t> (</a:t>
            </a:r>
            <a:r>
              <a:rPr lang="en-US" dirty="0" err="1">
                <a:solidFill>
                  <a:schemeClr val="bg1"/>
                </a:solidFill>
              </a:rPr>
              <a:t>serogroup</a:t>
            </a:r>
            <a:r>
              <a:rPr lang="en-US" dirty="0">
                <a:solidFill>
                  <a:schemeClr val="bg1"/>
                </a:solidFill>
              </a:rPr>
              <a:t> A)</a:t>
            </a:r>
          </a:p>
          <a:p>
            <a:pPr algn="l" rtl="0">
              <a:defRPr/>
            </a:pPr>
            <a:r>
              <a:rPr lang="en-US" dirty="0">
                <a:solidFill>
                  <a:schemeClr val="bg1"/>
                </a:solidFill>
              </a:rPr>
              <a:t>     2. </a:t>
            </a:r>
            <a:r>
              <a:rPr lang="en-US" i="1" dirty="0">
                <a:solidFill>
                  <a:schemeClr val="bg1"/>
                </a:solidFill>
              </a:rPr>
              <a:t>Shigella </a:t>
            </a:r>
            <a:r>
              <a:rPr lang="en-US" i="1" dirty="0" err="1">
                <a:solidFill>
                  <a:schemeClr val="bg1"/>
                </a:solidFill>
              </a:rPr>
              <a:t>flexneri</a:t>
            </a:r>
            <a:r>
              <a:rPr lang="en-US" dirty="0">
                <a:solidFill>
                  <a:schemeClr val="bg1"/>
                </a:solidFill>
              </a:rPr>
              <a:t> (</a:t>
            </a:r>
            <a:r>
              <a:rPr lang="en-US" dirty="0" err="1">
                <a:solidFill>
                  <a:schemeClr val="bg1"/>
                </a:solidFill>
              </a:rPr>
              <a:t>serogroup</a:t>
            </a:r>
            <a:r>
              <a:rPr lang="en-US" dirty="0">
                <a:solidFill>
                  <a:schemeClr val="bg1"/>
                </a:solidFill>
              </a:rPr>
              <a:t> B)</a:t>
            </a:r>
          </a:p>
          <a:p>
            <a:pPr algn="l" rtl="0">
              <a:defRPr/>
            </a:pPr>
            <a:r>
              <a:rPr lang="en-US" dirty="0">
                <a:solidFill>
                  <a:schemeClr val="bg1"/>
                </a:solidFill>
              </a:rPr>
              <a:t>     3. </a:t>
            </a:r>
            <a:r>
              <a:rPr lang="en-US" i="1" dirty="0">
                <a:solidFill>
                  <a:schemeClr val="bg1"/>
                </a:solidFill>
              </a:rPr>
              <a:t>Shigella </a:t>
            </a:r>
            <a:r>
              <a:rPr lang="en-US" i="1" dirty="0" err="1">
                <a:solidFill>
                  <a:schemeClr val="bg1"/>
                </a:solidFill>
              </a:rPr>
              <a:t>boydii</a:t>
            </a:r>
            <a:r>
              <a:rPr lang="en-US" dirty="0">
                <a:solidFill>
                  <a:schemeClr val="bg1"/>
                </a:solidFill>
              </a:rPr>
              <a:t> (</a:t>
            </a:r>
            <a:r>
              <a:rPr lang="en-US" dirty="0" err="1">
                <a:solidFill>
                  <a:schemeClr val="bg1"/>
                </a:solidFill>
              </a:rPr>
              <a:t>serogroup</a:t>
            </a:r>
            <a:r>
              <a:rPr lang="en-US" dirty="0">
                <a:solidFill>
                  <a:schemeClr val="bg1"/>
                </a:solidFill>
              </a:rPr>
              <a:t> C)</a:t>
            </a:r>
          </a:p>
          <a:p>
            <a:pPr algn="l" rtl="0">
              <a:defRPr/>
            </a:pPr>
            <a:r>
              <a:rPr lang="en-US" dirty="0">
                <a:solidFill>
                  <a:schemeClr val="bg1"/>
                </a:solidFill>
              </a:rPr>
              <a:t>     4. </a:t>
            </a:r>
            <a:r>
              <a:rPr lang="en-US" i="1" dirty="0">
                <a:solidFill>
                  <a:schemeClr val="bg1"/>
                </a:solidFill>
              </a:rPr>
              <a:t>Shigella </a:t>
            </a:r>
            <a:r>
              <a:rPr lang="en-US" i="1" dirty="0" err="1">
                <a:solidFill>
                  <a:schemeClr val="bg1"/>
                </a:solidFill>
              </a:rPr>
              <a:t>sonnie</a:t>
            </a:r>
            <a:r>
              <a:rPr lang="en-US" dirty="0">
                <a:solidFill>
                  <a:schemeClr val="bg1"/>
                </a:solidFill>
              </a:rPr>
              <a:t> (</a:t>
            </a:r>
            <a:r>
              <a:rPr lang="en-US" dirty="0" err="1">
                <a:solidFill>
                  <a:schemeClr val="bg1"/>
                </a:solidFill>
              </a:rPr>
              <a:t>serogroup</a:t>
            </a:r>
            <a:r>
              <a:rPr lang="en-US" dirty="0">
                <a:solidFill>
                  <a:schemeClr val="bg1"/>
                </a:solidFill>
              </a:rPr>
              <a:t> D)</a:t>
            </a:r>
          </a:p>
          <a:p>
            <a:pPr marL="0" indent="0" algn="l" rtl="0">
              <a:buFontTx/>
              <a:buNone/>
              <a:defRPr/>
            </a:pPr>
            <a:r>
              <a:rPr lang="en-US" dirty="0">
                <a:solidFill>
                  <a:schemeClr val="bg1"/>
                </a:solidFill>
              </a:rPr>
              <a:t>* </a:t>
            </a:r>
            <a:r>
              <a:rPr lang="en-US" u="sng" dirty="0">
                <a:solidFill>
                  <a:srgbClr val="FFFF00"/>
                </a:solidFill>
              </a:rPr>
              <a:t>Serotypes</a:t>
            </a:r>
            <a:r>
              <a:rPr lang="en-US" dirty="0">
                <a:solidFill>
                  <a:schemeClr val="bg1"/>
                </a:solidFill>
              </a:rPr>
              <a:t>: A (15), B (6), C (19), D (1)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a:extLst>
              <a:ext uri="{FF2B5EF4-FFF2-40B4-BE49-F238E27FC236}">
                <a16:creationId xmlns:a16="http://schemas.microsoft.com/office/drawing/2014/main" id="{3DF4242C-2D10-4BCD-90BA-8F700D0424F2}"/>
              </a:ext>
            </a:extLst>
          </p:cNvPr>
          <p:cNvSpPr>
            <a:spLocks noGrp="1"/>
          </p:cNvSpPr>
          <p:nvPr>
            <p:ph idx="1"/>
          </p:nvPr>
        </p:nvSpPr>
        <p:spPr>
          <a:xfrm>
            <a:off x="107950" y="188913"/>
            <a:ext cx="8928100" cy="6553200"/>
          </a:xfrm>
        </p:spPr>
        <p:txBody>
          <a:bodyPr/>
          <a:lstStyle/>
          <a:p>
            <a:pPr marL="0" indent="0" algn="l" rtl="0">
              <a:buFontTx/>
              <a:buNone/>
            </a:pPr>
            <a:r>
              <a:rPr lang="en-US" altLang="ar-IQ" b="1" u="sng">
                <a:solidFill>
                  <a:srgbClr val="FFFF00"/>
                </a:solidFill>
              </a:rPr>
              <a:t>Pathogenicity of </a:t>
            </a:r>
            <a:r>
              <a:rPr lang="en-US" altLang="ar-IQ" b="1" i="1" u="sng">
                <a:solidFill>
                  <a:srgbClr val="FFFF00"/>
                </a:solidFill>
              </a:rPr>
              <a:t>Shigella</a:t>
            </a:r>
            <a:endParaRPr lang="en-US" altLang="ar-IQ" i="1">
              <a:solidFill>
                <a:srgbClr val="FFFF00"/>
              </a:solidFill>
            </a:endParaRPr>
          </a:p>
          <a:p>
            <a:pPr marL="0" indent="0" algn="l" rtl="0">
              <a:buFontTx/>
              <a:buNone/>
            </a:pPr>
            <a:r>
              <a:rPr lang="en-US" altLang="ar-IQ">
                <a:solidFill>
                  <a:schemeClr val="bg1"/>
                </a:solidFill>
              </a:rPr>
              <a:t>  </a:t>
            </a:r>
            <a:r>
              <a:rPr lang="en-US" altLang="ar-IQ" b="1">
                <a:solidFill>
                  <a:schemeClr val="bg1"/>
                </a:solidFill>
              </a:rPr>
              <a:t>1. </a:t>
            </a:r>
            <a:r>
              <a:rPr lang="en-US" altLang="ar-IQ" b="1" u="sng">
                <a:solidFill>
                  <a:srgbClr val="FFC000"/>
                </a:solidFill>
              </a:rPr>
              <a:t>Invasiveness </a:t>
            </a:r>
          </a:p>
          <a:p>
            <a:pPr marL="0" indent="0" algn="l" rtl="0">
              <a:buFontTx/>
              <a:buNone/>
            </a:pPr>
            <a:r>
              <a:rPr lang="en-US" altLang="ar-IQ" b="1">
                <a:solidFill>
                  <a:schemeClr val="bg1"/>
                </a:solidFill>
              </a:rPr>
              <a:t>   </a:t>
            </a:r>
            <a:r>
              <a:rPr lang="en-US" altLang="ar-IQ">
                <a:solidFill>
                  <a:schemeClr val="bg1"/>
                </a:solidFill>
              </a:rPr>
              <a:t>- Adhere </a:t>
            </a:r>
            <a:r>
              <a:rPr lang="en-US" altLang="ar-IQ" b="1">
                <a:solidFill>
                  <a:srgbClr val="FFC000"/>
                </a:solidFill>
              </a:rPr>
              <a:t>M cells</a:t>
            </a:r>
            <a:r>
              <a:rPr lang="en-US" altLang="ar-IQ">
                <a:solidFill>
                  <a:schemeClr val="bg1"/>
                </a:solidFill>
              </a:rPr>
              <a:t>, invade these cells assisted</a:t>
            </a:r>
          </a:p>
          <a:p>
            <a:pPr marL="0" indent="0" algn="l" rtl="0">
              <a:buFontTx/>
              <a:buNone/>
            </a:pPr>
            <a:r>
              <a:rPr lang="en-US" altLang="ar-IQ">
                <a:solidFill>
                  <a:schemeClr val="bg1"/>
                </a:solidFill>
              </a:rPr>
              <a:t>      by </a:t>
            </a:r>
            <a:r>
              <a:rPr lang="en-US" altLang="ar-IQ" b="1">
                <a:solidFill>
                  <a:srgbClr val="FFC000"/>
                </a:solidFill>
              </a:rPr>
              <a:t>Ipa</a:t>
            </a:r>
            <a:r>
              <a:rPr lang="en-US" altLang="ar-IQ">
                <a:solidFill>
                  <a:schemeClr val="bg1"/>
                </a:solidFill>
              </a:rPr>
              <a:t>-A to D (Invasion Plasmid Antigen;</a:t>
            </a:r>
          </a:p>
          <a:p>
            <a:pPr marL="0" indent="0" algn="l" rtl="0">
              <a:buFontTx/>
              <a:buNone/>
            </a:pPr>
            <a:r>
              <a:rPr lang="en-US" altLang="ar-IQ">
                <a:solidFill>
                  <a:schemeClr val="bg1"/>
                </a:solidFill>
              </a:rPr>
              <a:t>      under control of specific genes), escape </a:t>
            </a:r>
          </a:p>
          <a:p>
            <a:pPr marL="0" indent="0" algn="l" rtl="0">
              <a:buFontTx/>
              <a:buNone/>
            </a:pPr>
            <a:r>
              <a:rPr lang="en-US" altLang="ar-IQ">
                <a:solidFill>
                  <a:schemeClr val="bg1"/>
                </a:solidFill>
              </a:rPr>
              <a:t>      endocytic vacuoles, then enter </a:t>
            </a:r>
            <a:r>
              <a:rPr lang="en-US" altLang="ar-IQ" b="1">
                <a:solidFill>
                  <a:srgbClr val="FFC000"/>
                </a:solidFill>
              </a:rPr>
              <a:t>Enterocytes</a:t>
            </a:r>
            <a:r>
              <a:rPr lang="en-US" altLang="ar-IQ" b="1">
                <a:solidFill>
                  <a:schemeClr val="bg1"/>
                </a:solidFill>
              </a:rPr>
              <a:t>,</a:t>
            </a:r>
          </a:p>
          <a:p>
            <a:pPr marL="0" indent="0" algn="l" rtl="0">
              <a:buFontTx/>
              <a:buNone/>
            </a:pPr>
            <a:r>
              <a:rPr lang="en-US" altLang="ar-IQ">
                <a:solidFill>
                  <a:schemeClr val="bg1"/>
                </a:solidFill>
              </a:rPr>
              <a:t>      reinvade other cells, then produce colon</a:t>
            </a:r>
          </a:p>
          <a:p>
            <a:pPr marL="0" indent="0" algn="l" rtl="0">
              <a:buFontTx/>
              <a:buNone/>
            </a:pPr>
            <a:r>
              <a:rPr lang="en-US" altLang="ar-IQ">
                <a:solidFill>
                  <a:schemeClr val="bg1"/>
                </a:solidFill>
              </a:rPr>
              <a:t>      ulcers, diarrhea/dysentery </a:t>
            </a:r>
            <a:r>
              <a:rPr lang="en-US" altLang="ar-IQ" b="1">
                <a:solidFill>
                  <a:schemeClr val="bg1"/>
                </a:solidFill>
              </a:rPr>
              <a:t>(proportional “//”</a:t>
            </a:r>
          </a:p>
          <a:p>
            <a:pPr marL="0" indent="0" algn="l" rtl="0">
              <a:buFontTx/>
              <a:buNone/>
            </a:pPr>
            <a:r>
              <a:rPr lang="en-US" altLang="ar-IQ" b="1">
                <a:solidFill>
                  <a:schemeClr val="bg1"/>
                </a:solidFill>
              </a:rPr>
              <a:t>      to </a:t>
            </a:r>
            <a:r>
              <a:rPr lang="en-US" altLang="ar-IQ" b="1">
                <a:solidFill>
                  <a:srgbClr val="FFFF00"/>
                </a:solidFill>
              </a:rPr>
              <a:t>EIEC </a:t>
            </a:r>
            <a:r>
              <a:rPr lang="en-US" altLang="ar-IQ" b="1">
                <a:solidFill>
                  <a:schemeClr val="bg1"/>
                </a:solidFill>
              </a:rPr>
              <a:t>“</a:t>
            </a:r>
            <a:r>
              <a:rPr lang="en-US" altLang="ar-IQ" b="1">
                <a:solidFill>
                  <a:srgbClr val="FFFF00"/>
                </a:solidFill>
              </a:rPr>
              <a:t> Entero-Invasive </a:t>
            </a:r>
            <a:r>
              <a:rPr lang="en-US" altLang="ar-IQ" b="1" i="1">
                <a:solidFill>
                  <a:srgbClr val="FFFF00"/>
                </a:solidFill>
              </a:rPr>
              <a:t>E. coli</a:t>
            </a:r>
            <a:r>
              <a:rPr lang="en-US" altLang="ar-IQ" b="1" i="1">
                <a:solidFill>
                  <a:schemeClr val="bg1"/>
                </a:solidFill>
              </a:rPr>
              <a:t>”</a:t>
            </a:r>
            <a:r>
              <a:rPr lang="en-US" altLang="ar-IQ">
                <a:solidFill>
                  <a:schemeClr val="bg1"/>
                </a:solidFill>
              </a:rPr>
              <a:t>)</a:t>
            </a:r>
            <a:r>
              <a:rPr lang="en-US" altLang="ar-IQ">
                <a:solidFill>
                  <a:srgbClr val="FFFF00"/>
                </a:solidFill>
              </a:rPr>
              <a:t> </a:t>
            </a:r>
          </a:p>
          <a:p>
            <a:pPr marL="0" indent="0" algn="l" rtl="0">
              <a:buFontTx/>
              <a:buNone/>
            </a:pPr>
            <a:r>
              <a:rPr lang="en-US" altLang="ar-IQ">
                <a:solidFill>
                  <a:schemeClr val="bg1"/>
                </a:solidFill>
              </a:rPr>
              <a:t>   - Bloodstream invasion is uncommon (</a:t>
            </a:r>
            <a:r>
              <a:rPr lang="en-US" altLang="ar-IQ" b="1">
                <a:solidFill>
                  <a:srgbClr val="FFFF00"/>
                </a:solidFill>
              </a:rPr>
              <a:t>vs</a:t>
            </a:r>
            <a:r>
              <a:rPr lang="en-US" altLang="ar-IQ">
                <a:solidFill>
                  <a:schemeClr val="bg1"/>
                </a:solidFill>
              </a:rPr>
              <a:t>:</a:t>
            </a:r>
          </a:p>
          <a:p>
            <a:pPr marL="0" indent="0" algn="l" rtl="0">
              <a:buFontTx/>
              <a:buNone/>
            </a:pPr>
            <a:r>
              <a:rPr lang="en-US" altLang="ar-IQ">
                <a:solidFill>
                  <a:schemeClr val="bg1"/>
                </a:solidFill>
              </a:rPr>
              <a:t>     </a:t>
            </a:r>
            <a:r>
              <a:rPr lang="en-US" altLang="ar-IQ" i="1">
                <a:solidFill>
                  <a:schemeClr val="bg1"/>
                </a:solidFill>
              </a:rPr>
              <a:t>Salmonella</a:t>
            </a:r>
            <a:r>
              <a:rPr lang="en-US" altLang="ar-IQ">
                <a:solidFill>
                  <a:schemeClr val="bg1"/>
                </a:solidFill>
              </a:rPr>
              <a:t>)</a:t>
            </a:r>
          </a:p>
          <a:p>
            <a:pPr marL="0" indent="0" algn="l" rtl="0">
              <a:buFontTx/>
              <a:buNone/>
            </a:pPr>
            <a:r>
              <a:rPr lang="en-US" altLang="ar-IQ">
                <a:solidFill>
                  <a:schemeClr val="bg1"/>
                </a:solidFill>
              </a:rPr>
              <a:t>             </a:t>
            </a:r>
            <a:endParaRPr lang="ar-IQ" altLang="ar-IQ">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a:extLst>
              <a:ext uri="{FF2B5EF4-FFF2-40B4-BE49-F238E27FC236}">
                <a16:creationId xmlns:a16="http://schemas.microsoft.com/office/drawing/2014/main" id="{3025F1F9-9C9D-4D96-A9B1-830BD1FE3587}"/>
              </a:ext>
            </a:extLst>
          </p:cNvPr>
          <p:cNvSpPr>
            <a:spLocks noGrp="1"/>
          </p:cNvSpPr>
          <p:nvPr>
            <p:ph idx="1"/>
          </p:nvPr>
        </p:nvSpPr>
        <p:spPr>
          <a:xfrm>
            <a:off x="107950" y="188913"/>
            <a:ext cx="8928100" cy="6553200"/>
          </a:xfrm>
        </p:spPr>
        <p:txBody>
          <a:bodyPr/>
          <a:lstStyle/>
          <a:p>
            <a:pPr marL="0" indent="0" algn="l" rtl="0">
              <a:buFontTx/>
              <a:buNone/>
            </a:pPr>
            <a:r>
              <a:rPr lang="en-US" altLang="ar-IQ" b="1" i="1" u="sng">
                <a:solidFill>
                  <a:srgbClr val="FFFF00"/>
                </a:solidFill>
              </a:rPr>
              <a:t>Cont./… Pathogenicity </a:t>
            </a:r>
            <a:r>
              <a:rPr lang="en-US" altLang="ar-IQ" b="1" u="sng">
                <a:solidFill>
                  <a:srgbClr val="FFFF00"/>
                </a:solidFill>
              </a:rPr>
              <a:t>of </a:t>
            </a:r>
            <a:r>
              <a:rPr lang="en-US" altLang="ar-IQ" b="1" i="1" u="sng">
                <a:solidFill>
                  <a:srgbClr val="FFFF00"/>
                </a:solidFill>
              </a:rPr>
              <a:t>Shigella</a:t>
            </a:r>
            <a:endParaRPr lang="en-US" altLang="ar-IQ" i="1">
              <a:solidFill>
                <a:srgbClr val="FFFF00"/>
              </a:solidFill>
            </a:endParaRPr>
          </a:p>
          <a:p>
            <a:pPr marL="0" indent="0" algn="l" rtl="0">
              <a:buFontTx/>
              <a:buNone/>
            </a:pPr>
            <a:r>
              <a:rPr lang="en-US" altLang="ar-IQ" b="1">
                <a:solidFill>
                  <a:schemeClr val="bg1"/>
                </a:solidFill>
              </a:rPr>
              <a:t>   2.</a:t>
            </a:r>
            <a:r>
              <a:rPr lang="en-US" altLang="ar-IQ">
                <a:solidFill>
                  <a:schemeClr val="bg1"/>
                </a:solidFill>
              </a:rPr>
              <a:t> </a:t>
            </a:r>
            <a:r>
              <a:rPr lang="en-US" altLang="ar-IQ" b="1" u="sng">
                <a:solidFill>
                  <a:srgbClr val="FFC000"/>
                </a:solidFill>
              </a:rPr>
              <a:t>Stx toxin production</a:t>
            </a:r>
          </a:p>
          <a:p>
            <a:pPr marL="0" indent="0" algn="l" rtl="0">
              <a:buFontTx/>
              <a:buNone/>
            </a:pPr>
            <a:r>
              <a:rPr lang="en-US" altLang="ar-IQ">
                <a:solidFill>
                  <a:schemeClr val="bg1"/>
                </a:solidFill>
              </a:rPr>
              <a:t>     - </a:t>
            </a:r>
            <a:r>
              <a:rPr lang="en-US" altLang="ar-IQ" i="1">
                <a:solidFill>
                  <a:schemeClr val="bg1"/>
                </a:solidFill>
              </a:rPr>
              <a:t>S. dysenteriae</a:t>
            </a:r>
            <a:r>
              <a:rPr lang="en-US" altLang="ar-IQ">
                <a:solidFill>
                  <a:schemeClr val="bg1"/>
                </a:solidFill>
              </a:rPr>
              <a:t> type A1 (</a:t>
            </a:r>
            <a:r>
              <a:rPr lang="en-US" altLang="ar-IQ">
                <a:solidFill>
                  <a:srgbClr val="FFC000"/>
                </a:solidFill>
              </a:rPr>
              <a:t>Shiga Bacillus</a:t>
            </a:r>
            <a:r>
              <a:rPr lang="en-US" altLang="ar-IQ">
                <a:solidFill>
                  <a:schemeClr val="bg1"/>
                </a:solidFill>
              </a:rPr>
              <a:t>) can</a:t>
            </a:r>
          </a:p>
          <a:p>
            <a:pPr marL="0" indent="0" algn="l" rtl="0">
              <a:buFontTx/>
              <a:buNone/>
            </a:pPr>
            <a:r>
              <a:rPr lang="en-US" altLang="ar-IQ">
                <a:solidFill>
                  <a:schemeClr val="bg1"/>
                </a:solidFill>
              </a:rPr>
              <a:t>       produce this toxin which is:</a:t>
            </a:r>
          </a:p>
          <a:p>
            <a:pPr marL="0" indent="0" algn="l" rtl="0">
              <a:buFontTx/>
              <a:buNone/>
            </a:pPr>
            <a:endParaRPr lang="en-US" altLang="ar-IQ">
              <a:solidFill>
                <a:schemeClr val="bg1"/>
              </a:solidFill>
            </a:endParaRPr>
          </a:p>
          <a:p>
            <a:pPr marL="0" indent="0" algn="l" rtl="0">
              <a:buFontTx/>
              <a:buNone/>
            </a:pPr>
            <a:r>
              <a:rPr lang="en-US" altLang="ar-IQ">
                <a:solidFill>
                  <a:schemeClr val="bg1"/>
                </a:solidFill>
              </a:rPr>
              <a:t>        # Serious ( may lead to Hemolytic Uremic</a:t>
            </a:r>
          </a:p>
          <a:p>
            <a:pPr marL="0" indent="0" algn="l" rtl="0">
              <a:buFontTx/>
              <a:buNone/>
            </a:pPr>
            <a:r>
              <a:rPr lang="en-US" altLang="ar-IQ">
                <a:solidFill>
                  <a:schemeClr val="bg1"/>
                </a:solidFill>
              </a:rPr>
              <a:t>        Syndrome “HUS”, and meningismus effect)</a:t>
            </a:r>
          </a:p>
          <a:p>
            <a:pPr marL="0" indent="0" algn="l" rtl="0">
              <a:buFontTx/>
              <a:buNone/>
            </a:pPr>
            <a:endParaRPr lang="en-US" altLang="ar-IQ">
              <a:solidFill>
                <a:schemeClr val="bg1"/>
              </a:solidFill>
            </a:endParaRPr>
          </a:p>
          <a:p>
            <a:pPr marL="0" indent="0" algn="l" rtl="0">
              <a:buFontTx/>
              <a:buNone/>
            </a:pPr>
            <a:r>
              <a:rPr lang="en-US" altLang="ar-IQ">
                <a:solidFill>
                  <a:schemeClr val="bg1"/>
                </a:solidFill>
              </a:rPr>
              <a:t>        # That is why this serogroup (A1) is quite</a:t>
            </a:r>
          </a:p>
          <a:p>
            <a:pPr marL="0" indent="0" algn="l" rtl="0">
              <a:buFontTx/>
              <a:buNone/>
            </a:pPr>
            <a:r>
              <a:rPr lang="en-US" altLang="ar-IQ">
                <a:solidFill>
                  <a:schemeClr val="bg1"/>
                </a:solidFill>
              </a:rPr>
              <a:t>        dangerous</a:t>
            </a:r>
          </a:p>
          <a:p>
            <a:pPr marL="0" indent="0" algn="l" rtl="0">
              <a:buFontTx/>
              <a:buNone/>
            </a:pPr>
            <a:r>
              <a:rPr lang="en-US" altLang="ar-IQ">
                <a:solidFill>
                  <a:schemeClr val="bg1"/>
                </a:solidFill>
              </a:rPr>
              <a:t>           </a:t>
            </a:r>
            <a:endParaRPr lang="ar-IQ" altLang="ar-IQ">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a:extLst>
              <a:ext uri="{FF2B5EF4-FFF2-40B4-BE49-F238E27FC236}">
                <a16:creationId xmlns:a16="http://schemas.microsoft.com/office/drawing/2014/main" id="{4039243D-7194-4578-85A9-3EAD8EBE7531}"/>
              </a:ext>
            </a:extLst>
          </p:cNvPr>
          <p:cNvSpPr>
            <a:spLocks noGrp="1"/>
          </p:cNvSpPr>
          <p:nvPr>
            <p:ph idx="1"/>
          </p:nvPr>
        </p:nvSpPr>
        <p:spPr>
          <a:xfrm>
            <a:off x="250825" y="115888"/>
            <a:ext cx="8642350" cy="6626225"/>
          </a:xfrm>
        </p:spPr>
        <p:txBody>
          <a:bodyPr/>
          <a:lstStyle/>
          <a:p>
            <a:pPr marL="0" indent="0" algn="l">
              <a:buFontTx/>
              <a:buNone/>
            </a:pPr>
            <a:r>
              <a:rPr lang="en-US" altLang="ar-IQ" sz="3600" b="1" u="sng">
                <a:solidFill>
                  <a:srgbClr val="FFFF00"/>
                </a:solidFill>
              </a:rPr>
              <a:t>Learning objectives (</a:t>
            </a:r>
            <a:r>
              <a:rPr lang="en-US" altLang="ar-IQ" sz="3600" b="1" u="sng">
                <a:solidFill>
                  <a:srgbClr val="FFC000"/>
                </a:solidFill>
              </a:rPr>
              <a:t>two lectures</a:t>
            </a:r>
            <a:r>
              <a:rPr lang="en-US" altLang="ar-IQ" sz="3600" b="1" u="sng">
                <a:solidFill>
                  <a:srgbClr val="FFFF00"/>
                </a:solidFill>
              </a:rPr>
              <a:t>)</a:t>
            </a:r>
          </a:p>
          <a:p>
            <a:pPr marL="0" indent="0" algn="l">
              <a:buFontTx/>
              <a:buNone/>
            </a:pPr>
            <a:r>
              <a:rPr lang="en-US" altLang="ar-IQ" b="1">
                <a:solidFill>
                  <a:srgbClr val="FFC000"/>
                </a:solidFill>
              </a:rPr>
              <a:t>1.</a:t>
            </a:r>
            <a:r>
              <a:rPr lang="en-US" altLang="ar-IQ">
                <a:solidFill>
                  <a:schemeClr val="bg1"/>
                </a:solidFill>
              </a:rPr>
              <a:t> Understand the role of </a:t>
            </a:r>
            <a:r>
              <a:rPr lang="en-US" altLang="ar-IQ" b="1" i="1">
                <a:solidFill>
                  <a:srgbClr val="FFFF00"/>
                </a:solidFill>
              </a:rPr>
              <a:t>Helicobacter pylori </a:t>
            </a:r>
            <a:r>
              <a:rPr lang="en-US" altLang="ar-IQ">
                <a:solidFill>
                  <a:schemeClr val="bg1"/>
                </a:solidFill>
              </a:rPr>
              <a:t>in gastritis, peptic ulcer disease (PUD), gastric adenocarcinomas, and MALT lymphoma.</a:t>
            </a:r>
          </a:p>
          <a:p>
            <a:pPr marL="0" indent="0" algn="l">
              <a:buFontTx/>
              <a:buNone/>
            </a:pPr>
            <a:r>
              <a:rPr lang="en-US" altLang="ar-IQ" b="1">
                <a:solidFill>
                  <a:srgbClr val="FFC000"/>
                </a:solidFill>
              </a:rPr>
              <a:t>2.</a:t>
            </a:r>
            <a:r>
              <a:rPr lang="en-US" altLang="ar-IQ">
                <a:solidFill>
                  <a:schemeClr val="bg1"/>
                </a:solidFill>
              </a:rPr>
              <a:t> Learn the laboratory diagnosis and anti-biogram (sensitivity to antibiotics) of </a:t>
            </a:r>
            <a:r>
              <a:rPr lang="en-US" altLang="ar-IQ" i="1">
                <a:solidFill>
                  <a:schemeClr val="bg1"/>
                </a:solidFill>
              </a:rPr>
              <a:t>H. pylori</a:t>
            </a:r>
          </a:p>
          <a:p>
            <a:pPr marL="0" indent="0" algn="l">
              <a:buFontTx/>
              <a:buNone/>
            </a:pPr>
            <a:r>
              <a:rPr lang="en-US" altLang="ar-IQ" b="1">
                <a:solidFill>
                  <a:srgbClr val="FFC000"/>
                </a:solidFill>
              </a:rPr>
              <a:t>3.</a:t>
            </a:r>
            <a:r>
              <a:rPr lang="en-US" altLang="ar-IQ">
                <a:solidFill>
                  <a:schemeClr val="bg1"/>
                </a:solidFill>
              </a:rPr>
              <a:t> Recognize the morphology, culture and pathogenesis of </a:t>
            </a:r>
            <a:r>
              <a:rPr lang="en-US" altLang="ar-IQ" u="sng">
                <a:solidFill>
                  <a:schemeClr val="bg1"/>
                </a:solidFill>
              </a:rPr>
              <a:t>other</a:t>
            </a:r>
            <a:r>
              <a:rPr lang="en-US" altLang="ar-IQ">
                <a:solidFill>
                  <a:schemeClr val="bg1"/>
                </a:solidFill>
              </a:rPr>
              <a:t> causative bacteria of the GIT namely </a:t>
            </a:r>
            <a:r>
              <a:rPr lang="en-US" altLang="ar-IQ" b="1" i="1">
                <a:solidFill>
                  <a:srgbClr val="FFFF00"/>
                </a:solidFill>
              </a:rPr>
              <a:t>Campylobacter</a:t>
            </a:r>
            <a:r>
              <a:rPr lang="en-US" altLang="ar-IQ">
                <a:solidFill>
                  <a:schemeClr val="bg1"/>
                </a:solidFill>
              </a:rPr>
              <a:t>, </a:t>
            </a:r>
            <a:r>
              <a:rPr lang="en-US" altLang="ar-IQ" b="1" i="1">
                <a:solidFill>
                  <a:srgbClr val="FFFF00"/>
                </a:solidFill>
              </a:rPr>
              <a:t>Salmonella</a:t>
            </a:r>
            <a:r>
              <a:rPr lang="en-US" altLang="ar-IQ">
                <a:solidFill>
                  <a:schemeClr val="bg1"/>
                </a:solidFill>
              </a:rPr>
              <a:t>, and </a:t>
            </a:r>
            <a:r>
              <a:rPr lang="en-US" altLang="ar-IQ" b="1" i="1">
                <a:solidFill>
                  <a:srgbClr val="FFFF00"/>
                </a:solidFill>
              </a:rPr>
              <a:t>Shigella </a:t>
            </a:r>
            <a:r>
              <a:rPr lang="en-US" altLang="ar-IQ">
                <a:solidFill>
                  <a:schemeClr val="bg1"/>
                </a:solidFill>
              </a:rPr>
              <a:t>.</a:t>
            </a:r>
          </a:p>
          <a:p>
            <a:pPr marL="0" indent="0" algn="l">
              <a:buFontTx/>
              <a:buNone/>
            </a:pPr>
            <a:r>
              <a:rPr lang="en-US" altLang="ar-IQ" b="1">
                <a:solidFill>
                  <a:srgbClr val="FFC000"/>
                </a:solidFill>
              </a:rPr>
              <a:t>4.</a:t>
            </a:r>
            <a:r>
              <a:rPr lang="en-US" altLang="ar-IQ">
                <a:solidFill>
                  <a:schemeClr val="bg1"/>
                </a:solidFill>
              </a:rPr>
              <a:t> Appreciate the epidemiology and treatment of the above mentioned microorganisms.</a:t>
            </a:r>
          </a:p>
          <a:p>
            <a:pPr marL="0" indent="0" algn="l">
              <a:buFontTx/>
              <a:buNone/>
            </a:pPr>
            <a:endParaRPr lang="ar-IQ" altLang="ar-IQ">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a:extLst>
              <a:ext uri="{FF2B5EF4-FFF2-40B4-BE49-F238E27FC236}">
                <a16:creationId xmlns:a16="http://schemas.microsoft.com/office/drawing/2014/main" id="{9EEF06CD-EB71-4F68-97A6-BD35DCAC1D20}"/>
              </a:ext>
            </a:extLst>
          </p:cNvPr>
          <p:cNvSpPr>
            <a:spLocks noGrp="1"/>
          </p:cNvSpPr>
          <p:nvPr>
            <p:ph idx="1"/>
          </p:nvPr>
        </p:nvSpPr>
        <p:spPr>
          <a:xfrm>
            <a:off x="179388" y="115888"/>
            <a:ext cx="8713787" cy="6553200"/>
          </a:xfrm>
        </p:spPr>
        <p:txBody>
          <a:bodyPr/>
          <a:lstStyle/>
          <a:p>
            <a:pPr marL="0" indent="0" algn="l">
              <a:buFontTx/>
              <a:buNone/>
            </a:pPr>
            <a:r>
              <a:rPr lang="en-US" altLang="ar-IQ"/>
              <a:t>       </a:t>
            </a:r>
            <a:r>
              <a:rPr lang="ar-IQ" altLang="ar-IQ"/>
              <a:t>          </a:t>
            </a:r>
            <a:r>
              <a:rPr lang="en-US" altLang="ar-IQ"/>
              <a:t>                    </a:t>
            </a:r>
            <a:endParaRPr lang="ar-IQ" altLang="ar-IQ"/>
          </a:p>
        </p:txBody>
      </p:sp>
      <p:sp>
        <p:nvSpPr>
          <p:cNvPr id="34819" name="Content Placeholder 2">
            <a:extLst>
              <a:ext uri="{FF2B5EF4-FFF2-40B4-BE49-F238E27FC236}">
                <a16:creationId xmlns:a16="http://schemas.microsoft.com/office/drawing/2014/main" id="{631B1C76-9704-4EE0-A891-78D09E0C1A10}"/>
              </a:ext>
            </a:extLst>
          </p:cNvPr>
          <p:cNvSpPr txBox="1">
            <a:spLocks/>
          </p:cNvSpPr>
          <p:nvPr/>
        </p:nvSpPr>
        <p:spPr bwMode="auto">
          <a:xfrm>
            <a:off x="179388" y="28575"/>
            <a:ext cx="871378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20000"/>
              </a:spcBef>
              <a:buFontTx/>
              <a:buNone/>
            </a:pPr>
            <a:endParaRPr lang="en-US" altLang="ar-IQ" sz="2400" b="1" u="sng">
              <a:solidFill>
                <a:schemeClr val="bg1"/>
              </a:solidFill>
              <a:latin typeface="Arial" panose="020B0604020202020204" pitchFamily="34" charset="0"/>
            </a:endParaRPr>
          </a:p>
        </p:txBody>
      </p:sp>
      <p:sp>
        <p:nvSpPr>
          <p:cNvPr id="34820" name="Content Placeholder 2">
            <a:extLst>
              <a:ext uri="{FF2B5EF4-FFF2-40B4-BE49-F238E27FC236}">
                <a16:creationId xmlns:a16="http://schemas.microsoft.com/office/drawing/2014/main" id="{9DD43864-3182-4CF2-8859-D041B2DA556B}"/>
              </a:ext>
            </a:extLst>
          </p:cNvPr>
          <p:cNvSpPr txBox="1">
            <a:spLocks/>
          </p:cNvSpPr>
          <p:nvPr/>
        </p:nvSpPr>
        <p:spPr bwMode="auto">
          <a:xfrm>
            <a:off x="331788" y="180975"/>
            <a:ext cx="871378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20000"/>
              </a:spcBef>
              <a:buFontTx/>
              <a:buNone/>
            </a:pPr>
            <a:endParaRPr lang="en-US" altLang="ar-IQ" sz="2400" b="1" u="sng">
              <a:solidFill>
                <a:schemeClr val="bg1"/>
              </a:solidFill>
              <a:latin typeface="Arial" panose="020B0604020202020204" pitchFamily="34" charset="0"/>
            </a:endParaRPr>
          </a:p>
        </p:txBody>
      </p:sp>
      <p:pic>
        <p:nvPicPr>
          <p:cNvPr id="34821" name="Picture 1">
            <a:extLst>
              <a:ext uri="{FF2B5EF4-FFF2-40B4-BE49-F238E27FC236}">
                <a16:creationId xmlns:a16="http://schemas.microsoft.com/office/drawing/2014/main" id="{699F1012-EE87-4384-879A-14B866E4A8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80975"/>
            <a:ext cx="684053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a:extLst>
              <a:ext uri="{FF2B5EF4-FFF2-40B4-BE49-F238E27FC236}">
                <a16:creationId xmlns:a16="http://schemas.microsoft.com/office/drawing/2014/main" id="{F8B198B2-E4BA-47BA-8195-DA5B2BFA3ED6}"/>
              </a:ext>
            </a:extLst>
          </p:cNvPr>
          <p:cNvSpPr>
            <a:spLocks noGrp="1"/>
          </p:cNvSpPr>
          <p:nvPr>
            <p:ph idx="1"/>
          </p:nvPr>
        </p:nvSpPr>
        <p:spPr>
          <a:xfrm>
            <a:off x="457200" y="333375"/>
            <a:ext cx="8507413" cy="6119813"/>
          </a:xfrm>
        </p:spPr>
        <p:txBody>
          <a:bodyPr/>
          <a:lstStyle/>
          <a:p>
            <a:pPr marL="0" indent="0" algn="l" rtl="0">
              <a:buFontTx/>
              <a:buNone/>
              <a:defRPr/>
            </a:pPr>
            <a:r>
              <a:rPr lang="en-US" b="1" u="sng" dirty="0">
                <a:solidFill>
                  <a:srgbClr val="FFFF00"/>
                </a:solidFill>
              </a:rPr>
              <a:t>Shigellosis and epidemiology</a:t>
            </a:r>
            <a:endParaRPr lang="en-US" dirty="0">
              <a:solidFill>
                <a:srgbClr val="FFFF00"/>
              </a:solidFill>
            </a:endParaRPr>
          </a:p>
          <a:p>
            <a:pPr algn="l" rtl="0">
              <a:defRPr/>
            </a:pPr>
            <a:r>
              <a:rPr lang="en-US" dirty="0">
                <a:solidFill>
                  <a:schemeClr val="bg1"/>
                </a:solidFill>
              </a:rPr>
              <a:t>Human disease, very infectious, pediatric </a:t>
            </a:r>
          </a:p>
          <a:p>
            <a:pPr algn="l" rtl="0">
              <a:defRPr/>
            </a:pPr>
            <a:r>
              <a:rPr lang="en-US" dirty="0">
                <a:solidFill>
                  <a:schemeClr val="bg1"/>
                </a:solidFill>
              </a:rPr>
              <a:t>Transmission (Fecal-Oral route) </a:t>
            </a:r>
          </a:p>
          <a:p>
            <a:pPr algn="l" rtl="0">
              <a:defRPr/>
            </a:pPr>
            <a:r>
              <a:rPr lang="en-US" dirty="0">
                <a:solidFill>
                  <a:schemeClr val="bg1"/>
                </a:solidFill>
              </a:rPr>
              <a:t>Sanitation (personal and community). </a:t>
            </a:r>
          </a:p>
          <a:p>
            <a:pPr algn="l" rtl="0">
              <a:defRPr/>
            </a:pPr>
            <a:r>
              <a:rPr lang="en-US" dirty="0">
                <a:solidFill>
                  <a:schemeClr val="bg1"/>
                </a:solidFill>
              </a:rPr>
              <a:t>Watery diarrhea evolves to dysentery (stool</a:t>
            </a:r>
          </a:p>
          <a:p>
            <a:pPr marL="0" indent="0" algn="l" rtl="0">
              <a:buFontTx/>
              <a:buNone/>
              <a:defRPr/>
            </a:pPr>
            <a:r>
              <a:rPr lang="en-US" dirty="0">
                <a:solidFill>
                  <a:schemeClr val="bg1"/>
                </a:solidFill>
              </a:rPr>
              <a:t>   with blood and mucous)</a:t>
            </a:r>
          </a:p>
          <a:p>
            <a:pPr algn="l" rtl="0">
              <a:defRPr/>
            </a:pPr>
            <a:endParaRPr lang="en-US" dirty="0">
              <a:solidFill>
                <a:schemeClr val="bg1"/>
              </a:solidFill>
            </a:endParaRPr>
          </a:p>
          <a:p>
            <a:pPr marL="0" indent="0" algn="l" rtl="0">
              <a:buFontTx/>
              <a:buNone/>
              <a:defRPr/>
            </a:pPr>
            <a:r>
              <a:rPr lang="en-US" b="1" u="sng" dirty="0">
                <a:solidFill>
                  <a:srgbClr val="FFFF00"/>
                </a:solidFill>
              </a:rPr>
              <a:t>Immunity</a:t>
            </a:r>
            <a:r>
              <a:rPr lang="en-US" dirty="0">
                <a:solidFill>
                  <a:schemeClr val="bg1"/>
                </a:solidFill>
              </a:rPr>
              <a:t>: - Short-lived </a:t>
            </a:r>
          </a:p>
          <a:p>
            <a:pPr marL="0" indent="0" algn="l" rtl="0">
              <a:buFontTx/>
              <a:buNone/>
              <a:defRPr/>
            </a:pPr>
            <a:r>
              <a:rPr lang="en-US" dirty="0">
                <a:solidFill>
                  <a:schemeClr val="bg1"/>
                </a:solidFill>
              </a:rPr>
              <a:t>                  - Against homologous serotype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a:extLst>
              <a:ext uri="{FF2B5EF4-FFF2-40B4-BE49-F238E27FC236}">
                <a16:creationId xmlns:a16="http://schemas.microsoft.com/office/drawing/2014/main" id="{06736868-EB7C-4C2B-BDBB-0413032FDD44}"/>
              </a:ext>
            </a:extLst>
          </p:cNvPr>
          <p:cNvSpPr>
            <a:spLocks noGrp="1"/>
          </p:cNvSpPr>
          <p:nvPr>
            <p:ph idx="1"/>
          </p:nvPr>
        </p:nvSpPr>
        <p:spPr>
          <a:xfrm>
            <a:off x="107950" y="115888"/>
            <a:ext cx="9036050" cy="6626225"/>
          </a:xfrm>
        </p:spPr>
        <p:txBody>
          <a:bodyPr/>
          <a:lstStyle/>
          <a:p>
            <a:pPr marL="0" indent="0" algn="l" rtl="0">
              <a:buFontTx/>
              <a:buNone/>
              <a:defRPr/>
            </a:pPr>
            <a:r>
              <a:rPr lang="en-US" sz="3600" b="1" u="sng" dirty="0">
                <a:solidFill>
                  <a:srgbClr val="FFFF00"/>
                </a:solidFill>
              </a:rPr>
              <a:t>Clinical manifestations</a:t>
            </a:r>
            <a:endParaRPr lang="en-US" sz="3600" u="sng" dirty="0">
              <a:solidFill>
                <a:srgbClr val="FFFF00"/>
              </a:solidFill>
            </a:endParaRPr>
          </a:p>
          <a:p>
            <a:pPr algn="l" rtl="0">
              <a:defRPr/>
            </a:pPr>
            <a:r>
              <a:rPr lang="en-US" dirty="0">
                <a:solidFill>
                  <a:schemeClr val="bg1"/>
                </a:solidFill>
              </a:rPr>
              <a:t>Acute inflammatory </a:t>
            </a:r>
            <a:r>
              <a:rPr lang="en-US" u="sng" dirty="0">
                <a:solidFill>
                  <a:srgbClr val="FFC000"/>
                </a:solidFill>
              </a:rPr>
              <a:t>colitis</a:t>
            </a:r>
            <a:r>
              <a:rPr lang="en-US" dirty="0">
                <a:solidFill>
                  <a:schemeClr val="bg1"/>
                </a:solidFill>
              </a:rPr>
              <a:t> /dysentery syndrome </a:t>
            </a:r>
          </a:p>
          <a:p>
            <a:pPr algn="l" rtl="0">
              <a:defRPr/>
            </a:pPr>
            <a:r>
              <a:rPr lang="en-US" dirty="0">
                <a:solidFill>
                  <a:schemeClr val="bg1"/>
                </a:solidFill>
              </a:rPr>
              <a:t>Symptoms:</a:t>
            </a:r>
          </a:p>
          <a:p>
            <a:pPr marL="0" indent="0" algn="l" rtl="0">
              <a:buFontTx/>
              <a:buNone/>
              <a:defRPr/>
            </a:pPr>
            <a:r>
              <a:rPr lang="en-US" dirty="0">
                <a:solidFill>
                  <a:schemeClr val="bg1"/>
                </a:solidFill>
              </a:rPr>
              <a:t>        - Non-specific</a:t>
            </a:r>
          </a:p>
          <a:p>
            <a:pPr marL="0" indent="0" algn="l" rtl="0">
              <a:buFontTx/>
              <a:buNone/>
              <a:defRPr/>
            </a:pPr>
            <a:r>
              <a:rPr lang="en-US" dirty="0">
                <a:solidFill>
                  <a:schemeClr val="bg1"/>
                </a:solidFill>
              </a:rPr>
              <a:t>        - </a:t>
            </a:r>
            <a:r>
              <a:rPr lang="en-US" dirty="0" err="1">
                <a:solidFill>
                  <a:schemeClr val="bg1"/>
                </a:solidFill>
              </a:rPr>
              <a:t>Tenesmus</a:t>
            </a:r>
            <a:r>
              <a:rPr lang="en-US" dirty="0">
                <a:solidFill>
                  <a:schemeClr val="bg1"/>
                </a:solidFill>
              </a:rPr>
              <a:t> (needs to pass stool despite</a:t>
            </a:r>
          </a:p>
          <a:p>
            <a:pPr marL="0" indent="0" algn="l" rtl="0">
              <a:buFontTx/>
              <a:buNone/>
              <a:defRPr/>
            </a:pPr>
            <a:r>
              <a:rPr lang="en-US" dirty="0">
                <a:solidFill>
                  <a:schemeClr val="bg1"/>
                </a:solidFill>
              </a:rPr>
              <a:t>          empty colon) </a:t>
            </a:r>
          </a:p>
          <a:p>
            <a:pPr marL="0" indent="0" algn="l" rtl="0">
              <a:buFontTx/>
              <a:buNone/>
              <a:defRPr/>
            </a:pPr>
            <a:r>
              <a:rPr lang="en-US" dirty="0">
                <a:solidFill>
                  <a:schemeClr val="bg1"/>
                </a:solidFill>
              </a:rPr>
              <a:t>        - Dysentery (diarrhea with blood + mucous) </a:t>
            </a:r>
          </a:p>
          <a:p>
            <a:pPr marL="0" indent="0" algn="l" rtl="0">
              <a:buFontTx/>
              <a:buNone/>
              <a:defRPr/>
            </a:pPr>
            <a:r>
              <a:rPr lang="en-US" dirty="0">
                <a:solidFill>
                  <a:schemeClr val="bg1"/>
                </a:solidFill>
              </a:rPr>
              <a:t>• </a:t>
            </a:r>
            <a:r>
              <a:rPr lang="en-US" b="1" u="sng" dirty="0">
                <a:solidFill>
                  <a:srgbClr val="FFC000"/>
                </a:solidFill>
              </a:rPr>
              <a:t>Severity</a:t>
            </a:r>
            <a:r>
              <a:rPr lang="en-US" dirty="0">
                <a:solidFill>
                  <a:schemeClr val="bg1"/>
                </a:solidFill>
              </a:rPr>
              <a:t>:</a:t>
            </a:r>
          </a:p>
          <a:p>
            <a:pPr marL="0" indent="0" algn="l" rtl="0">
              <a:buFontTx/>
              <a:buNone/>
              <a:defRPr/>
            </a:pPr>
            <a:r>
              <a:rPr lang="en-US" dirty="0">
                <a:solidFill>
                  <a:schemeClr val="bg1"/>
                </a:solidFill>
              </a:rPr>
              <a:t>        - S. dysentery type A1, Serious </a:t>
            </a:r>
          </a:p>
          <a:p>
            <a:pPr marL="0" indent="0" algn="l" rtl="0">
              <a:buFontTx/>
              <a:buNone/>
              <a:defRPr/>
            </a:pPr>
            <a:r>
              <a:rPr lang="en-US" i="1" dirty="0">
                <a:solidFill>
                  <a:schemeClr val="bg1"/>
                </a:solidFill>
              </a:rPr>
              <a:t>        - S.</a:t>
            </a:r>
            <a:r>
              <a:rPr lang="en-US" dirty="0">
                <a:solidFill>
                  <a:schemeClr val="bg1"/>
                </a:solidFill>
              </a:rPr>
              <a:t> </a:t>
            </a:r>
            <a:r>
              <a:rPr lang="en-US" i="1" dirty="0" err="1">
                <a:solidFill>
                  <a:schemeClr val="bg1"/>
                </a:solidFill>
              </a:rPr>
              <a:t>flexneri</a:t>
            </a:r>
            <a:r>
              <a:rPr lang="en-US" dirty="0">
                <a:solidFill>
                  <a:schemeClr val="bg1"/>
                </a:solidFill>
              </a:rPr>
              <a:t>  (Middle East), less severe</a:t>
            </a:r>
          </a:p>
          <a:p>
            <a:pPr marL="0" indent="0" algn="l" rtl="0">
              <a:buFontTx/>
              <a:buNone/>
              <a:defRPr/>
            </a:pPr>
            <a:r>
              <a:rPr lang="en-US" i="1" dirty="0">
                <a:solidFill>
                  <a:schemeClr val="bg1"/>
                </a:solidFill>
              </a:rPr>
              <a:t>        - S. </a:t>
            </a:r>
            <a:r>
              <a:rPr lang="en-US" i="1" dirty="0" err="1">
                <a:solidFill>
                  <a:schemeClr val="bg1"/>
                </a:solidFill>
              </a:rPr>
              <a:t>sonnie</a:t>
            </a:r>
            <a:r>
              <a:rPr lang="en-US" i="1" dirty="0">
                <a:solidFill>
                  <a:schemeClr val="bg1"/>
                </a:solidFill>
              </a:rPr>
              <a:t> </a:t>
            </a:r>
            <a:r>
              <a:rPr lang="en-US" dirty="0">
                <a:solidFill>
                  <a:schemeClr val="bg1"/>
                </a:solidFill>
              </a:rPr>
              <a:t>(USA), mild</a:t>
            </a:r>
            <a:endParaRPr lang="ar-IQ" altLang="ar-IQ"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a:extLst>
              <a:ext uri="{FF2B5EF4-FFF2-40B4-BE49-F238E27FC236}">
                <a16:creationId xmlns:a16="http://schemas.microsoft.com/office/drawing/2014/main" id="{365BFC69-74C0-46B9-A2CB-34651477EF55}"/>
              </a:ext>
            </a:extLst>
          </p:cNvPr>
          <p:cNvSpPr>
            <a:spLocks noGrp="1"/>
          </p:cNvSpPr>
          <p:nvPr>
            <p:ph idx="1"/>
          </p:nvPr>
        </p:nvSpPr>
        <p:spPr>
          <a:xfrm>
            <a:off x="107950" y="115888"/>
            <a:ext cx="8856663" cy="6626225"/>
          </a:xfrm>
        </p:spPr>
        <p:txBody>
          <a:bodyPr/>
          <a:lstStyle/>
          <a:p>
            <a:pPr marL="0" indent="0" algn="l" rtl="0">
              <a:buFontTx/>
              <a:buNone/>
            </a:pPr>
            <a:r>
              <a:rPr lang="en-US" altLang="ar-IQ" b="1" u="sng">
                <a:solidFill>
                  <a:srgbClr val="FFFF00"/>
                </a:solidFill>
              </a:rPr>
              <a:t>Laboratory diagnosis</a:t>
            </a:r>
            <a:endParaRPr lang="en-US" altLang="ar-IQ">
              <a:solidFill>
                <a:srgbClr val="FFFF00"/>
              </a:solidFill>
            </a:endParaRPr>
          </a:p>
          <a:p>
            <a:pPr marL="0" indent="0" algn="l" rtl="0">
              <a:buFontTx/>
              <a:buNone/>
            </a:pPr>
            <a:r>
              <a:rPr lang="en-US" altLang="ar-IQ" b="1" u="sng">
                <a:solidFill>
                  <a:srgbClr val="FFC000"/>
                </a:solidFill>
              </a:rPr>
              <a:t>Culture of stool or rectal swabs</a:t>
            </a:r>
            <a:endParaRPr lang="en-US" altLang="ar-IQ" b="1">
              <a:solidFill>
                <a:srgbClr val="FFC000"/>
              </a:solidFill>
            </a:endParaRPr>
          </a:p>
          <a:p>
            <a:pPr marL="0" indent="0" algn="l" rtl="0">
              <a:buFontTx/>
              <a:buNone/>
            </a:pPr>
            <a:r>
              <a:rPr lang="en-US" altLang="ar-IQ">
                <a:solidFill>
                  <a:schemeClr val="bg1"/>
                </a:solidFill>
              </a:rPr>
              <a:t>           </a:t>
            </a:r>
            <a:r>
              <a:rPr lang="en-US" altLang="ar-IQ" b="1">
                <a:solidFill>
                  <a:schemeClr val="bg1"/>
                </a:solidFill>
              </a:rPr>
              <a:t>A.</a:t>
            </a:r>
            <a:r>
              <a:rPr lang="en-US" altLang="ar-IQ">
                <a:solidFill>
                  <a:schemeClr val="bg1"/>
                </a:solidFill>
              </a:rPr>
              <a:t> Hektoen enteric (HE) agar:</a:t>
            </a:r>
          </a:p>
          <a:p>
            <a:pPr marL="0" indent="0" algn="l" rtl="0">
              <a:buFontTx/>
              <a:buNone/>
            </a:pPr>
            <a:r>
              <a:rPr lang="en-US" altLang="ar-IQ">
                <a:solidFill>
                  <a:schemeClr val="bg1"/>
                </a:solidFill>
              </a:rPr>
              <a:t>              - </a:t>
            </a:r>
            <a:r>
              <a:rPr lang="en-US" altLang="ar-IQ">
                <a:solidFill>
                  <a:srgbClr val="FFC000"/>
                </a:solidFill>
              </a:rPr>
              <a:t>Green colonies</a:t>
            </a:r>
            <a:r>
              <a:rPr lang="en-US" altLang="ar-IQ">
                <a:solidFill>
                  <a:schemeClr val="bg1"/>
                </a:solidFill>
              </a:rPr>
              <a:t>, Non-Lactose</a:t>
            </a:r>
          </a:p>
          <a:p>
            <a:pPr marL="0" indent="0" algn="l" rtl="0">
              <a:buFontTx/>
              <a:buNone/>
            </a:pPr>
            <a:r>
              <a:rPr lang="en-US" altLang="ar-IQ">
                <a:solidFill>
                  <a:schemeClr val="bg1"/>
                </a:solidFill>
              </a:rPr>
              <a:t>                Fermenter (NLF); </a:t>
            </a:r>
            <a:r>
              <a:rPr lang="en-US" altLang="ar-IQ" u="sng">
                <a:solidFill>
                  <a:schemeClr val="bg1"/>
                </a:solidFill>
              </a:rPr>
              <a:t>no black color</a:t>
            </a:r>
          </a:p>
          <a:p>
            <a:pPr marL="0" indent="0" algn="l" rtl="0">
              <a:buFontTx/>
              <a:buNone/>
            </a:pPr>
            <a:r>
              <a:rPr lang="en-US" altLang="ar-IQ">
                <a:solidFill>
                  <a:schemeClr val="bg1"/>
                </a:solidFill>
              </a:rPr>
              <a:t>                (</a:t>
            </a:r>
            <a:r>
              <a:rPr lang="en-US" altLang="ar-IQ" b="1">
                <a:solidFill>
                  <a:srgbClr val="FFFF00"/>
                </a:solidFill>
              </a:rPr>
              <a:t>vs</a:t>
            </a:r>
            <a:r>
              <a:rPr lang="en-US" altLang="ar-IQ">
                <a:solidFill>
                  <a:schemeClr val="bg1"/>
                </a:solidFill>
              </a:rPr>
              <a:t> </a:t>
            </a:r>
            <a:r>
              <a:rPr lang="en-US" altLang="ar-IQ" i="1">
                <a:solidFill>
                  <a:schemeClr val="bg1"/>
                </a:solidFill>
              </a:rPr>
              <a:t>Salmonella</a:t>
            </a:r>
            <a:r>
              <a:rPr lang="en-US" altLang="ar-IQ">
                <a:solidFill>
                  <a:schemeClr val="bg1"/>
                </a:solidFill>
              </a:rPr>
              <a:t>; see Figure)</a:t>
            </a:r>
          </a:p>
          <a:p>
            <a:pPr marL="0" indent="0" algn="l" rtl="0">
              <a:buFontTx/>
              <a:buNone/>
            </a:pPr>
            <a:endParaRPr lang="en-US" altLang="ar-IQ">
              <a:solidFill>
                <a:schemeClr val="bg1"/>
              </a:solidFill>
            </a:endParaRPr>
          </a:p>
          <a:p>
            <a:pPr marL="0" indent="0" algn="l" rtl="0">
              <a:buFontTx/>
              <a:buNone/>
            </a:pPr>
            <a:r>
              <a:rPr lang="en-US" altLang="ar-IQ" b="1">
                <a:solidFill>
                  <a:schemeClr val="bg1"/>
                </a:solidFill>
              </a:rPr>
              <a:t>           B.</a:t>
            </a:r>
            <a:r>
              <a:rPr lang="en-US" altLang="ar-IQ">
                <a:solidFill>
                  <a:schemeClr val="bg1"/>
                </a:solidFill>
              </a:rPr>
              <a:t> Shigella-Salmonella (SS) agar:</a:t>
            </a:r>
          </a:p>
          <a:p>
            <a:pPr marL="0" indent="0" algn="l" rtl="0">
              <a:buFontTx/>
              <a:buNone/>
            </a:pPr>
            <a:r>
              <a:rPr lang="en-US" altLang="ar-IQ">
                <a:solidFill>
                  <a:schemeClr val="bg1"/>
                </a:solidFill>
              </a:rPr>
              <a:t>              - </a:t>
            </a:r>
            <a:r>
              <a:rPr lang="en-US" altLang="ar-IQ">
                <a:solidFill>
                  <a:srgbClr val="FFC000"/>
                </a:solidFill>
              </a:rPr>
              <a:t>Pale</a:t>
            </a:r>
            <a:r>
              <a:rPr lang="en-US" altLang="ar-IQ">
                <a:solidFill>
                  <a:schemeClr val="bg1"/>
                </a:solidFill>
              </a:rPr>
              <a:t> (NLF) and have </a:t>
            </a:r>
            <a:r>
              <a:rPr lang="en-US" altLang="ar-IQ" u="sng">
                <a:solidFill>
                  <a:schemeClr val="bg1"/>
                </a:solidFill>
              </a:rPr>
              <a:t>no black</a:t>
            </a:r>
          </a:p>
          <a:p>
            <a:pPr marL="0" indent="0" algn="l" rtl="0">
              <a:buFontTx/>
              <a:buNone/>
            </a:pPr>
            <a:r>
              <a:rPr lang="en-US" altLang="ar-IQ">
                <a:solidFill>
                  <a:schemeClr val="bg1"/>
                </a:solidFill>
              </a:rPr>
              <a:t>                color because non-H2S producer</a:t>
            </a:r>
          </a:p>
          <a:p>
            <a:pPr marL="0" indent="0" algn="l" rtl="0">
              <a:buFontTx/>
              <a:buNone/>
            </a:pPr>
            <a:r>
              <a:rPr lang="en-US" altLang="ar-IQ">
                <a:solidFill>
                  <a:schemeClr val="bg1"/>
                </a:solidFill>
              </a:rPr>
              <a:t>                (</a:t>
            </a:r>
            <a:r>
              <a:rPr lang="en-US" altLang="ar-IQ" b="1">
                <a:solidFill>
                  <a:srgbClr val="FFFF00"/>
                </a:solidFill>
              </a:rPr>
              <a:t>vs</a:t>
            </a:r>
            <a:r>
              <a:rPr lang="en-US" altLang="ar-IQ">
                <a:solidFill>
                  <a:schemeClr val="bg1"/>
                </a:solidFill>
              </a:rPr>
              <a:t> </a:t>
            </a:r>
            <a:r>
              <a:rPr lang="en-US" altLang="ar-IQ" i="1">
                <a:solidFill>
                  <a:schemeClr val="bg1"/>
                </a:solidFill>
              </a:rPr>
              <a:t>Salmonella</a:t>
            </a:r>
            <a:r>
              <a:rPr lang="en-US" altLang="ar-IQ">
                <a:solidFill>
                  <a:schemeClr val="bg1"/>
                </a:solidFill>
              </a:rPr>
              <a:t>)</a:t>
            </a:r>
            <a:endParaRPr lang="ar-IQ" altLang="ar-IQ">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a:extLst>
              <a:ext uri="{FF2B5EF4-FFF2-40B4-BE49-F238E27FC236}">
                <a16:creationId xmlns:a16="http://schemas.microsoft.com/office/drawing/2014/main" id="{0E93F546-3890-4912-A43F-2DDEEE14B7D1}"/>
              </a:ext>
            </a:extLst>
          </p:cNvPr>
          <p:cNvSpPr>
            <a:spLocks noGrp="1"/>
          </p:cNvSpPr>
          <p:nvPr>
            <p:ph idx="1"/>
          </p:nvPr>
        </p:nvSpPr>
        <p:spPr>
          <a:xfrm>
            <a:off x="457200" y="333375"/>
            <a:ext cx="8507413" cy="6119813"/>
          </a:xfrm>
        </p:spPr>
        <p:txBody>
          <a:bodyPr/>
          <a:lstStyle/>
          <a:p>
            <a:pPr marL="0" indent="0" algn="l" rtl="0">
              <a:buFontTx/>
              <a:buNone/>
            </a:pPr>
            <a:r>
              <a:rPr lang="en-US" altLang="ar-IQ" sz="3600" b="1">
                <a:solidFill>
                  <a:srgbClr val="FF0000"/>
                </a:solidFill>
              </a:rPr>
              <a:t>Hektoen Enteric Agar (HEA)</a:t>
            </a:r>
          </a:p>
          <a:p>
            <a:pPr marL="0" indent="0" algn="l" rtl="0">
              <a:buFontTx/>
              <a:buNone/>
            </a:pPr>
            <a:r>
              <a:rPr lang="en-US" altLang="ar-IQ" sz="2400"/>
              <a:t>Left/ </a:t>
            </a:r>
            <a:r>
              <a:rPr lang="en-US" altLang="ar-IQ" sz="2400" b="1" i="1"/>
              <a:t>Shigella</a:t>
            </a:r>
            <a:r>
              <a:rPr lang="en-US" altLang="ar-IQ" sz="2400"/>
              <a:t>: Green colonies (non-lactose fermenter “NLF”; non-H2S producer)</a:t>
            </a:r>
          </a:p>
          <a:p>
            <a:pPr marL="0" indent="0" algn="l" rtl="0">
              <a:buFontTx/>
              <a:buNone/>
            </a:pPr>
            <a:r>
              <a:rPr lang="en-US" altLang="ar-IQ" sz="2400"/>
              <a:t>Right/ : Black colonies due to H2S Production;</a:t>
            </a:r>
            <a:r>
              <a:rPr lang="en-US" altLang="ar-IQ" sz="2400" b="1" i="1"/>
              <a:t> Salmonella</a:t>
            </a:r>
            <a:r>
              <a:rPr lang="en-US" altLang="ar-IQ" sz="2400"/>
              <a:t> is also NLF </a:t>
            </a:r>
            <a:endParaRPr lang="ar-IQ" altLang="ar-IQ" sz="2400"/>
          </a:p>
        </p:txBody>
      </p:sp>
      <p:pic>
        <p:nvPicPr>
          <p:cNvPr id="38915" name="Picture 1">
            <a:extLst>
              <a:ext uri="{FF2B5EF4-FFF2-40B4-BE49-F238E27FC236}">
                <a16:creationId xmlns:a16="http://schemas.microsoft.com/office/drawing/2014/main" id="{C2BCF683-E072-4146-901D-91285D2BCA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575" y="2420938"/>
            <a:ext cx="6624638"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1">
            <a:extLst>
              <a:ext uri="{FF2B5EF4-FFF2-40B4-BE49-F238E27FC236}">
                <a16:creationId xmlns:a16="http://schemas.microsoft.com/office/drawing/2014/main" id="{3ED821EA-F7DF-4425-815E-B217CE593EC3}"/>
              </a:ext>
            </a:extLst>
          </p:cNvPr>
          <p:cNvSpPr>
            <a:spLocks noChangeArrowheads="1"/>
          </p:cNvSpPr>
          <p:nvPr/>
        </p:nvSpPr>
        <p:spPr bwMode="auto">
          <a:xfrm>
            <a:off x="1979613" y="3068638"/>
            <a:ext cx="1223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ar-IQ" b="1" i="1"/>
              <a:t>Shigella</a:t>
            </a:r>
            <a:endParaRPr lang="ar-JO" altLang="en-US"/>
          </a:p>
        </p:txBody>
      </p:sp>
      <p:sp>
        <p:nvSpPr>
          <p:cNvPr id="38917" name="Rectangle 2">
            <a:extLst>
              <a:ext uri="{FF2B5EF4-FFF2-40B4-BE49-F238E27FC236}">
                <a16:creationId xmlns:a16="http://schemas.microsoft.com/office/drawing/2014/main" id="{C1548D05-34DE-4F75-87D3-BCF1355290CB}"/>
              </a:ext>
            </a:extLst>
          </p:cNvPr>
          <p:cNvSpPr>
            <a:spLocks noChangeArrowheads="1"/>
          </p:cNvSpPr>
          <p:nvPr/>
        </p:nvSpPr>
        <p:spPr bwMode="auto">
          <a:xfrm>
            <a:off x="4787900" y="3068638"/>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ar-IQ" b="1" i="1"/>
              <a:t>Salmonella</a:t>
            </a:r>
            <a:endParaRPr lang="ar-JO" altLang="en-US"/>
          </a:p>
        </p:txBody>
      </p:sp>
      <p:pic>
        <p:nvPicPr>
          <p:cNvPr id="38918" name="Picture 1">
            <a:extLst>
              <a:ext uri="{FF2B5EF4-FFF2-40B4-BE49-F238E27FC236}">
                <a16:creationId xmlns:a16="http://schemas.microsoft.com/office/drawing/2014/main" id="{8072570C-CC23-4D40-B98E-5CCC675F72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0038" y="3497263"/>
            <a:ext cx="2314575"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Rectangle 3">
            <a:extLst>
              <a:ext uri="{FF2B5EF4-FFF2-40B4-BE49-F238E27FC236}">
                <a16:creationId xmlns:a16="http://schemas.microsoft.com/office/drawing/2014/main" id="{FA4FD026-E2F9-435F-B436-270BC7A96EAE}"/>
              </a:ext>
            </a:extLst>
          </p:cNvPr>
          <p:cNvSpPr>
            <a:spLocks noChangeArrowheads="1"/>
          </p:cNvSpPr>
          <p:nvPr/>
        </p:nvSpPr>
        <p:spPr bwMode="auto">
          <a:xfrm>
            <a:off x="6650038" y="2636838"/>
            <a:ext cx="2314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ar-IQ" sz="2400" b="1">
                <a:solidFill>
                  <a:srgbClr val="000000"/>
                </a:solidFill>
                <a:latin typeface="Calibri" panose="020F0502020204030204" pitchFamily="34" charset="0"/>
              </a:rPr>
              <a:t>Lactose Fermenter: </a:t>
            </a:r>
            <a:r>
              <a:rPr lang="en-US" altLang="ar-IQ" sz="2400" b="1">
                <a:solidFill>
                  <a:srgbClr val="FF0000"/>
                </a:solidFill>
                <a:latin typeface="Calibri" panose="020F0502020204030204" pitchFamily="34" charset="0"/>
              </a:rPr>
              <a:t>Red</a:t>
            </a:r>
            <a:endParaRPr lang="ar-JO" altLang="en-US" b="1">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Content Placeholder 1">
            <a:extLst>
              <a:ext uri="{FF2B5EF4-FFF2-40B4-BE49-F238E27FC236}">
                <a16:creationId xmlns:a16="http://schemas.microsoft.com/office/drawing/2014/main" id="{47D3B44F-3BBE-4F3B-B9C8-E7A6C26ACEF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836613"/>
            <a:ext cx="8207375" cy="5184775"/>
          </a:xfrm>
        </p:spPr>
      </p:pic>
      <p:sp>
        <p:nvSpPr>
          <p:cNvPr id="2" name="Rectangle 1">
            <a:extLst>
              <a:ext uri="{FF2B5EF4-FFF2-40B4-BE49-F238E27FC236}">
                <a16:creationId xmlns:a16="http://schemas.microsoft.com/office/drawing/2014/main" id="{A1D99039-52A2-4BB0-B15D-CE874E1DDF21}"/>
              </a:ext>
            </a:extLst>
          </p:cNvPr>
          <p:cNvSpPr/>
          <p:nvPr/>
        </p:nvSpPr>
        <p:spPr>
          <a:xfrm flipH="1">
            <a:off x="1042988" y="5805488"/>
            <a:ext cx="3241675" cy="522287"/>
          </a:xfrm>
          <a:prstGeom prst="rect">
            <a:avLst/>
          </a:prstGeom>
        </p:spPr>
        <p:txBody>
          <a:bodyPr>
            <a:spAutoFit/>
          </a:bodyPr>
          <a:lstStyle/>
          <a:p>
            <a:pPr algn="ctr">
              <a:spcBef>
                <a:spcPct val="20000"/>
              </a:spcBef>
              <a:defRPr/>
            </a:pPr>
            <a:r>
              <a:rPr lang="en-US" altLang="ar-IQ" sz="2800" b="1" kern="0" dirty="0">
                <a:latin typeface="Arial"/>
                <a:cs typeface="Arial"/>
              </a:rPr>
              <a:t>“Black colonies”</a:t>
            </a:r>
          </a:p>
        </p:txBody>
      </p:sp>
      <p:sp>
        <p:nvSpPr>
          <p:cNvPr id="3" name="Rectangle 2">
            <a:extLst>
              <a:ext uri="{FF2B5EF4-FFF2-40B4-BE49-F238E27FC236}">
                <a16:creationId xmlns:a16="http://schemas.microsoft.com/office/drawing/2014/main" id="{BFF5E39E-14E1-434D-A8CF-28A483220E69}"/>
              </a:ext>
            </a:extLst>
          </p:cNvPr>
          <p:cNvSpPr/>
          <p:nvPr/>
        </p:nvSpPr>
        <p:spPr>
          <a:xfrm>
            <a:off x="5219700" y="5786438"/>
            <a:ext cx="3240088" cy="584200"/>
          </a:xfrm>
          <a:prstGeom prst="rect">
            <a:avLst/>
          </a:prstGeom>
        </p:spPr>
        <p:txBody>
          <a:bodyPr>
            <a:spAutoFit/>
          </a:bodyPr>
          <a:lstStyle/>
          <a:p>
            <a:pPr>
              <a:spcBef>
                <a:spcPct val="20000"/>
              </a:spcBef>
              <a:defRPr/>
            </a:pPr>
            <a:r>
              <a:rPr lang="en-US" altLang="ar-IQ" sz="3200" b="1" kern="0" dirty="0">
                <a:solidFill>
                  <a:srgbClr val="FFC000"/>
                </a:solidFill>
                <a:latin typeface="Arial"/>
                <a:cs typeface="Arial"/>
              </a:rPr>
              <a:t>“Pale colonies”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a:extLst>
              <a:ext uri="{FF2B5EF4-FFF2-40B4-BE49-F238E27FC236}">
                <a16:creationId xmlns:a16="http://schemas.microsoft.com/office/drawing/2014/main" id="{9CE4F853-8B38-4A0D-A5A2-BB20E17C8A70}"/>
              </a:ext>
            </a:extLst>
          </p:cNvPr>
          <p:cNvSpPr>
            <a:spLocks noGrp="1"/>
          </p:cNvSpPr>
          <p:nvPr>
            <p:ph idx="1"/>
          </p:nvPr>
        </p:nvSpPr>
        <p:spPr>
          <a:xfrm>
            <a:off x="179388" y="115888"/>
            <a:ext cx="8785225" cy="6626225"/>
          </a:xfrm>
        </p:spPr>
        <p:txBody>
          <a:bodyPr/>
          <a:lstStyle/>
          <a:p>
            <a:pPr marL="0" indent="0" algn="l" rtl="0">
              <a:buFontTx/>
              <a:buNone/>
              <a:defRPr/>
            </a:pPr>
            <a:r>
              <a:rPr lang="en-US" sz="3600" b="1" u="sng" dirty="0">
                <a:solidFill>
                  <a:srgbClr val="FFFF00"/>
                </a:solidFill>
              </a:rPr>
              <a:t>Treatment</a:t>
            </a:r>
            <a:endParaRPr lang="en-US" sz="3600" dirty="0">
              <a:solidFill>
                <a:srgbClr val="FFFF00"/>
              </a:solidFill>
            </a:endParaRPr>
          </a:p>
          <a:p>
            <a:pPr marL="0" indent="0" algn="l" rtl="0">
              <a:buFontTx/>
              <a:buNone/>
              <a:defRPr/>
            </a:pPr>
            <a:r>
              <a:rPr lang="en-US" dirty="0">
                <a:solidFill>
                  <a:schemeClr val="bg1"/>
                </a:solidFill>
              </a:rPr>
              <a:t>1. Antimicrobial agents: </a:t>
            </a:r>
          </a:p>
          <a:p>
            <a:pPr marL="0" indent="0" algn="l" rtl="0">
              <a:buFontTx/>
              <a:buNone/>
              <a:defRPr/>
            </a:pPr>
            <a:r>
              <a:rPr lang="en-US" dirty="0">
                <a:solidFill>
                  <a:schemeClr val="bg1"/>
                </a:solidFill>
              </a:rPr>
              <a:t>           - Aims: To shorten duration of illness</a:t>
            </a:r>
          </a:p>
          <a:p>
            <a:pPr marL="0" indent="0" algn="l" rtl="0">
              <a:buFontTx/>
              <a:buNone/>
              <a:defRPr/>
            </a:pPr>
            <a:r>
              <a:rPr lang="en-US" dirty="0">
                <a:solidFill>
                  <a:schemeClr val="bg1"/>
                </a:solidFill>
              </a:rPr>
              <a:t>             and period of excretion of organisms </a:t>
            </a:r>
          </a:p>
          <a:p>
            <a:pPr marL="0" indent="0" algn="l" rtl="0">
              <a:buFontTx/>
              <a:buNone/>
              <a:defRPr/>
            </a:pPr>
            <a:r>
              <a:rPr lang="en-US" dirty="0">
                <a:solidFill>
                  <a:schemeClr val="bg1"/>
                </a:solidFill>
              </a:rPr>
              <a:t>           - Selection of AB is based on C/S</a:t>
            </a:r>
          </a:p>
          <a:p>
            <a:pPr marL="0" indent="0" algn="l" rtl="0">
              <a:buFontTx/>
              <a:buNone/>
              <a:defRPr/>
            </a:pPr>
            <a:r>
              <a:rPr lang="en-US" dirty="0">
                <a:solidFill>
                  <a:schemeClr val="bg1"/>
                </a:solidFill>
              </a:rPr>
              <a:t>           - Agents:</a:t>
            </a:r>
          </a:p>
          <a:p>
            <a:pPr marL="0" indent="0" algn="l" rtl="0">
              <a:buFontTx/>
              <a:buNone/>
              <a:defRPr/>
            </a:pPr>
            <a:r>
              <a:rPr lang="en-US" dirty="0">
                <a:solidFill>
                  <a:schemeClr val="bg1"/>
                </a:solidFill>
              </a:rPr>
              <a:t>               </a:t>
            </a:r>
            <a:r>
              <a:rPr lang="en-US" dirty="0">
                <a:solidFill>
                  <a:srgbClr val="FFC000"/>
                </a:solidFill>
              </a:rPr>
              <a:t>A.</a:t>
            </a:r>
            <a:r>
              <a:rPr lang="en-US" dirty="0">
                <a:solidFill>
                  <a:schemeClr val="bg1"/>
                </a:solidFill>
              </a:rPr>
              <a:t> Ampicillin (Resistance 5% - 50%)</a:t>
            </a:r>
          </a:p>
          <a:p>
            <a:pPr marL="0" indent="0" algn="l" rtl="0">
              <a:buFontTx/>
              <a:buNone/>
              <a:defRPr/>
            </a:pPr>
            <a:r>
              <a:rPr lang="en-US" b="1" dirty="0">
                <a:solidFill>
                  <a:schemeClr val="bg1"/>
                </a:solidFill>
              </a:rPr>
              <a:t>               </a:t>
            </a:r>
            <a:r>
              <a:rPr lang="en-US" dirty="0">
                <a:solidFill>
                  <a:srgbClr val="FFC000"/>
                </a:solidFill>
              </a:rPr>
              <a:t>B.</a:t>
            </a:r>
            <a:r>
              <a:rPr lang="en-US" dirty="0">
                <a:solidFill>
                  <a:schemeClr val="bg1"/>
                </a:solidFill>
              </a:rPr>
              <a:t> Ciprofloxacin, ceftriaxone, or</a:t>
            </a:r>
          </a:p>
          <a:p>
            <a:pPr marL="0" indent="0" algn="l" rtl="0">
              <a:buFontTx/>
              <a:buNone/>
              <a:defRPr/>
            </a:pPr>
            <a:r>
              <a:rPr lang="en-US" dirty="0">
                <a:solidFill>
                  <a:schemeClr val="bg1"/>
                </a:solidFill>
              </a:rPr>
              <a:t>                    azithromycin are alternatives</a:t>
            </a:r>
          </a:p>
          <a:p>
            <a:pPr algn="l" rtl="0">
              <a:defRPr/>
            </a:pPr>
            <a:r>
              <a:rPr lang="en-US" dirty="0">
                <a:solidFill>
                  <a:schemeClr val="bg1"/>
                </a:solidFill>
              </a:rPr>
              <a:t>2. Anti-spasmodic contraindicated (for any</a:t>
            </a:r>
          </a:p>
          <a:p>
            <a:pPr marL="0" indent="0" algn="l" rtl="0">
              <a:buFontTx/>
              <a:buNone/>
              <a:defRPr/>
            </a:pPr>
            <a:r>
              <a:rPr lang="en-US" dirty="0">
                <a:solidFill>
                  <a:schemeClr val="bg1"/>
                </a:solidFill>
              </a:rPr>
              <a:t>        invasive diarrhea as a rule)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a:extLst>
              <a:ext uri="{FF2B5EF4-FFF2-40B4-BE49-F238E27FC236}">
                <a16:creationId xmlns:a16="http://schemas.microsoft.com/office/drawing/2014/main" id="{9857EC9B-3A7C-4BA1-B29A-066F794E67BF}"/>
              </a:ext>
            </a:extLst>
          </p:cNvPr>
          <p:cNvSpPr>
            <a:spLocks noGrp="1"/>
          </p:cNvSpPr>
          <p:nvPr>
            <p:ph idx="1"/>
          </p:nvPr>
        </p:nvSpPr>
        <p:spPr>
          <a:xfrm>
            <a:off x="457200" y="333375"/>
            <a:ext cx="8578850" cy="6119813"/>
          </a:xfrm>
        </p:spPr>
        <p:txBody>
          <a:bodyPr/>
          <a:lstStyle/>
          <a:p>
            <a:pPr marL="0" indent="0" algn="l" rtl="0">
              <a:buFontTx/>
              <a:buNone/>
              <a:defRPr/>
            </a:pPr>
            <a:r>
              <a:rPr lang="en-US" sz="3600" b="1" u="sng" dirty="0">
                <a:solidFill>
                  <a:srgbClr val="FFFF00"/>
                </a:solidFill>
              </a:rPr>
              <a:t>Prevention</a:t>
            </a:r>
            <a:endParaRPr lang="en-US" sz="3600" dirty="0">
              <a:solidFill>
                <a:srgbClr val="FFFF00"/>
              </a:solidFill>
            </a:endParaRPr>
          </a:p>
          <a:p>
            <a:pPr marL="0" indent="0" algn="l" rtl="0">
              <a:buFontTx/>
              <a:buNone/>
              <a:defRPr/>
            </a:pPr>
            <a:r>
              <a:rPr lang="en-US" dirty="0">
                <a:solidFill>
                  <a:schemeClr val="bg1"/>
                </a:solidFill>
              </a:rPr>
              <a:t>   </a:t>
            </a:r>
            <a:r>
              <a:rPr lang="en-US" b="1" dirty="0">
                <a:solidFill>
                  <a:schemeClr val="bg1"/>
                </a:solidFill>
              </a:rPr>
              <a:t>1.</a:t>
            </a:r>
            <a:r>
              <a:rPr lang="en-US" dirty="0">
                <a:solidFill>
                  <a:schemeClr val="bg1"/>
                </a:solidFill>
              </a:rPr>
              <a:t> Standard sanitation</a:t>
            </a:r>
          </a:p>
          <a:p>
            <a:pPr algn="l" rtl="0">
              <a:defRPr/>
            </a:pPr>
            <a:endParaRPr lang="en-US" dirty="0">
              <a:solidFill>
                <a:schemeClr val="bg1"/>
              </a:solidFill>
            </a:endParaRPr>
          </a:p>
          <a:p>
            <a:pPr marL="0" indent="0" algn="l" rtl="0">
              <a:buFontTx/>
              <a:buNone/>
              <a:defRPr/>
            </a:pPr>
            <a:r>
              <a:rPr lang="en-US" dirty="0">
                <a:solidFill>
                  <a:schemeClr val="bg1"/>
                </a:solidFill>
              </a:rPr>
              <a:t>   </a:t>
            </a:r>
            <a:r>
              <a:rPr lang="en-US" b="1" dirty="0">
                <a:solidFill>
                  <a:schemeClr val="bg1"/>
                </a:solidFill>
              </a:rPr>
              <a:t>2.</a:t>
            </a:r>
            <a:r>
              <a:rPr lang="en-US" dirty="0">
                <a:solidFill>
                  <a:schemeClr val="bg1"/>
                </a:solidFill>
              </a:rPr>
              <a:t> Vaccination: </a:t>
            </a:r>
          </a:p>
          <a:p>
            <a:pPr marL="0" indent="0" algn="l" rtl="0">
              <a:buFontTx/>
              <a:buNone/>
              <a:defRPr/>
            </a:pPr>
            <a:r>
              <a:rPr lang="en-US" dirty="0">
                <a:solidFill>
                  <a:schemeClr val="bg1"/>
                </a:solidFill>
              </a:rPr>
              <a:t>           - Oral live attenuated vaccine (“?” no</a:t>
            </a:r>
          </a:p>
          <a:p>
            <a:pPr marL="0" indent="0" algn="l" rtl="0">
              <a:buFontTx/>
              <a:buNone/>
              <a:defRPr/>
            </a:pPr>
            <a:r>
              <a:rPr lang="en-US" dirty="0">
                <a:solidFill>
                  <a:schemeClr val="bg1"/>
                </a:solidFill>
              </a:rPr>
              <a:t>              </a:t>
            </a:r>
            <a:r>
              <a:rPr lang="en-US" u="sng" dirty="0">
                <a:solidFill>
                  <a:schemeClr val="bg1"/>
                </a:solidFill>
              </a:rPr>
              <a:t>licensed</a:t>
            </a:r>
            <a:r>
              <a:rPr lang="en-US" dirty="0">
                <a:solidFill>
                  <a:schemeClr val="bg1"/>
                </a:solidFill>
              </a:rPr>
              <a:t> vaccines available yet)</a:t>
            </a:r>
          </a:p>
          <a:p>
            <a:pPr marL="0" indent="0" algn="l" rtl="0">
              <a:buFontTx/>
              <a:buNone/>
              <a:defRPr/>
            </a:pPr>
            <a:r>
              <a:rPr lang="en-US" altLang="ar-IQ" dirty="0">
                <a:solidFill>
                  <a:schemeClr val="bg1"/>
                </a:solidFill>
              </a:rPr>
              <a:t>           </a:t>
            </a:r>
          </a:p>
          <a:p>
            <a:pPr marL="0" indent="0" algn="l" rtl="0">
              <a:buFontTx/>
              <a:buNone/>
              <a:defRPr/>
            </a:pPr>
            <a:r>
              <a:rPr lang="en-US" altLang="ar-IQ" dirty="0">
                <a:solidFill>
                  <a:schemeClr val="bg1"/>
                </a:solidFill>
              </a:rPr>
              <a:t>            - Mucosal IgA is to be produced after</a:t>
            </a:r>
          </a:p>
          <a:p>
            <a:pPr marL="0" indent="0" algn="l" rtl="0">
              <a:buFontTx/>
              <a:buNone/>
              <a:defRPr/>
            </a:pPr>
            <a:r>
              <a:rPr lang="en-US" altLang="ar-IQ" dirty="0">
                <a:solidFill>
                  <a:schemeClr val="bg1"/>
                </a:solidFill>
              </a:rPr>
              <a:t>             the presumptive vaccine.</a:t>
            </a:r>
            <a:endParaRPr lang="ar-IQ" altLang="ar-IQ" dirty="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Content Placeholder 1">
            <a:extLst>
              <a:ext uri="{FF2B5EF4-FFF2-40B4-BE49-F238E27FC236}">
                <a16:creationId xmlns:a16="http://schemas.microsoft.com/office/drawing/2014/main" id="{18CCB4E8-61CB-4296-A2EC-DF58201B2F1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620713"/>
            <a:ext cx="3743325" cy="5400675"/>
          </a:xfrm>
        </p:spPr>
      </p:pic>
      <p:sp>
        <p:nvSpPr>
          <p:cNvPr id="43011" name="Rectangle 2">
            <a:extLst>
              <a:ext uri="{FF2B5EF4-FFF2-40B4-BE49-F238E27FC236}">
                <a16:creationId xmlns:a16="http://schemas.microsoft.com/office/drawing/2014/main" id="{FDF433FB-690C-4EF4-B34D-7C7440F4399C}"/>
              </a:ext>
            </a:extLst>
          </p:cNvPr>
          <p:cNvSpPr>
            <a:spLocks noChangeArrowheads="1"/>
          </p:cNvSpPr>
          <p:nvPr/>
        </p:nvSpPr>
        <p:spPr bwMode="auto">
          <a:xfrm>
            <a:off x="4211638" y="0"/>
            <a:ext cx="4824412"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b="1" u="sng">
                <a:solidFill>
                  <a:srgbClr val="FF0000"/>
                </a:solidFill>
              </a:rPr>
              <a:t>The TSI agar </a:t>
            </a:r>
            <a:r>
              <a:rPr lang="en-US" altLang="en-US"/>
              <a:t>contains three sugars: </a:t>
            </a:r>
            <a:r>
              <a:rPr lang="en-US" altLang="en-US">
                <a:solidFill>
                  <a:srgbClr val="0070C0"/>
                </a:solidFill>
              </a:rPr>
              <a:t>lactose, sucrose, and glucose</a:t>
            </a:r>
            <a:r>
              <a:rPr lang="en-US" altLang="en-US"/>
              <a:t>, as well as a pH-sensitive dye such as </a:t>
            </a:r>
            <a:r>
              <a:rPr lang="en-US" altLang="en-US">
                <a:solidFill>
                  <a:srgbClr val="00B050"/>
                </a:solidFill>
              </a:rPr>
              <a:t>phenol red, sodium thiosulfate, ferrous sulfate, or ferrous ammonium sulfate</a:t>
            </a:r>
            <a:r>
              <a:rPr lang="en-US" altLang="en-US"/>
              <a:t>. </a:t>
            </a:r>
          </a:p>
          <a:p>
            <a:r>
              <a:rPr lang="en-US" altLang="en-US" i="1">
                <a:solidFill>
                  <a:srgbClr val="FF0000"/>
                </a:solidFill>
              </a:rPr>
              <a:t>Shigella</a:t>
            </a:r>
            <a:r>
              <a:rPr lang="en-US" altLang="en-US"/>
              <a:t>: Due to the organism's fermentation of glucose in the absence of oxygen, an acid is produced, changing the dye from red to yellow early on in the experiment. However, after all glucose has been consumed by the Shigella bacteria, they will begin to use oxygen in their catabolic reaction, leading to the formation of alkaline end-products, thereby, changing the phenol-red dye back to a red color in the region of the slant. </a:t>
            </a:r>
            <a:r>
              <a:rPr lang="en-US" altLang="en-US" b="1">
                <a:solidFill>
                  <a:srgbClr val="FF0000"/>
                </a:solidFill>
              </a:rPr>
              <a:t>K : A </a:t>
            </a:r>
            <a:r>
              <a:rPr lang="en-US" altLang="en-US">
                <a:solidFill>
                  <a:srgbClr val="FF0000"/>
                </a:solidFill>
              </a:rPr>
              <a:t>(Alkaline slant, Acidic butt)</a:t>
            </a:r>
          </a:p>
          <a:p>
            <a:r>
              <a:rPr lang="en-US" altLang="en-US" i="1">
                <a:solidFill>
                  <a:srgbClr val="FF0000"/>
                </a:solidFill>
              </a:rPr>
              <a:t>Salmonella</a:t>
            </a:r>
            <a:r>
              <a:rPr lang="en-US" altLang="en-US">
                <a:solidFill>
                  <a:srgbClr val="FF0000"/>
                </a:solidFill>
              </a:rPr>
              <a:t>: </a:t>
            </a:r>
            <a:r>
              <a:rPr lang="en-US" altLang="en-US">
                <a:solidFill>
                  <a:srgbClr val="0070C0"/>
                </a:solidFill>
              </a:rPr>
              <a:t>K:A:G (</a:t>
            </a:r>
            <a:r>
              <a:rPr lang="en-US" altLang="en-US"/>
              <a:t>Bubbles/Cracks)</a:t>
            </a:r>
          </a:p>
          <a:p>
            <a:r>
              <a:rPr lang="en-US" altLang="en-US"/>
              <a:t>: </a:t>
            </a:r>
            <a:r>
              <a:rPr lang="en-US" altLang="en-US">
                <a:solidFill>
                  <a:srgbClr val="0070C0"/>
                </a:solidFill>
              </a:rPr>
              <a:t>H2S</a:t>
            </a:r>
            <a:r>
              <a:rPr lang="en-US" altLang="en-US"/>
              <a:t> (Black)</a:t>
            </a:r>
          </a:p>
        </p:txBody>
      </p:sp>
      <p:pic>
        <p:nvPicPr>
          <p:cNvPr id="43012" name="Picture 3">
            <a:extLst>
              <a:ext uri="{FF2B5EF4-FFF2-40B4-BE49-F238E27FC236}">
                <a16:creationId xmlns:a16="http://schemas.microsoft.com/office/drawing/2014/main" id="{DFE22AB5-F8D5-4A78-9EDA-FFD77269AC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844675"/>
            <a:ext cx="7207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a:extLst>
              <a:ext uri="{FF2B5EF4-FFF2-40B4-BE49-F238E27FC236}">
                <a16:creationId xmlns:a16="http://schemas.microsoft.com/office/drawing/2014/main" id="{2D58DCDC-44C5-41A8-8128-C81D0953BAC8}"/>
              </a:ext>
            </a:extLst>
          </p:cNvPr>
          <p:cNvSpPr>
            <a:spLocks noGrp="1"/>
          </p:cNvSpPr>
          <p:nvPr>
            <p:ph idx="1"/>
          </p:nvPr>
        </p:nvSpPr>
        <p:spPr>
          <a:xfrm>
            <a:off x="179388" y="115888"/>
            <a:ext cx="8856662" cy="6553200"/>
          </a:xfrm>
        </p:spPr>
        <p:txBody>
          <a:bodyPr/>
          <a:lstStyle/>
          <a:p>
            <a:pPr marL="0" indent="0" algn="l" rtl="0">
              <a:buFontTx/>
              <a:buNone/>
              <a:defRPr/>
            </a:pPr>
            <a:r>
              <a:rPr lang="en-US" sz="3600" b="1" i="1" u="sng" dirty="0">
                <a:solidFill>
                  <a:srgbClr val="FFFF00"/>
                </a:solidFill>
              </a:rPr>
              <a:t>Salmonella</a:t>
            </a:r>
          </a:p>
          <a:p>
            <a:pPr marL="0" indent="0" algn="l" rtl="0">
              <a:buFontTx/>
              <a:buNone/>
              <a:defRPr/>
            </a:pPr>
            <a:r>
              <a:rPr lang="en-US" dirty="0">
                <a:solidFill>
                  <a:schemeClr val="bg1"/>
                </a:solidFill>
              </a:rPr>
              <a:t>• Family : Enterobacteriaceae</a:t>
            </a:r>
          </a:p>
          <a:p>
            <a:pPr marL="0" indent="0" algn="l" rtl="0">
              <a:buFontTx/>
              <a:buNone/>
              <a:defRPr/>
            </a:pPr>
            <a:r>
              <a:rPr lang="en-US" dirty="0">
                <a:solidFill>
                  <a:schemeClr val="bg1"/>
                </a:solidFill>
              </a:rPr>
              <a:t>• Gram negative, motile, non-lactose fermenter</a:t>
            </a:r>
          </a:p>
          <a:p>
            <a:pPr marL="0" indent="0" algn="l" rtl="0">
              <a:buFontTx/>
              <a:buNone/>
              <a:defRPr/>
            </a:pPr>
            <a:r>
              <a:rPr lang="en-US" dirty="0">
                <a:solidFill>
                  <a:schemeClr val="bg1"/>
                </a:solidFill>
              </a:rPr>
              <a:t>   (NLF) bacilli, H2S-producer (Black colonies,</a:t>
            </a:r>
          </a:p>
          <a:p>
            <a:pPr marL="0" indent="0" algn="l" rtl="0">
              <a:buFontTx/>
              <a:buNone/>
              <a:defRPr/>
            </a:pPr>
            <a:r>
              <a:rPr lang="en-US" dirty="0">
                <a:solidFill>
                  <a:schemeClr val="bg1"/>
                </a:solidFill>
              </a:rPr>
              <a:t>    &amp; positive TSI “triple sugar iron” or KIA)</a:t>
            </a:r>
          </a:p>
          <a:p>
            <a:pPr algn="l" rtl="0">
              <a:defRPr/>
            </a:pPr>
            <a:r>
              <a:rPr lang="en-US" b="1" u="sng" dirty="0">
                <a:solidFill>
                  <a:srgbClr val="FFFF00"/>
                </a:solidFill>
              </a:rPr>
              <a:t>Complex classification</a:t>
            </a:r>
            <a:r>
              <a:rPr lang="en-US" dirty="0">
                <a:solidFill>
                  <a:schemeClr val="bg1"/>
                </a:solidFill>
              </a:rPr>
              <a:t>: Are of two species:</a:t>
            </a:r>
          </a:p>
          <a:p>
            <a:pPr marL="0" indent="0" algn="l" rtl="0">
              <a:buFontTx/>
              <a:buNone/>
              <a:defRPr/>
            </a:pPr>
            <a:r>
              <a:rPr lang="en-US" i="1" dirty="0">
                <a:solidFill>
                  <a:schemeClr val="bg1"/>
                </a:solidFill>
              </a:rPr>
              <a:t>      </a:t>
            </a:r>
            <a:r>
              <a:rPr lang="en-US" dirty="0">
                <a:solidFill>
                  <a:schemeClr val="bg1"/>
                </a:solidFill>
              </a:rPr>
              <a:t>1</a:t>
            </a:r>
            <a:r>
              <a:rPr lang="en-US" i="1" dirty="0">
                <a:solidFill>
                  <a:schemeClr val="bg1"/>
                </a:solidFill>
              </a:rPr>
              <a:t>. </a:t>
            </a:r>
            <a:r>
              <a:rPr lang="en-US" b="1" i="1" dirty="0">
                <a:solidFill>
                  <a:srgbClr val="FFC000"/>
                </a:solidFill>
              </a:rPr>
              <a:t>S. </a:t>
            </a:r>
            <a:r>
              <a:rPr lang="en-US" b="1" i="1" dirty="0" err="1">
                <a:solidFill>
                  <a:srgbClr val="FFC000"/>
                </a:solidFill>
              </a:rPr>
              <a:t>enterica</a:t>
            </a:r>
            <a:r>
              <a:rPr lang="en-US" b="1" i="1" dirty="0">
                <a:solidFill>
                  <a:srgbClr val="FFC000"/>
                </a:solidFill>
              </a:rPr>
              <a:t>  </a:t>
            </a:r>
            <a:r>
              <a:rPr lang="en-US" dirty="0">
                <a:solidFill>
                  <a:schemeClr val="bg1"/>
                </a:solidFill>
              </a:rPr>
              <a:t>(species) which has:</a:t>
            </a:r>
            <a:r>
              <a:rPr lang="en-US" b="1" dirty="0">
                <a:solidFill>
                  <a:srgbClr val="FFC000"/>
                </a:solidFill>
              </a:rPr>
              <a:t> </a:t>
            </a:r>
          </a:p>
          <a:p>
            <a:pPr marL="0" indent="0" algn="l" rtl="0">
              <a:buFontTx/>
              <a:buNone/>
              <a:defRPr/>
            </a:pPr>
            <a:r>
              <a:rPr lang="en-US" dirty="0">
                <a:solidFill>
                  <a:schemeClr val="bg1"/>
                </a:solidFill>
              </a:rPr>
              <a:t>          - Six (I-VI) subspecies, e.g. </a:t>
            </a:r>
            <a:r>
              <a:rPr lang="en-US" i="1" dirty="0">
                <a:solidFill>
                  <a:schemeClr val="bg1"/>
                </a:solidFill>
              </a:rPr>
              <a:t>S. e. </a:t>
            </a:r>
            <a:r>
              <a:rPr lang="en-US" i="1" dirty="0" err="1">
                <a:solidFill>
                  <a:schemeClr val="bg1"/>
                </a:solidFill>
              </a:rPr>
              <a:t>enterica</a:t>
            </a:r>
            <a:endParaRPr lang="en-US" i="1" dirty="0">
              <a:solidFill>
                <a:schemeClr val="bg1"/>
              </a:solidFill>
            </a:endParaRPr>
          </a:p>
          <a:p>
            <a:pPr marL="0" indent="0" algn="l" rtl="0">
              <a:buFontTx/>
              <a:buNone/>
              <a:defRPr/>
            </a:pPr>
            <a:r>
              <a:rPr lang="en-US" dirty="0">
                <a:solidFill>
                  <a:schemeClr val="bg1"/>
                </a:solidFill>
              </a:rPr>
              <a:t>   which infects </a:t>
            </a:r>
            <a:r>
              <a:rPr lang="en-US" b="1" dirty="0">
                <a:solidFill>
                  <a:srgbClr val="FFC000"/>
                </a:solidFill>
              </a:rPr>
              <a:t>human</a:t>
            </a:r>
            <a:r>
              <a:rPr lang="en-US" dirty="0">
                <a:solidFill>
                  <a:schemeClr val="bg1"/>
                </a:solidFill>
              </a:rPr>
              <a:t> &amp; are of &gt; 2600 </a:t>
            </a:r>
            <a:r>
              <a:rPr lang="en-US" dirty="0" err="1">
                <a:solidFill>
                  <a:schemeClr val="bg1"/>
                </a:solidFill>
              </a:rPr>
              <a:t>serovars</a:t>
            </a:r>
            <a:endParaRPr lang="en-US" dirty="0">
              <a:solidFill>
                <a:schemeClr val="bg1"/>
              </a:solidFill>
            </a:endParaRPr>
          </a:p>
          <a:p>
            <a:pPr marL="0" indent="0" algn="l" rtl="0">
              <a:buFontTx/>
              <a:buNone/>
              <a:defRPr/>
            </a:pPr>
            <a:r>
              <a:rPr lang="en-US" dirty="0">
                <a:solidFill>
                  <a:schemeClr val="bg1"/>
                </a:solidFill>
              </a:rPr>
              <a:t>   (serotypes). Based on O, H &amp; Vi antigens</a:t>
            </a:r>
          </a:p>
          <a:p>
            <a:pPr marL="0" indent="0" algn="l" rtl="0">
              <a:buFontTx/>
              <a:buNone/>
              <a:defRPr/>
            </a:pPr>
            <a:r>
              <a:rPr lang="en-US" i="1" dirty="0">
                <a:solidFill>
                  <a:schemeClr val="bg1"/>
                </a:solidFill>
              </a:rPr>
              <a:t>      </a:t>
            </a:r>
            <a:r>
              <a:rPr lang="en-US" dirty="0">
                <a:solidFill>
                  <a:schemeClr val="bg1"/>
                </a:solidFill>
              </a:rPr>
              <a:t>2.</a:t>
            </a:r>
            <a:r>
              <a:rPr lang="en-US" i="1" dirty="0">
                <a:solidFill>
                  <a:schemeClr val="bg1"/>
                </a:solidFill>
              </a:rPr>
              <a:t> </a:t>
            </a:r>
            <a:r>
              <a:rPr lang="en-US" i="1" dirty="0">
                <a:solidFill>
                  <a:srgbClr val="FFC000"/>
                </a:solidFill>
              </a:rPr>
              <a:t>S</a:t>
            </a:r>
            <a:r>
              <a:rPr lang="en-US" b="1" i="1" dirty="0">
                <a:solidFill>
                  <a:srgbClr val="FFC000"/>
                </a:solidFill>
              </a:rPr>
              <a:t>. </a:t>
            </a:r>
            <a:r>
              <a:rPr lang="en-US" b="1" i="1" dirty="0" err="1">
                <a:solidFill>
                  <a:srgbClr val="FFC000"/>
                </a:solidFill>
              </a:rPr>
              <a:t>bongori</a:t>
            </a:r>
            <a:r>
              <a:rPr lang="en-US" b="1" i="1" dirty="0">
                <a:solidFill>
                  <a:srgbClr val="FFC000"/>
                </a:solidFill>
              </a:rPr>
              <a:t>  </a:t>
            </a:r>
            <a:r>
              <a:rPr lang="en-US" dirty="0">
                <a:solidFill>
                  <a:schemeClr val="bg1"/>
                </a:solidFill>
              </a:rPr>
              <a:t>(in animals “reptiles mainly”)</a:t>
            </a:r>
            <a:endParaRPr lang="en-US" b="1" dirty="0">
              <a:solidFill>
                <a:srgbClr val="FFC000"/>
              </a:solidFill>
            </a:endParaRPr>
          </a:p>
          <a:p>
            <a:pPr marL="0" indent="0" algn="l" rtl="0">
              <a:buFontTx/>
              <a:buNone/>
              <a:defRPr/>
            </a:pPr>
            <a:r>
              <a:rPr lang="en-US" dirty="0">
                <a:solidFill>
                  <a:schemeClr val="bg1"/>
                </a:solidFill>
              </a:rPr>
              <a:t>                                                                </a:t>
            </a:r>
            <a:endParaRPr lang="en-US" i="1" dirty="0">
              <a:solidFill>
                <a:srgbClr val="FFC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a:extLst>
              <a:ext uri="{FF2B5EF4-FFF2-40B4-BE49-F238E27FC236}">
                <a16:creationId xmlns:a16="http://schemas.microsoft.com/office/drawing/2014/main" id="{C2633741-144E-4677-9DFD-516DD912F682}"/>
              </a:ext>
            </a:extLst>
          </p:cNvPr>
          <p:cNvSpPr>
            <a:spLocks noGrp="1"/>
          </p:cNvSpPr>
          <p:nvPr>
            <p:ph idx="1"/>
          </p:nvPr>
        </p:nvSpPr>
        <p:spPr>
          <a:xfrm>
            <a:off x="179388" y="115888"/>
            <a:ext cx="8713787" cy="6626225"/>
          </a:xfrm>
        </p:spPr>
        <p:txBody>
          <a:bodyPr/>
          <a:lstStyle/>
          <a:p>
            <a:pPr marL="0" indent="0" algn="l">
              <a:buFontTx/>
              <a:buNone/>
            </a:pPr>
            <a:r>
              <a:rPr lang="en-US" altLang="en-US" sz="3600" b="1" i="1" u="sng">
                <a:solidFill>
                  <a:srgbClr val="FFFF00"/>
                </a:solidFill>
              </a:rPr>
              <a:t>Helicobacter pylori</a:t>
            </a:r>
            <a:r>
              <a:rPr lang="en-US" altLang="en-US" sz="3600" b="1" u="sng">
                <a:solidFill>
                  <a:srgbClr val="FFFF00"/>
                </a:solidFill>
              </a:rPr>
              <a:t> </a:t>
            </a:r>
            <a:r>
              <a:rPr lang="en-US" altLang="en-US">
                <a:solidFill>
                  <a:schemeClr val="bg1"/>
                </a:solidFill>
              </a:rPr>
              <a:t> </a:t>
            </a:r>
          </a:p>
          <a:p>
            <a:pPr marL="0" indent="0" algn="l">
              <a:buFontTx/>
              <a:buNone/>
            </a:pPr>
            <a:r>
              <a:rPr lang="en-US" altLang="en-US">
                <a:solidFill>
                  <a:schemeClr val="bg1"/>
                </a:solidFill>
              </a:rPr>
              <a:t>- </a:t>
            </a:r>
            <a:r>
              <a:rPr lang="en-US" altLang="en-US">
                <a:solidFill>
                  <a:srgbClr val="FFC000"/>
                </a:solidFill>
              </a:rPr>
              <a:t>Gram-negative</a:t>
            </a:r>
            <a:r>
              <a:rPr lang="en-US" altLang="en-US">
                <a:solidFill>
                  <a:schemeClr val="bg1"/>
                </a:solidFill>
              </a:rPr>
              <a:t>, helix-shaped (spiral), motile (4-6 polar flagella) &amp; microaerophilic organism. </a:t>
            </a:r>
          </a:p>
          <a:p>
            <a:pPr marL="0" indent="0" algn="l">
              <a:buFontTx/>
              <a:buNone/>
            </a:pPr>
            <a:r>
              <a:rPr lang="en-US" altLang="en-US">
                <a:solidFill>
                  <a:schemeClr val="bg1"/>
                </a:solidFill>
              </a:rPr>
              <a:t>- The organism is highly specialized to exist within the </a:t>
            </a:r>
            <a:r>
              <a:rPr lang="en-US" altLang="en-US">
                <a:solidFill>
                  <a:srgbClr val="FFC000"/>
                </a:solidFill>
              </a:rPr>
              <a:t>acidic environment </a:t>
            </a:r>
            <a:r>
              <a:rPr lang="en-US" altLang="en-US">
                <a:solidFill>
                  <a:schemeClr val="bg1"/>
                </a:solidFill>
              </a:rPr>
              <a:t>of the stomach.</a:t>
            </a:r>
          </a:p>
          <a:p>
            <a:pPr marL="0" indent="0" algn="l">
              <a:buFontTx/>
              <a:buNone/>
            </a:pPr>
            <a:r>
              <a:rPr lang="en-US" altLang="en-US">
                <a:solidFill>
                  <a:schemeClr val="bg1"/>
                </a:solidFill>
              </a:rPr>
              <a:t>        </a:t>
            </a:r>
            <a:r>
              <a:rPr lang="en-US" altLang="en-US" i="1">
                <a:solidFill>
                  <a:schemeClr val="bg1"/>
                </a:solidFill>
              </a:rPr>
              <a:t># It </a:t>
            </a:r>
            <a:r>
              <a:rPr lang="en-US" altLang="en-US">
                <a:solidFill>
                  <a:schemeClr val="bg1"/>
                </a:solidFill>
              </a:rPr>
              <a:t>can change its membrane potential at</a:t>
            </a:r>
          </a:p>
          <a:p>
            <a:pPr marL="0" indent="0" algn="l">
              <a:buFontTx/>
              <a:buNone/>
            </a:pPr>
            <a:r>
              <a:rPr lang="en-US" altLang="en-US">
                <a:solidFill>
                  <a:schemeClr val="bg1"/>
                </a:solidFill>
              </a:rPr>
              <a:t>          external </a:t>
            </a:r>
            <a:r>
              <a:rPr lang="en-US" altLang="en-US" i="1">
                <a:solidFill>
                  <a:schemeClr val="bg1"/>
                </a:solidFill>
              </a:rPr>
              <a:t>pH</a:t>
            </a:r>
            <a:r>
              <a:rPr lang="en-US" altLang="en-US">
                <a:solidFill>
                  <a:schemeClr val="bg1"/>
                </a:solidFill>
              </a:rPr>
              <a:t> levels from 3 to 7 in order to</a:t>
            </a:r>
          </a:p>
          <a:p>
            <a:pPr marL="0" indent="0" algn="l">
              <a:buFontTx/>
              <a:buNone/>
            </a:pPr>
            <a:r>
              <a:rPr lang="en-US" altLang="en-US">
                <a:solidFill>
                  <a:schemeClr val="bg1"/>
                </a:solidFill>
              </a:rPr>
              <a:t>          maintain its neutral internal </a:t>
            </a:r>
            <a:r>
              <a:rPr lang="en-US" altLang="en-US" i="1">
                <a:solidFill>
                  <a:schemeClr val="bg1"/>
                </a:solidFill>
              </a:rPr>
              <a:t>pH</a:t>
            </a:r>
            <a:r>
              <a:rPr lang="en-US" altLang="en-US">
                <a:solidFill>
                  <a:schemeClr val="bg1"/>
                </a:solidFill>
              </a:rPr>
              <a:t>. </a:t>
            </a:r>
          </a:p>
          <a:p>
            <a:pPr marL="0" indent="0" algn="l">
              <a:buFontTx/>
              <a:buNone/>
            </a:pPr>
            <a:r>
              <a:rPr lang="en-US" altLang="en-US">
                <a:solidFill>
                  <a:schemeClr val="bg1"/>
                </a:solidFill>
              </a:rPr>
              <a:t>- It uses </a:t>
            </a:r>
            <a:r>
              <a:rPr lang="en-US" altLang="en-US">
                <a:solidFill>
                  <a:srgbClr val="FFC000"/>
                </a:solidFill>
              </a:rPr>
              <a:t>virulence factors </a:t>
            </a:r>
            <a:r>
              <a:rPr lang="en-US" altLang="en-US">
                <a:solidFill>
                  <a:schemeClr val="bg1"/>
                </a:solidFill>
              </a:rPr>
              <a:t>such as </a:t>
            </a:r>
            <a:r>
              <a:rPr lang="en-US" altLang="en-US" b="1" u="sng">
                <a:solidFill>
                  <a:schemeClr val="bg1"/>
                </a:solidFill>
              </a:rPr>
              <a:t>urease</a:t>
            </a:r>
            <a:r>
              <a:rPr lang="en-US" altLang="en-US">
                <a:solidFill>
                  <a:schemeClr val="bg1"/>
                </a:solidFill>
              </a:rPr>
              <a:t> and its </a:t>
            </a:r>
            <a:r>
              <a:rPr lang="en-US" altLang="en-US" b="1" u="sng">
                <a:solidFill>
                  <a:schemeClr val="bg1"/>
                </a:solidFill>
              </a:rPr>
              <a:t>flagella</a:t>
            </a:r>
            <a:r>
              <a:rPr lang="en-US" altLang="en-US">
                <a:solidFill>
                  <a:schemeClr val="bg1"/>
                </a:solidFill>
              </a:rPr>
              <a:t> to establish infection. </a:t>
            </a:r>
          </a:p>
          <a:p>
            <a:pPr marL="0" indent="0" algn="l">
              <a:buFontTx/>
              <a:buNone/>
            </a:pPr>
            <a:r>
              <a:rPr lang="en-US" altLang="en-US">
                <a:solidFill>
                  <a:schemeClr val="bg1"/>
                </a:solidFill>
              </a:rPr>
              <a:t>- It can also use </a:t>
            </a:r>
            <a:r>
              <a:rPr lang="en-US" altLang="en-US">
                <a:solidFill>
                  <a:srgbClr val="FFC000"/>
                </a:solidFill>
              </a:rPr>
              <a:t>molecular mimicry </a:t>
            </a:r>
            <a:r>
              <a:rPr lang="en-US" altLang="en-US">
                <a:solidFill>
                  <a:schemeClr val="bg1"/>
                </a:solidFill>
              </a:rPr>
              <a:t>to evade the host immune response.</a:t>
            </a:r>
            <a:endParaRPr lang="ar-IQ" altLang="ar-IQ">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a:extLst>
              <a:ext uri="{FF2B5EF4-FFF2-40B4-BE49-F238E27FC236}">
                <a16:creationId xmlns:a16="http://schemas.microsoft.com/office/drawing/2014/main" id="{7BB1EB6C-B23E-4D0B-9BCA-16B8BD420FD9}"/>
              </a:ext>
            </a:extLst>
          </p:cNvPr>
          <p:cNvSpPr>
            <a:spLocks noGrp="1"/>
          </p:cNvSpPr>
          <p:nvPr>
            <p:ph idx="1"/>
          </p:nvPr>
        </p:nvSpPr>
        <p:spPr>
          <a:xfrm>
            <a:off x="179388" y="188913"/>
            <a:ext cx="8785225" cy="6480175"/>
          </a:xfrm>
        </p:spPr>
        <p:txBody>
          <a:bodyPr/>
          <a:lstStyle/>
          <a:p>
            <a:pPr marL="0" indent="0" algn="l" rtl="0">
              <a:buFontTx/>
              <a:buNone/>
            </a:pPr>
            <a:r>
              <a:rPr lang="en-US" altLang="en-US" sz="3600" b="1" u="sng">
                <a:solidFill>
                  <a:srgbClr val="FFFF00"/>
                </a:solidFill>
              </a:rPr>
              <a:t>Classification of  Salmonella</a:t>
            </a:r>
          </a:p>
          <a:p>
            <a:pPr marL="0" indent="0" algn="l" rtl="0">
              <a:buFontTx/>
              <a:buNone/>
            </a:pPr>
            <a:r>
              <a:rPr lang="en-US" altLang="en-US">
                <a:solidFill>
                  <a:schemeClr val="bg1"/>
                </a:solidFill>
              </a:rPr>
              <a:t>• Is based on: </a:t>
            </a:r>
            <a:r>
              <a:rPr lang="en-US" altLang="en-US" b="1">
                <a:solidFill>
                  <a:srgbClr val="FFC000"/>
                </a:solidFill>
              </a:rPr>
              <a:t>Kauffman-White classification:</a:t>
            </a:r>
            <a:endParaRPr lang="en-US" altLang="en-US" b="1" u="sng">
              <a:solidFill>
                <a:srgbClr val="FFFF00"/>
              </a:solidFill>
            </a:endParaRPr>
          </a:p>
          <a:p>
            <a:pPr marL="0" indent="0" algn="l" rtl="0">
              <a:buFontTx/>
              <a:buNone/>
            </a:pPr>
            <a:r>
              <a:rPr lang="en-US" altLang="en-US" b="1" u="sng">
                <a:solidFill>
                  <a:srgbClr val="FFC000"/>
                </a:solidFill>
              </a:rPr>
              <a:t>Full name (example)</a:t>
            </a:r>
            <a:r>
              <a:rPr lang="en-US" altLang="en-US">
                <a:solidFill>
                  <a:schemeClr val="bg1"/>
                </a:solidFill>
              </a:rPr>
              <a:t>: </a:t>
            </a:r>
          </a:p>
          <a:p>
            <a:pPr marL="0" indent="0" algn="l" rtl="0">
              <a:buFontTx/>
              <a:buNone/>
            </a:pPr>
            <a:r>
              <a:rPr lang="en-US" altLang="en-US" i="1">
                <a:solidFill>
                  <a:schemeClr val="bg1"/>
                </a:solidFill>
              </a:rPr>
              <a:t>    - Salmonella enterica</a:t>
            </a:r>
            <a:r>
              <a:rPr lang="en-US" altLang="en-US">
                <a:solidFill>
                  <a:schemeClr val="bg1"/>
                </a:solidFill>
              </a:rPr>
              <a:t> subsp. </a:t>
            </a:r>
            <a:r>
              <a:rPr lang="en-US" altLang="en-US" i="1">
                <a:solidFill>
                  <a:schemeClr val="bg1"/>
                </a:solidFill>
              </a:rPr>
              <a:t>Enterica</a:t>
            </a:r>
          </a:p>
          <a:p>
            <a:pPr marL="0" indent="0" algn="l" rtl="0">
              <a:buFontTx/>
              <a:buNone/>
            </a:pPr>
            <a:r>
              <a:rPr lang="en-US" altLang="ar-IQ">
                <a:solidFill>
                  <a:schemeClr val="bg1"/>
                </a:solidFill>
              </a:rPr>
              <a:t># S</a:t>
            </a:r>
            <a:r>
              <a:rPr lang="en-US" altLang="ar-IQ" b="1" u="sng">
                <a:solidFill>
                  <a:schemeClr val="bg1"/>
                </a:solidFill>
              </a:rPr>
              <a:t>erovars</a:t>
            </a:r>
            <a:r>
              <a:rPr lang="en-US" altLang="ar-IQ">
                <a:solidFill>
                  <a:schemeClr val="bg1"/>
                </a:solidFill>
              </a:rPr>
              <a:t> of </a:t>
            </a:r>
            <a:r>
              <a:rPr lang="en-US" altLang="ar-IQ" b="1">
                <a:solidFill>
                  <a:srgbClr val="FFC000"/>
                </a:solidFill>
              </a:rPr>
              <a:t>subsp. </a:t>
            </a:r>
            <a:r>
              <a:rPr lang="en-US" altLang="ar-IQ" b="1" i="1">
                <a:solidFill>
                  <a:srgbClr val="FFC000"/>
                </a:solidFill>
              </a:rPr>
              <a:t>Enterica</a:t>
            </a:r>
            <a:r>
              <a:rPr lang="en-US" altLang="ar-IQ">
                <a:solidFill>
                  <a:schemeClr val="bg1"/>
                </a:solidFill>
              </a:rPr>
              <a:t>: </a:t>
            </a:r>
          </a:p>
          <a:p>
            <a:pPr marL="0" indent="0" algn="l" rtl="0">
              <a:buFontTx/>
              <a:buNone/>
            </a:pPr>
            <a:r>
              <a:rPr lang="en-US" altLang="ar-IQ">
                <a:solidFill>
                  <a:schemeClr val="bg1"/>
                </a:solidFill>
              </a:rPr>
              <a:t>    • </a:t>
            </a:r>
            <a:r>
              <a:rPr lang="en-US" altLang="ar-IQ" u="sng">
                <a:solidFill>
                  <a:srgbClr val="FFFF00"/>
                </a:solidFill>
              </a:rPr>
              <a:t>Typhoidal</a:t>
            </a:r>
            <a:r>
              <a:rPr lang="en-US" altLang="ar-IQ">
                <a:solidFill>
                  <a:schemeClr val="bg1"/>
                </a:solidFill>
              </a:rPr>
              <a:t>: Typhi, Paratyphi- A, B, C  </a:t>
            </a:r>
          </a:p>
          <a:p>
            <a:pPr marL="0" indent="0" algn="l" rtl="0">
              <a:buFontTx/>
              <a:buNone/>
            </a:pPr>
            <a:r>
              <a:rPr lang="en-US" altLang="ar-IQ">
                <a:solidFill>
                  <a:schemeClr val="bg1"/>
                </a:solidFill>
              </a:rPr>
              <a:t>    • </a:t>
            </a:r>
            <a:r>
              <a:rPr lang="en-US" altLang="ar-IQ" u="sng">
                <a:solidFill>
                  <a:srgbClr val="FFFF00"/>
                </a:solidFill>
              </a:rPr>
              <a:t>Non-Typhoidal</a:t>
            </a:r>
            <a:r>
              <a:rPr lang="en-US" altLang="ar-IQ">
                <a:solidFill>
                  <a:schemeClr val="bg1"/>
                </a:solidFill>
              </a:rPr>
              <a:t>: Enteritidis, Typhimurium,</a:t>
            </a:r>
          </a:p>
          <a:p>
            <a:pPr marL="0" indent="0" algn="l" rtl="0">
              <a:buFontTx/>
              <a:buNone/>
            </a:pPr>
            <a:r>
              <a:rPr lang="en-US" altLang="ar-IQ">
                <a:solidFill>
                  <a:schemeClr val="bg1"/>
                </a:solidFill>
              </a:rPr>
              <a:t>      Choleraesuis, and others  </a:t>
            </a:r>
          </a:p>
          <a:p>
            <a:pPr marL="0" indent="0" algn="l" rtl="0">
              <a:buFontTx/>
              <a:buNone/>
            </a:pPr>
            <a:r>
              <a:rPr lang="en-US" altLang="en-US" b="1" u="sng">
                <a:solidFill>
                  <a:srgbClr val="FFC000"/>
                </a:solidFill>
              </a:rPr>
              <a:t>Abbreviation</a:t>
            </a:r>
            <a:r>
              <a:rPr lang="en-US" altLang="en-US">
                <a:solidFill>
                  <a:schemeClr val="bg1"/>
                </a:solidFill>
              </a:rPr>
              <a:t>: </a:t>
            </a:r>
          </a:p>
          <a:p>
            <a:pPr marL="0" indent="0" algn="l" rtl="0">
              <a:buFontTx/>
              <a:buNone/>
            </a:pPr>
            <a:r>
              <a:rPr lang="en-US" altLang="en-US" i="1">
                <a:solidFill>
                  <a:schemeClr val="bg1"/>
                </a:solidFill>
              </a:rPr>
              <a:t>     - Salmonella</a:t>
            </a:r>
            <a:r>
              <a:rPr lang="en-US" altLang="en-US">
                <a:solidFill>
                  <a:schemeClr val="bg1"/>
                </a:solidFill>
              </a:rPr>
              <a:t> Typhimurium.</a:t>
            </a:r>
          </a:p>
          <a:p>
            <a:pPr marL="0" indent="0" algn="l" rtl="0">
              <a:buFontTx/>
              <a:buNone/>
            </a:pPr>
            <a:r>
              <a:rPr lang="en-US" altLang="en-US" b="1" i="1">
                <a:solidFill>
                  <a:schemeClr val="bg1"/>
                </a:solidFill>
              </a:rPr>
              <a:t>     </a:t>
            </a:r>
            <a:r>
              <a:rPr lang="en-US" altLang="en-US">
                <a:solidFill>
                  <a:schemeClr val="bg1"/>
                </a:solidFill>
              </a:rPr>
              <a:t>-</a:t>
            </a:r>
            <a:r>
              <a:rPr lang="en-US" altLang="en-US" b="1">
                <a:solidFill>
                  <a:schemeClr val="bg1"/>
                </a:solidFill>
              </a:rPr>
              <a:t>  </a:t>
            </a:r>
            <a:r>
              <a:rPr lang="en-US" altLang="en-US" i="1">
                <a:solidFill>
                  <a:schemeClr val="bg1"/>
                </a:solidFill>
              </a:rPr>
              <a:t>Salmonella</a:t>
            </a:r>
            <a:r>
              <a:rPr lang="en-US" altLang="en-US">
                <a:solidFill>
                  <a:schemeClr val="bg1"/>
                </a:solidFill>
              </a:rPr>
              <a:t> Typhi.</a:t>
            </a:r>
            <a:endParaRPr lang="en-US" altLang="en-US" i="1">
              <a:solidFill>
                <a:srgbClr val="FFC000"/>
              </a:solidFill>
            </a:endParaRPr>
          </a:p>
          <a:p>
            <a:pPr marL="0" indent="0" algn="l" rtl="0">
              <a:buFontTx/>
              <a:buNone/>
            </a:pPr>
            <a:endParaRPr lang="ar-IQ" altLang="ar-IQ">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a:extLst>
              <a:ext uri="{FF2B5EF4-FFF2-40B4-BE49-F238E27FC236}">
                <a16:creationId xmlns:a16="http://schemas.microsoft.com/office/drawing/2014/main" id="{E2600C12-8244-46CE-B547-6204A38BEF00}"/>
              </a:ext>
            </a:extLst>
          </p:cNvPr>
          <p:cNvSpPr>
            <a:spLocks noGrp="1"/>
          </p:cNvSpPr>
          <p:nvPr>
            <p:ph idx="1"/>
          </p:nvPr>
        </p:nvSpPr>
        <p:spPr>
          <a:xfrm>
            <a:off x="179388" y="188913"/>
            <a:ext cx="8785225" cy="6553200"/>
          </a:xfrm>
        </p:spPr>
        <p:txBody>
          <a:bodyPr/>
          <a:lstStyle/>
          <a:p>
            <a:pPr marL="0" indent="0" algn="l" rtl="0">
              <a:buFontTx/>
              <a:buNone/>
              <a:defRPr/>
            </a:pPr>
            <a:r>
              <a:rPr lang="en-US" altLang="ar-IQ" b="1" i="1" u="sng" dirty="0">
                <a:solidFill>
                  <a:srgbClr val="FFFF00"/>
                </a:solidFill>
              </a:rPr>
              <a:t>Cont./… classification</a:t>
            </a:r>
          </a:p>
          <a:p>
            <a:pPr marL="0" indent="0" algn="l" rtl="0">
              <a:buFontTx/>
              <a:buNone/>
              <a:defRPr/>
            </a:pPr>
            <a:r>
              <a:rPr lang="en-US" dirty="0">
                <a:solidFill>
                  <a:schemeClr val="bg1"/>
                </a:solidFill>
              </a:rPr>
              <a:t>• </a:t>
            </a:r>
            <a:r>
              <a:rPr lang="en-US" dirty="0">
                <a:solidFill>
                  <a:srgbClr val="FFC000"/>
                </a:solidFill>
              </a:rPr>
              <a:t>S. Typhimurium </a:t>
            </a:r>
            <a:r>
              <a:rPr lang="en-US" dirty="0">
                <a:solidFill>
                  <a:schemeClr val="bg1"/>
                </a:solidFill>
              </a:rPr>
              <a:t>and </a:t>
            </a:r>
            <a:r>
              <a:rPr lang="en-US" dirty="0">
                <a:solidFill>
                  <a:srgbClr val="FFC000"/>
                </a:solidFill>
              </a:rPr>
              <a:t>S. </a:t>
            </a:r>
            <a:r>
              <a:rPr lang="en-US" dirty="0" err="1">
                <a:solidFill>
                  <a:srgbClr val="FFC000"/>
                </a:solidFill>
              </a:rPr>
              <a:t>Enteriditis</a:t>
            </a:r>
            <a:r>
              <a:rPr lang="en-US" dirty="0">
                <a:solidFill>
                  <a:srgbClr val="FFC000"/>
                </a:solidFill>
              </a:rPr>
              <a:t> </a:t>
            </a:r>
            <a:r>
              <a:rPr lang="en-US" dirty="0" err="1">
                <a:solidFill>
                  <a:schemeClr val="bg1"/>
                </a:solidFill>
              </a:rPr>
              <a:t>serovars</a:t>
            </a:r>
            <a:endParaRPr lang="en-US" dirty="0">
              <a:solidFill>
                <a:schemeClr val="bg1"/>
              </a:solidFill>
            </a:endParaRPr>
          </a:p>
          <a:p>
            <a:pPr marL="0" indent="0" algn="l" rtl="0">
              <a:buFontTx/>
              <a:buNone/>
              <a:defRPr/>
            </a:pPr>
            <a:r>
              <a:rPr lang="en-US" dirty="0">
                <a:solidFill>
                  <a:schemeClr val="bg1"/>
                </a:solidFill>
              </a:rPr>
              <a:t>   cause food poisoning (gastroenteritis). </a:t>
            </a:r>
            <a:endParaRPr lang="en-US" dirty="0">
              <a:solidFill>
                <a:srgbClr val="FFC000"/>
              </a:solidFill>
            </a:endParaRPr>
          </a:p>
          <a:p>
            <a:pPr marL="0" indent="0" algn="l" rtl="0">
              <a:buFontTx/>
              <a:buNone/>
              <a:defRPr/>
            </a:pPr>
            <a:r>
              <a:rPr lang="en-US" dirty="0">
                <a:solidFill>
                  <a:schemeClr val="bg1"/>
                </a:solidFill>
              </a:rPr>
              <a:t> # </a:t>
            </a:r>
            <a:r>
              <a:rPr lang="en-US" dirty="0">
                <a:solidFill>
                  <a:srgbClr val="FFC000"/>
                </a:solidFill>
              </a:rPr>
              <a:t>S. Enteritidis </a:t>
            </a:r>
            <a:r>
              <a:rPr lang="en-US" dirty="0">
                <a:solidFill>
                  <a:schemeClr val="bg1"/>
                </a:solidFill>
              </a:rPr>
              <a:t>is now more common &amp; rapidly</a:t>
            </a:r>
          </a:p>
          <a:p>
            <a:pPr marL="0" indent="0" algn="l" rtl="0">
              <a:buFontTx/>
              <a:buNone/>
              <a:defRPr/>
            </a:pPr>
            <a:r>
              <a:rPr lang="en-US" dirty="0">
                <a:solidFill>
                  <a:schemeClr val="bg1"/>
                </a:solidFill>
              </a:rPr>
              <a:t>    transmitted from hen to hen and to man.</a:t>
            </a:r>
          </a:p>
          <a:p>
            <a:pPr marL="0" indent="0" algn="l" rtl="0">
              <a:buFontTx/>
              <a:buNone/>
              <a:defRPr/>
            </a:pPr>
            <a:endParaRPr lang="en-US" altLang="ar-IQ" dirty="0"/>
          </a:p>
          <a:p>
            <a:pPr algn="l" rtl="0">
              <a:defRPr/>
            </a:pPr>
            <a:r>
              <a:rPr lang="en-US" b="1" dirty="0">
                <a:solidFill>
                  <a:srgbClr val="FFFF00"/>
                </a:solidFill>
              </a:rPr>
              <a:t>Antigens of </a:t>
            </a:r>
            <a:r>
              <a:rPr lang="en-US" b="1" i="1" dirty="0">
                <a:solidFill>
                  <a:srgbClr val="FFFF00"/>
                </a:solidFill>
              </a:rPr>
              <a:t>Salmonella</a:t>
            </a:r>
            <a:r>
              <a:rPr lang="en-US" dirty="0">
                <a:solidFill>
                  <a:schemeClr val="bg1"/>
                </a:solidFill>
              </a:rPr>
              <a:t>: </a:t>
            </a:r>
            <a:r>
              <a:rPr lang="en-US" b="1" dirty="0">
                <a:solidFill>
                  <a:srgbClr val="FFC000"/>
                </a:solidFill>
              </a:rPr>
              <a:t>O</a:t>
            </a:r>
            <a:r>
              <a:rPr lang="en-US" dirty="0">
                <a:solidFill>
                  <a:schemeClr val="bg1"/>
                </a:solidFill>
              </a:rPr>
              <a:t> (somatic), </a:t>
            </a:r>
          </a:p>
          <a:p>
            <a:pPr marL="0" indent="0" algn="l" rtl="0">
              <a:buFontTx/>
              <a:buNone/>
              <a:defRPr/>
            </a:pPr>
            <a:r>
              <a:rPr lang="en-US" b="1" dirty="0">
                <a:solidFill>
                  <a:schemeClr val="bg1"/>
                </a:solidFill>
              </a:rPr>
              <a:t>   </a:t>
            </a:r>
            <a:r>
              <a:rPr lang="en-US" b="1" dirty="0">
                <a:solidFill>
                  <a:srgbClr val="FFC000"/>
                </a:solidFill>
              </a:rPr>
              <a:t>H</a:t>
            </a:r>
            <a:r>
              <a:rPr lang="en-US" dirty="0">
                <a:solidFill>
                  <a:schemeClr val="bg1"/>
                </a:solidFill>
              </a:rPr>
              <a:t> (</a:t>
            </a:r>
            <a:r>
              <a:rPr lang="en-US" dirty="0" err="1">
                <a:solidFill>
                  <a:schemeClr val="bg1"/>
                </a:solidFill>
              </a:rPr>
              <a:t>flagellar</a:t>
            </a:r>
            <a:r>
              <a:rPr lang="en-US" dirty="0">
                <a:solidFill>
                  <a:schemeClr val="bg1"/>
                </a:solidFill>
              </a:rPr>
              <a:t>), </a:t>
            </a:r>
            <a:r>
              <a:rPr lang="en-US" b="1" dirty="0">
                <a:solidFill>
                  <a:srgbClr val="FFC000"/>
                </a:solidFill>
              </a:rPr>
              <a:t>K</a:t>
            </a:r>
            <a:r>
              <a:rPr lang="en-US" dirty="0">
                <a:solidFill>
                  <a:schemeClr val="bg1"/>
                </a:solidFill>
              </a:rPr>
              <a:t> (capsular) and </a:t>
            </a:r>
            <a:r>
              <a:rPr lang="en-US" b="1" dirty="0">
                <a:solidFill>
                  <a:srgbClr val="FFC000"/>
                </a:solidFill>
              </a:rPr>
              <a:t>Vi</a:t>
            </a:r>
            <a:r>
              <a:rPr lang="en-US" dirty="0">
                <a:solidFill>
                  <a:schemeClr val="bg1"/>
                </a:solidFill>
              </a:rPr>
              <a:t> (virulence)</a:t>
            </a:r>
          </a:p>
          <a:p>
            <a:pPr marL="0" indent="0" algn="l" rtl="0">
              <a:buFontTx/>
              <a:buNone/>
              <a:defRPr/>
            </a:pPr>
            <a:r>
              <a:rPr lang="en-US" dirty="0">
                <a:solidFill>
                  <a:schemeClr val="bg1"/>
                </a:solidFill>
              </a:rPr>
              <a:t>                </a:t>
            </a:r>
          </a:p>
          <a:p>
            <a:pPr algn="l" rtl="0">
              <a:defRPr/>
            </a:pPr>
            <a:r>
              <a:rPr lang="en-US" dirty="0" err="1">
                <a:solidFill>
                  <a:schemeClr val="bg1"/>
                </a:solidFill>
              </a:rPr>
              <a:t>Pili</a:t>
            </a:r>
            <a:r>
              <a:rPr lang="en-US" dirty="0">
                <a:solidFill>
                  <a:schemeClr val="bg1"/>
                </a:solidFill>
              </a:rPr>
              <a:t> type-I (binds to mannose receptor, which i</a:t>
            </a:r>
            <a:r>
              <a:rPr lang="en-US" i="1" dirty="0">
                <a:solidFill>
                  <a:schemeClr val="bg1"/>
                </a:solidFill>
              </a:rPr>
              <a:t>s</a:t>
            </a:r>
            <a:r>
              <a:rPr lang="en-US" i="1" dirty="0">
                <a:solidFill>
                  <a:srgbClr val="FFC000"/>
                </a:solidFill>
              </a:rPr>
              <a:t> proportional to </a:t>
            </a:r>
            <a:r>
              <a:rPr lang="en-US" i="1" dirty="0">
                <a:solidFill>
                  <a:schemeClr val="bg1"/>
                </a:solidFill>
              </a:rPr>
              <a:t>E. coli</a:t>
            </a:r>
            <a:r>
              <a:rPr lang="en-US" dirty="0">
                <a:solidFill>
                  <a:schemeClr val="bg1"/>
                </a:solidFill>
              </a:rPr>
              <a:t>) for attachment.</a:t>
            </a:r>
          </a:p>
          <a:p>
            <a:pPr marL="0" indent="0" algn="l" rtl="0">
              <a:buFontTx/>
              <a:buNone/>
              <a:defRPr/>
            </a:pPr>
            <a:endParaRPr lang="en-US" dirty="0">
              <a:solidFill>
                <a:schemeClr val="bg1"/>
              </a:solidFill>
            </a:endParaRPr>
          </a:p>
          <a:p>
            <a:pPr marL="0" indent="0" algn="l" rtl="0">
              <a:buFontTx/>
              <a:buNone/>
              <a:defRPr/>
            </a:pPr>
            <a:endParaRPr lang="en-US" dirty="0">
              <a:solidFill>
                <a:schemeClr val="bg1"/>
              </a:solidFill>
            </a:endParaRPr>
          </a:p>
          <a:p>
            <a:pPr marL="0" indent="0" algn="l" rtl="0">
              <a:buFontTx/>
              <a:buNone/>
              <a:defRPr/>
            </a:pPr>
            <a:endParaRPr lang="ar-IQ" altLang="ar-IQ"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a:extLst>
              <a:ext uri="{FF2B5EF4-FFF2-40B4-BE49-F238E27FC236}">
                <a16:creationId xmlns:a16="http://schemas.microsoft.com/office/drawing/2014/main" id="{D9F72D2F-B62E-4CF8-9FCB-D81EC65A44F7}"/>
              </a:ext>
            </a:extLst>
          </p:cNvPr>
          <p:cNvSpPr>
            <a:spLocks noGrp="1"/>
          </p:cNvSpPr>
          <p:nvPr>
            <p:ph idx="1"/>
          </p:nvPr>
        </p:nvSpPr>
        <p:spPr>
          <a:xfrm>
            <a:off x="179388" y="115888"/>
            <a:ext cx="8785225" cy="6626225"/>
          </a:xfrm>
        </p:spPr>
        <p:txBody>
          <a:bodyPr/>
          <a:lstStyle/>
          <a:p>
            <a:pPr marL="0" indent="0" algn="l" rtl="0">
              <a:buFontTx/>
              <a:buNone/>
            </a:pPr>
            <a:r>
              <a:rPr lang="en-US" altLang="ar-IQ" sz="3600" b="1" u="sng">
                <a:solidFill>
                  <a:srgbClr val="FFFF00"/>
                </a:solidFill>
              </a:rPr>
              <a:t>Clinical manifestations</a:t>
            </a:r>
            <a:endParaRPr lang="en-US" altLang="ar-IQ" sz="3600">
              <a:solidFill>
                <a:srgbClr val="FFFF00"/>
              </a:solidFill>
            </a:endParaRPr>
          </a:p>
          <a:p>
            <a:pPr marL="0" indent="0" algn="l" rtl="0">
              <a:buFontTx/>
              <a:buNone/>
            </a:pPr>
            <a:r>
              <a:rPr lang="en-US" altLang="ar-IQ">
                <a:solidFill>
                  <a:schemeClr val="bg1"/>
                </a:solidFill>
              </a:rPr>
              <a:t>        1. Gastroenteritis / Non-typhoidal</a:t>
            </a:r>
          </a:p>
          <a:p>
            <a:pPr marL="0" indent="0" algn="l" rtl="0">
              <a:buFontTx/>
              <a:buNone/>
            </a:pPr>
            <a:r>
              <a:rPr lang="en-US" altLang="ar-IQ">
                <a:solidFill>
                  <a:schemeClr val="bg1"/>
                </a:solidFill>
              </a:rPr>
              <a:t>            </a:t>
            </a:r>
            <a:r>
              <a:rPr lang="en-US" altLang="ar-IQ" i="1">
                <a:solidFill>
                  <a:schemeClr val="bg1"/>
                </a:solidFill>
              </a:rPr>
              <a:t>Salmonella </a:t>
            </a:r>
            <a:r>
              <a:rPr lang="en-US" altLang="ar-IQ">
                <a:solidFill>
                  <a:schemeClr val="bg1"/>
                </a:solidFill>
              </a:rPr>
              <a:t>serovars) food poisoning</a:t>
            </a:r>
          </a:p>
          <a:p>
            <a:pPr marL="0" indent="0" algn="l" rtl="0">
              <a:buFontTx/>
              <a:buNone/>
            </a:pPr>
            <a:r>
              <a:rPr lang="en-US" altLang="ar-IQ">
                <a:solidFill>
                  <a:schemeClr val="bg1"/>
                </a:solidFill>
              </a:rPr>
              <a:t>            (</a:t>
            </a:r>
            <a:r>
              <a:rPr lang="en-US" altLang="ar-IQ" b="1" i="1">
                <a:solidFill>
                  <a:srgbClr val="FFC000"/>
                </a:solidFill>
              </a:rPr>
              <a:t>to be considered in this lecture</a:t>
            </a:r>
            <a:r>
              <a:rPr lang="en-US" altLang="ar-IQ">
                <a:solidFill>
                  <a:schemeClr val="bg1"/>
                </a:solidFill>
              </a:rPr>
              <a:t>)</a:t>
            </a:r>
          </a:p>
          <a:p>
            <a:pPr marL="0" indent="0" algn="l" rtl="0">
              <a:buFontTx/>
              <a:buNone/>
            </a:pPr>
            <a:r>
              <a:rPr lang="en-US" altLang="ar-IQ">
                <a:solidFill>
                  <a:schemeClr val="bg1"/>
                </a:solidFill>
              </a:rPr>
              <a:t>        2. Bacteraemia and metastatic infection</a:t>
            </a:r>
          </a:p>
          <a:p>
            <a:pPr marL="0" indent="0" algn="l" rtl="0">
              <a:buFontTx/>
              <a:buNone/>
            </a:pPr>
            <a:r>
              <a:rPr lang="en-US" altLang="ar-IQ">
                <a:solidFill>
                  <a:schemeClr val="bg1"/>
                </a:solidFill>
              </a:rPr>
              <a:t>           # caused by </a:t>
            </a:r>
            <a:r>
              <a:rPr lang="en-US" altLang="ar-IQ" i="1">
                <a:solidFill>
                  <a:schemeClr val="bg1"/>
                </a:solidFill>
              </a:rPr>
              <a:t>Salmonella</a:t>
            </a:r>
            <a:r>
              <a:rPr lang="en-US" altLang="ar-IQ">
                <a:solidFill>
                  <a:schemeClr val="bg1"/>
                </a:solidFill>
              </a:rPr>
              <a:t> Choleraesuis</a:t>
            </a:r>
          </a:p>
          <a:p>
            <a:pPr marL="0" indent="0" algn="l" rtl="0">
              <a:buFontTx/>
              <a:buNone/>
            </a:pPr>
            <a:r>
              <a:rPr lang="en-US" altLang="ar-IQ">
                <a:solidFill>
                  <a:schemeClr val="bg1"/>
                </a:solidFill>
              </a:rPr>
              <a:t>              (Non-typhoidal </a:t>
            </a:r>
            <a:r>
              <a:rPr lang="en-US" altLang="ar-IQ" i="1">
                <a:solidFill>
                  <a:schemeClr val="bg1"/>
                </a:solidFill>
              </a:rPr>
              <a:t>Salmonella</a:t>
            </a:r>
            <a:r>
              <a:rPr lang="en-US" altLang="ar-IQ">
                <a:solidFill>
                  <a:schemeClr val="bg1"/>
                </a:solidFill>
              </a:rPr>
              <a:t> serovar)</a:t>
            </a:r>
          </a:p>
          <a:p>
            <a:pPr marL="0" indent="0" algn="l" rtl="0">
              <a:buFontTx/>
              <a:buNone/>
            </a:pPr>
            <a:r>
              <a:rPr lang="en-US" altLang="ar-IQ">
                <a:solidFill>
                  <a:schemeClr val="bg1"/>
                </a:solidFill>
              </a:rPr>
              <a:t>        3. Enteric fevers (Typhoidal </a:t>
            </a:r>
            <a:r>
              <a:rPr lang="en-US" altLang="ar-IQ" i="1">
                <a:solidFill>
                  <a:schemeClr val="bg1"/>
                </a:solidFill>
              </a:rPr>
              <a:t>Salmonella</a:t>
            </a:r>
            <a:r>
              <a:rPr lang="en-US" altLang="ar-IQ">
                <a:solidFill>
                  <a:schemeClr val="bg1"/>
                </a:solidFill>
              </a:rPr>
              <a:t>)</a:t>
            </a:r>
          </a:p>
          <a:p>
            <a:pPr marL="0" indent="0" algn="l" rtl="0">
              <a:buFontTx/>
              <a:buNone/>
            </a:pPr>
            <a:r>
              <a:rPr lang="en-US" altLang="ar-IQ">
                <a:solidFill>
                  <a:schemeClr val="bg1"/>
                </a:solidFill>
              </a:rPr>
              <a:t>           # </a:t>
            </a:r>
            <a:r>
              <a:rPr lang="en-US" altLang="ar-IQ" i="1">
                <a:solidFill>
                  <a:schemeClr val="bg1"/>
                </a:solidFill>
              </a:rPr>
              <a:t>Salmonella</a:t>
            </a:r>
            <a:r>
              <a:rPr lang="en-US" altLang="ar-IQ">
                <a:solidFill>
                  <a:schemeClr val="bg1"/>
                </a:solidFill>
              </a:rPr>
              <a:t> Typhi &amp; Paratyphi- A,B,C</a:t>
            </a:r>
          </a:p>
          <a:p>
            <a:pPr marL="0" indent="0" algn="l" rtl="0">
              <a:buFontTx/>
              <a:buNone/>
            </a:pPr>
            <a:r>
              <a:rPr lang="en-US" altLang="ar-IQ">
                <a:solidFill>
                  <a:schemeClr val="bg1"/>
                </a:solidFill>
              </a:rPr>
              <a:t>                 (</a:t>
            </a:r>
            <a:r>
              <a:rPr lang="en-US" altLang="ar-IQ" b="1" i="1">
                <a:solidFill>
                  <a:srgbClr val="FFC000"/>
                </a:solidFill>
              </a:rPr>
              <a:t>studied with the HLS module</a:t>
            </a:r>
            <a:r>
              <a:rPr lang="en-US" altLang="ar-IQ">
                <a:solidFill>
                  <a:schemeClr val="bg1"/>
                </a:solidFill>
              </a:rPr>
              <a:t>)</a:t>
            </a:r>
          </a:p>
          <a:p>
            <a:pPr marL="0" indent="0" algn="l" rtl="0">
              <a:buFontTx/>
              <a:buNone/>
            </a:pPr>
            <a:r>
              <a:rPr lang="en-US" altLang="ar-IQ">
                <a:solidFill>
                  <a:schemeClr val="bg1"/>
                </a:solidFill>
              </a:rPr>
              <a:t>        4. Asymptomatic carrier state</a:t>
            </a:r>
            <a:r>
              <a:rPr lang="en-US" altLang="ar-IQ"/>
              <a:t> </a:t>
            </a:r>
            <a:endParaRPr lang="ar-IQ" altLang="ar-IQ"/>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a:extLst>
              <a:ext uri="{FF2B5EF4-FFF2-40B4-BE49-F238E27FC236}">
                <a16:creationId xmlns:a16="http://schemas.microsoft.com/office/drawing/2014/main" id="{DC60D1D2-5391-4B2D-A199-6D02AC00AEF5}"/>
              </a:ext>
            </a:extLst>
          </p:cNvPr>
          <p:cNvSpPr>
            <a:spLocks noGrp="1"/>
          </p:cNvSpPr>
          <p:nvPr>
            <p:ph idx="1"/>
          </p:nvPr>
        </p:nvSpPr>
        <p:spPr>
          <a:xfrm>
            <a:off x="-31750" y="42863"/>
            <a:ext cx="8713788" cy="6553200"/>
          </a:xfrm>
        </p:spPr>
        <p:txBody>
          <a:bodyPr/>
          <a:lstStyle/>
          <a:p>
            <a:pPr marL="0" indent="0" algn="l">
              <a:buFontTx/>
              <a:buNone/>
            </a:pPr>
            <a:r>
              <a:rPr lang="en-US" altLang="ar-IQ"/>
              <a:t>       </a:t>
            </a:r>
            <a:r>
              <a:rPr lang="ar-IQ" altLang="ar-IQ"/>
              <a:t>          </a:t>
            </a:r>
            <a:r>
              <a:rPr lang="en-US" altLang="ar-IQ"/>
              <a:t>                    </a:t>
            </a:r>
            <a:endParaRPr lang="ar-IQ" altLang="ar-IQ"/>
          </a:p>
        </p:txBody>
      </p:sp>
      <p:sp>
        <p:nvSpPr>
          <p:cNvPr id="48131" name="Content Placeholder 2">
            <a:extLst>
              <a:ext uri="{FF2B5EF4-FFF2-40B4-BE49-F238E27FC236}">
                <a16:creationId xmlns:a16="http://schemas.microsoft.com/office/drawing/2014/main" id="{C959BAAA-88D5-4DC1-B418-EF2C36B11799}"/>
              </a:ext>
            </a:extLst>
          </p:cNvPr>
          <p:cNvSpPr txBox="1">
            <a:spLocks/>
          </p:cNvSpPr>
          <p:nvPr/>
        </p:nvSpPr>
        <p:spPr bwMode="auto">
          <a:xfrm>
            <a:off x="179388" y="28575"/>
            <a:ext cx="871378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gn="l" rtl="0">
              <a:buFont typeface="Arial" panose="020B0604020202020204" pitchFamily="34" charset="0"/>
              <a:buNone/>
            </a:pPr>
            <a:r>
              <a:rPr lang="en-US" altLang="ar-JO" sz="2400">
                <a:solidFill>
                  <a:schemeClr val="bg1"/>
                </a:solidFill>
              </a:rPr>
              <a:t>Salmonella: Bacilli</a:t>
            </a:r>
          </a:p>
        </p:txBody>
      </p:sp>
      <p:sp>
        <p:nvSpPr>
          <p:cNvPr id="48132" name="AutoShape 5" descr="نتيجة بحث الصور عن ‪typhoid fe image‬‏">
            <a:extLst>
              <a:ext uri="{FF2B5EF4-FFF2-40B4-BE49-F238E27FC236}">
                <a16:creationId xmlns:a16="http://schemas.microsoft.com/office/drawing/2014/main" id="{5404970C-B07C-4C1A-9FFD-9A8FA748B731}"/>
              </a:ext>
            </a:extLst>
          </p:cNvPr>
          <p:cNvSpPr>
            <a:spLocks noChangeAspect="1" noChangeArrowheads="1"/>
          </p:cNvSpPr>
          <p:nvPr/>
        </p:nvSpPr>
        <p:spPr bwMode="auto">
          <a:xfrm>
            <a:off x="16192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gn="l" rtl="0">
              <a:lnSpc>
                <a:spcPct val="100000"/>
              </a:lnSpc>
              <a:spcBef>
                <a:spcPct val="0"/>
              </a:spcBef>
              <a:buFontTx/>
              <a:buNone/>
            </a:pPr>
            <a:endParaRPr lang="ar-IQ" altLang="ar-IQ" sz="2000">
              <a:latin typeface="Arial" panose="020B0604020202020204" pitchFamily="34" charset="0"/>
            </a:endParaRPr>
          </a:p>
        </p:txBody>
      </p:sp>
      <p:pic>
        <p:nvPicPr>
          <p:cNvPr id="48133" name="Picture 3">
            <a:extLst>
              <a:ext uri="{FF2B5EF4-FFF2-40B4-BE49-F238E27FC236}">
                <a16:creationId xmlns:a16="http://schemas.microsoft.com/office/drawing/2014/main" id="{48E3B679-065D-4722-9472-D1380BC058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66725"/>
            <a:ext cx="4392612"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4">
            <a:extLst>
              <a:ext uri="{FF2B5EF4-FFF2-40B4-BE49-F238E27FC236}">
                <a16:creationId xmlns:a16="http://schemas.microsoft.com/office/drawing/2014/main" id="{5AB2A7D5-6D86-4A14-8A0D-0107636C4A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244850"/>
            <a:ext cx="4392612"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Rectangle 1">
            <a:extLst>
              <a:ext uri="{FF2B5EF4-FFF2-40B4-BE49-F238E27FC236}">
                <a16:creationId xmlns:a16="http://schemas.microsoft.com/office/drawing/2014/main" id="{93632E4F-BB5A-475F-808A-CF861BF05C08}"/>
              </a:ext>
            </a:extLst>
          </p:cNvPr>
          <p:cNvSpPr>
            <a:spLocks noChangeArrowheads="1"/>
          </p:cNvSpPr>
          <p:nvPr/>
        </p:nvSpPr>
        <p:spPr bwMode="auto">
          <a:xfrm>
            <a:off x="5287963" y="1125538"/>
            <a:ext cx="360521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ar-JO" b="1" i="1"/>
              <a:t>Salmonella</a:t>
            </a:r>
            <a:r>
              <a:rPr lang="en-US" altLang="ar-JO"/>
              <a:t>: Peritrichous     Flagella </a:t>
            </a:r>
          </a:p>
        </p:txBody>
      </p:sp>
      <p:sp>
        <p:nvSpPr>
          <p:cNvPr id="48136" name="Rectangle 2">
            <a:extLst>
              <a:ext uri="{FF2B5EF4-FFF2-40B4-BE49-F238E27FC236}">
                <a16:creationId xmlns:a16="http://schemas.microsoft.com/office/drawing/2014/main" id="{21F83D25-B7FF-4FA3-BB6B-91B22B7AC286}"/>
              </a:ext>
            </a:extLst>
          </p:cNvPr>
          <p:cNvSpPr>
            <a:spLocks noChangeArrowheads="1"/>
          </p:cNvSpPr>
          <p:nvPr/>
        </p:nvSpPr>
        <p:spPr bwMode="auto">
          <a:xfrm>
            <a:off x="5287963" y="3228975"/>
            <a:ext cx="3394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ar-JO" b="1" i="1"/>
              <a:t>Salmonella</a:t>
            </a:r>
            <a:r>
              <a:rPr lang="en-US" altLang="ar-JO"/>
              <a:t>: Bacilli</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a:extLst>
              <a:ext uri="{FF2B5EF4-FFF2-40B4-BE49-F238E27FC236}">
                <a16:creationId xmlns:a16="http://schemas.microsoft.com/office/drawing/2014/main" id="{BBDAAD39-DEC3-4C46-BFD4-1DD609A55087}"/>
              </a:ext>
            </a:extLst>
          </p:cNvPr>
          <p:cNvSpPr>
            <a:spLocks noGrp="1"/>
          </p:cNvSpPr>
          <p:nvPr>
            <p:ph idx="1"/>
          </p:nvPr>
        </p:nvSpPr>
        <p:spPr>
          <a:xfrm>
            <a:off x="0" y="115888"/>
            <a:ext cx="9144000" cy="6624637"/>
          </a:xfrm>
        </p:spPr>
        <p:txBody>
          <a:bodyPr/>
          <a:lstStyle/>
          <a:p>
            <a:pPr marL="0" indent="0" algn="l" rtl="0">
              <a:buFontTx/>
              <a:buNone/>
              <a:defRPr/>
            </a:pPr>
            <a:r>
              <a:rPr lang="en-US" b="1" u="sng" dirty="0">
                <a:solidFill>
                  <a:srgbClr val="FFFF00"/>
                </a:solidFill>
              </a:rPr>
              <a:t>Epidemiology of gastroenteritis</a:t>
            </a:r>
          </a:p>
          <a:p>
            <a:pPr marL="0" indent="0" algn="l" rtl="0">
              <a:buFontTx/>
              <a:buNone/>
              <a:defRPr/>
            </a:pPr>
            <a:r>
              <a:rPr lang="en-US" dirty="0">
                <a:solidFill>
                  <a:schemeClr val="bg1"/>
                </a:solidFill>
              </a:rPr>
              <a:t>• Gastroenteritis (food poisoning) caused by </a:t>
            </a:r>
          </a:p>
          <a:p>
            <a:pPr marL="0" indent="0" algn="l" rtl="0">
              <a:buFontTx/>
              <a:buNone/>
              <a:defRPr/>
            </a:pPr>
            <a:r>
              <a:rPr lang="en-US" dirty="0">
                <a:solidFill>
                  <a:schemeClr val="bg1"/>
                </a:solidFill>
              </a:rPr>
              <a:t>  </a:t>
            </a:r>
            <a:r>
              <a:rPr lang="en-US" i="1" dirty="0">
                <a:solidFill>
                  <a:schemeClr val="bg1"/>
                </a:solidFill>
              </a:rPr>
              <a:t>S.</a:t>
            </a:r>
            <a:r>
              <a:rPr lang="en-US" dirty="0">
                <a:solidFill>
                  <a:schemeClr val="bg1"/>
                </a:solidFill>
              </a:rPr>
              <a:t> Typhimurium and </a:t>
            </a:r>
            <a:r>
              <a:rPr lang="en-US" i="1" dirty="0">
                <a:solidFill>
                  <a:schemeClr val="bg1"/>
                </a:solidFill>
              </a:rPr>
              <a:t>S.</a:t>
            </a:r>
            <a:r>
              <a:rPr lang="en-US" dirty="0">
                <a:solidFill>
                  <a:schemeClr val="bg1"/>
                </a:solidFill>
              </a:rPr>
              <a:t> Enteritidis (</a:t>
            </a:r>
            <a:r>
              <a:rPr lang="en-US" u="sng" dirty="0">
                <a:solidFill>
                  <a:srgbClr val="FFC000"/>
                </a:solidFill>
              </a:rPr>
              <a:t>Non-invasive</a:t>
            </a:r>
          </a:p>
          <a:p>
            <a:pPr marL="0" indent="0" algn="l" rtl="0">
              <a:buFontTx/>
              <a:buNone/>
              <a:defRPr/>
            </a:pPr>
            <a:r>
              <a:rPr lang="en-US" dirty="0">
                <a:solidFill>
                  <a:srgbClr val="FFC000"/>
                </a:solidFill>
              </a:rPr>
              <a:t>   Non-</a:t>
            </a:r>
            <a:r>
              <a:rPr lang="en-US" dirty="0" err="1">
                <a:solidFill>
                  <a:srgbClr val="FFC000"/>
                </a:solidFill>
              </a:rPr>
              <a:t>typhoidal</a:t>
            </a:r>
            <a:r>
              <a:rPr lang="en-US" dirty="0">
                <a:solidFill>
                  <a:srgbClr val="FFC000"/>
                </a:solidFill>
              </a:rPr>
              <a:t> </a:t>
            </a:r>
            <a:r>
              <a:rPr lang="en-US" i="1" dirty="0">
                <a:solidFill>
                  <a:srgbClr val="FFC000"/>
                </a:solidFill>
              </a:rPr>
              <a:t>Salmonella</a:t>
            </a:r>
            <a:r>
              <a:rPr lang="en-US" dirty="0">
                <a:solidFill>
                  <a:schemeClr val="bg1"/>
                </a:solidFill>
              </a:rPr>
              <a:t>)</a:t>
            </a:r>
          </a:p>
          <a:p>
            <a:pPr algn="l" rtl="0">
              <a:defRPr/>
            </a:pPr>
            <a:r>
              <a:rPr lang="en-US" dirty="0">
                <a:solidFill>
                  <a:schemeClr val="bg1"/>
                </a:solidFill>
              </a:rPr>
              <a:t>Doses of infecting bacteria (</a:t>
            </a:r>
            <a:r>
              <a:rPr lang="en-US" b="1" dirty="0">
                <a:solidFill>
                  <a:schemeClr val="bg1"/>
                </a:solidFill>
              </a:rPr>
              <a:t>&gt;</a:t>
            </a:r>
            <a:r>
              <a:rPr lang="en-US" dirty="0">
                <a:solidFill>
                  <a:schemeClr val="bg1"/>
                </a:solidFill>
              </a:rPr>
              <a:t> 10</a:t>
            </a:r>
            <a:r>
              <a:rPr lang="en-US" baseline="30000" dirty="0">
                <a:solidFill>
                  <a:schemeClr val="bg1"/>
                </a:solidFill>
              </a:rPr>
              <a:t>5</a:t>
            </a:r>
            <a:r>
              <a:rPr lang="en-US" dirty="0">
                <a:solidFill>
                  <a:schemeClr val="bg1"/>
                </a:solidFill>
              </a:rPr>
              <a:t> )</a:t>
            </a:r>
          </a:p>
          <a:p>
            <a:pPr algn="l" rtl="0">
              <a:defRPr/>
            </a:pPr>
            <a:r>
              <a:rPr lang="en-US" dirty="0">
                <a:solidFill>
                  <a:schemeClr val="bg1"/>
                </a:solidFill>
              </a:rPr>
              <a:t>Source: Poultry products </a:t>
            </a:r>
          </a:p>
          <a:p>
            <a:pPr algn="l" rtl="0">
              <a:defRPr/>
            </a:pPr>
            <a:r>
              <a:rPr lang="en-US" dirty="0">
                <a:solidFill>
                  <a:schemeClr val="bg1"/>
                </a:solidFill>
              </a:rPr>
              <a:t>Usually occurs in institutes</a:t>
            </a:r>
          </a:p>
          <a:p>
            <a:pPr algn="l" rtl="0">
              <a:defRPr/>
            </a:pPr>
            <a:r>
              <a:rPr lang="en-US" dirty="0">
                <a:solidFill>
                  <a:schemeClr val="bg1"/>
                </a:solidFill>
              </a:rPr>
              <a:t>Age of patients (&lt; 5, 20-30, &gt;70 Y)</a:t>
            </a:r>
          </a:p>
          <a:p>
            <a:pPr algn="l" rtl="0">
              <a:defRPr/>
            </a:pPr>
            <a:r>
              <a:rPr lang="en-US" dirty="0">
                <a:solidFill>
                  <a:schemeClr val="bg1"/>
                </a:solidFill>
              </a:rPr>
              <a:t>Carriers, modern food delivery systems can  also spread the organism.</a:t>
            </a:r>
          </a:p>
          <a:p>
            <a:pPr algn="l" rtl="0">
              <a:defRPr/>
            </a:pPr>
            <a:endParaRPr lang="en-US" dirty="0">
              <a:solidFill>
                <a:schemeClr val="bg1"/>
              </a:solidFill>
            </a:endParaRPr>
          </a:p>
          <a:p>
            <a:pPr algn="l" rtl="0">
              <a:defRPr/>
            </a:pPr>
            <a:endParaRPr lang="en-US" sz="2000" dirty="0">
              <a:solidFill>
                <a:schemeClr val="bg1"/>
              </a:solidFill>
            </a:endParaRPr>
          </a:p>
          <a:p>
            <a:pPr marL="0" indent="0" algn="l">
              <a:buFontTx/>
              <a:buNone/>
              <a:defRPr/>
            </a:pPr>
            <a:endParaRPr lang="ar-IQ" altLang="ar-IQ" sz="1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a:extLst>
              <a:ext uri="{FF2B5EF4-FFF2-40B4-BE49-F238E27FC236}">
                <a16:creationId xmlns:a16="http://schemas.microsoft.com/office/drawing/2014/main" id="{84EDA9A0-CAF7-4B79-90EF-8A04256D697E}"/>
              </a:ext>
            </a:extLst>
          </p:cNvPr>
          <p:cNvSpPr>
            <a:spLocks noGrp="1"/>
          </p:cNvSpPr>
          <p:nvPr>
            <p:ph idx="1"/>
          </p:nvPr>
        </p:nvSpPr>
        <p:spPr>
          <a:xfrm>
            <a:off x="107950" y="115888"/>
            <a:ext cx="8928100" cy="6626225"/>
          </a:xfrm>
        </p:spPr>
        <p:txBody>
          <a:bodyPr/>
          <a:lstStyle/>
          <a:p>
            <a:pPr marL="0" indent="0" algn="l" rtl="0">
              <a:buFontTx/>
              <a:buNone/>
              <a:defRPr/>
            </a:pPr>
            <a:r>
              <a:rPr lang="en-US" b="1" u="sng" dirty="0">
                <a:solidFill>
                  <a:srgbClr val="FFFF00"/>
                </a:solidFill>
              </a:rPr>
              <a:t>Pathogenesis</a:t>
            </a:r>
            <a:endParaRPr lang="en-US" dirty="0">
              <a:solidFill>
                <a:srgbClr val="FFFF00"/>
              </a:solidFill>
            </a:endParaRPr>
          </a:p>
          <a:p>
            <a:pPr algn="l" rtl="0">
              <a:defRPr/>
            </a:pPr>
            <a:r>
              <a:rPr lang="en-US" dirty="0">
                <a:solidFill>
                  <a:schemeClr val="bg1"/>
                </a:solidFill>
              </a:rPr>
              <a:t>Adherence to M cells and/or Enterocytes </a:t>
            </a:r>
          </a:p>
          <a:p>
            <a:pPr algn="l" rtl="0">
              <a:defRPr/>
            </a:pPr>
            <a:r>
              <a:rPr lang="en-US" dirty="0">
                <a:solidFill>
                  <a:schemeClr val="bg1"/>
                </a:solidFill>
              </a:rPr>
              <a:t>Formation of surface </a:t>
            </a:r>
            <a:r>
              <a:rPr lang="en-US" b="1" dirty="0">
                <a:solidFill>
                  <a:srgbClr val="FFC000"/>
                </a:solidFill>
              </a:rPr>
              <a:t>ruffles (actin)</a:t>
            </a:r>
            <a:r>
              <a:rPr lang="en-US" dirty="0">
                <a:solidFill>
                  <a:schemeClr val="bg1"/>
                </a:solidFill>
              </a:rPr>
              <a:t>; which</a:t>
            </a:r>
          </a:p>
          <a:p>
            <a:pPr marL="0" indent="0" algn="l" rtl="0">
              <a:buFontTx/>
              <a:buNone/>
              <a:defRPr/>
            </a:pPr>
            <a:r>
              <a:rPr lang="en-US" dirty="0">
                <a:solidFill>
                  <a:schemeClr val="bg1"/>
                </a:solidFill>
              </a:rPr>
              <a:t>   function for pinocytosis (entrance) </a:t>
            </a:r>
          </a:p>
          <a:p>
            <a:pPr algn="l" rtl="0">
              <a:defRPr/>
            </a:pPr>
            <a:r>
              <a:rPr lang="en-US" dirty="0">
                <a:solidFill>
                  <a:schemeClr val="bg1"/>
                </a:solidFill>
              </a:rPr>
              <a:t>Secretion system genes located in the  Pathogenicity Islands (PAIs).</a:t>
            </a:r>
          </a:p>
          <a:p>
            <a:pPr algn="l" rtl="0">
              <a:defRPr/>
            </a:pPr>
            <a:r>
              <a:rPr lang="en-US" dirty="0">
                <a:solidFill>
                  <a:schemeClr val="bg1"/>
                </a:solidFill>
              </a:rPr>
              <a:t>Phagocytosis (Neut. and Mac.); multiplication</a:t>
            </a:r>
          </a:p>
          <a:p>
            <a:pPr algn="l" rtl="0">
              <a:defRPr/>
            </a:pPr>
            <a:r>
              <a:rPr lang="en-US" dirty="0">
                <a:solidFill>
                  <a:schemeClr val="bg1"/>
                </a:solidFill>
              </a:rPr>
              <a:t>Acute inflammatory process (in mucosa and</a:t>
            </a:r>
          </a:p>
          <a:p>
            <a:pPr marL="0" indent="0" algn="l" rtl="0">
              <a:buFontTx/>
              <a:buNone/>
              <a:defRPr/>
            </a:pPr>
            <a:r>
              <a:rPr lang="en-US" dirty="0">
                <a:solidFill>
                  <a:schemeClr val="bg1"/>
                </a:solidFill>
              </a:rPr>
              <a:t>    sub-mucosa)</a:t>
            </a:r>
          </a:p>
          <a:p>
            <a:pPr marL="0" indent="0" algn="l" rtl="0">
              <a:buFontTx/>
              <a:buNone/>
              <a:defRPr/>
            </a:pPr>
            <a:endParaRPr lang="en-US" dirty="0">
              <a:solidFill>
                <a:schemeClr val="bg1"/>
              </a:solidFill>
            </a:endParaRPr>
          </a:p>
          <a:p>
            <a:pPr marL="0" indent="0" algn="l" rtl="0">
              <a:buFontTx/>
              <a:buNone/>
              <a:defRPr/>
            </a:pPr>
            <a:r>
              <a:rPr lang="en-US" b="1" u="sng" dirty="0">
                <a:solidFill>
                  <a:srgbClr val="FFFF00"/>
                </a:solidFill>
              </a:rPr>
              <a:t>Immunity</a:t>
            </a:r>
            <a:r>
              <a:rPr lang="en-US" dirty="0">
                <a:solidFill>
                  <a:srgbClr val="FFFF00"/>
                </a:solidFill>
              </a:rPr>
              <a:t>: </a:t>
            </a:r>
            <a:r>
              <a:rPr lang="en-US" dirty="0">
                <a:solidFill>
                  <a:schemeClr val="bg1"/>
                </a:solidFill>
              </a:rPr>
              <a:t>Humoral and cellular immunity.</a:t>
            </a:r>
          </a:p>
          <a:p>
            <a:pPr marL="0" indent="0" algn="l" rtl="0">
              <a:buFontTx/>
              <a:buNone/>
              <a:defRPr/>
            </a:pPr>
            <a:endParaRPr lang="en-US" dirty="0">
              <a:solidFill>
                <a:schemeClr val="bg1"/>
              </a:solidFill>
            </a:endParaRPr>
          </a:p>
          <a:p>
            <a:pPr algn="l" rtl="0">
              <a:defRPr/>
            </a:pPr>
            <a:endParaRPr lang="en-US" dirty="0">
              <a:solidFill>
                <a:schemeClr val="bg1"/>
              </a:solidFill>
            </a:endParaRPr>
          </a:p>
          <a:p>
            <a:pPr algn="l" rtl="0">
              <a:defRPr/>
            </a:pPr>
            <a:endParaRPr lang="en-US" sz="2400" dirty="0">
              <a:solidFill>
                <a:schemeClr val="bg1"/>
              </a:solidFill>
            </a:endParaRPr>
          </a:p>
          <a:p>
            <a:pPr marL="0" indent="0" algn="l" rtl="0">
              <a:buFontTx/>
              <a:buNone/>
              <a:defRPr/>
            </a:pPr>
            <a:endParaRPr lang="en-US" sz="2400" dirty="0">
              <a:solidFill>
                <a:schemeClr val="bg1"/>
              </a:solidFill>
            </a:endParaRPr>
          </a:p>
          <a:p>
            <a:pPr algn="l" rtl="0">
              <a:defRPr/>
            </a:pPr>
            <a:endParaRPr lang="en-US" sz="2400"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a:extLst>
              <a:ext uri="{FF2B5EF4-FFF2-40B4-BE49-F238E27FC236}">
                <a16:creationId xmlns:a16="http://schemas.microsoft.com/office/drawing/2014/main" id="{901E6674-66EE-4F53-9F19-12981A0355BF}"/>
              </a:ext>
            </a:extLst>
          </p:cNvPr>
          <p:cNvSpPr>
            <a:spLocks noGrp="1"/>
          </p:cNvSpPr>
          <p:nvPr>
            <p:ph idx="1"/>
          </p:nvPr>
        </p:nvSpPr>
        <p:spPr>
          <a:xfrm>
            <a:off x="179388" y="115888"/>
            <a:ext cx="8713787" cy="6553200"/>
          </a:xfrm>
        </p:spPr>
        <p:txBody>
          <a:bodyPr/>
          <a:lstStyle/>
          <a:p>
            <a:pPr marL="0" indent="0" algn="l" eaLnBrk="1" hangingPunct="1">
              <a:buFontTx/>
              <a:buNone/>
            </a:pPr>
            <a:r>
              <a:rPr lang="en-US" altLang="ar-IQ"/>
              <a:t>       </a:t>
            </a:r>
            <a:r>
              <a:rPr lang="ar-IQ" altLang="ar-IQ"/>
              <a:t>          </a:t>
            </a:r>
            <a:r>
              <a:rPr lang="en-US" altLang="ar-IQ"/>
              <a:t>                    </a:t>
            </a:r>
            <a:endParaRPr lang="ar-IQ" altLang="ar-IQ"/>
          </a:p>
        </p:txBody>
      </p:sp>
      <p:sp>
        <p:nvSpPr>
          <p:cNvPr id="51203" name="Content Placeholder 2">
            <a:extLst>
              <a:ext uri="{FF2B5EF4-FFF2-40B4-BE49-F238E27FC236}">
                <a16:creationId xmlns:a16="http://schemas.microsoft.com/office/drawing/2014/main" id="{0A161B4B-13BA-49FC-97A2-F65A2417019F}"/>
              </a:ext>
            </a:extLst>
          </p:cNvPr>
          <p:cNvSpPr txBox="1">
            <a:spLocks/>
          </p:cNvSpPr>
          <p:nvPr/>
        </p:nvSpPr>
        <p:spPr bwMode="auto">
          <a:xfrm>
            <a:off x="-180975" y="250825"/>
            <a:ext cx="8713788"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20000"/>
              </a:spcBef>
              <a:buFontTx/>
              <a:buNone/>
            </a:pPr>
            <a:endParaRPr lang="en-US" altLang="ar-IQ" sz="2400" b="1" u="sng">
              <a:solidFill>
                <a:schemeClr val="bg1"/>
              </a:solidFill>
              <a:latin typeface="Arial" panose="020B0604020202020204" pitchFamily="34" charset="0"/>
            </a:endParaRPr>
          </a:p>
        </p:txBody>
      </p:sp>
      <p:pic>
        <p:nvPicPr>
          <p:cNvPr id="51204" name="Picture 1">
            <a:extLst>
              <a:ext uri="{FF2B5EF4-FFF2-40B4-BE49-F238E27FC236}">
                <a16:creationId xmlns:a16="http://schemas.microsoft.com/office/drawing/2014/main" id="{6A78458A-3B8C-451E-AB3E-57E989AAC9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8280400"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a:extLst>
              <a:ext uri="{FF2B5EF4-FFF2-40B4-BE49-F238E27FC236}">
                <a16:creationId xmlns:a16="http://schemas.microsoft.com/office/drawing/2014/main" id="{3710F69B-16D4-44F9-B753-07261C155E6F}"/>
              </a:ext>
            </a:extLst>
          </p:cNvPr>
          <p:cNvSpPr>
            <a:spLocks noGrp="1"/>
          </p:cNvSpPr>
          <p:nvPr>
            <p:ph idx="1"/>
          </p:nvPr>
        </p:nvSpPr>
        <p:spPr>
          <a:xfrm>
            <a:off x="107950" y="333375"/>
            <a:ext cx="9036050" cy="6408738"/>
          </a:xfrm>
        </p:spPr>
        <p:txBody>
          <a:bodyPr/>
          <a:lstStyle/>
          <a:p>
            <a:pPr marL="0" indent="0" algn="l" rtl="0">
              <a:buFontTx/>
              <a:buNone/>
              <a:defRPr/>
            </a:pPr>
            <a:r>
              <a:rPr lang="en-US" sz="3600" b="1" u="sng" dirty="0">
                <a:solidFill>
                  <a:srgbClr val="FFFF00"/>
                </a:solidFill>
              </a:rPr>
              <a:t>Clinical aspect of gastroenteritis</a:t>
            </a:r>
            <a:endParaRPr lang="en-US" sz="3600" dirty="0">
              <a:solidFill>
                <a:srgbClr val="FFFF00"/>
              </a:solidFill>
            </a:endParaRPr>
          </a:p>
          <a:p>
            <a:pPr algn="l" rtl="0">
              <a:defRPr/>
            </a:pPr>
            <a:r>
              <a:rPr lang="en-US" u="sng" dirty="0">
                <a:solidFill>
                  <a:srgbClr val="FFC000"/>
                </a:solidFill>
              </a:rPr>
              <a:t>Course of the disease</a:t>
            </a:r>
            <a:r>
              <a:rPr lang="en-US" dirty="0">
                <a:solidFill>
                  <a:schemeClr val="bg1"/>
                </a:solidFill>
              </a:rPr>
              <a:t>: 24 - 48 hours after ingestion of an infected food.</a:t>
            </a:r>
          </a:p>
          <a:p>
            <a:pPr algn="l" rtl="0">
              <a:defRPr/>
            </a:pPr>
            <a:r>
              <a:rPr lang="en-US" u="sng" dirty="0">
                <a:solidFill>
                  <a:srgbClr val="FFC000"/>
                </a:solidFill>
              </a:rPr>
              <a:t>Manifestations</a:t>
            </a:r>
            <a:r>
              <a:rPr lang="en-US" dirty="0">
                <a:solidFill>
                  <a:schemeClr val="bg1"/>
                </a:solidFill>
              </a:rPr>
              <a:t>: N/V, abdominal cramps and diarrhea (for 3-4 days that resolves spontaneously in 1 week). Stool may be loose (usually) to dysentery-like (rarely).</a:t>
            </a:r>
          </a:p>
          <a:p>
            <a:pPr marL="0" indent="0" algn="l" rtl="0">
              <a:buFontTx/>
              <a:buNone/>
              <a:defRPr/>
            </a:pPr>
            <a:endParaRPr lang="en-US" dirty="0">
              <a:solidFill>
                <a:schemeClr val="bg1"/>
              </a:solidFill>
            </a:endParaRPr>
          </a:p>
          <a:p>
            <a:pPr marL="0" indent="0" algn="l" rtl="0">
              <a:buFontTx/>
              <a:buNone/>
              <a:defRPr/>
            </a:pPr>
            <a:r>
              <a:rPr lang="en-US" b="1" u="sng" dirty="0">
                <a:solidFill>
                  <a:srgbClr val="FFFF00"/>
                </a:solidFill>
              </a:rPr>
              <a:t>Diagnosis</a:t>
            </a:r>
          </a:p>
          <a:p>
            <a:pPr marL="0" indent="0" algn="l" rtl="0">
              <a:buFontTx/>
              <a:buNone/>
              <a:defRPr/>
            </a:pPr>
            <a:r>
              <a:rPr lang="en-US" dirty="0">
                <a:solidFill>
                  <a:schemeClr val="bg1"/>
                </a:solidFill>
              </a:rPr>
              <a:t>- Clinical &amp; laboratory (stool culture/ biochemical) </a:t>
            </a:r>
          </a:p>
          <a:p>
            <a:pPr marL="0" indent="0" algn="l" rtl="0">
              <a:buFontTx/>
              <a:buNone/>
              <a:defRPr/>
            </a:pPr>
            <a:r>
              <a:rPr lang="en-US" dirty="0">
                <a:solidFill>
                  <a:schemeClr val="bg1"/>
                </a:solidFill>
              </a:rPr>
              <a:t>- Serological diagnosis is not useful</a:t>
            </a:r>
          </a:p>
          <a:p>
            <a:pPr marL="0" indent="0" algn="l" rtl="0">
              <a:buFontTx/>
              <a:buNone/>
              <a:defRPr/>
            </a:pPr>
            <a:endParaRPr lang="en-US"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a:extLst>
              <a:ext uri="{FF2B5EF4-FFF2-40B4-BE49-F238E27FC236}">
                <a16:creationId xmlns:a16="http://schemas.microsoft.com/office/drawing/2014/main" id="{1C23F835-CEC9-46A3-849F-6C1479AEE04A}"/>
              </a:ext>
            </a:extLst>
          </p:cNvPr>
          <p:cNvSpPr>
            <a:spLocks noGrp="1"/>
          </p:cNvSpPr>
          <p:nvPr>
            <p:ph idx="1"/>
          </p:nvPr>
        </p:nvSpPr>
        <p:spPr>
          <a:xfrm>
            <a:off x="179388" y="333375"/>
            <a:ext cx="8785225" cy="6408738"/>
          </a:xfrm>
        </p:spPr>
        <p:txBody>
          <a:bodyPr/>
          <a:lstStyle/>
          <a:p>
            <a:pPr marL="0" indent="0" algn="l" rtl="0">
              <a:buFontTx/>
              <a:buNone/>
              <a:defRPr/>
            </a:pPr>
            <a:r>
              <a:rPr lang="en-US" sz="3600" b="1" u="sng" dirty="0">
                <a:solidFill>
                  <a:srgbClr val="FFFF00"/>
                </a:solidFill>
              </a:rPr>
              <a:t>Treatment</a:t>
            </a:r>
            <a:r>
              <a:rPr lang="en-US" sz="3600" u="sng" dirty="0">
                <a:solidFill>
                  <a:srgbClr val="FFFF00"/>
                </a:solidFill>
              </a:rPr>
              <a:t> of </a:t>
            </a:r>
            <a:r>
              <a:rPr lang="en-US" b="1" u="sng" dirty="0">
                <a:solidFill>
                  <a:srgbClr val="FFFF00"/>
                </a:solidFill>
              </a:rPr>
              <a:t>Gastroenteritis</a:t>
            </a:r>
            <a:endParaRPr lang="en-US" sz="2400" u="sng" dirty="0">
              <a:solidFill>
                <a:schemeClr val="bg1"/>
              </a:solidFill>
            </a:endParaRPr>
          </a:p>
          <a:p>
            <a:pPr algn="l" rtl="0">
              <a:defRPr/>
            </a:pPr>
            <a:r>
              <a:rPr lang="en-US" dirty="0">
                <a:solidFill>
                  <a:schemeClr val="bg1"/>
                </a:solidFill>
              </a:rPr>
              <a:t>Fluid and electrolytes </a:t>
            </a:r>
          </a:p>
          <a:p>
            <a:pPr algn="l" rtl="0">
              <a:defRPr/>
            </a:pPr>
            <a:r>
              <a:rPr lang="en-US" dirty="0">
                <a:solidFill>
                  <a:schemeClr val="bg1"/>
                </a:solidFill>
              </a:rPr>
              <a:t>Antimicrobials are of limited use  (</a:t>
            </a:r>
            <a:r>
              <a:rPr lang="en-US" dirty="0">
                <a:solidFill>
                  <a:srgbClr val="FFC000"/>
                </a:solidFill>
              </a:rPr>
              <a:t>why?</a:t>
            </a:r>
            <a:r>
              <a:rPr lang="en-US" dirty="0">
                <a:solidFill>
                  <a:schemeClr val="bg1"/>
                </a:solidFill>
              </a:rPr>
              <a:t>): Because increases duration and frequency of the carrier state.</a:t>
            </a:r>
          </a:p>
          <a:p>
            <a:pPr marL="0" indent="0" algn="l" rtl="0">
              <a:buFontTx/>
              <a:buNone/>
              <a:defRPr/>
            </a:pPr>
            <a:endParaRPr lang="en-US" b="1" u="sng" dirty="0">
              <a:solidFill>
                <a:srgbClr val="FFFF00"/>
              </a:solidFill>
            </a:endParaRPr>
          </a:p>
          <a:p>
            <a:pPr marL="0" indent="0" algn="l" rtl="0">
              <a:buFontTx/>
              <a:buNone/>
              <a:defRPr/>
            </a:pPr>
            <a:r>
              <a:rPr lang="en-US" b="1" u="sng" dirty="0">
                <a:solidFill>
                  <a:srgbClr val="FFFF00"/>
                </a:solidFill>
              </a:rPr>
              <a:t>Prevention</a:t>
            </a:r>
          </a:p>
          <a:p>
            <a:pPr marL="0" indent="0" algn="l" rtl="0">
              <a:buFontTx/>
              <a:buNone/>
              <a:defRPr/>
            </a:pPr>
            <a:r>
              <a:rPr lang="en-US" dirty="0">
                <a:solidFill>
                  <a:schemeClr val="bg1"/>
                </a:solidFill>
              </a:rPr>
              <a:t>1. Sanitation and public health measures</a:t>
            </a:r>
          </a:p>
          <a:p>
            <a:pPr marL="0" indent="0" algn="l" rtl="0">
              <a:buFontTx/>
              <a:buNone/>
              <a:defRPr/>
            </a:pPr>
            <a:r>
              <a:rPr lang="en-US" dirty="0">
                <a:solidFill>
                  <a:schemeClr val="bg1"/>
                </a:solidFill>
              </a:rPr>
              <a:t>2. Elimination of the carrier states (treatment by antibiotics and not to allow them to serve food or drink)   </a:t>
            </a:r>
          </a:p>
          <a:p>
            <a:pPr marL="0" indent="0" algn="l" rtl="0">
              <a:buFontTx/>
              <a:buNone/>
              <a:defRPr/>
            </a:pPr>
            <a:r>
              <a:rPr lang="en-US" dirty="0">
                <a:solidFill>
                  <a:schemeClr val="bg1"/>
                </a:solidFill>
              </a:rPr>
              <a:t> </a:t>
            </a:r>
          </a:p>
          <a:p>
            <a:pPr marL="0" indent="0" algn="l" rtl="0">
              <a:buFontTx/>
              <a:buNone/>
              <a:defRPr/>
            </a:pPr>
            <a:endParaRPr lang="en-US" dirty="0">
              <a:solidFill>
                <a:schemeClr val="bg1"/>
              </a:solidFill>
            </a:endParaRPr>
          </a:p>
          <a:p>
            <a:pPr marL="0" indent="0" algn="l" rtl="0">
              <a:buFontTx/>
              <a:buNone/>
              <a:defRPr/>
            </a:pPr>
            <a:endParaRPr lang="en-US" sz="2400" dirty="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yui_3_10_0_1_1393788564953_392" descr="Macaw in flight wallpaper">
            <a:extLst>
              <a:ext uri="{FF2B5EF4-FFF2-40B4-BE49-F238E27FC236}">
                <a16:creationId xmlns:a16="http://schemas.microsoft.com/office/drawing/2014/main" id="{4B7D4896-9BAD-4E56-8DC2-25F44F8EBFD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258888" y="188913"/>
            <a:ext cx="6626225" cy="6408737"/>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a:extLst>
              <a:ext uri="{FF2B5EF4-FFF2-40B4-BE49-F238E27FC236}">
                <a16:creationId xmlns:a16="http://schemas.microsoft.com/office/drawing/2014/main" id="{1D4B663A-07A4-4029-84F9-CC8D8E256E93}"/>
              </a:ext>
            </a:extLst>
          </p:cNvPr>
          <p:cNvSpPr>
            <a:spLocks noGrp="1"/>
          </p:cNvSpPr>
          <p:nvPr>
            <p:ph idx="1"/>
          </p:nvPr>
        </p:nvSpPr>
        <p:spPr>
          <a:xfrm>
            <a:off x="107950" y="115888"/>
            <a:ext cx="8928100" cy="6742112"/>
          </a:xfrm>
        </p:spPr>
        <p:txBody>
          <a:bodyPr/>
          <a:lstStyle/>
          <a:p>
            <a:pPr marL="0" indent="0" algn="l">
              <a:buFontTx/>
              <a:buNone/>
              <a:defRPr/>
            </a:pPr>
            <a:r>
              <a:rPr lang="en-US" altLang="ar-IQ" sz="3600" b="1" i="1" u="sng" dirty="0">
                <a:solidFill>
                  <a:srgbClr val="FFFF00"/>
                </a:solidFill>
              </a:rPr>
              <a:t>Cont./… Helicobacter</a:t>
            </a:r>
          </a:p>
          <a:p>
            <a:pPr marL="0" indent="0" algn="l">
              <a:buFontTx/>
              <a:buNone/>
              <a:defRPr/>
            </a:pPr>
            <a:r>
              <a:rPr lang="en-US" altLang="ar-IQ" dirty="0">
                <a:solidFill>
                  <a:schemeClr val="bg1"/>
                </a:solidFill>
              </a:rPr>
              <a:t>- </a:t>
            </a:r>
            <a:r>
              <a:rPr lang="en-US" altLang="ar-IQ" b="1" i="1" dirty="0">
                <a:solidFill>
                  <a:srgbClr val="FFC000"/>
                </a:solidFill>
              </a:rPr>
              <a:t>Warren and Marshall </a:t>
            </a:r>
            <a:r>
              <a:rPr lang="en-US" altLang="ar-IQ" dirty="0">
                <a:solidFill>
                  <a:schemeClr val="bg1"/>
                </a:solidFill>
              </a:rPr>
              <a:t>identified (1983) them in gastritis &amp; peptic ulcers; so are </a:t>
            </a:r>
            <a:r>
              <a:rPr lang="en-US" altLang="ar-IQ" sz="2800" u="sng" dirty="0">
                <a:solidFill>
                  <a:srgbClr val="FFC000"/>
                </a:solidFill>
              </a:rPr>
              <a:t>infectious diseases</a:t>
            </a:r>
            <a:endParaRPr lang="ar-IQ" altLang="ar-IQ" sz="2800" u="sng" dirty="0">
              <a:solidFill>
                <a:srgbClr val="FFC000"/>
              </a:solidFill>
            </a:endParaRPr>
          </a:p>
          <a:p>
            <a:pPr algn="l">
              <a:buFontTx/>
              <a:buChar char="-"/>
              <a:defRPr/>
            </a:pPr>
            <a:r>
              <a:rPr lang="en-US" altLang="ar-IQ" i="1" dirty="0">
                <a:solidFill>
                  <a:schemeClr val="bg1"/>
                </a:solidFill>
              </a:rPr>
              <a:t>H. pylori  is </a:t>
            </a:r>
            <a:r>
              <a:rPr lang="en-US" altLang="ar-IQ" dirty="0">
                <a:solidFill>
                  <a:schemeClr val="bg1"/>
                </a:solidFill>
              </a:rPr>
              <a:t>similar to </a:t>
            </a:r>
            <a:r>
              <a:rPr lang="en-US" altLang="ar-IQ" i="1" dirty="0">
                <a:solidFill>
                  <a:schemeClr val="bg1"/>
                </a:solidFill>
              </a:rPr>
              <a:t>Campylobacter </a:t>
            </a:r>
            <a:r>
              <a:rPr lang="en-US" altLang="ar-IQ" i="1" dirty="0" err="1">
                <a:solidFill>
                  <a:schemeClr val="bg1"/>
                </a:solidFill>
              </a:rPr>
              <a:t>jejuni</a:t>
            </a:r>
            <a:r>
              <a:rPr lang="en-US" altLang="ar-IQ" dirty="0">
                <a:solidFill>
                  <a:schemeClr val="bg1"/>
                </a:solidFill>
              </a:rPr>
              <a:t> (morphology, cultural requirements  &amp; motility).</a:t>
            </a:r>
            <a:endParaRPr lang="en-US" altLang="ar-IQ" dirty="0"/>
          </a:p>
          <a:p>
            <a:pPr marL="0" indent="0" algn="l">
              <a:buFontTx/>
              <a:buNone/>
              <a:defRPr/>
            </a:pPr>
            <a:r>
              <a:rPr lang="en-US" altLang="ar-IQ" b="1" i="1" u="sng" dirty="0">
                <a:solidFill>
                  <a:srgbClr val="FFFF00"/>
                </a:solidFill>
              </a:rPr>
              <a:t>H. pylori </a:t>
            </a:r>
            <a:r>
              <a:rPr lang="en-US" altLang="ar-IQ" dirty="0">
                <a:solidFill>
                  <a:schemeClr val="bg1"/>
                </a:solidFill>
              </a:rPr>
              <a:t>is unique by:</a:t>
            </a:r>
            <a:endParaRPr lang="ar-IQ" altLang="ar-IQ" dirty="0">
              <a:solidFill>
                <a:schemeClr val="bg1"/>
              </a:solidFill>
            </a:endParaRPr>
          </a:p>
          <a:p>
            <a:pPr marL="0" indent="0" algn="l">
              <a:buFontTx/>
              <a:buNone/>
              <a:defRPr/>
            </a:pPr>
            <a:r>
              <a:rPr lang="en-US" altLang="ar-IQ" dirty="0">
                <a:solidFill>
                  <a:schemeClr val="bg1"/>
                </a:solidFill>
              </a:rPr>
              <a:t>- </a:t>
            </a:r>
            <a:r>
              <a:rPr lang="en-US" altLang="ar-IQ" dirty="0">
                <a:solidFill>
                  <a:srgbClr val="FFC000"/>
                </a:solidFill>
              </a:rPr>
              <a:t>Urease</a:t>
            </a:r>
            <a:r>
              <a:rPr lang="en-US" altLang="ar-IQ" dirty="0">
                <a:solidFill>
                  <a:schemeClr val="bg1"/>
                </a:solidFill>
              </a:rPr>
              <a:t>; which raises gastric </a:t>
            </a:r>
            <a:r>
              <a:rPr lang="en-US" altLang="ar-IQ" i="1" dirty="0">
                <a:solidFill>
                  <a:schemeClr val="bg1"/>
                </a:solidFill>
              </a:rPr>
              <a:t>pH</a:t>
            </a:r>
            <a:r>
              <a:rPr lang="en-US" altLang="ar-IQ" dirty="0">
                <a:solidFill>
                  <a:schemeClr val="bg1"/>
                </a:solidFill>
              </a:rPr>
              <a:t> </a:t>
            </a:r>
          </a:p>
          <a:p>
            <a:pPr marL="0" indent="0" algn="l">
              <a:buFontTx/>
              <a:buNone/>
              <a:defRPr/>
            </a:pPr>
            <a:r>
              <a:rPr lang="en-US" altLang="ar-IQ" dirty="0">
                <a:solidFill>
                  <a:schemeClr val="bg1"/>
                </a:solidFill>
              </a:rPr>
              <a:t>- </a:t>
            </a:r>
            <a:r>
              <a:rPr lang="en-US" altLang="ar-IQ" dirty="0" err="1">
                <a:solidFill>
                  <a:srgbClr val="FFC000"/>
                </a:solidFill>
              </a:rPr>
              <a:t>Vacuolating</a:t>
            </a:r>
            <a:r>
              <a:rPr lang="en-US" altLang="ar-IQ" dirty="0">
                <a:solidFill>
                  <a:srgbClr val="FFC000"/>
                </a:solidFill>
              </a:rPr>
              <a:t> </a:t>
            </a:r>
            <a:r>
              <a:rPr lang="en-US" altLang="ar-IQ" dirty="0" err="1">
                <a:solidFill>
                  <a:srgbClr val="FFC000"/>
                </a:solidFill>
              </a:rPr>
              <a:t>cytotoxin</a:t>
            </a:r>
            <a:r>
              <a:rPr lang="en-US" altLang="ar-IQ" dirty="0">
                <a:solidFill>
                  <a:srgbClr val="FFC000"/>
                </a:solidFill>
              </a:rPr>
              <a:t> A </a:t>
            </a:r>
            <a:r>
              <a:rPr lang="en-US" altLang="ar-IQ" dirty="0">
                <a:solidFill>
                  <a:schemeClr val="bg1"/>
                </a:solidFill>
              </a:rPr>
              <a:t>(</a:t>
            </a:r>
            <a:r>
              <a:rPr lang="en-US" altLang="ar-IQ" dirty="0" err="1">
                <a:solidFill>
                  <a:srgbClr val="FFC000"/>
                </a:solidFill>
              </a:rPr>
              <a:t>VacA</a:t>
            </a:r>
            <a:r>
              <a:rPr lang="en-US" altLang="ar-IQ" dirty="0">
                <a:solidFill>
                  <a:schemeClr val="bg1"/>
                </a:solidFill>
              </a:rPr>
              <a:t>): Which injures (death) </a:t>
            </a:r>
            <a:r>
              <a:rPr lang="en-US" altLang="ar-IQ" dirty="0" err="1">
                <a:solidFill>
                  <a:schemeClr val="bg1"/>
                </a:solidFill>
              </a:rPr>
              <a:t>lysosomal</a:t>
            </a:r>
            <a:r>
              <a:rPr lang="en-US" altLang="ar-IQ" dirty="0">
                <a:solidFill>
                  <a:schemeClr val="bg1"/>
                </a:solidFill>
              </a:rPr>
              <a:t> and </a:t>
            </a:r>
            <a:r>
              <a:rPr lang="en-US" altLang="ar-IQ" dirty="0" err="1">
                <a:solidFill>
                  <a:schemeClr val="bg1"/>
                </a:solidFill>
              </a:rPr>
              <a:t>endosomal</a:t>
            </a:r>
            <a:r>
              <a:rPr lang="en-US" altLang="ar-IQ" dirty="0">
                <a:solidFill>
                  <a:schemeClr val="bg1"/>
                </a:solidFill>
              </a:rPr>
              <a:t> membranes </a:t>
            </a:r>
          </a:p>
          <a:p>
            <a:pPr marL="0" indent="0" algn="l">
              <a:buFontTx/>
              <a:buNone/>
              <a:defRPr/>
            </a:pPr>
            <a:r>
              <a:rPr lang="en-US" altLang="ar-IQ" dirty="0">
                <a:solidFill>
                  <a:schemeClr val="bg1"/>
                </a:solidFill>
              </a:rPr>
              <a:t>- </a:t>
            </a:r>
            <a:r>
              <a:rPr lang="en-US" altLang="ar-IQ" dirty="0" err="1">
                <a:solidFill>
                  <a:srgbClr val="FFC000"/>
                </a:solidFill>
              </a:rPr>
              <a:t>Cytotoxin</a:t>
            </a:r>
            <a:r>
              <a:rPr lang="en-US" altLang="ar-IQ" dirty="0">
                <a:solidFill>
                  <a:srgbClr val="FFC000"/>
                </a:solidFill>
              </a:rPr>
              <a:t>-associated gene A </a:t>
            </a:r>
            <a:r>
              <a:rPr lang="en-US" altLang="ar-IQ" dirty="0">
                <a:solidFill>
                  <a:schemeClr val="bg1"/>
                </a:solidFill>
              </a:rPr>
              <a:t>(</a:t>
            </a:r>
            <a:r>
              <a:rPr lang="en-US" altLang="ar-IQ" dirty="0" err="1">
                <a:solidFill>
                  <a:srgbClr val="FFC000"/>
                </a:solidFill>
              </a:rPr>
              <a:t>CagA</a:t>
            </a:r>
            <a:r>
              <a:rPr lang="en-US" altLang="ar-IQ" dirty="0">
                <a:solidFill>
                  <a:schemeClr val="bg1"/>
                </a:solidFill>
              </a:rPr>
              <a:t>)</a:t>
            </a:r>
            <a:r>
              <a:rPr lang="en-US" altLang="ar-IQ" dirty="0">
                <a:solidFill>
                  <a:srgbClr val="FFC000"/>
                </a:solidFill>
              </a:rPr>
              <a:t> </a:t>
            </a:r>
            <a:r>
              <a:rPr lang="en-US" altLang="ar-IQ" dirty="0">
                <a:solidFill>
                  <a:schemeClr val="bg1"/>
                </a:solidFill>
              </a:rPr>
              <a:t>protein: Which induces multiple </a:t>
            </a:r>
            <a:r>
              <a:rPr lang="en-US" altLang="ar-IQ" dirty="0" err="1">
                <a:solidFill>
                  <a:schemeClr val="bg1"/>
                </a:solidFill>
              </a:rPr>
              <a:t>cytoskeletone</a:t>
            </a:r>
            <a:r>
              <a:rPr lang="en-US" altLang="ar-IQ" dirty="0">
                <a:solidFill>
                  <a:schemeClr val="bg1"/>
                </a:solidFill>
              </a:rPr>
              <a:t> changes.</a:t>
            </a:r>
          </a:p>
          <a:p>
            <a:pPr marL="0" indent="0" algn="l">
              <a:buFontTx/>
              <a:buNone/>
              <a:defRPr/>
            </a:pPr>
            <a:r>
              <a:rPr lang="en-US" altLang="ar-IQ" dirty="0">
                <a:solidFill>
                  <a:schemeClr val="bg1"/>
                </a:solidFill>
              </a:rPr>
              <a:t>- </a:t>
            </a:r>
            <a:r>
              <a:rPr lang="en-US" altLang="ar-IQ" sz="2800" dirty="0">
                <a:solidFill>
                  <a:srgbClr val="FFC000"/>
                </a:solidFill>
              </a:rPr>
              <a:t>Adhesins</a:t>
            </a:r>
            <a:r>
              <a:rPr lang="en-US" altLang="ar-IQ" dirty="0">
                <a:solidFill>
                  <a:srgbClr val="FFC000"/>
                </a:solidFill>
              </a:rPr>
              <a:t> </a:t>
            </a:r>
            <a:r>
              <a:rPr lang="en-US" altLang="ar-IQ" sz="2800" dirty="0">
                <a:solidFill>
                  <a:srgbClr val="FFC000"/>
                </a:solidFill>
              </a:rPr>
              <a:t>(</a:t>
            </a:r>
            <a:r>
              <a:rPr lang="en-US" altLang="ar-IQ" sz="2800" dirty="0" err="1">
                <a:solidFill>
                  <a:srgbClr val="FFC000"/>
                </a:solidFill>
              </a:rPr>
              <a:t>BabA</a:t>
            </a:r>
            <a:r>
              <a:rPr lang="en-US" altLang="ar-IQ" sz="2800" dirty="0">
                <a:solidFill>
                  <a:srgbClr val="FFC000"/>
                </a:solidFill>
              </a:rPr>
              <a:t>)</a:t>
            </a:r>
            <a:r>
              <a:rPr lang="en-US" altLang="ar-IQ" sz="2800" b="1" dirty="0">
                <a:solidFill>
                  <a:srgbClr val="FFFF00"/>
                </a:solidFill>
              </a:rPr>
              <a:t> </a:t>
            </a:r>
            <a:r>
              <a:rPr lang="en-US" altLang="ar-IQ" b="1" dirty="0">
                <a:solidFill>
                  <a:srgbClr val="FFFF00"/>
                </a:solidFill>
              </a:rPr>
              <a:t>&amp;</a:t>
            </a:r>
            <a:r>
              <a:rPr lang="en-US" altLang="ar-IQ" dirty="0">
                <a:solidFill>
                  <a:schemeClr val="bg1"/>
                </a:solidFill>
              </a:rPr>
              <a:t> </a:t>
            </a:r>
            <a:r>
              <a:rPr lang="en-US" altLang="ar-IQ" sz="2800" dirty="0">
                <a:solidFill>
                  <a:srgbClr val="FFC000"/>
                </a:solidFill>
              </a:rPr>
              <a:t>Outer Inflammatory Pr. A </a:t>
            </a:r>
            <a:r>
              <a:rPr lang="en-US" altLang="ar-IQ" dirty="0">
                <a:solidFill>
                  <a:srgbClr val="FFC000"/>
                </a:solidFill>
              </a:rPr>
              <a:t>(oipA) </a:t>
            </a:r>
            <a:endParaRPr lang="ar-IQ" altLang="ar-IQ" dirty="0">
              <a:solidFill>
                <a:srgbClr val="FFC000"/>
              </a:solidFill>
            </a:endParaRPr>
          </a:p>
          <a:p>
            <a:pPr marL="0" indent="0" algn="l">
              <a:buFontTx/>
              <a:buNone/>
              <a:defRPr/>
            </a:pPr>
            <a:endParaRPr lang="en-US" altLang="ar-IQ" dirty="0">
              <a:solidFill>
                <a:schemeClr val="bg1"/>
              </a:solidFill>
            </a:endParaRPr>
          </a:p>
          <a:p>
            <a:pPr marL="0" indent="0" algn="l">
              <a:buFontTx/>
              <a:buNone/>
              <a:defRPr/>
            </a:pPr>
            <a:endParaRPr lang="ar-IQ" altLang="ar-IQ" dirty="0">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a:extLst>
              <a:ext uri="{FF2B5EF4-FFF2-40B4-BE49-F238E27FC236}">
                <a16:creationId xmlns:a16="http://schemas.microsoft.com/office/drawing/2014/main" id="{046C816A-6E96-458C-851E-1A443657E6E3}"/>
              </a:ext>
            </a:extLst>
          </p:cNvPr>
          <p:cNvSpPr>
            <a:spLocks noGrp="1"/>
          </p:cNvSpPr>
          <p:nvPr>
            <p:ph idx="1"/>
          </p:nvPr>
        </p:nvSpPr>
        <p:spPr>
          <a:xfrm>
            <a:off x="179388" y="333375"/>
            <a:ext cx="8785225" cy="6408738"/>
          </a:xfrm>
        </p:spPr>
        <p:txBody>
          <a:bodyPr/>
          <a:lstStyle/>
          <a:p>
            <a:pPr marL="0" indent="0" algn="l" rtl="0">
              <a:buFontTx/>
              <a:buNone/>
            </a:pPr>
            <a:r>
              <a:rPr lang="en-US" altLang="en-US">
                <a:solidFill>
                  <a:schemeClr val="bg1"/>
                </a:solidFill>
                <a:cs typeface="Arial" panose="020B0604020202020204" pitchFamily="34" charset="0"/>
              </a:rPr>
              <a:t> </a:t>
            </a:r>
          </a:p>
          <a:p>
            <a:pPr marL="0" indent="0" algn="l" rtl="0">
              <a:buFontTx/>
              <a:buNone/>
            </a:pPr>
            <a:endParaRPr lang="en-US" altLang="en-US">
              <a:solidFill>
                <a:schemeClr val="bg1"/>
              </a:solidFill>
              <a:cs typeface="Arial" panose="020B0604020202020204" pitchFamily="34" charset="0"/>
            </a:endParaRPr>
          </a:p>
          <a:p>
            <a:pPr marL="0" indent="0" algn="l" rtl="0">
              <a:buFontTx/>
              <a:buNone/>
            </a:pPr>
            <a:endParaRPr lang="en-US" altLang="en-US" sz="2400">
              <a:solidFill>
                <a:schemeClr val="bg1"/>
              </a:solidFill>
              <a:cs typeface="Arial" panose="020B0604020202020204" pitchFamily="34" charset="0"/>
            </a:endParaRPr>
          </a:p>
        </p:txBody>
      </p:sp>
      <p:pic>
        <p:nvPicPr>
          <p:cNvPr id="55299" name="Picture 1">
            <a:extLst>
              <a:ext uri="{FF2B5EF4-FFF2-40B4-BE49-F238E27FC236}">
                <a16:creationId xmlns:a16="http://schemas.microsoft.com/office/drawing/2014/main" id="{0AE0780B-BE6C-4F60-8833-8AEE760122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33375"/>
            <a:ext cx="8785225"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6FD8CAB9-F7E7-49E5-8114-216E2ED2AA04}"/>
              </a:ext>
            </a:extLst>
          </p:cNvPr>
          <p:cNvSpPr>
            <a:spLocks noGrp="1"/>
          </p:cNvSpPr>
          <p:nvPr>
            <p:ph idx="1"/>
          </p:nvPr>
        </p:nvSpPr>
        <p:spPr>
          <a:xfrm>
            <a:off x="179388" y="115888"/>
            <a:ext cx="8713787" cy="6553200"/>
          </a:xfrm>
        </p:spPr>
        <p:txBody>
          <a:bodyPr/>
          <a:lstStyle/>
          <a:p>
            <a:pPr marL="0" indent="0" algn="l">
              <a:buFontTx/>
              <a:buNone/>
            </a:pPr>
            <a:r>
              <a:rPr lang="en-US" altLang="ar-IQ"/>
              <a:t>       </a:t>
            </a:r>
            <a:r>
              <a:rPr lang="ar-IQ" altLang="ar-IQ"/>
              <a:t>          </a:t>
            </a:r>
            <a:r>
              <a:rPr lang="en-US" altLang="ar-IQ"/>
              <a:t>                    </a:t>
            </a:r>
            <a:endParaRPr lang="ar-IQ" altLang="ar-IQ"/>
          </a:p>
        </p:txBody>
      </p:sp>
      <p:sp>
        <p:nvSpPr>
          <p:cNvPr id="10243" name="Content Placeholder 2">
            <a:extLst>
              <a:ext uri="{FF2B5EF4-FFF2-40B4-BE49-F238E27FC236}">
                <a16:creationId xmlns:a16="http://schemas.microsoft.com/office/drawing/2014/main" id="{7BD0A51A-9E70-4F55-AB47-0225142D2E6D}"/>
              </a:ext>
            </a:extLst>
          </p:cNvPr>
          <p:cNvSpPr txBox="1">
            <a:spLocks/>
          </p:cNvSpPr>
          <p:nvPr/>
        </p:nvSpPr>
        <p:spPr bwMode="auto">
          <a:xfrm>
            <a:off x="179388" y="28575"/>
            <a:ext cx="871378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20000"/>
              </a:spcBef>
              <a:buFontTx/>
              <a:buNone/>
            </a:pPr>
            <a:endParaRPr lang="en-US" altLang="ar-IQ" sz="2400" b="1" u="sng">
              <a:solidFill>
                <a:schemeClr val="bg1"/>
              </a:solidFill>
              <a:latin typeface="Arial" panose="020B0604020202020204" pitchFamily="34" charset="0"/>
            </a:endParaRPr>
          </a:p>
        </p:txBody>
      </p:sp>
      <p:pic>
        <p:nvPicPr>
          <p:cNvPr id="10244" name="Picture 1">
            <a:extLst>
              <a:ext uri="{FF2B5EF4-FFF2-40B4-BE49-F238E27FC236}">
                <a16:creationId xmlns:a16="http://schemas.microsoft.com/office/drawing/2014/main" id="{C14D74F8-6D03-400B-B47D-548419AB84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5888"/>
            <a:ext cx="864235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84F4042-3537-47E5-B3A8-98EE15B78263}"/>
              </a:ext>
            </a:extLst>
          </p:cNvPr>
          <p:cNvSpPr/>
          <p:nvPr/>
        </p:nvSpPr>
        <p:spPr>
          <a:xfrm>
            <a:off x="250825" y="3357563"/>
            <a:ext cx="3241675" cy="2062162"/>
          </a:xfrm>
          <a:prstGeom prst="rect">
            <a:avLst/>
          </a:prstGeom>
        </p:spPr>
        <p:txBody>
          <a:bodyPr>
            <a:spAutoFit/>
          </a:bodyPr>
          <a:lstStyle/>
          <a:p>
            <a:pPr eaLnBrk="1" fontAlgn="auto" hangingPunct="1">
              <a:spcBef>
                <a:spcPts val="0"/>
              </a:spcBef>
              <a:spcAft>
                <a:spcPts val="0"/>
              </a:spcAft>
              <a:defRPr/>
            </a:pPr>
            <a:r>
              <a:rPr lang="en-US" altLang="ar-IQ" sz="3200" b="1" kern="0" dirty="0">
                <a:solidFill>
                  <a:srgbClr val="000000"/>
                </a:solidFill>
                <a:latin typeface="Arial"/>
                <a:cs typeface="Arial"/>
              </a:rPr>
              <a:t>Gram negative Spiral </a:t>
            </a:r>
            <a:r>
              <a:rPr lang="en-US" altLang="ar-IQ" sz="3200" b="1" kern="0" dirty="0" err="1">
                <a:solidFill>
                  <a:srgbClr val="000000"/>
                </a:solidFill>
                <a:latin typeface="Arial"/>
                <a:cs typeface="Arial"/>
              </a:rPr>
              <a:t>Microaerophilic</a:t>
            </a:r>
            <a:endParaRPr lang="en-US" altLang="ar-IQ" sz="3200" b="1" kern="0" dirty="0">
              <a:solidFill>
                <a:srgbClr val="000000"/>
              </a:solidFill>
              <a:latin typeface="Arial"/>
              <a:cs typeface="Arial"/>
            </a:endParaRPr>
          </a:p>
          <a:p>
            <a:pPr eaLnBrk="1" fontAlgn="auto" hangingPunct="1">
              <a:spcBef>
                <a:spcPts val="0"/>
              </a:spcBef>
              <a:spcAft>
                <a:spcPts val="0"/>
              </a:spcAft>
              <a:defRPr/>
            </a:pPr>
            <a:r>
              <a:rPr lang="en-US" sz="3200" b="1" kern="0" dirty="0">
                <a:solidFill>
                  <a:srgbClr val="000000"/>
                </a:solidFill>
                <a:latin typeface="Arial"/>
                <a:cs typeface="Arial"/>
              </a:rPr>
              <a:t>Motile Bacteria</a:t>
            </a:r>
            <a:endParaRPr lang="ar-JO" sz="1800" kern="0" dirty="0">
              <a:solidFill>
                <a:sysClr val="windowText" lastClr="000000"/>
              </a:solidFill>
            </a:endParaRPr>
          </a:p>
        </p:txBody>
      </p:sp>
      <p:sp>
        <p:nvSpPr>
          <p:cNvPr id="10246" name="Rectangle 2">
            <a:extLst>
              <a:ext uri="{FF2B5EF4-FFF2-40B4-BE49-F238E27FC236}">
                <a16:creationId xmlns:a16="http://schemas.microsoft.com/office/drawing/2014/main" id="{44F38C56-7B44-4408-A333-69BC8A1ADDA5}"/>
              </a:ext>
            </a:extLst>
          </p:cNvPr>
          <p:cNvSpPr>
            <a:spLocks noChangeArrowheads="1"/>
          </p:cNvSpPr>
          <p:nvPr/>
        </p:nvSpPr>
        <p:spPr bwMode="auto">
          <a:xfrm>
            <a:off x="179388" y="2924175"/>
            <a:ext cx="3744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sz="2400" b="1" i="1" u="sng">
                <a:solidFill>
                  <a:srgbClr val="C00000"/>
                </a:solidFill>
              </a:rPr>
              <a:t>Helicobacter pylori</a:t>
            </a:r>
            <a:r>
              <a:rPr lang="en-US" altLang="en-US" sz="2400" b="1" u="sng">
                <a:solidFill>
                  <a:srgbClr val="C00000"/>
                </a:solidFill>
              </a:rPr>
              <a:t> </a:t>
            </a:r>
            <a:r>
              <a:rPr lang="en-US" altLang="en-US" sz="2400">
                <a:solidFill>
                  <a:srgbClr val="C00000"/>
                </a:solid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a:extLst>
              <a:ext uri="{FF2B5EF4-FFF2-40B4-BE49-F238E27FC236}">
                <a16:creationId xmlns:a16="http://schemas.microsoft.com/office/drawing/2014/main" id="{1FAD2C23-FD4F-449D-9D49-AD7C69DFCDEA}"/>
              </a:ext>
            </a:extLst>
          </p:cNvPr>
          <p:cNvSpPr>
            <a:spLocks noGrp="1"/>
          </p:cNvSpPr>
          <p:nvPr>
            <p:ph idx="1"/>
          </p:nvPr>
        </p:nvSpPr>
        <p:spPr>
          <a:xfrm>
            <a:off x="107950" y="115888"/>
            <a:ext cx="9036050" cy="6626225"/>
          </a:xfrm>
        </p:spPr>
        <p:txBody>
          <a:bodyPr/>
          <a:lstStyle/>
          <a:p>
            <a:pPr marL="0" indent="0" algn="l">
              <a:buFontTx/>
              <a:buNone/>
            </a:pPr>
            <a:r>
              <a:rPr lang="en-US" altLang="ar-IQ" sz="3600" b="1" i="1" u="sng">
                <a:solidFill>
                  <a:srgbClr val="FFFF00"/>
                </a:solidFill>
              </a:rPr>
              <a:t>Epidemiology of H. pylori </a:t>
            </a:r>
            <a:r>
              <a:rPr lang="en-US" altLang="ar-IQ" sz="3600" b="1" u="sng">
                <a:solidFill>
                  <a:srgbClr val="FFFF00"/>
                </a:solidFill>
              </a:rPr>
              <a:t>infections</a:t>
            </a:r>
            <a:endParaRPr lang="ar-IQ" altLang="ar-IQ" sz="3600" b="1" u="sng">
              <a:solidFill>
                <a:srgbClr val="FFFF00"/>
              </a:solidFill>
            </a:endParaRPr>
          </a:p>
          <a:p>
            <a:pPr marL="0" indent="0" algn="l">
              <a:buFontTx/>
              <a:buNone/>
            </a:pPr>
            <a:r>
              <a:rPr lang="en-US" altLang="ar-IQ">
                <a:solidFill>
                  <a:schemeClr val="bg1"/>
                </a:solidFill>
              </a:rPr>
              <a:t>- Found in normal people both in </a:t>
            </a:r>
            <a:r>
              <a:rPr lang="en-US" altLang="ar-IQ" b="1">
                <a:solidFill>
                  <a:srgbClr val="FFC000"/>
                </a:solidFill>
              </a:rPr>
              <a:t>developed </a:t>
            </a:r>
            <a:r>
              <a:rPr lang="en-US" altLang="ar-IQ">
                <a:solidFill>
                  <a:schemeClr val="bg1"/>
                </a:solidFill>
              </a:rPr>
              <a:t>(25-50%) and </a:t>
            </a:r>
            <a:r>
              <a:rPr lang="en-US" altLang="ar-IQ">
                <a:solidFill>
                  <a:srgbClr val="FFC000"/>
                </a:solidFill>
              </a:rPr>
              <a:t>developing </a:t>
            </a:r>
            <a:r>
              <a:rPr lang="en-US" altLang="ar-IQ">
                <a:solidFill>
                  <a:schemeClr val="bg1"/>
                </a:solidFill>
              </a:rPr>
              <a:t>(75-90%) countries which depends on mode of  transmission, &amp; ethnicity; but in </a:t>
            </a:r>
            <a:r>
              <a:rPr lang="en-US" altLang="ar-IQ" u="sng">
                <a:solidFill>
                  <a:srgbClr val="FFC000"/>
                </a:solidFill>
              </a:rPr>
              <a:t>some people </a:t>
            </a:r>
            <a:r>
              <a:rPr lang="en-US" altLang="ar-IQ">
                <a:solidFill>
                  <a:schemeClr val="bg1"/>
                </a:solidFill>
              </a:rPr>
              <a:t> it can lead to the followings: </a:t>
            </a:r>
          </a:p>
          <a:p>
            <a:pPr marL="0" indent="0" algn="l">
              <a:buFontTx/>
              <a:buNone/>
            </a:pPr>
            <a:r>
              <a:rPr lang="en-US" altLang="ar-IQ">
                <a:solidFill>
                  <a:schemeClr val="bg1"/>
                </a:solidFill>
              </a:rPr>
              <a:t>- Gastritis</a:t>
            </a:r>
          </a:p>
          <a:p>
            <a:pPr marL="0" indent="0" algn="l">
              <a:buFontTx/>
              <a:buNone/>
            </a:pPr>
            <a:r>
              <a:rPr lang="en-US" altLang="ar-IQ">
                <a:solidFill>
                  <a:schemeClr val="bg1"/>
                </a:solidFill>
              </a:rPr>
              <a:t>- Gastric and duodenal ulcers (PUD)</a:t>
            </a:r>
          </a:p>
          <a:p>
            <a:pPr marL="0" indent="0" algn="l">
              <a:buFontTx/>
              <a:buNone/>
            </a:pPr>
            <a:r>
              <a:rPr lang="en-US" altLang="ar-IQ">
                <a:solidFill>
                  <a:schemeClr val="bg1"/>
                </a:solidFill>
              </a:rPr>
              <a:t>- Gastric adenocarcinoma</a:t>
            </a:r>
          </a:p>
          <a:p>
            <a:pPr marL="0" indent="0" algn="l">
              <a:buFontTx/>
              <a:buNone/>
            </a:pPr>
            <a:r>
              <a:rPr lang="en-US" altLang="ar-IQ">
                <a:solidFill>
                  <a:schemeClr val="bg1"/>
                </a:solidFill>
              </a:rPr>
              <a:t>- Gastric mucosa-associated lymphoid tissue (MALT) lymphoma (MALTOMA).</a:t>
            </a:r>
          </a:p>
          <a:p>
            <a:pPr marL="0" indent="0" algn="l" rtl="0">
              <a:buFontTx/>
              <a:buNone/>
            </a:pPr>
            <a:r>
              <a:rPr lang="en-US" altLang="ar-IQ">
                <a:solidFill>
                  <a:srgbClr val="FFC000"/>
                </a:solidFill>
              </a:rPr>
              <a:t># NOTE: </a:t>
            </a:r>
            <a:r>
              <a:rPr lang="en-US" altLang="ar-IQ">
                <a:solidFill>
                  <a:schemeClr val="bg1"/>
                </a:solidFill>
              </a:rPr>
              <a:t>WHO declared </a:t>
            </a:r>
            <a:r>
              <a:rPr lang="en-US" altLang="ar-IQ" i="1">
                <a:solidFill>
                  <a:schemeClr val="bg1"/>
                </a:solidFill>
              </a:rPr>
              <a:t>H. pylori </a:t>
            </a:r>
            <a:r>
              <a:rPr lang="en-US" altLang="ar-IQ">
                <a:solidFill>
                  <a:schemeClr val="bg1"/>
                </a:solidFill>
              </a:rPr>
              <a:t>as a class-I carcinogen (induces cancer)</a:t>
            </a:r>
            <a:endParaRPr lang="en-US" altLang="en-US">
              <a:solidFill>
                <a:schemeClr val="bg1"/>
              </a:solidFill>
            </a:endParaRPr>
          </a:p>
          <a:p>
            <a:pPr marL="0" indent="0" algn="l" rtl="0">
              <a:buFontTx/>
              <a:buNone/>
            </a:pPr>
            <a:endParaRPr lang="en-US" altLang="en-US" b="1">
              <a:solidFill>
                <a:schemeClr val="bg1"/>
              </a:solidFill>
            </a:endParaRPr>
          </a:p>
          <a:p>
            <a:pPr marL="0" indent="0" algn="l">
              <a:buFontTx/>
              <a:buNone/>
            </a:pPr>
            <a:endParaRPr lang="en-US" altLang="ar-IQ" b="1">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a:extLst>
              <a:ext uri="{FF2B5EF4-FFF2-40B4-BE49-F238E27FC236}">
                <a16:creationId xmlns:a16="http://schemas.microsoft.com/office/drawing/2014/main" id="{B97E65B0-10FF-4947-BB73-51BAD34A22E8}"/>
              </a:ext>
            </a:extLst>
          </p:cNvPr>
          <p:cNvSpPr>
            <a:spLocks noGrp="1"/>
          </p:cNvSpPr>
          <p:nvPr>
            <p:ph idx="1"/>
          </p:nvPr>
        </p:nvSpPr>
        <p:spPr>
          <a:xfrm>
            <a:off x="107950" y="115888"/>
            <a:ext cx="8928100" cy="6626225"/>
          </a:xfrm>
        </p:spPr>
        <p:txBody>
          <a:bodyPr/>
          <a:lstStyle/>
          <a:p>
            <a:pPr marL="0" indent="0" algn="l">
              <a:buFontTx/>
              <a:buNone/>
            </a:pPr>
            <a:r>
              <a:rPr lang="en-US" altLang="ar-IQ" b="1" u="sng">
                <a:solidFill>
                  <a:srgbClr val="FFFF00"/>
                </a:solidFill>
              </a:rPr>
              <a:t>Pathogenicity of </a:t>
            </a:r>
            <a:r>
              <a:rPr lang="en-US" altLang="ar-IQ" b="1" i="1" u="sng">
                <a:solidFill>
                  <a:srgbClr val="FFFF00"/>
                </a:solidFill>
              </a:rPr>
              <a:t>H. pylori</a:t>
            </a:r>
          </a:p>
          <a:p>
            <a:pPr marL="0" indent="0" algn="l">
              <a:buFontTx/>
              <a:buNone/>
            </a:pPr>
            <a:r>
              <a:rPr lang="en-US" altLang="ar-IQ">
                <a:solidFill>
                  <a:schemeClr val="bg1"/>
                </a:solidFill>
              </a:rPr>
              <a:t>1. Motility</a:t>
            </a:r>
          </a:p>
          <a:p>
            <a:pPr marL="0" indent="0" algn="l">
              <a:buFontTx/>
              <a:buNone/>
            </a:pPr>
            <a:r>
              <a:rPr lang="en-US" altLang="ar-IQ">
                <a:solidFill>
                  <a:schemeClr val="bg1"/>
                </a:solidFill>
              </a:rPr>
              <a:t>2. Urease</a:t>
            </a:r>
          </a:p>
          <a:p>
            <a:pPr marL="0" indent="0" algn="l">
              <a:buFontTx/>
              <a:buNone/>
            </a:pPr>
            <a:r>
              <a:rPr lang="en-US" altLang="ar-IQ">
                <a:solidFill>
                  <a:schemeClr val="bg1"/>
                </a:solidFill>
              </a:rPr>
              <a:t>3. Adherence</a:t>
            </a:r>
          </a:p>
          <a:p>
            <a:pPr marL="0" indent="0" algn="l">
              <a:buFontTx/>
              <a:buNone/>
            </a:pPr>
            <a:r>
              <a:rPr lang="en-US" altLang="ar-IQ">
                <a:solidFill>
                  <a:schemeClr val="bg1"/>
                </a:solidFill>
              </a:rPr>
              <a:t>4. </a:t>
            </a:r>
            <a:r>
              <a:rPr lang="en-US" altLang="ar-IQ">
                <a:solidFill>
                  <a:srgbClr val="FFC000"/>
                </a:solidFill>
              </a:rPr>
              <a:t>VacA</a:t>
            </a:r>
            <a:r>
              <a:rPr lang="en-US" altLang="ar-IQ">
                <a:solidFill>
                  <a:schemeClr val="bg1"/>
                </a:solidFill>
              </a:rPr>
              <a:t> (cell death), and </a:t>
            </a:r>
            <a:r>
              <a:rPr lang="en-US" altLang="ar-IQ">
                <a:solidFill>
                  <a:srgbClr val="FFC000"/>
                </a:solidFill>
              </a:rPr>
              <a:t>CagA </a:t>
            </a:r>
            <a:r>
              <a:rPr lang="en-US" altLang="ar-IQ">
                <a:solidFill>
                  <a:schemeClr val="bg1"/>
                </a:solidFill>
              </a:rPr>
              <a:t>(cytoskeleton)</a:t>
            </a:r>
          </a:p>
          <a:p>
            <a:pPr marL="0" indent="0" algn="l">
              <a:buFontTx/>
              <a:buNone/>
            </a:pPr>
            <a:r>
              <a:rPr lang="en-US" altLang="ar-IQ">
                <a:solidFill>
                  <a:schemeClr val="bg1"/>
                </a:solidFill>
              </a:rPr>
              <a:t>- Colonization: Minimal to extensive infiltrate</a:t>
            </a:r>
            <a:endParaRPr lang="ar-IQ" altLang="ar-IQ">
              <a:solidFill>
                <a:schemeClr val="bg1"/>
              </a:solidFill>
            </a:endParaRPr>
          </a:p>
          <a:p>
            <a:pPr marL="0" indent="0" algn="l">
              <a:buFontTx/>
              <a:buNone/>
            </a:pPr>
            <a:r>
              <a:rPr lang="en-US" altLang="ar-IQ">
                <a:solidFill>
                  <a:schemeClr val="bg1"/>
                </a:solidFill>
              </a:rPr>
              <a:t>- Ulcers at colonization of antrum of the stomach</a:t>
            </a:r>
          </a:p>
          <a:p>
            <a:pPr marL="0" indent="0" algn="l">
              <a:buFontTx/>
              <a:buNone/>
            </a:pPr>
            <a:r>
              <a:rPr lang="en-US" altLang="ar-IQ">
                <a:solidFill>
                  <a:schemeClr val="bg1"/>
                </a:solidFill>
              </a:rPr>
              <a:t>- Duodenal ulcer: Mainly at the duodenal bulb.</a:t>
            </a:r>
            <a:endParaRPr lang="ar-IQ" altLang="ar-IQ">
              <a:solidFill>
                <a:schemeClr val="bg1"/>
              </a:solidFill>
            </a:endParaRPr>
          </a:p>
          <a:p>
            <a:pPr marL="0" indent="0" algn="l">
              <a:buFontTx/>
              <a:buNone/>
            </a:pPr>
            <a:r>
              <a:rPr lang="en-US" altLang="ar-IQ">
                <a:solidFill>
                  <a:schemeClr val="bg1"/>
                </a:solidFill>
              </a:rPr>
              <a:t>- Metaplasia leading to cancer (mechanism?)</a:t>
            </a:r>
            <a:r>
              <a:rPr lang="en-US" altLang="ar-IQ" b="1">
                <a:solidFill>
                  <a:srgbClr val="FFFF00"/>
                </a:solidFill>
              </a:rPr>
              <a:t>:</a:t>
            </a:r>
          </a:p>
          <a:p>
            <a:pPr marL="0" indent="0" algn="l">
              <a:buFontTx/>
              <a:buNone/>
            </a:pPr>
            <a:r>
              <a:rPr lang="en-US" altLang="ar-IQ">
                <a:solidFill>
                  <a:schemeClr val="bg1"/>
                </a:solidFill>
              </a:rPr>
              <a:t>   </a:t>
            </a:r>
            <a:r>
              <a:rPr lang="en-US" altLang="ar-IQ">
                <a:solidFill>
                  <a:srgbClr val="FFFF00"/>
                </a:solidFill>
              </a:rPr>
              <a:t>a.</a:t>
            </a:r>
            <a:r>
              <a:rPr lang="en-US" altLang="ar-IQ">
                <a:solidFill>
                  <a:schemeClr val="bg1"/>
                </a:solidFill>
              </a:rPr>
              <a:t> Role of CagA   </a:t>
            </a:r>
            <a:r>
              <a:rPr lang="en-US" altLang="ar-IQ">
                <a:solidFill>
                  <a:srgbClr val="FFFF00"/>
                </a:solidFill>
              </a:rPr>
              <a:t>b.</a:t>
            </a:r>
            <a:r>
              <a:rPr lang="en-US" altLang="ar-IQ">
                <a:solidFill>
                  <a:schemeClr val="bg1"/>
                </a:solidFill>
              </a:rPr>
              <a:t> Long time inflammation</a:t>
            </a:r>
          </a:p>
          <a:p>
            <a:pPr marL="0" indent="0" algn="l">
              <a:buFontTx/>
              <a:buNone/>
            </a:pPr>
            <a:r>
              <a:rPr lang="en-US" altLang="ar-IQ">
                <a:solidFill>
                  <a:schemeClr val="bg1"/>
                </a:solidFill>
              </a:rPr>
              <a:t>- Affects hormones controlling glucose (DM?)</a:t>
            </a:r>
          </a:p>
          <a:p>
            <a:pPr marL="0" indent="0" algn="l">
              <a:buFontTx/>
              <a:buNone/>
            </a:pPr>
            <a:endParaRPr lang="ar-IQ" altLang="ar-IQ"/>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65C80EA2-649A-4FBF-A846-6F00DC24E8DE}"/>
              </a:ext>
            </a:extLst>
          </p:cNvPr>
          <p:cNvSpPr>
            <a:spLocks noGrp="1"/>
          </p:cNvSpPr>
          <p:nvPr>
            <p:ph idx="1"/>
          </p:nvPr>
        </p:nvSpPr>
        <p:spPr>
          <a:xfrm>
            <a:off x="179388" y="115888"/>
            <a:ext cx="8713787" cy="6553200"/>
          </a:xfrm>
        </p:spPr>
        <p:txBody>
          <a:bodyPr/>
          <a:lstStyle/>
          <a:p>
            <a:pPr marL="0" indent="0" algn="l">
              <a:buFontTx/>
              <a:buNone/>
            </a:pPr>
            <a:r>
              <a:rPr lang="en-US" altLang="ar-IQ"/>
              <a:t>       </a:t>
            </a:r>
            <a:r>
              <a:rPr lang="ar-IQ" altLang="ar-IQ"/>
              <a:t>          </a:t>
            </a:r>
            <a:r>
              <a:rPr lang="en-US" altLang="ar-IQ"/>
              <a:t>                    </a:t>
            </a:r>
            <a:endParaRPr lang="ar-IQ" altLang="ar-IQ"/>
          </a:p>
        </p:txBody>
      </p:sp>
      <p:sp>
        <p:nvSpPr>
          <p:cNvPr id="13315" name="Content Placeholder 2">
            <a:extLst>
              <a:ext uri="{FF2B5EF4-FFF2-40B4-BE49-F238E27FC236}">
                <a16:creationId xmlns:a16="http://schemas.microsoft.com/office/drawing/2014/main" id="{3320EA97-5E70-45B2-AB16-FDF2B50CBB81}"/>
              </a:ext>
            </a:extLst>
          </p:cNvPr>
          <p:cNvSpPr txBox="1">
            <a:spLocks/>
          </p:cNvSpPr>
          <p:nvPr/>
        </p:nvSpPr>
        <p:spPr bwMode="auto">
          <a:xfrm>
            <a:off x="179388" y="28575"/>
            <a:ext cx="871378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20000"/>
              </a:spcBef>
              <a:buFontTx/>
              <a:buNone/>
            </a:pPr>
            <a:endParaRPr lang="en-US" altLang="ar-IQ" sz="2400" b="1" u="sng">
              <a:solidFill>
                <a:schemeClr val="bg1"/>
              </a:solidFill>
              <a:latin typeface="Arial" panose="020B0604020202020204" pitchFamily="34" charset="0"/>
            </a:endParaRPr>
          </a:p>
        </p:txBody>
      </p:sp>
      <p:pic>
        <p:nvPicPr>
          <p:cNvPr id="13316" name="Picture 1">
            <a:extLst>
              <a:ext uri="{FF2B5EF4-FFF2-40B4-BE49-F238E27FC236}">
                <a16:creationId xmlns:a16="http://schemas.microsoft.com/office/drawing/2014/main" id="{C8833280-E93C-4AC1-B5D5-C0ED3EFE41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88900"/>
            <a:ext cx="878522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IQ"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IQ"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7280</TotalTime>
  <Words>2257</Words>
  <Application>Microsoft Office PowerPoint</Application>
  <PresentationFormat>On-screen Show (4:3)</PresentationFormat>
  <Paragraphs>338</Paragraphs>
  <Slides>50</Slides>
  <Notes>0</Notes>
  <HiddenSlides>0</HiddenSlides>
  <MMClips>0</MMClips>
  <ScaleCrop>false</ScaleCrop>
  <HeadingPairs>
    <vt:vector size="4" baseType="variant">
      <vt:variant>
        <vt:lpstr>Theme</vt:lpstr>
      </vt:variant>
      <vt:variant>
        <vt:i4>3</vt:i4>
      </vt:variant>
      <vt:variant>
        <vt:lpstr>Slide Titles</vt:lpstr>
      </vt:variant>
      <vt:variant>
        <vt:i4>50</vt:i4>
      </vt:variant>
    </vt:vector>
  </HeadingPairs>
  <TitlesOfParts>
    <vt:vector size="53" baseType="lpstr">
      <vt:lpstr>تصميم افتراضي</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moon</dc:creator>
  <cp:lastModifiedBy>hamzeh otoom</cp:lastModifiedBy>
  <cp:revision>737</cp:revision>
  <dcterms:created xsi:type="dcterms:W3CDTF">2005-11-12T01:23:10Z</dcterms:created>
  <dcterms:modified xsi:type="dcterms:W3CDTF">2020-10-17T17:05:41Z</dcterms:modified>
</cp:coreProperties>
</file>