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  <p:sldMasterId id="2147483664" r:id="rId2"/>
    <p:sldMasterId id="2147483676" r:id="rId3"/>
    <p:sldMasterId id="2147483688" r:id="rId4"/>
    <p:sldMasterId id="2147483700" r:id="rId5"/>
    <p:sldMasterId id="2147483712" r:id="rId6"/>
    <p:sldMasterId id="2147483724" r:id="rId7"/>
    <p:sldMasterId id="2147483736" r:id="rId8"/>
    <p:sldMasterId id="2147483749" r:id="rId9"/>
  </p:sldMasterIdLst>
  <p:notesMasterIdLst>
    <p:notesMasterId r:id="rId52"/>
  </p:notesMasterIdLst>
  <p:sldIdLst>
    <p:sldId id="256" r:id="rId10"/>
    <p:sldId id="298" r:id="rId11"/>
    <p:sldId id="299" r:id="rId12"/>
    <p:sldId id="332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3" r:id="rId44"/>
    <p:sldId id="334" r:id="rId45"/>
    <p:sldId id="335" r:id="rId46"/>
    <p:sldId id="275" r:id="rId47"/>
    <p:sldId id="336" r:id="rId48"/>
    <p:sldId id="337" r:id="rId49"/>
    <p:sldId id="338" r:id="rId50"/>
    <p:sldId id="339" r:id="rId51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>
        <p:scale>
          <a:sx n="81" d="100"/>
          <a:sy n="81" d="100"/>
        </p:scale>
        <p:origin x="-164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2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 /><Relationship Id="rId18" Type="http://schemas.openxmlformats.org/officeDocument/2006/relationships/slide" Target="slides/slide9.xml" /><Relationship Id="rId26" Type="http://schemas.openxmlformats.org/officeDocument/2006/relationships/slide" Target="slides/slide17.xml" /><Relationship Id="rId39" Type="http://schemas.openxmlformats.org/officeDocument/2006/relationships/slide" Target="slides/slide30.xml" /><Relationship Id="rId21" Type="http://schemas.openxmlformats.org/officeDocument/2006/relationships/slide" Target="slides/slide12.xml" /><Relationship Id="rId34" Type="http://schemas.openxmlformats.org/officeDocument/2006/relationships/slide" Target="slides/slide25.xml" /><Relationship Id="rId42" Type="http://schemas.openxmlformats.org/officeDocument/2006/relationships/slide" Target="slides/slide33.xml" /><Relationship Id="rId47" Type="http://schemas.openxmlformats.org/officeDocument/2006/relationships/slide" Target="slides/slide38.xml" /><Relationship Id="rId50" Type="http://schemas.openxmlformats.org/officeDocument/2006/relationships/slide" Target="slides/slide41.xml" /><Relationship Id="rId55" Type="http://schemas.openxmlformats.org/officeDocument/2006/relationships/theme" Target="theme/theme1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3.xml" /><Relationship Id="rId17" Type="http://schemas.openxmlformats.org/officeDocument/2006/relationships/slide" Target="slides/slide8.xml" /><Relationship Id="rId25" Type="http://schemas.openxmlformats.org/officeDocument/2006/relationships/slide" Target="slides/slide16.xml" /><Relationship Id="rId33" Type="http://schemas.openxmlformats.org/officeDocument/2006/relationships/slide" Target="slides/slide24.xml" /><Relationship Id="rId38" Type="http://schemas.openxmlformats.org/officeDocument/2006/relationships/slide" Target="slides/slide29.xml" /><Relationship Id="rId46" Type="http://schemas.openxmlformats.org/officeDocument/2006/relationships/slide" Target="slides/slide37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7.xml" /><Relationship Id="rId20" Type="http://schemas.openxmlformats.org/officeDocument/2006/relationships/slide" Target="slides/slide11.xml" /><Relationship Id="rId29" Type="http://schemas.openxmlformats.org/officeDocument/2006/relationships/slide" Target="slides/slide20.xml" /><Relationship Id="rId41" Type="http://schemas.openxmlformats.org/officeDocument/2006/relationships/slide" Target="slides/slide32.xml" /><Relationship Id="rId54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2.xml" /><Relationship Id="rId24" Type="http://schemas.openxmlformats.org/officeDocument/2006/relationships/slide" Target="slides/slide15.xml" /><Relationship Id="rId32" Type="http://schemas.openxmlformats.org/officeDocument/2006/relationships/slide" Target="slides/slide23.xml" /><Relationship Id="rId37" Type="http://schemas.openxmlformats.org/officeDocument/2006/relationships/slide" Target="slides/slide28.xml" /><Relationship Id="rId40" Type="http://schemas.openxmlformats.org/officeDocument/2006/relationships/slide" Target="slides/slide31.xml" /><Relationship Id="rId45" Type="http://schemas.openxmlformats.org/officeDocument/2006/relationships/slide" Target="slides/slide36.xml" /><Relationship Id="rId53" Type="http://schemas.openxmlformats.org/officeDocument/2006/relationships/presProps" Target="pres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6.xml" /><Relationship Id="rId23" Type="http://schemas.openxmlformats.org/officeDocument/2006/relationships/slide" Target="slides/slide14.xml" /><Relationship Id="rId28" Type="http://schemas.openxmlformats.org/officeDocument/2006/relationships/slide" Target="slides/slide19.xml" /><Relationship Id="rId36" Type="http://schemas.openxmlformats.org/officeDocument/2006/relationships/slide" Target="slides/slide27.xml" /><Relationship Id="rId49" Type="http://schemas.openxmlformats.org/officeDocument/2006/relationships/slide" Target="slides/slide40.xml" /><Relationship Id="rId10" Type="http://schemas.openxmlformats.org/officeDocument/2006/relationships/slide" Target="slides/slide1.xml" /><Relationship Id="rId19" Type="http://schemas.openxmlformats.org/officeDocument/2006/relationships/slide" Target="slides/slide10.xml" /><Relationship Id="rId31" Type="http://schemas.openxmlformats.org/officeDocument/2006/relationships/slide" Target="slides/slide22.xml" /><Relationship Id="rId44" Type="http://schemas.openxmlformats.org/officeDocument/2006/relationships/slide" Target="slides/slide35.xml" /><Relationship Id="rId52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5.xml" /><Relationship Id="rId22" Type="http://schemas.openxmlformats.org/officeDocument/2006/relationships/slide" Target="slides/slide13.xml" /><Relationship Id="rId27" Type="http://schemas.openxmlformats.org/officeDocument/2006/relationships/slide" Target="slides/slide18.xml" /><Relationship Id="rId30" Type="http://schemas.openxmlformats.org/officeDocument/2006/relationships/slide" Target="slides/slide21.xml" /><Relationship Id="rId35" Type="http://schemas.openxmlformats.org/officeDocument/2006/relationships/slide" Target="slides/slide26.xml" /><Relationship Id="rId43" Type="http://schemas.openxmlformats.org/officeDocument/2006/relationships/slide" Target="slides/slide34.xml" /><Relationship Id="rId48" Type="http://schemas.openxmlformats.org/officeDocument/2006/relationships/slide" Target="slides/slide39.xml" /><Relationship Id="rId56" Type="http://schemas.openxmlformats.org/officeDocument/2006/relationships/tableStyles" Target="tableStyles.xml" /><Relationship Id="rId8" Type="http://schemas.openxmlformats.org/officeDocument/2006/relationships/slideMaster" Target="slideMasters/slideMaster8.xml" /><Relationship Id="rId51" Type="http://schemas.openxmlformats.org/officeDocument/2006/relationships/slide" Target="slides/slide42.xml" /><Relationship Id="rId3" Type="http://schemas.openxmlformats.org/officeDocument/2006/relationships/slideMaster" Target="slideMasters/slideMaster3.xml" 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85B0D0-3563-4943-B5C3-3698332816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4507EB1-D53F-4353-8B4C-2957E4B07E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4E9A6854-9D6B-4803-AAFD-37A4BB7BBA1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03E023D-A948-4C87-A39E-CB2FAEA498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BB0BF66-E0F8-4E07-8EF0-D6D3F65C9D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F41A2C5-E26D-4417-9930-260D74DD1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spcBef>
                <a:spcPct val="0"/>
              </a:spcBef>
              <a:buSzTx/>
              <a:buFontTx/>
              <a:buNone/>
              <a:defRPr sz="1200">
                <a:cs typeface="Times New Roman" panose="02020603050405020304" pitchFamily="18" charset="0"/>
              </a:defRPr>
            </a:lvl1pPr>
          </a:lstStyle>
          <a:p>
            <a:fld id="{26C2B4EF-54BF-41BA-8D73-5F41E91033C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i.jhsps.org/HTD/HTD_Term.aspx?CurrentUDV=31&amp;TD_ID=544C0A1E-5851-4D4C-B7F2-3CD3976840B9" TargetMode="External" /><Relationship Id="rId13" Type="http://schemas.openxmlformats.org/officeDocument/2006/relationships/hyperlink" Target="https://gi.jhsps.org/HTD/HTD_Term.aspx?CurrentUDV=31&amp;TD_ID=F06A8BF9-A12E-4BEA-AD8A-3795FB7238A1" TargetMode="External" /><Relationship Id="rId3" Type="http://schemas.openxmlformats.org/officeDocument/2006/relationships/hyperlink" Target="https://gi.jhsps.org/HTD/HTD_Term.aspx?CurrentUDV=31&amp;TD_ID=4D488FC4-A2EA-43F0-85B4-A27EA6EB2D15" TargetMode="External" /><Relationship Id="rId7" Type="http://schemas.openxmlformats.org/officeDocument/2006/relationships/hyperlink" Target="https://gi.jhsps.org/HTD/HTD_Term.aspx?CurrentUDV=31&amp;TD_ID=6C71BA51-F2E9-4379-8950-7F8590CE5297" TargetMode="External" /><Relationship Id="rId12" Type="http://schemas.openxmlformats.org/officeDocument/2006/relationships/hyperlink" Target="https://gi.jhsps.org/HTD/HTD_Term.aspx?CurrentUDV=31&amp;TD_ID=7C437894-D0D6-44A9-B2AD-99AE32547A13" TargetMode="External" /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Relationship Id="rId6" Type="http://schemas.openxmlformats.org/officeDocument/2006/relationships/hyperlink" Target="https://gi.jhsps.org/HTD/HTD_Term.aspx?CurrentUDV=31&amp;TD_ID=35476B7E-7548-429E-8894-A86746580AB1" TargetMode="External" /><Relationship Id="rId11" Type="http://schemas.openxmlformats.org/officeDocument/2006/relationships/hyperlink" Target="https://gi.jhsps.org/HTD/HTD_Term.aspx?CurrentUDV=31&amp;TD_ID=9038D109-0AE4-4502-9374-9103F87CC5FD" TargetMode="External" /><Relationship Id="rId5" Type="http://schemas.openxmlformats.org/officeDocument/2006/relationships/hyperlink" Target="https://gi.jhsps.org/HTD/HTD_Term.aspx?CurrentUDV=31&amp;TD_ID=48AF8AA1-4C95-4DB4-B543-4E63B7CD5F0E" TargetMode="External" /><Relationship Id="rId10" Type="http://schemas.openxmlformats.org/officeDocument/2006/relationships/hyperlink" Target="https://gi.jhsps.org/HTD/HTD_Term.aspx?CurrentUDV=31&amp;TD_ID=2A573C68-7DB3-49C6-9764-25642EE4D9AC" TargetMode="External" /><Relationship Id="rId4" Type="http://schemas.openxmlformats.org/officeDocument/2006/relationships/hyperlink" Target="https://gi.jhsps.org/HTD/HTD_Term.aspx?CurrentUDV=31&amp;TD_ID=91710F8B-ACD3-40B9-AA6A-0EA754C1B5BB" TargetMode="External" /><Relationship Id="rId9" Type="http://schemas.openxmlformats.org/officeDocument/2006/relationships/hyperlink" Target="https://gi.jhsps.org/HTD/HTD_Term.aspx?CurrentUDV=31&amp;TD_ID=416D1C49-DE49-45F5-9DB1-A74BF86E5E68" TargetMode="External" /><Relationship Id="rId14" Type="http://schemas.openxmlformats.org/officeDocument/2006/relationships/hyperlink" Target="https://gi.jhsps.org/HTD/HTD_Term.aspx?CurrentUDV=31&amp;TD_ID=2613F547-A7D1-4476-8262-214CF1406E2A" TargetMode="Externa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97501426-5748-47C0-816A-00D8603042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5414AFD8-65C5-4BD2-B804-A0D643E5F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cs typeface="Arial" panose="020B0604020202020204" pitchFamily="34" charset="0"/>
              </a:rPr>
              <a:t>There are, however, important pathological and clinical differences that distinguish these </a:t>
            </a:r>
            <a:r>
              <a:rPr lang="en-GB" altLang="en-US">
                <a:cs typeface="Arial" panose="020B0604020202020204" pitchFamily="34" charset="0"/>
                <a:hlinkClick r:id="rId3" action="ppaction://hlinkfile"/>
              </a:rPr>
              <a:t>inflammatory</a:t>
            </a:r>
            <a:r>
              <a:rPr lang="en-GB" altLang="en-US">
                <a:cs typeface="Arial" panose="020B0604020202020204" pitchFamily="34" charset="0"/>
              </a:rPr>
              <a:t> disease processes. Clinically, Crohn’s disease tends to present more frequently with abdominal pain and </a:t>
            </a:r>
            <a:r>
              <a:rPr lang="en-GB" altLang="en-US">
                <a:cs typeface="Arial" panose="020B0604020202020204" pitchFamily="34" charset="0"/>
                <a:hlinkClick r:id="rId4" action="ppaction://hlinkfile"/>
              </a:rPr>
              <a:t>perianal</a:t>
            </a:r>
            <a:r>
              <a:rPr lang="en-GB" altLang="en-US">
                <a:cs typeface="Arial" panose="020B0604020202020204" pitchFamily="34" charset="0"/>
              </a:rPr>
              <a:t> disease, whereas </a:t>
            </a:r>
            <a:r>
              <a:rPr lang="en-GB" altLang="en-US">
                <a:cs typeface="Arial" panose="020B0604020202020204" pitchFamily="34" charset="0"/>
                <a:hlinkClick r:id="rId5" action="ppaction://hlinkfile"/>
              </a:rPr>
              <a:t>ulcerative colitis</a:t>
            </a:r>
            <a:r>
              <a:rPr lang="en-GB" altLang="en-US">
                <a:cs typeface="Arial" panose="020B0604020202020204" pitchFamily="34" charset="0"/>
              </a:rPr>
              <a:t> is more often characterized by gastrointestinal bleeding. </a:t>
            </a:r>
            <a:br>
              <a:rPr lang="en-GB" altLang="en-US">
                <a:cs typeface="Arial" panose="020B0604020202020204" pitchFamily="34" charset="0"/>
              </a:rPr>
            </a:br>
            <a:br>
              <a:rPr lang="en-GB" altLang="en-US">
                <a:cs typeface="Arial" panose="020B0604020202020204" pitchFamily="34" charset="0"/>
              </a:rPr>
            </a:br>
            <a:r>
              <a:rPr lang="en-GB" altLang="en-US">
                <a:cs typeface="Arial" panose="020B0604020202020204" pitchFamily="34" charset="0"/>
              </a:rPr>
              <a:t>Cobblestoning </a:t>
            </a:r>
            <a:r>
              <a:rPr lang="en-GB" altLang="en-US">
                <a:cs typeface="Arial" panose="020B0604020202020204" pitchFamily="34" charset="0"/>
                <a:hlinkClick r:id="rId6" action="ppaction://hlinkfile"/>
              </a:rPr>
              <a:t>mucosa</a:t>
            </a:r>
            <a:r>
              <a:rPr lang="en-GB" altLang="en-US">
                <a:cs typeface="Arial" panose="020B0604020202020204" pitchFamily="34" charset="0"/>
              </a:rPr>
              <a:t> and </a:t>
            </a:r>
            <a:r>
              <a:rPr lang="en-GB" altLang="en-US">
                <a:cs typeface="Arial" panose="020B0604020202020204" pitchFamily="34" charset="0"/>
                <a:hlinkClick r:id="rId7" action="ppaction://hlinkfile"/>
              </a:rPr>
              <a:t>aphthous</a:t>
            </a:r>
            <a:r>
              <a:rPr lang="en-GB" altLang="en-US">
                <a:cs typeface="Arial" panose="020B0604020202020204" pitchFamily="34" charset="0"/>
              </a:rPr>
              <a:t> or linear ulcers characterize the endoscopic appearance of Crohn’s disease. </a:t>
            </a:r>
            <a:r>
              <a:rPr lang="en-GB" altLang="en-US">
                <a:cs typeface="Arial" panose="020B0604020202020204" pitchFamily="34" charset="0"/>
                <a:hlinkClick r:id="rId5" action="ppaction://hlinkfile"/>
              </a:rPr>
              <a:t>Ulcerative colitis</a:t>
            </a:r>
            <a:r>
              <a:rPr lang="en-GB" altLang="en-US">
                <a:cs typeface="Arial" panose="020B0604020202020204" pitchFamily="34" charset="0"/>
              </a:rPr>
              <a:t> presents with </a:t>
            </a:r>
            <a:r>
              <a:rPr lang="en-GB" altLang="en-US">
                <a:cs typeface="Arial" panose="020B0604020202020204" pitchFamily="34" charset="0"/>
                <a:hlinkClick r:id="rId8" action="ppaction://hlinkfile"/>
              </a:rPr>
              <a:t>diffuse</a:t>
            </a:r>
            <a:r>
              <a:rPr lang="en-GB" altLang="en-US">
                <a:cs typeface="Arial" panose="020B0604020202020204" pitchFamily="34" charset="0"/>
              </a:rPr>
              <a:t> continuous involvement of the </a:t>
            </a:r>
            <a:r>
              <a:rPr lang="en-GB" altLang="en-US">
                <a:cs typeface="Arial" panose="020B0604020202020204" pitchFamily="34" charset="0"/>
                <a:hlinkClick r:id="rId6" action="ppaction://hlinkfile"/>
              </a:rPr>
              <a:t>mucosa</a:t>
            </a:r>
            <a:r>
              <a:rPr lang="en-GB" altLang="en-US">
                <a:cs typeface="Arial" panose="020B0604020202020204" pitchFamily="34" charset="0"/>
              </a:rPr>
              <a:t>. Radiographic studies of patients with Crohn’s disease characteristically show fistulas, asymmetry and </a:t>
            </a:r>
            <a:r>
              <a:rPr lang="en-GB" altLang="en-US">
                <a:cs typeface="Arial" panose="020B0604020202020204" pitchFamily="34" charset="0"/>
                <a:hlinkClick r:id="rId9" action="ppaction://hlinkfile"/>
              </a:rPr>
              <a:t>ileal</a:t>
            </a:r>
            <a:r>
              <a:rPr lang="en-GB" altLang="en-US">
                <a:cs typeface="Arial" panose="020B0604020202020204" pitchFamily="34" charset="0"/>
              </a:rPr>
              <a:t> involvement. In contrast, radiographic studies of patients with </a:t>
            </a:r>
            <a:r>
              <a:rPr lang="en-GB" altLang="en-US">
                <a:cs typeface="Arial" panose="020B0604020202020204" pitchFamily="34" charset="0"/>
                <a:hlinkClick r:id="rId5" action="ppaction://hlinkfile"/>
              </a:rPr>
              <a:t>ulcerative colitis</a:t>
            </a:r>
            <a:r>
              <a:rPr lang="en-GB" altLang="en-US">
                <a:cs typeface="Arial" panose="020B0604020202020204" pitchFamily="34" charset="0"/>
              </a:rPr>
              <a:t> show continuous disease without fistulizing or </a:t>
            </a:r>
            <a:r>
              <a:rPr lang="en-GB" altLang="en-US">
                <a:cs typeface="Arial" panose="020B0604020202020204" pitchFamily="34" charset="0"/>
                <a:hlinkClick r:id="rId9" action="ppaction://hlinkfile"/>
              </a:rPr>
              <a:t>ileal</a:t>
            </a:r>
            <a:r>
              <a:rPr lang="en-GB" altLang="en-US">
                <a:cs typeface="Arial" panose="020B0604020202020204" pitchFamily="34" charset="0"/>
              </a:rPr>
              <a:t> disease (Figure 3).  </a:t>
            </a:r>
          </a:p>
          <a:p>
            <a:pPr eaLnBrk="1" hangingPunct="1"/>
            <a:r>
              <a:rPr lang="en-GB" altLang="en-US">
                <a:cs typeface="Arial" panose="020B0604020202020204" pitchFamily="34" charset="0"/>
              </a:rPr>
              <a:t>Pathologically, </a:t>
            </a:r>
            <a:r>
              <a:rPr lang="en-GB" altLang="en-US">
                <a:cs typeface="Arial" panose="020B0604020202020204" pitchFamily="34" charset="0"/>
                <a:hlinkClick r:id="rId10" action="ppaction://hlinkfile"/>
              </a:rPr>
              <a:t>Crohn's disease</a:t>
            </a:r>
            <a:r>
              <a:rPr lang="en-GB" altLang="en-US">
                <a:cs typeface="Arial" panose="020B0604020202020204" pitchFamily="34" charset="0"/>
              </a:rPr>
              <a:t> features mucosal discontinuity, </a:t>
            </a:r>
            <a:r>
              <a:rPr lang="en-GB" altLang="en-US">
                <a:cs typeface="Arial" panose="020B0604020202020204" pitchFamily="34" charset="0"/>
                <a:hlinkClick r:id="rId11" action="ppaction://hlinkfile"/>
              </a:rPr>
              <a:t>transmural</a:t>
            </a:r>
            <a:r>
              <a:rPr lang="en-GB" altLang="en-US">
                <a:cs typeface="Arial" panose="020B0604020202020204" pitchFamily="34" charset="0"/>
              </a:rPr>
              <a:t> involvement and granulomas. In contrast, </a:t>
            </a:r>
            <a:r>
              <a:rPr lang="en-GB" altLang="en-US">
                <a:cs typeface="Arial" panose="020B0604020202020204" pitchFamily="34" charset="0"/>
                <a:hlinkClick r:id="rId5" action="ppaction://hlinkfile"/>
              </a:rPr>
              <a:t>ulcerative colitis</a:t>
            </a:r>
            <a:r>
              <a:rPr lang="en-GB" altLang="en-US">
                <a:cs typeface="Arial" panose="020B0604020202020204" pitchFamily="34" charset="0"/>
              </a:rPr>
              <a:t> does not. </a:t>
            </a:r>
            <a:r>
              <a:rPr lang="en-GB" altLang="en-US">
                <a:cs typeface="Arial" panose="020B0604020202020204" pitchFamily="34" charset="0"/>
                <a:hlinkClick r:id="rId12" action="ppaction://hlinkfile"/>
              </a:rPr>
              <a:t>Crypt</a:t>
            </a:r>
            <a:r>
              <a:rPr lang="en-GB" altLang="en-US">
                <a:cs typeface="Arial" panose="020B0604020202020204" pitchFamily="34" charset="0"/>
              </a:rPr>
              <a:t> abscesses and granulomas are present only in </a:t>
            </a:r>
            <a:r>
              <a:rPr lang="en-GB" altLang="en-US">
                <a:cs typeface="Arial" panose="020B0604020202020204" pitchFamily="34" charset="0"/>
                <a:hlinkClick r:id="rId10" action="ppaction://hlinkfile"/>
              </a:rPr>
              <a:t>Crohn's disease</a:t>
            </a:r>
            <a:r>
              <a:rPr lang="en-GB" altLang="en-US">
                <a:cs typeface="Arial" panose="020B0604020202020204" pitchFamily="34" charset="0"/>
              </a:rPr>
              <a:t>. Figure 4 compares the appearance of the </a:t>
            </a:r>
            <a:r>
              <a:rPr lang="en-GB" altLang="en-US">
                <a:cs typeface="Arial" panose="020B0604020202020204" pitchFamily="34" charset="0"/>
                <a:hlinkClick r:id="rId13" action="ppaction://hlinkfile"/>
              </a:rPr>
              <a:t>colon</a:t>
            </a:r>
            <a:r>
              <a:rPr lang="en-GB" altLang="en-US">
                <a:cs typeface="Arial" panose="020B0604020202020204" pitchFamily="34" charset="0"/>
              </a:rPr>
              <a:t>, the </a:t>
            </a:r>
            <a:r>
              <a:rPr lang="en-GB" altLang="en-US">
                <a:cs typeface="Arial" panose="020B0604020202020204" pitchFamily="34" charset="0"/>
                <a:hlinkClick r:id="rId14" action="ppaction://hlinkfile"/>
              </a:rPr>
              <a:t>histology</a:t>
            </a:r>
            <a:r>
              <a:rPr lang="en-GB" altLang="en-US">
                <a:cs typeface="Arial" panose="020B0604020202020204" pitchFamily="34" charset="0"/>
              </a:rPr>
              <a:t>, and endoscopic views of normal, Crohn’s disease, and </a:t>
            </a:r>
            <a:r>
              <a:rPr lang="en-GB" altLang="en-US">
                <a:cs typeface="Arial" panose="020B0604020202020204" pitchFamily="34" charset="0"/>
                <a:hlinkClick r:id="rId5" action="ppaction://hlinkfile"/>
              </a:rPr>
              <a:t>ulcerative colitis</a:t>
            </a:r>
            <a:r>
              <a:rPr lang="en-GB" altLang="en-US">
                <a:cs typeface="Arial" panose="020B0604020202020204" pitchFamily="34" charset="0"/>
              </a:rPr>
              <a:t> patients. </a:t>
            </a:r>
          </a:p>
          <a:p>
            <a:pPr eaLnBrk="1" hangingPunct="1"/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72DE470B-6F67-4676-BA5F-B97C3A533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DD8E1D-77CE-45E5-95C6-E3CE89D14BDF}" type="slidenum">
              <a:rPr lang="en-GB" altLang="en-US" sz="1200">
                <a:solidFill>
                  <a:srgbClr val="000000"/>
                </a:solidFill>
              </a:rPr>
              <a:pPr/>
              <a:t>4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5CC6F790-832F-45D2-8AFF-5FFF3083F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D87F8779-DF01-46D5-B015-C3968C189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cs typeface="Arial" panose="020B0604020202020204" pitchFamily="34" charset="0"/>
              </a:rPr>
              <a:t>Aminosalicylates-  in 1977 S Kalsi demonstrated that 5-aminosalicylic acid (5-ASA) and mesalazine was the therapeutic compound in sulfasalazine</a:t>
            </a:r>
          </a:p>
          <a:p>
            <a:pPr eaLnBrk="1" hangingPunct="1"/>
            <a:r>
              <a:rPr lang="en-GB" altLang="en-US">
                <a:cs typeface="Arial" panose="020B0604020202020204" pitchFamily="34" charset="0"/>
              </a:rPr>
              <a:t>Corticosteriods-</a:t>
            </a:r>
          </a:p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Immune supperessive drugs- azathioprine, methotrixate, tacrolimus</a:t>
            </a:r>
          </a:p>
          <a:p>
            <a:pPr eaLnBrk="1" hangingPunct="1"/>
            <a:r>
              <a:rPr lang="en-GB" altLang="en-US">
                <a:cs typeface="Arial" panose="020B0604020202020204" pitchFamily="34" charset="0"/>
              </a:rPr>
              <a:t>Biologic- Infliximab</a:t>
            </a:r>
          </a:p>
          <a:p>
            <a:r>
              <a:rPr lang="en-US" altLang="en-US">
                <a:cs typeface="Arial" panose="020B0604020202020204" pitchFamily="34" charset="0"/>
              </a:rPr>
              <a:t>Treatment of acute UC- NICE</a:t>
            </a:r>
          </a:p>
          <a:p>
            <a:r>
              <a:rPr lang="en-US" altLang="en-US">
                <a:cs typeface="Arial" panose="020B0604020202020204" pitchFamily="34" charset="0"/>
              </a:rPr>
              <a:t>1) mild to moderate first presentation or inflammatory exacerbation of proctitis or proctosigmoiditis:</a:t>
            </a:r>
          </a:p>
          <a:p>
            <a:r>
              <a:rPr lang="en-US" altLang="en-US">
                <a:cs typeface="Arial" panose="020B0604020202020204" pitchFamily="34" charset="0"/>
              </a:rPr>
              <a:t>a) offer a topical aminosalicylate[1] alone (suppository or enema </a:t>
            </a:r>
          </a:p>
          <a:p>
            <a:r>
              <a:rPr lang="en-US" altLang="en-US">
                <a:cs typeface="Arial" panose="020B0604020202020204" pitchFamily="34" charset="0"/>
              </a:rPr>
              <a:t>b) consider adding an oral aminosalicylate[2] to a topical aminosalicylate </a:t>
            </a:r>
            <a:r>
              <a:rPr lang="en-US" altLang="en-US" b="1">
                <a:cs typeface="Arial" panose="020B0604020202020204" pitchFamily="34" charset="0"/>
              </a:rPr>
              <a:t>or</a:t>
            </a:r>
          </a:p>
          <a:p>
            <a:r>
              <a:rPr lang="en-US" altLang="en-US" b="1">
                <a:cs typeface="Arial" panose="020B0604020202020204" pitchFamily="34" charset="0"/>
              </a:rPr>
              <a:t>c) consider an oral aminosalicylate[2] alone</a:t>
            </a:r>
            <a:br>
              <a:rPr lang="en-US" altLang="en-US" b="1">
                <a:cs typeface="Arial" panose="020B0604020202020204" pitchFamily="34" charset="0"/>
              </a:rPr>
            </a:br>
            <a:r>
              <a:rPr lang="en-US" altLang="en-US" b="1">
                <a:cs typeface="Arial" panose="020B0604020202020204" pitchFamily="34" charset="0"/>
              </a:rPr>
              <a:t> </a:t>
            </a:r>
            <a:br>
              <a:rPr lang="en-US" altLang="en-US" b="1">
                <a:cs typeface="Arial" panose="020B0604020202020204" pitchFamily="34" charset="0"/>
              </a:rPr>
            </a:br>
            <a:r>
              <a:rPr lang="en-US" altLang="en-US" b="1">
                <a:cs typeface="Arial" panose="020B0604020202020204" pitchFamily="34" charset="0"/>
              </a:rPr>
              <a:t>2)  mild to moderate first presentation or inflammatory exacerbation of left-sided or extensive ulcerative colitis:</a:t>
            </a:r>
            <a:br>
              <a:rPr lang="en-US" altLang="en-US" b="1">
                <a:cs typeface="Arial" panose="020B0604020202020204" pitchFamily="34" charset="0"/>
              </a:rPr>
            </a:br>
            <a:r>
              <a:rPr lang="en-US" altLang="en-US" b="1">
                <a:cs typeface="Arial" panose="020B0604020202020204" pitchFamily="34" charset="0"/>
              </a:rPr>
              <a:t>a) offer a high induction dose of an oral aminosalicylate</a:t>
            </a:r>
            <a:br>
              <a:rPr lang="en-US" altLang="en-US" b="1">
                <a:cs typeface="Arial" panose="020B0604020202020204" pitchFamily="34" charset="0"/>
              </a:rPr>
            </a:br>
            <a:r>
              <a:rPr lang="en-US" altLang="en-US" b="1">
                <a:cs typeface="Arial" panose="020B0604020202020204" pitchFamily="34" charset="0"/>
              </a:rPr>
              <a:t>b) consider adding a topical aminosalicylate or oral beclometasone dipropionate</a:t>
            </a:r>
            <a:br>
              <a:rPr lang="en-US" altLang="en-US" b="1">
                <a:cs typeface="Arial" panose="020B0604020202020204" pitchFamily="34" charset="0"/>
              </a:rPr>
            </a:br>
            <a:r>
              <a:rPr lang="en-US" altLang="en-US" b="1">
                <a:cs typeface="Arial" panose="020B0604020202020204" pitchFamily="34" charset="0"/>
              </a:rPr>
              <a:t> </a:t>
            </a:r>
            <a:br>
              <a:rPr lang="en-US" altLang="en-US" b="1">
                <a:cs typeface="Arial" panose="020B0604020202020204" pitchFamily="34" charset="0"/>
              </a:rPr>
            </a:br>
            <a:r>
              <a:rPr lang="en-US" altLang="en-US" b="1">
                <a:cs typeface="Arial" panose="020B0604020202020204" pitchFamily="34" charset="0"/>
              </a:rPr>
              <a:t>3) ACUTE SEVERE COLITIS:</a:t>
            </a:r>
            <a:br>
              <a:rPr lang="en-US" altLang="en-US" b="1">
                <a:cs typeface="Arial" panose="020B0604020202020204" pitchFamily="34" charset="0"/>
              </a:rPr>
            </a:br>
            <a:r>
              <a:rPr lang="en-US" altLang="en-US" b="1">
                <a:cs typeface="Arial" panose="020B0604020202020204" pitchFamily="34" charset="0"/>
              </a:rPr>
              <a:t>Consider adding intravenous ciclosporin[6] to intravenous corticosteroids or consider surgery</a:t>
            </a:r>
          </a:p>
          <a:p>
            <a:r>
              <a:rPr lang="en-US" altLang="en-US" b="1">
                <a:cs typeface="Arial" panose="020B0604020202020204" pitchFamily="34" charset="0"/>
              </a:rPr>
              <a:t>for people:</a:t>
            </a:r>
          </a:p>
          <a:p>
            <a:r>
              <a:rPr lang="en-US" altLang="en-US" b="1">
                <a:cs typeface="Arial" panose="020B0604020202020204" pitchFamily="34" charset="0"/>
              </a:rPr>
              <a:t>-who have little or no improvement within 72 hours of starting intravenous</a:t>
            </a:r>
          </a:p>
          <a:p>
            <a:r>
              <a:rPr lang="en-US" altLang="en-US" b="1">
                <a:cs typeface="Arial" panose="020B0604020202020204" pitchFamily="34" charset="0"/>
              </a:rPr>
              <a:t>corticosteroids or</a:t>
            </a:r>
          </a:p>
          <a:p>
            <a:r>
              <a:rPr lang="en-US" altLang="en-US" b="1">
                <a:cs typeface="Arial" panose="020B0604020202020204" pitchFamily="34" charset="0"/>
              </a:rPr>
              <a:t>-whose symptoms worsen at any time despite corticosteroid treatment </a:t>
            </a:r>
          </a:p>
          <a:p>
            <a:pPr eaLnBrk="1" hangingPunct="1"/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E5C1EB15-9EC7-467F-95CC-48A790F6E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E3CAD7-2B4B-4BA8-80F7-0251C62C4E17}" type="slidenum">
              <a:rPr lang="en-GB" altLang="en-US" sz="1200">
                <a:solidFill>
                  <a:srgbClr val="000000"/>
                </a:solidFill>
              </a:rPr>
              <a:pPr/>
              <a:t>35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2BA1669-4522-4C29-9AFD-558F6A54A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8825" cy="3425825"/>
          </a:xfrm>
          <a:solidFill>
            <a:srgbClr val="FFFFFF"/>
          </a:solidFill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C7A9E6A-4993-4543-B66D-BA1320304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4341813"/>
            <a:ext cx="56388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895350"/>
            <a:r>
              <a:rPr lang="en-US" altLang="en-US" b="1" u="sng">
                <a:cs typeface="Arial" panose="020B0604020202020204" pitchFamily="34" charset="0"/>
              </a:rPr>
              <a:t>Irritable Bowel Syndrome  Slide 4</a:t>
            </a:r>
          </a:p>
          <a:p>
            <a:pPr defTabSz="895350"/>
            <a:r>
              <a:rPr lang="en-US" altLang="en-US">
                <a:cs typeface="Arial" panose="020B0604020202020204" pitchFamily="34" charset="0"/>
              </a:rPr>
              <a:t>IBS as regarded as a biopsychosocial disorder in which 3 main etiopathogenetic factors are important:  (1)  psychosocial disturbance, (2) altered motility, (3) heightened sensation.  There is some evidence that an infectious process may also be important in the development of IBS.  Thus, about 1/3 of patients with IBS have a preceding episode of gastroenteritis which is presumed to be infectious.  The overall prevalence in the U.S. is around 10%, and preliminary evidence suggests that the incidence (that is, the number of new cases per year) is 1-2%.  IBS disturbs the quality of life and social function, and results in considerable healthcare utilization.</a:t>
            </a:r>
          </a:p>
          <a:p>
            <a:pPr defTabSz="895350"/>
            <a:endParaRPr lang="en-US" altLang="en-US">
              <a:cs typeface="Arial" panose="020B0604020202020204" pitchFamily="34" charset="0"/>
            </a:endParaRPr>
          </a:p>
          <a:p>
            <a:pPr defTabSz="895350"/>
            <a:r>
              <a:rPr lang="en-US" altLang="en-US" sz="900" b="1" i="1" u="sng">
                <a:cs typeface="Arial" panose="020B0604020202020204" pitchFamily="34" charset="0"/>
              </a:rPr>
              <a:t>References</a:t>
            </a:r>
          </a:p>
          <a:p>
            <a:pPr defTabSz="895350"/>
            <a:r>
              <a:rPr lang="en-US" altLang="en-US" sz="900" b="1" i="1">
                <a:cs typeface="Arial" panose="020B0604020202020204" pitchFamily="34" charset="0"/>
              </a:rPr>
              <a:t>Camilleri M</a:t>
            </a:r>
            <a:r>
              <a:rPr lang="en-US" altLang="en-US" sz="900" i="1">
                <a:cs typeface="Arial" panose="020B0604020202020204" pitchFamily="34" charset="0"/>
              </a:rPr>
              <a:t>, Choi M-G:  Irritable bowel syndrome.  </a:t>
            </a:r>
            <a:r>
              <a:rPr lang="en-US" altLang="en-US" sz="900" i="1" u="sng">
                <a:cs typeface="Arial" panose="020B0604020202020204" pitchFamily="34" charset="0"/>
              </a:rPr>
              <a:t>Aliment Pharmacol Ther</a:t>
            </a:r>
            <a:r>
              <a:rPr lang="en-US" altLang="en-US" sz="900" i="1">
                <a:cs typeface="Arial" panose="020B0604020202020204" pitchFamily="34" charset="0"/>
              </a:rPr>
              <a:t> 11:3-15, 1997</a:t>
            </a:r>
          </a:p>
          <a:p>
            <a:pPr defTabSz="895350"/>
            <a:r>
              <a:rPr lang="en-US" altLang="en-US" sz="900" i="1">
                <a:cs typeface="Arial" panose="020B0604020202020204" pitchFamily="34" charset="0"/>
              </a:rPr>
              <a:t>Drossman DA, Whitehead WE, </a:t>
            </a:r>
            <a:r>
              <a:rPr lang="en-US" altLang="en-US" sz="900" b="1" i="1">
                <a:cs typeface="Arial" panose="020B0604020202020204" pitchFamily="34" charset="0"/>
              </a:rPr>
              <a:t>Camilleri M</a:t>
            </a:r>
            <a:r>
              <a:rPr lang="en-US" altLang="en-US" sz="900" i="1">
                <a:cs typeface="Arial" panose="020B0604020202020204" pitchFamily="34" charset="0"/>
              </a:rPr>
              <a:t>:  Irritable bowel syndrome:  a technical review for practice guidelines.  </a:t>
            </a:r>
            <a:r>
              <a:rPr lang="en-US" altLang="en-US" sz="900" i="1" u="sng">
                <a:cs typeface="Arial" panose="020B0604020202020204" pitchFamily="34" charset="0"/>
              </a:rPr>
              <a:t>Gastroenterology</a:t>
            </a:r>
            <a:r>
              <a:rPr lang="en-US" altLang="en-US" sz="900" i="1">
                <a:cs typeface="Arial" panose="020B0604020202020204" pitchFamily="34" charset="0"/>
              </a:rPr>
              <a:t> 112:2120-2137, 1997</a:t>
            </a:r>
          </a:p>
          <a:p>
            <a:pPr defTabSz="895350"/>
            <a:r>
              <a:rPr lang="en-US" altLang="en-US" sz="900" i="1">
                <a:cs typeface="Arial" panose="020B0604020202020204" pitchFamily="34" charset="0"/>
              </a:rPr>
              <a:t>Drossman DA, Corazziari E, Talley NJ, Thompson WG, Whitehead WE, et al.  Rome II:  A multinational consensus document on functional gastrointestinal disorders.  </a:t>
            </a:r>
            <a:r>
              <a:rPr lang="en-US" altLang="en-US" sz="900" i="1" u="sng">
                <a:cs typeface="Arial" panose="020B0604020202020204" pitchFamily="34" charset="0"/>
              </a:rPr>
              <a:t>Gut</a:t>
            </a:r>
            <a:r>
              <a:rPr lang="en-US" altLang="en-US" sz="900" i="1">
                <a:cs typeface="Arial" panose="020B0604020202020204" pitchFamily="34" charset="0"/>
              </a:rPr>
              <a:t> 45(Suppl. II):II1-II81, 1999</a:t>
            </a:r>
          </a:p>
          <a:p>
            <a:pPr defTabSz="895350"/>
            <a:r>
              <a:rPr lang="en-US" altLang="en-US" sz="900" b="1" i="1">
                <a:cs typeface="Arial" panose="020B0604020202020204" pitchFamily="34" charset="0"/>
              </a:rPr>
              <a:t>Camilleri M</a:t>
            </a:r>
            <a:r>
              <a:rPr lang="en-US" altLang="en-US" sz="900" i="1">
                <a:cs typeface="Arial" panose="020B0604020202020204" pitchFamily="34" charset="0"/>
              </a:rPr>
              <a:t>, Northcutt AR, Kong S, Dukes GE, McSorley D, Mangel AW:  Efficacy and safety of alosetron in women with irritable bowel syndrome:  a randomised, placebo-controlled trial.  </a:t>
            </a:r>
            <a:r>
              <a:rPr lang="en-US" altLang="en-US" sz="900" i="1" u="sng">
                <a:cs typeface="Arial" panose="020B0604020202020204" pitchFamily="34" charset="0"/>
              </a:rPr>
              <a:t>Lancet</a:t>
            </a:r>
            <a:r>
              <a:rPr lang="en-US" altLang="en-US" sz="900" i="1">
                <a:cs typeface="Arial" panose="020B0604020202020204" pitchFamily="34" charset="0"/>
              </a:rPr>
              <a:t> 355:1035-1040, 2000</a:t>
            </a:r>
          </a:p>
          <a:p>
            <a:pPr defTabSz="895350"/>
            <a:r>
              <a:rPr lang="en-US" altLang="en-US" sz="900" i="1">
                <a:cs typeface="Arial" panose="020B0604020202020204" pitchFamily="34" charset="0"/>
              </a:rPr>
              <a:t>Prather CM, </a:t>
            </a:r>
            <a:r>
              <a:rPr lang="en-US" altLang="en-US" sz="900" b="1" i="1">
                <a:cs typeface="Arial" panose="020B0604020202020204" pitchFamily="34" charset="0"/>
              </a:rPr>
              <a:t>Camilleri M</a:t>
            </a:r>
            <a:r>
              <a:rPr lang="en-US" altLang="en-US" sz="900" i="1">
                <a:cs typeface="Arial" panose="020B0604020202020204" pitchFamily="34" charset="0"/>
              </a:rPr>
              <a:t>, Zinsmeister AR, McKinzie S, Thomforde GM:  Tegaserod accelerates orocecal transit in patients with constipation-predominant irritable bowel syndrome.  </a:t>
            </a:r>
            <a:r>
              <a:rPr lang="en-US" altLang="en-US" sz="900" i="1" u="sng">
                <a:cs typeface="Arial" panose="020B0604020202020204" pitchFamily="34" charset="0"/>
              </a:rPr>
              <a:t>Gastroenterology</a:t>
            </a:r>
            <a:r>
              <a:rPr lang="en-US" altLang="en-US" sz="900" i="1">
                <a:cs typeface="Arial" panose="020B0604020202020204" pitchFamily="34" charset="0"/>
              </a:rPr>
              <a:t> 118:463-468, 2000</a:t>
            </a:r>
          </a:p>
          <a:p>
            <a:pPr defTabSz="895350"/>
            <a:r>
              <a:rPr lang="en-US" altLang="en-US" sz="900" i="1">
                <a:cs typeface="Arial" panose="020B0604020202020204" pitchFamily="34" charset="0"/>
              </a:rPr>
              <a:t>Bouras EP, </a:t>
            </a:r>
            <a:r>
              <a:rPr lang="en-US" altLang="en-US" sz="900" b="1" i="1">
                <a:cs typeface="Arial" panose="020B0604020202020204" pitchFamily="34" charset="0"/>
              </a:rPr>
              <a:t>Camilleri M</a:t>
            </a:r>
            <a:r>
              <a:rPr lang="en-US" altLang="en-US" sz="900" i="1">
                <a:cs typeface="Arial" panose="020B0604020202020204" pitchFamily="34" charset="0"/>
              </a:rPr>
              <a:t>, Burton DD, Thomforde G, McKinzie S, Zinsmeister AR:  Prucalopride accelerates gastrointestinal and colonic transit in patients with constipation without a rectal evacuation disorder.  </a:t>
            </a:r>
            <a:r>
              <a:rPr lang="en-US" altLang="en-US" sz="900" i="1" u="sng">
                <a:cs typeface="Arial" panose="020B0604020202020204" pitchFamily="34" charset="0"/>
              </a:rPr>
              <a:t>Gastroenterology</a:t>
            </a:r>
            <a:endParaRPr lang="en-US" altLang="en-US" i="1">
              <a:cs typeface="Arial" panose="020B0604020202020204" pitchFamily="34" charset="0"/>
            </a:endParaRPr>
          </a:p>
          <a:p>
            <a:pPr defTabSz="895350"/>
            <a:r>
              <a:rPr lang="en-US" altLang="en-US">
                <a:cs typeface="Arial" panose="020B0604020202020204" pitchFamily="34" charset="0"/>
              </a:rPr>
              <a:t>  </a:t>
            </a:r>
          </a:p>
          <a:p>
            <a:pPr defTabSz="895350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8D005D9F-7BE5-4794-8F27-616F60D5C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DB18A234-6D0B-4CA9-9F6F-06AF04523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165100" algn="l"/>
              </a:tabLst>
            </a:pP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26">
            <a:extLst>
              <a:ext uri="{FF2B5EF4-FFF2-40B4-BE49-F238E27FC236}">
                <a16:creationId xmlns:a16="http://schemas.microsoft.com/office/drawing/2014/main" id="{9A5D5330-75E2-4067-A1FD-2B269FDC0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1027">
            <a:extLst>
              <a:ext uri="{FF2B5EF4-FFF2-40B4-BE49-F238E27FC236}">
                <a16:creationId xmlns:a16="http://schemas.microsoft.com/office/drawing/2014/main" id="{4D1F7C7E-0C0D-4C29-B15E-D7899DA9D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56100"/>
            <a:ext cx="5407025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Since IBS generally presents as a complex of symptoms, management options traditionally have included specific agents for specific symptoms. For example, anticholinergics have 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been useful in cases of severe pain. When constipation is the predominant symptom, fiber 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or psyllium products can be beneficial. When diarrhea is the predominant symptom, antidiarrheals are used to decrease intestinal transit, enhance water and ion absorption, 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and strengthen rectal sphincter tone.</a:t>
            </a:r>
            <a:endParaRPr lang="en-US" altLang="en-US" baseline="30000">
              <a:cs typeface="Arial" panose="020B0604020202020204" pitchFamily="34" charset="0"/>
            </a:endParaRPr>
          </a:p>
          <a:p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 b="1">
                <a:cs typeface="Arial" panose="020B0604020202020204" pitchFamily="34" charset="0"/>
              </a:rPr>
              <a:t>Reference:</a:t>
            </a:r>
          </a:p>
          <a:p>
            <a:r>
              <a:rPr lang="en-US" altLang="en-US">
                <a:cs typeface="Arial" panose="020B0604020202020204" pitchFamily="34" charset="0"/>
              </a:rPr>
              <a:t>Drossman, DA. Review article: an integrated approach to the irritable bowel syndrome. 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 i="1">
                <a:cs typeface="Arial" panose="020B0604020202020204" pitchFamily="34" charset="0"/>
              </a:rPr>
              <a:t>Aliment Pharmacol Ther</a:t>
            </a:r>
            <a:r>
              <a:rPr lang="en-US" altLang="en-US">
                <a:cs typeface="Arial" panose="020B0604020202020204" pitchFamily="34" charset="0"/>
              </a:rPr>
              <a:t>. 1999:13(suppl 2):3-14.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 /><Relationship Id="rId1" Type="http://schemas.openxmlformats.org/officeDocument/2006/relationships/themeOverride" Target="../theme/themeOverride1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 /><Relationship Id="rId1" Type="http://schemas.openxmlformats.org/officeDocument/2006/relationships/themeOverride" Target="../theme/themeOverride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BDC9A4-20E9-4A9E-B511-A6DEA8A25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82943-D25F-429A-AB7A-319270D9A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225D5-9D73-4100-A309-76E04678B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052FB-D261-43AD-9EF4-7A8F99DC735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4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89BEF-9969-4684-98D6-E9EFAB7FC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3D0B80-FDFC-4988-B58B-940B2653C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AAE269-C5E9-464C-9233-49DA1CEB0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26A9C-1D88-4408-A8EE-95179442A2D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4433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E2994-69CC-4A13-BF94-CA01B5836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77B2F1-5BD2-4E39-B57B-088BDB7C7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1926ED-A828-474F-BA72-AE28EAAFB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B00AA1B9-7762-49AA-84AE-041077803EF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568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B04EC4-5F21-4484-ACF1-A29D0EB2D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B915A-F8FE-4014-B784-4455A7134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2EC34C-D576-47BE-B0D7-32EF2926D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AB81C8A6-8B72-457B-BF98-E73589E9F88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61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C7D66-844C-42C3-92CD-D7BFDAB66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95843E-963F-4071-BE43-423F317A6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458D0-8B10-47CB-91BF-0CE6E7A62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40D73-7C9D-4CE3-857E-E92CDC30DE1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64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64FF4-E6C7-474C-BD0E-59587B5AF8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C0F961-768F-48FD-9E9A-4065CC523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FCADB-4624-42ED-A0E0-4EAEDB709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0C8FB-BB4A-478F-9540-0FDFF563D05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12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75A8ABE-D397-40E1-9DFC-FD8FD2B0235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F13E04D-286A-4E4F-8BA6-16C7C2954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F532BA41-09AC-4D37-8CA2-DB99345D5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64A23B7A-9A58-4EA6-BB2F-CA8007B81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6CE39F7-3B2D-4F37-A8BD-3CDBA2079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D2A2A1B9-BABF-4A5D-BE8A-1406931A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034CBE65-8888-4D02-9D23-A97E8261A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3781B986-EF27-4748-8CD4-E50FEC30C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C4CCB8AE-0727-4B64-98CB-9F2071BC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B66E3D90-734E-410B-8F91-B703114FE7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63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F89D5CD-FCF3-485F-B0B9-699D757BC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E35EC3F-6B1E-405D-8499-56D57D9D30FC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3C563BF-64F2-4386-8E7B-1D647EDEE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027C3B4A-8122-44F3-A0F6-532D30B01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solidFill>
                  <a:srgbClr val="1C1C1C"/>
                </a:solidFill>
                <a:latin typeface="Times New Roman" panose="02020603050405020304" pitchFamily="18" charset="0"/>
              </a:defRPr>
            </a:lvl1pPr>
          </a:lstStyle>
          <a:p>
            <a:fld id="{0A86E442-7275-4BE1-9444-DB9C065B4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99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D2ED84A-2D20-4ED1-9912-FEDD724D0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B611DC1-043D-4479-8C4A-BB5C56A8D186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934FFAF-AAD8-40EB-A509-D9C0471E5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312E500-5FD2-42B6-8E65-3CBFA8D45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7C0FD3B5-1C9F-49AD-8D97-7C172933B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930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70692CA-F326-4101-8D9B-D2F307F85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6BB839E-05FD-4F23-B8DB-0AAAACD5902C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2A2E60E-C221-493F-BEDE-9036ABF3A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2F04B17-A1F0-4B70-8F9E-B8D4E55BA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F1D275C7-717A-497F-8ADE-59E2EA768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62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A30A5A3-A73F-4570-A693-C1994FD7C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E02C592-D4E0-41F7-8E92-725EF8C1467A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5FDFB6E-6973-45D9-AFAF-4FF8890F4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734799B-B4B1-47D4-8261-BF2D7DB2D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AF6D2946-9AEF-4409-B12F-A7B72BB11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58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BF7CBFA-AB32-497E-80A4-486BF58076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19E3B6-3751-454F-9581-691D97852015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5A6C280-978D-4F09-9715-84CC8694F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C8ACC59-F43F-44D3-9FF5-5A5509349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094B788D-6A49-4886-999F-B9AA1E19B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45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F93E44F-FF2B-453F-8EF8-50F3647B2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4D3B19-00D7-4F43-A09F-4EBBD74B663D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8B32F92-71E6-4DE4-A253-251BCA9DF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C480634-2648-40B6-8704-791D6939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3F3F4EA0-3DAB-4F02-B537-CB3570FCE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01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E048D7E-35E7-4923-8C4A-B96F18C32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726298-A041-406A-AA7B-D605483C2694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4732B2C-0439-4CFA-AC9A-3C2CC0731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E8DA449-917E-4EC9-80A4-0915E234F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4E771E09-79A2-42F0-AE65-637492D5C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68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E28934-1233-4F0D-9E3C-AE0B09E9E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78C43-C016-457D-B6FB-36987D502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D35AD-7C39-45E8-A327-83A8568EC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4423A-7DEF-41AE-BA4F-CAA9F25FD1F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10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AC03E4C-8433-4103-81CC-255001E76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F6313E-3204-4054-821B-F927E303C94A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AA3FF6E-6A23-45F1-A92D-52297EC3B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C417302-DCA7-4CCD-A197-3E72C8A60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AAC21B1C-E6BD-4610-BA2C-5F272BB6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80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2ED39F3-B3B8-4451-8391-142EFE79D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BA02B23-D0A2-4749-B148-F52A4B2A527F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3A317C4-41EC-4EE5-9C8D-6579D55FE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734F721-01E0-4C88-A245-5D7144951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3CD883FF-18FE-4B9F-AF4A-715E8011A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009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622EE3C-9D29-48D5-A615-9B674424B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57DCB2-CE0A-4BE9-9DBD-8C0584C1B60F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3DC047A-EEF8-471A-878B-CC2894C9E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0F99114-1E85-4DE0-8972-D0E1808FE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E607C1D3-6F25-4755-8284-C3D23315D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99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3DAE4FC-AB47-434F-A1B6-1B86835D0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4AAC8A-42A4-484F-814E-06A3AB84BEF9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ACEE06E-31C2-43C6-8C7B-9708D6557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68B9BFB-8E56-4890-90E1-DEE2398A0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F7AE1DD2-A160-44C7-A31E-23A77DBFB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065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66970C4-5809-4576-BF40-51D02A7C91A6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48F03D3-361E-40EA-BDB2-14263AAEC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8DF2071D-6F46-4372-9F3F-D9677073C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9316D8C4-6E30-4721-B635-3E44A175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2BAB90C-6518-4EE9-BB07-A62B8AC52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1241332A-DD3A-404D-A103-73588A9F3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BAA2CB7D-9453-4DA4-881F-F5CC25BD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1D67216A-B0A6-4C53-A5C0-186CB7CE0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07D99BBB-0EB8-4DFE-8B19-16CA9FB7E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10B0E004-950A-4389-A77E-F4E954C34F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63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1B47304-9FAE-4E00-864A-E900FE737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8215613-DD1D-4984-B01A-E158C3A86818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9A697EE-D957-40F8-93B2-47C0AB6A4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E339834-E2EB-4B43-8A99-6B6CBFE85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solidFill>
                  <a:srgbClr val="1C1C1C"/>
                </a:solidFill>
                <a:latin typeface="Times New Roman" panose="02020603050405020304" pitchFamily="18" charset="0"/>
              </a:defRPr>
            </a:lvl1pPr>
          </a:lstStyle>
          <a:p>
            <a:fld id="{67EB0B88-03C3-4747-A93F-345BB8974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298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C52DECB-F342-4FB9-8C40-0A888F284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E93609B-0498-451E-B037-4E4117B9B246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82E2C81-45D9-4C70-976E-FDC7B5730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8BBF289-E0DD-4134-A13D-C175DA807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189A3D21-7596-4D70-8E08-1E32645C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75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79AD712-9C50-47BB-A31D-5E145A4B9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65C256-45CE-4C1B-963A-EE76F716C106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3EABB37-E6CA-49B9-92A5-4044DCF5B8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23B2F90-BE51-47F8-A9FE-3C75B3C62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CBD7827A-CB7B-4CA7-A446-CD938E648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40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427D515-EF0A-437E-AD6C-2976551FE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E5D8B3-E758-4B57-AE15-43B88501B980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6470D7F-C5A2-4A89-9276-6069B6FCF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2B689E9-8308-45D5-83DE-0102141F3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3DFC0C86-0C6B-4C3D-9FBA-4E59E196A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283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F08B82A-A4C9-4495-8E13-F511FDB38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A4AD06-D958-4358-8F49-51A170D0DF58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D51EBCA-9DC9-4FD8-BD24-41B5C3A91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77231DC-F2DB-4A6C-A612-8462CD0CB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F8308D0C-86E2-473E-ACE2-F1905C30E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184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BB6071F-B662-4E90-B82E-E2B788BCD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73D27A-025A-4B6B-B395-A62CA180A8D3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3B4A612-AF61-4281-8F7F-1C75125B1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C8793F6-1EDE-4ABE-AE01-97CC3C137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9A72111C-1CEA-437B-BE64-89ADFA4CA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6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EFABB-7ACA-40F8-8535-9688161C1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E05E61-9B2D-40FF-861B-4EA2E764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B5733-07B2-4761-A0AA-E9B2124B1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3ABD1-0D89-45E9-96B8-8B7B7E7B7F8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93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B36EDE8-8FA9-4D95-A74F-389E44C27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B0D4FF-2E5B-4AD7-A88F-DDECFB667A82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28ACA55-191A-472F-A500-3025D94F1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1FC1222-D172-4076-8784-BBC4E4698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0C15281A-6EDE-4345-A768-C07255DC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726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458E5B4-E735-4508-9482-0832F2B48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234931-3835-45B3-ACF0-FD6A260FE6D8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5AC5E64-73BB-40A1-A4EC-2CB96D269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D1E13E0-4BCE-4E1C-8A99-1B35262F1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D21253EF-C805-483A-8BB2-C56158C8B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92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E33615F-576F-4A33-822F-23EFF60C3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0E4205-E319-422C-98AB-D528981BD14F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B186356-32EC-4980-8837-4018CC0B4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0A6DB08-330F-4BBF-82F9-90486BD07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3F4E036D-427D-41E7-A500-7524073CC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02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6330CD2-29A4-4F24-A164-D9CAFE980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6DAC98-4AA8-4284-A7E6-134D8B5A92A6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EB9157C-281E-477A-AB39-00C2CEAD2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AB093EB-66C8-443E-8FC3-B165552EF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2B50D3DB-24C2-42B9-8C33-79516020F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620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612ECB7-E8D1-4BC4-9F14-380448BD3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E5AA80-524E-42BF-BDD8-751785D18D56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949EDD4-27DE-4289-B91E-F776B4632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0EA8FDB-5D4C-4E16-BB12-967268E649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3D215D5F-2309-4C07-98CC-161D001E7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88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2063697-FE2D-41A2-BA2B-34EFF58F0AA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D5DC33A-FB46-4512-AF12-38946B07A0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5FD7B5E3-D50E-4F4E-8FC7-50750CF3D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86001D27-DB39-49E1-B746-02C2D5E6D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4583BB3-90F6-4F7D-A2FB-A0301C9D7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B94F9BFA-3EFF-4976-9051-A5D7CD34C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FF51A322-2E89-4B42-856F-B451FB5B7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50000"/>
                  <a:buFont typeface="Wingdings" panose="05000000000000000000" pitchFamily="2" charset="2"/>
                  <a:buChar char="u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E6B4EBF0-8F0E-4734-B84B-F1AD0BD5A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D2B4783-CD7A-40CB-BB3B-0E2F1C216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6B2FA86C-128E-4989-8A9F-4525C5F5B3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563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AA2E7C9-3B74-4C61-AF1D-C6D7C9009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E537487-5C33-40D9-A05C-43C6F9E57A41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122DF25-A7B6-405C-826C-74B906460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solidFill>
                  <a:srgbClr val="1C1C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F66761E-DD30-4D82-9CD5-1F744E48C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solidFill>
                  <a:srgbClr val="1C1C1C"/>
                </a:solidFill>
                <a:latin typeface="Times New Roman" panose="02020603050405020304" pitchFamily="18" charset="0"/>
              </a:defRPr>
            </a:lvl1pPr>
          </a:lstStyle>
          <a:p>
            <a:fld id="{509745DF-AAF9-4684-89C1-B4B77BF6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79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0B303E9-B09E-4C94-873E-3D7503FA5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0DC4CE2-B43B-43C2-867A-B175144CE1A9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DFDE00-C488-41BC-AD84-6CF4CFD17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FED781C-C97D-40DE-A77D-82029E3D6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0CB6B0A0-889C-4752-AD4F-B562D8D1D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368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6F03ECD-AC77-49FA-AF2D-4D4E00AB2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ADBC35-9409-445D-85B9-CAA137CE6514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D7CB03D-7DA1-489E-9B48-C00E6D422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977DAB9-D161-4A26-8998-ACAFA657F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E3B05B98-A73D-4FC6-9201-9DC9E714A7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47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EBAE7BF-E813-4B92-9C9C-106C77C54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CA436A-85CA-4817-BBBA-13C379CF8C9C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0C94635-7875-4DC3-83EB-93AFC6E42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FA12E58-6D0C-41E7-AB84-DB96266D4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B4E1476C-D5C3-4C1B-9BA0-20279A4C2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242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4878E70-6658-4A12-AE84-04318ABFB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3C860E-02FB-40B0-ABBC-563198DBF64D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E91B0D7-3038-4359-97B5-69A849202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31EA9EA-75AC-4D3C-ACF4-DB304C735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91DE4599-942E-462D-AD98-568FFCA15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84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6B0F7-5CCB-41A1-8A10-22182176E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690A2-4B82-44F7-8028-A18C5BF37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49866-46D3-414C-9451-31A4A38C7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C6AD7-A542-4A7B-B021-4477BCF2843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195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5BF1445-6689-462B-8B0E-F23C5AF23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B7803B-715A-49B9-B187-028F44F51F6E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74E9A18-281E-4669-86B8-219CD7DA3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C4ED756-DB68-4D23-AF36-9F5B3C893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044D76EB-0BD3-4E3C-871D-3EF371182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859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3937968-81F5-4882-AAE0-C26F81AFF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DCF2A8-9415-44E2-9F2C-2CB1C2F42E3D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12B4E96-41D2-4523-AFE0-B3FCEF3CD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AB15CD5-E8EE-4B79-B34A-4BE121D73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83CBF9D7-FCCD-4B86-A40F-F948295DF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805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75AAB5C-0CDB-4A0F-B450-004C085C1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1A679F-BE0C-4DBF-974F-8B19D72D0908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7A454A3-8440-4A80-8641-9EE77082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C0FDF1F-478E-4980-AA77-6C73B30AB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0B36A359-FCB7-4451-BDCC-89F1461E7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68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2135DE2-C847-41D2-B9C1-09189CF60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DD9057-7410-46DA-98AA-F89C57D82FF8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57BFD11-91DA-424D-A934-277EB3D1E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A35962F-55F5-46A6-8D0F-7100FF13A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60FBCD3B-BDE9-41AF-A3D3-E5FC8EB27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81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8C84BE4-D6E1-4BB1-8DC5-621A05663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2E8391-0C00-4B48-A1F2-A0245667C53A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5B5E734-60A4-4A69-B1C9-FCD1AF2C9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6FE9608-F2B4-4D92-AC6E-EE0717134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B1D92112-F59B-4AE4-AACB-AD96C8BAD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322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63A9D27-B54B-48D6-AF3A-E00A3DD60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851A0A-45A4-46F7-91E0-7C52FB4D11EF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852849E-FDA8-4880-AFFD-91E1A0E72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24ED0F1-FBA9-419A-A4C9-7BC8C1E0C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D6ABCD97-A80B-4970-BBDC-D8062804C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554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2ABFF3-0DD2-4676-BBD0-45D9168CE676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B5F1A-F0D4-4A8C-9AB3-FDDE9DA2FD6D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7989C-6ED5-4832-A597-CC73D9E3E870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6005C-A853-4502-B4A8-086D4F3EB5F0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64DF413-9724-420F-A054-782F28E23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5E24FB14-7FE5-4BB9-A970-510DA7605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FB15BB9-4D4E-4B0F-B13D-7C7C34730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422A2088-7514-4770-A9F5-75C01E94F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6BA6962B-5228-4CE2-AE0B-D2EC50CD4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446F66D8-E7B1-4005-B752-314E9EA4A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37E9B-4543-4725-85F4-365898F4A56B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C4E957-5A15-4346-AB38-C2C6DD2A7C5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047279-EB8D-4755-BCF1-5D161FC5DBE0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98832A-7D63-4185-8B03-DEF127C734FF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4BD949-A801-4C19-98A7-4CC873C34AC1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8C0755-3A9A-42A2-9D81-B52F94FE1DBB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2F481DD3-95A5-43D0-8B3D-014750B7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F6394565-976A-439F-971B-D8585BFBCCFA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2CD0A045-87B9-475F-B878-221FDA18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7718A70D-452E-4346-B20B-9E10A0BD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B6C9FA00-C427-4F17-91DE-1EBAE7FC28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552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91C5B68-B99C-4304-ACD4-CF6842F8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E8A021A8-A232-47D7-AD52-5197388DD2DE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DD45836A-29E1-48C0-8284-9BF42FAF3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3168641D-7D2B-4D33-8781-29D68F596BE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6EF22ED-E42A-4025-B8E8-3D18EF964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66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DB8A2-68B2-4889-9E26-9BBD8E74FB1A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9B07EF-30A0-48FC-9DCE-6BF5BD30F50F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1C907-3169-4E02-9D80-E923769D6222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716F5-FE34-4825-A468-AC1D7FABFC76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8A612804-0412-49F3-9417-390F0F308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D08C4370-17BF-43BA-8076-450800A01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683811A-D561-4C8C-8820-0E3C80A99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63A62EA6-EACE-42DF-988A-FABA235A7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B88EA52-33D0-4B31-B42B-4A6EFBF2A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34E607-5C96-406A-8950-14B0D0799DC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161B1D-45BE-4B4D-BF68-737972480199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397DF9-B3DA-45F3-9FE2-5FEDAF8F9D5C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E290B3-F882-4364-BAEF-BBCEBD849FC4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8D775B-A5DD-4451-982B-00FC261A1B3F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BF0589-41AA-4962-91C0-4F85AEFD1617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93C45472-C028-4F77-B31F-C3593DA5D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BBDE029-CF91-4E8C-B2F5-98233A38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33A44D8F-4783-4C06-A498-DA8A20A48412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57DCE59-DBC6-4169-9DB2-5E0FA4FB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A0D2A2B-DD5F-41AB-A4B7-C158D032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0DF8423C-866C-4F6D-9CD4-79C01713AF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980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39BA3F6-D6C6-41A7-AA77-B1F0C8F8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C25F0D2C-6D6D-470B-AA4A-2B176554E5FE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3974F8D-D5F5-400A-A1D6-83D3593D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5B3913F-96F9-4B05-83E8-8C25BA0E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26CD84E6-361D-4BC3-8E52-76A0BB38AC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71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635237-D8AC-47F3-B0E1-E7806F4ED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6BC39B-536E-4E0B-9177-5542797F5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C9EC69-E16D-492F-B95A-6011916BF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CAD90-3546-455D-B369-20AE2E292C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87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C519B8AD-25F6-4431-B529-B6F24B74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DBAC9C68-54E7-4252-9538-06805F79FD13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104FA5B-841B-4DC5-B7BD-3612A731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CE0EE3D9-FDAA-48A3-AD85-87FC4E6D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9640DC1B-3147-460A-BD96-09767B48F4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3673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10B5FB90-DAC9-4A9D-AFA5-C3E6A7C0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C2F15632-7F83-4408-B5D6-CB0171771CEF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ACE08FC-317E-4F45-B932-801960BDE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BE399A6F-972B-48D8-A8AB-AEADCF1BE95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10A4A80-46A0-457D-8217-A34EB6D570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03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9576FA9-53C2-44A2-A49C-AA3BA09F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DFE79C5E-64C7-4790-9728-6A0BFA409237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7BCAB-DD48-4A50-9801-B79C3D57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752F1D8-D5B0-4F4D-8930-D3F61464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A0086A30-C668-4860-A2F6-D336D1E4C0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424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9B73C2F4-C342-4209-8241-423EE54EF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C7C8368F-EBD4-4B84-82AA-1353F6D2EC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D515A78C-5F3A-49EF-AA0C-6028D1881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>
            <a:extLst>
              <a:ext uri="{FF2B5EF4-FFF2-40B4-BE49-F238E27FC236}">
                <a16:creationId xmlns:a16="http://schemas.microsoft.com/office/drawing/2014/main" id="{FE689DFF-549A-433F-8931-8D15EBB75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141DB-A76B-4D83-8E7E-ED7D88A8AE7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D92F5943-24DB-4252-B781-B5D8D8150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8D4EC7-73AE-4B80-9D0D-97F149DAEC5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4043C060-1F37-485B-8E4A-85BEAA77F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36C713F5-DBEB-491C-96C2-0F40863D94A7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BEC80B39-63B1-4347-8E33-442B4DCCD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5993DD0A-8202-4C8C-AA36-49A19785853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67E05CFF-AE38-4ABD-9739-761A2FBF7A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87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FAE5B47A-DD66-4BF2-B391-941AA4502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A4A325-63FF-4F48-9506-A2BEAEBE895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DB6097BE-03EA-4E6A-91F4-BB83D7D9B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5F2EA8-0568-4461-85BF-F61147762E0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0FAA322A-B00F-46D0-8DE0-164E8679A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B99E98D9-5DFE-4912-B13C-EF37F867F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F287C981-296D-4DFA-8D98-48CA11FC3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016E5989-E0C8-4251-AB02-0FA83453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7DB74DE2-CBC5-4188-A3E3-A9B3B65B335B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319DE3C0-9DE5-499D-BB56-65D77B83A9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D5834339-168B-4F86-AE91-F677C253C92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76CCEA73-81DB-479B-848C-426E51B2B9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79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174E683-BC48-4131-A2EB-B7A9FDD2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12C0BADA-C6B7-47AE-BA65-745907DD6CEA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7DFE22E-C4AA-4D5C-8907-F84628FC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547252C-D132-4C21-B166-CE7BACA3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1855F746-0028-4268-BCFF-C88DC052F4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075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F8AC9A8-07B5-4BFA-A14D-FF854905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0B3B6647-C26E-4A01-8B6A-3F09AEFD8D3A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CFD06F3-D6FF-4D2F-A034-BE964FC5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006FC39-319B-4A05-BAE0-697A0F51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7F34E9D4-447F-44BA-8098-2E8BC84186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278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DFCF4E-8E2B-4CDF-82F2-EE2FAB863AFE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28FA7D-A005-4E94-B170-D36FE0EA4CC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1274CB-B94A-45EA-AC93-AD43AB8D58AC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1D4CA-C008-4417-A453-4B67EC66D58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9D797A3-7E26-471C-9B2F-3D8F2AFC6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E82A5F1-FDB4-4BA8-8A2C-19CBCBBD3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64F5920A-B29A-4195-9673-BD4CA768D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5DF45F4F-6FD8-4FD0-A057-21C2126C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5127CB0F-7F02-418F-B1CA-B999DC9CD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0E20FB91-7161-4562-A420-4ECB7A439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E9F1A3-F0D7-4A78-A59E-FA6D7B2A7683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2EB279-309C-487F-938E-87BE766F63D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C1A5C7-E686-48D0-995A-17359704E43E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AB0350-CE11-4549-BFD1-B845555C8DAD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0D8A31-141B-48D5-8BB4-AF34D8AA601A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BAA459-B428-4B73-BEAE-3D0BC2C465D1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B5490378-2162-4982-A6CB-AD76220D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2527A630-C174-4271-BC96-1CFA8BB8AE50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9FD46477-003B-4018-B891-2E1F66EF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33313786-69CA-4C7E-811B-4E232CB4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595D33DF-7E6A-4702-8788-98F12F6D53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8543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011E7AE-120B-4AF3-AE6A-5EBA1C6B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670C9765-564F-43AA-830D-CED2152E3BB9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F3D5E13-883C-4739-9975-2500EB7C0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98B2B4CD-7D89-4BDB-8E20-1529B045AAE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1C8132A5-AD9C-4949-AC02-F698E41EC5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92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264B3-91E4-46F0-9F6A-F6AE711872FC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69EE9-5857-4060-9072-FEA6BDA3D60A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88B1B-9306-4165-8DF4-478D882E6077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4CA975-3E31-4195-8C69-91CAACDB2432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67BF8A4-4665-49D9-A316-7F19BB358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9073E89E-7F25-4C84-9E40-113BEF9C1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E9A1A2BB-8CDC-40A0-8CFC-206088665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12164D6-FBE0-4E39-9F6B-A47D0B6EA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6E703CE-11C4-48EF-9DFE-3C0FB43D6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28676F-ED61-4AED-99A3-162F069F65B4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F2B129-93DC-4DF5-976A-82770E08443A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CBF336-0FA6-4C50-8563-5DD566D027B9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08F1DA-24E9-49BC-B04D-B4FB4CFC143B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DAC645-A242-4090-BF75-0195A326A4A8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D8DB86-B105-4F0A-9D69-B789987BF554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414EBB8F-2FCA-4634-9CD4-B3DBBA3D8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B957C63-C83F-486F-9E2E-5292EAD0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fld id="{2ECDB7FE-7E80-40A5-A9F1-A2D60D0F48FE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87E6694-B52C-4438-A66F-DA7A5553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2186D7F-3F18-47DF-8D9D-13D40B4D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D3C853F5-CC74-4D3D-8E76-7D811B3AAE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1174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3D50B3-F0AC-4A14-BE6F-FF32D41B8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69BBA5-C1E0-4783-88A0-8AD67A0E9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DE8B5D-3D54-4BAD-9DE3-CC92D9F62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BAB72-0373-4F3C-8DC4-31C7330FB4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410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14CEFEA-DED3-4C71-B94B-7BEA73C9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E9D3304D-08DF-427A-B82E-81C83705164E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144E821-9914-4956-8BFF-45C8EC74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CAB2FC7-C903-4BA3-81E0-933EE82D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627C01AB-9353-43E8-AC32-60DE81626B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650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4B16BDAB-B479-47A1-8D19-41244E53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BFB74AB0-B25C-463C-97FA-DC095FE47E82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FBC97AC-991A-4A34-AE73-F21B6A13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C43CB4E2-561C-45D4-859E-ADED1F6A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A4A059EB-9593-4D1E-9878-430DFE8C77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5892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2A1204B9-B9C7-40DD-869D-D9021095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6417164B-CB26-4870-8272-9F43F358E014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3E05853-9253-47AC-9F05-F5AD80D462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E8DFE078-241E-455B-ACE3-5706564545F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41E4016-9882-432E-9967-C217AE4A13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346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B9A889E-9CC3-4FDD-A401-5003372B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1C3469C7-FD31-4406-9579-B5C78355DEA4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0479E-21A4-4DEF-A553-EAF7C8EA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178A1E2B-AFAB-4B43-BC63-5EB2B034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10667FE2-38C2-4707-AA33-CD8C3FB2F8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759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A2792AEC-B4FB-4F00-95BD-866D4C94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AA2B1BFF-44FE-42B2-96E8-C4164BF46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1CB428CB-021F-4BA6-9338-FBC10C75D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>
            <a:extLst>
              <a:ext uri="{FF2B5EF4-FFF2-40B4-BE49-F238E27FC236}">
                <a16:creationId xmlns:a16="http://schemas.microsoft.com/office/drawing/2014/main" id="{9BC92AF0-BC62-4E07-A0CD-679DB2EF9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6D65DB-2497-45C1-9B7E-B7C7B8DF1E4A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7DE5A0D9-0E97-4D4E-B1E7-6E63101F8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DF2529-4E72-44B0-9513-0EA883B8F41E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F4CA819D-39A2-48EF-A64A-E92BE638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AE2272C1-2DE9-43EC-A478-6CB9B98BE58B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3D272FFC-B237-44CB-83D8-DB410BBA8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C9896F37-CE59-4ADD-89E8-F8EBCF050F0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506913D4-F6AE-407B-8937-50540710B5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2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24664FFF-CF1A-4D82-9CD6-D72B93AE6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CB6691-1E4E-47BE-8B1B-41785B3B6A9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396083E4-0BBF-4A86-BDB7-6AA1559E3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585F9-272B-4808-BE43-A3773FE3A23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136BA811-DA63-4538-9539-55EC53F51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ED2EFB17-7098-48C2-9A78-2067FEE06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A6A7CE76-E0D2-44D6-B997-EB7C76278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B7DAE1BC-4495-4EEF-A653-F5037683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A1FBC38C-DEDC-41ED-AF7D-4FAD928C244B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A455B981-8F84-4165-B39A-A0ACE86636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88699270-ADBF-4866-844B-389D6E5A320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3F20C1C0-2A70-4CCB-AB49-0D4B25434F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94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A36FCBA-9D18-4B4E-B6AA-06113F4D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7284FC80-B94E-45CE-821E-95C2BA9DD067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941B4DD-26E3-4DBA-9C3D-15C7F2C6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301B1D3-E620-411F-88D1-D4085D3B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B292D861-63DD-43A3-BB7D-5887867CE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8472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011410C-D450-4693-966A-FB63079B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fld id="{EFE728EB-7078-4E85-8B40-A66685ABD118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7786105-0BA3-4A83-A7F6-BFF832A3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346C221-0C52-4C42-BBE7-1E1CF4C5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3DA2B893-2E69-4780-BF07-EC908D2C49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8600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DC72FE4-7C88-4254-ABFB-B5E9F5A110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2914209-39D9-4BD5-9752-8419218354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D013841-E038-4837-821C-30A7E6E8AD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8FDC983-F7BA-4B76-A975-2B5E44A4B7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7403ED6-6F86-4A7B-9E7C-E9132349BF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A30DB61-A820-4157-962D-0CAF59AAC7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90E28BC-9E2C-4A9C-A308-A7AEE934D6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668D3F4-6F01-4197-BA2E-039118FB4E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9A67F2A-E601-4804-AF5C-C15190CAD2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395D433-66EA-4CA4-A3F4-47A2255CA7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A53F72B-FF48-431E-B5E1-13C38B2E8A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DD71DBF-3F1D-4FC8-8498-51F3896397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9796943-68DB-43CF-892B-F806407869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BB26F25-4A88-457A-9030-B60BAC0275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29B56D-910B-4AA9-8762-8ED0FE46B4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CFDEDAF-EE62-4B02-A786-E211E97A4D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03168B2-7397-44C6-8887-D3A843B9DD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19DE5A4-4420-443F-9A02-6140DD3027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FD94305-531A-436F-9B3D-507B447705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B05EAE3-7D37-4486-AAB2-BCB43B3506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850DAD1-CE95-485D-A579-E44594EA43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55BBA72-20E1-4FEE-BC7E-89D80603CC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B570F59-F975-40B4-B22D-C185A08406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15612BD2-3CFD-435A-92B6-52E8DBAF7B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FDA893CB-17BD-4035-9D7A-9E967E079E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F300938-3A3A-40D9-B9D1-BF64BB75CB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B204882-9A01-4126-8C02-25852176A2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200E017-0354-43B8-BB3E-13095867FA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AFB60D28-C618-4777-A3D5-941A1592DE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39E4E1A0-7728-45D3-92BE-A07853AB9F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6F854463-7FC9-4296-A2F5-CA74191E26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BC896DE6-CBAC-4491-9F17-D70E1CB617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66B73758-1F64-4487-98A5-2202A347D2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83795A3-1916-47CF-9960-6BE0194FF2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B35A0519-1F12-4CE7-82AB-D9326F0224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472DD0E8-9EDA-415B-ADAA-376C4073F6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6D92FA6-0BB1-46D4-A167-E4B7D4C59E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D1BEC55F-90D2-4418-8337-57A0EBED1A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E4861AE2-B5E7-476D-883E-3A526199E0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ar-SA" sz="18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5D985722-A9AE-4496-944F-F8A23F2F31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ar-SA" sz="18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30BA15B8-1407-4ACC-8991-2910BA9280C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3AB2DD20-B73D-48E2-8FAC-C1FC8345F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7B293420-F08A-4557-86B3-6DAB105B4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C7735E6F-41B7-4F61-B83C-2426141B414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4177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4E910A9-7E09-4770-9475-24E040E4A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A16A0BF8-413F-4051-BC92-1AC71A8ED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ABC3148-B398-4C50-A781-0AF870131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D3D62DF7-52E4-4264-9647-A6985428D2F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83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36947C-9F6C-4093-960A-77B673763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5E96D4-F3E2-4080-94FF-61A3FA4AA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18E7D8-F2EE-44D0-9770-1A1BD693D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5DE9D-E248-4CF0-A0F0-F5F43529161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364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2F54A5B-E87F-498F-A6ED-1ED459E48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F42562CE-D2A2-4B35-9265-F28C54181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759F967-FBFF-460B-903B-99E1274F0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0EA3D7C7-461D-4693-8AAA-0DA6C2B8283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105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8B6518AF-4951-4A72-A843-4B3CA1CBB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B609FCBD-2693-49CF-BEDA-6727F1654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BCE5AF2B-D924-4E7A-9423-FBE270632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D7DA4F3B-A4E6-4289-8246-6AAE3CD1F2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5930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2E87D775-327F-473F-805B-E77FD5210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FDE61C9-0AC1-4F9E-AA1E-530A73F82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4B13FF20-33AD-422B-B607-48E357756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83975AAA-9924-4B7F-A0B5-5C2D89B1BA4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031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65BB12C5-413D-4913-A939-1571A639B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4D21B998-0336-4ED3-96FF-C9FE1F860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CED12EF1-EA18-4D16-9EDA-3C58C28DF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83B120AC-B416-423B-A083-A03EB358D70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4522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EC860444-01B1-4E38-A39E-B360B789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AC3A43BD-C58B-426A-AF17-90D0D0664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037C9D89-CD4F-4DD8-A557-41EFC3F327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C0CB24F9-D696-4F2D-A69C-271EC5323BC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7831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08DE1E0-6C7C-4A78-A991-1B80CD0E4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40AA9291-C7F9-4BAA-9E31-BF64A89F2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A34520D-715C-409B-BC69-140430DE1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E1075753-F1DC-4821-872E-6B195201F41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8887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557C1888-EAC6-4400-AEBA-2826431C3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6F415EF-0837-43ED-8FA3-31934D060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B6EE83EC-4496-4FC2-96F1-83A94BA0F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85CB92F3-E196-4FCD-AA65-44F4AF6537A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474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53BCD86-258B-4251-BF7D-C9C97F89A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F676A288-D76F-4F17-BD4F-F829091DE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2879CAA-8D81-4539-AE23-D718FAB2E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E6747A9E-E83C-4F22-AD6E-B3EC4FAD45B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490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801B5CA9-C5F0-473D-B946-9FE39A114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00179342-7431-44F6-B836-842076238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SzPct val="50000"/>
              <a:buFont typeface="Wingdings" pitchFamily="2" charset="2"/>
              <a:buChar char="u"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C6F42B56-906C-4F6A-9EA0-FDB2D0E1A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>
                <a:latin typeface="Times New Roman" panose="02020603050405020304" pitchFamily="18" charset="0"/>
              </a:defRPr>
            </a:lvl1pPr>
          </a:lstStyle>
          <a:p>
            <a:fld id="{A4E459C5-CA0D-4949-99BD-DDDB28E589D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066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80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831DE-F08B-4627-8F08-A42229F11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C240E-0633-4DE5-9A80-137FE47B4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F4F39-AA2C-43E2-8154-FF1C63F19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CF1B2-3211-4F85-884E-81EF3206025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530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648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7051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2" y="19812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9812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2963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0512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067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418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899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9413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1223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4613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4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6D66E-5F5D-450C-9243-627242E1D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C3D52-572E-440A-B559-0571B3816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533EC-B1C5-40BA-9AE4-7536C396F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DBEFB-4E9E-41DC-BCD6-F53B4E2FDEB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559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09600"/>
            <a:ext cx="6908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17600" y="1981200"/>
            <a:ext cx="6908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72491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>
            <a:extLst>
              <a:ext uri="{FF2B5EF4-FFF2-40B4-BE49-F238E27FC236}">
                <a16:creationId xmlns:a16="http://schemas.microsoft.com/office/drawing/2014/main" id="{888FE746-377D-48A0-A144-9F0CF713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B8BE3-F74B-4DAA-B6C6-18F6F956C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1DBFE-8006-4748-BE0A-131F665C1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buSzPct val="50000"/>
              <a:buFont typeface="Wingdings" pitchFamily="2" charset="2"/>
              <a:buChar char="u"/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F0CA-F2E0-440E-A207-D7FE7B7D7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6AA88AC3-8CA6-489B-8098-847A826B60C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6282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FAF3FE-BAA7-4A34-B2B7-68A6FA5A1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81C5C8-FB7A-4595-B9B5-F76E7025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4E8DBC-2E8B-4377-BF42-C88DA7FAA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CEA66AAF-7536-4CA8-95A3-924174FA486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639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3FA270-0ACC-42AE-9D1C-FB87EE986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13DAC1-3F99-464B-A77F-D58AA0C24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2ABF5-1366-40F8-943D-9B9C50A27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321A7937-D053-448B-8A14-729026300D8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8701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9B44D-D2E6-4AB0-A65D-8940DFDAC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5187A-F747-44C0-84A1-1E1077A57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A307F-5FDC-4F1C-B4CF-EAB48976C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2642E65C-B72F-4B6A-869E-797237E91EE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192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EA5F51-8B7B-4B9C-88EB-89F2EA0FE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C386AE-69EB-4BA9-9E9E-40D12FCA8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880E32-0AB0-4745-90FB-5210151D9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9D18836E-764C-4018-8D83-1DA0AD09B6D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212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BE01A3-BE8D-44B2-90CD-2C5C194A3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3DD842-8A74-4A96-BB86-827B46B82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07311C-2B85-4418-9BA7-78C62291E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5CC7C4E2-209E-44A0-8FF0-4FCBD15174A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959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43FC1D-5501-4A1D-8518-25955BEAF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0A958E-2030-45CA-ABEC-05591712D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C740A4-EDC0-4D6E-8E0C-64051F7E2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FFAF58A3-82B1-4055-AD5D-B4455FD03BF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197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4245F-3660-4F81-BB9E-2D59B6777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F569E-E86B-4329-90A0-BF13A618A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6D696-C8BE-475D-90BB-3B9DFFCCA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936476E9-0741-4EB1-AAB4-96CEA648D6F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0004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25139-F17E-4371-AC0E-03459E8EB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08478-75F0-4B89-846B-BC8D5F331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SzPct val="50000"/>
              <a:buFont typeface="Wingdings" pitchFamily="2" charset="2"/>
              <a:buChar char="u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FA46B-8B34-441E-9B68-53B625E30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SzPct val="50000"/>
              <a:buFont typeface="Wingdings" panose="05000000000000000000" pitchFamily="2" charset="2"/>
              <a:buChar char="u"/>
              <a:defRPr/>
            </a:lvl1pPr>
          </a:lstStyle>
          <a:p>
            <a:fld id="{E8E8C6D6-8BF4-4056-9ADB-E23B04234BE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64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 /><Relationship Id="rId3" Type="http://schemas.openxmlformats.org/officeDocument/2006/relationships/slideLayout" Target="../slideLayouts/slideLayout37.xml" /><Relationship Id="rId7" Type="http://schemas.openxmlformats.org/officeDocument/2006/relationships/slideLayout" Target="../slideLayouts/slideLayout41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6.xml" /><Relationship Id="rId1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39.xml" /><Relationship Id="rId10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43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 /><Relationship Id="rId3" Type="http://schemas.openxmlformats.org/officeDocument/2006/relationships/slideLayout" Target="../slideLayouts/slideLayout48.xml" /><Relationship Id="rId7" Type="http://schemas.openxmlformats.org/officeDocument/2006/relationships/slideLayout" Target="../slideLayouts/slideLayout52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7.xml" /><Relationship Id="rId1" Type="http://schemas.openxmlformats.org/officeDocument/2006/relationships/slideLayout" Target="../slideLayouts/slideLayout46.xml" /><Relationship Id="rId6" Type="http://schemas.openxmlformats.org/officeDocument/2006/relationships/slideLayout" Target="../slideLayouts/slideLayout51.xml" /><Relationship Id="rId11" Type="http://schemas.openxmlformats.org/officeDocument/2006/relationships/slideLayout" Target="../slideLayouts/slideLayout56.xml" /><Relationship Id="rId5" Type="http://schemas.openxmlformats.org/officeDocument/2006/relationships/slideLayout" Target="../slideLayouts/slideLayout50.xml" /><Relationship Id="rId10" Type="http://schemas.openxmlformats.org/officeDocument/2006/relationships/slideLayout" Target="../slideLayouts/slideLayout55.xml" /><Relationship Id="rId4" Type="http://schemas.openxmlformats.org/officeDocument/2006/relationships/slideLayout" Target="../slideLayouts/slideLayout49.xml" /><Relationship Id="rId9" Type="http://schemas.openxmlformats.org/officeDocument/2006/relationships/slideLayout" Target="../slideLayouts/slideLayout54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 /><Relationship Id="rId3" Type="http://schemas.openxmlformats.org/officeDocument/2006/relationships/slideLayout" Target="../slideLayouts/slideLayout59.xml" /><Relationship Id="rId7" Type="http://schemas.openxmlformats.org/officeDocument/2006/relationships/slideLayout" Target="../slideLayouts/slideLayout63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8.xml" /><Relationship Id="rId1" Type="http://schemas.openxmlformats.org/officeDocument/2006/relationships/slideLayout" Target="../slideLayouts/slideLayout57.xml" /><Relationship Id="rId6" Type="http://schemas.openxmlformats.org/officeDocument/2006/relationships/slideLayout" Target="../slideLayouts/slideLayout62.xml" /><Relationship Id="rId11" Type="http://schemas.openxmlformats.org/officeDocument/2006/relationships/slideLayout" Target="../slideLayouts/slideLayout67.xml" /><Relationship Id="rId5" Type="http://schemas.openxmlformats.org/officeDocument/2006/relationships/slideLayout" Target="../slideLayouts/slideLayout61.xml" /><Relationship Id="rId10" Type="http://schemas.openxmlformats.org/officeDocument/2006/relationships/slideLayout" Target="../slideLayouts/slideLayout66.xml" /><Relationship Id="rId4" Type="http://schemas.openxmlformats.org/officeDocument/2006/relationships/slideLayout" Target="../slideLayouts/slideLayout60.xml" /><Relationship Id="rId9" Type="http://schemas.openxmlformats.org/officeDocument/2006/relationships/slideLayout" Target="../slideLayouts/slideLayout65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70.xml" /><Relationship Id="rId7" Type="http://schemas.openxmlformats.org/officeDocument/2006/relationships/slideLayout" Target="../slideLayouts/slideLayout74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9.xml" /><Relationship Id="rId1" Type="http://schemas.openxmlformats.org/officeDocument/2006/relationships/slideLayout" Target="../slideLayouts/slideLayout68.xml" /><Relationship Id="rId6" Type="http://schemas.openxmlformats.org/officeDocument/2006/relationships/slideLayout" Target="../slideLayouts/slideLayout73.xml" /><Relationship Id="rId11" Type="http://schemas.openxmlformats.org/officeDocument/2006/relationships/slideLayout" Target="../slideLayouts/slideLayout78.xml" /><Relationship Id="rId5" Type="http://schemas.openxmlformats.org/officeDocument/2006/relationships/slideLayout" Target="../slideLayouts/slideLayout72.xml" /><Relationship Id="rId15" Type="http://schemas.openxmlformats.org/officeDocument/2006/relationships/image" Target="../media/image4.png" /><Relationship Id="rId10" Type="http://schemas.openxmlformats.org/officeDocument/2006/relationships/slideLayout" Target="../slideLayouts/slideLayout77.xml" /><Relationship Id="rId4" Type="http://schemas.openxmlformats.org/officeDocument/2006/relationships/slideLayout" Target="../slideLayouts/slideLayout71.xml" /><Relationship Id="rId9" Type="http://schemas.openxmlformats.org/officeDocument/2006/relationships/slideLayout" Target="../slideLayouts/slideLayout76.xml" /><Relationship Id="rId14" Type="http://schemas.openxmlformats.org/officeDocument/2006/relationships/image" Target="../media/image3.png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 /><Relationship Id="rId13" Type="http://schemas.openxmlformats.org/officeDocument/2006/relationships/theme" Target="../theme/theme8.xml" /><Relationship Id="rId3" Type="http://schemas.openxmlformats.org/officeDocument/2006/relationships/slideLayout" Target="../slideLayouts/slideLayout81.xml" /><Relationship Id="rId7" Type="http://schemas.openxmlformats.org/officeDocument/2006/relationships/slideLayout" Target="../slideLayouts/slideLayout85.xml" /><Relationship Id="rId12" Type="http://schemas.openxmlformats.org/officeDocument/2006/relationships/slideLayout" Target="../slideLayouts/slideLayout90.xml" /><Relationship Id="rId2" Type="http://schemas.openxmlformats.org/officeDocument/2006/relationships/slideLayout" Target="../slideLayouts/slideLayout80.xml" /><Relationship Id="rId1" Type="http://schemas.openxmlformats.org/officeDocument/2006/relationships/slideLayout" Target="../slideLayouts/slideLayout79.xml" /><Relationship Id="rId6" Type="http://schemas.openxmlformats.org/officeDocument/2006/relationships/slideLayout" Target="../slideLayouts/slideLayout84.xml" /><Relationship Id="rId11" Type="http://schemas.openxmlformats.org/officeDocument/2006/relationships/slideLayout" Target="../slideLayouts/slideLayout89.xml" /><Relationship Id="rId5" Type="http://schemas.openxmlformats.org/officeDocument/2006/relationships/slideLayout" Target="../slideLayouts/slideLayout83.xml" /><Relationship Id="rId10" Type="http://schemas.openxmlformats.org/officeDocument/2006/relationships/slideLayout" Target="../slideLayouts/slideLayout88.xml" /><Relationship Id="rId4" Type="http://schemas.openxmlformats.org/officeDocument/2006/relationships/slideLayout" Target="../slideLayouts/slideLayout82.xml" /><Relationship Id="rId9" Type="http://schemas.openxmlformats.org/officeDocument/2006/relationships/slideLayout" Target="../slideLayouts/slideLayout87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 /><Relationship Id="rId13" Type="http://schemas.openxmlformats.org/officeDocument/2006/relationships/image" Target="../media/image5.png" /><Relationship Id="rId3" Type="http://schemas.openxmlformats.org/officeDocument/2006/relationships/slideLayout" Target="../slideLayouts/slideLayout93.xml" /><Relationship Id="rId7" Type="http://schemas.openxmlformats.org/officeDocument/2006/relationships/slideLayout" Target="../slideLayouts/slideLayout97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2.xml" /><Relationship Id="rId1" Type="http://schemas.openxmlformats.org/officeDocument/2006/relationships/slideLayout" Target="../slideLayouts/slideLayout91.xml" /><Relationship Id="rId6" Type="http://schemas.openxmlformats.org/officeDocument/2006/relationships/slideLayout" Target="../slideLayouts/slideLayout96.xml" /><Relationship Id="rId11" Type="http://schemas.openxmlformats.org/officeDocument/2006/relationships/slideLayout" Target="../slideLayouts/slideLayout101.xml" /><Relationship Id="rId5" Type="http://schemas.openxmlformats.org/officeDocument/2006/relationships/slideLayout" Target="../slideLayouts/slideLayout95.xml" /><Relationship Id="rId10" Type="http://schemas.openxmlformats.org/officeDocument/2006/relationships/slideLayout" Target="../slideLayouts/slideLayout100.xml" /><Relationship Id="rId4" Type="http://schemas.openxmlformats.org/officeDocument/2006/relationships/slideLayout" Target="../slideLayouts/slideLayout94.xml" /><Relationship Id="rId9" Type="http://schemas.openxmlformats.org/officeDocument/2006/relationships/slideLayout" Target="../slideLayouts/slideLayout9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48CF40-4BD9-4D93-80F1-08E11ADC5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9735B6-F7B4-4016-A75A-7FD75A8D1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356EE47-3B0C-4C56-964E-2CBC4687A8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F78D8D6-49E9-4494-8BF9-D8D033930A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A1468FA4-6B56-47F9-AA60-A1F93E8962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cs typeface="Times New Roman" panose="02020603050405020304" pitchFamily="18" charset="0"/>
              </a:defRPr>
            </a:lvl1pPr>
          </a:lstStyle>
          <a:p>
            <a:fld id="{00DAE221-5745-4F97-8DDE-E36CB133498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7DF07C7-DCC7-4992-A27B-5682E67E690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15503E-2F28-418D-B6BB-060CD052BDA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0DCB249-04C8-4982-8010-6A2960CB808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C76EABA-C5F5-4682-A2B0-497687327DC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216E381-F922-438D-BB31-50543B610F4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CCEDA18-6176-434A-AD66-FDD306AEDF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0DE73357-9E32-4787-81C2-0B87FBA773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FCC25B94-3010-4FB6-8CD0-89986003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095BB7CF-E006-4AF3-888C-286BBE153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B81E821A-16C5-4AFC-AB53-AEA2521E54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BB8F370D-6A02-45B3-AD55-DB0D07E484F3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5308" name="Rectangle 12">
            <a:extLst>
              <a:ext uri="{FF2B5EF4-FFF2-40B4-BE49-F238E27FC236}">
                <a16:creationId xmlns:a16="http://schemas.microsoft.com/office/drawing/2014/main" id="{95E83134-331C-46A2-92E6-F37875D6BF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9" name="Rectangle 13">
            <a:extLst>
              <a:ext uri="{FF2B5EF4-FFF2-40B4-BE49-F238E27FC236}">
                <a16:creationId xmlns:a16="http://schemas.microsoft.com/office/drawing/2014/main" id="{57CE9BD0-ECF0-4FD9-B473-933E8440B1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fld id="{A3C54EB4-9C55-4937-BC6D-EC54E4DA3C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28AE334-D5EB-4FD0-B18D-F3381071D1F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65D7285-FBC4-45AB-A4F3-BEAED75BA79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D3250B5-1E2A-43EC-ACB2-69D8B6CE44F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82235C8-2BFA-4748-95A8-CD0EBBCC9E1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442BB51-D4FD-4CE6-B47E-F535CB76D52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21765A6-B272-474A-B997-8B48D53C28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2003DC8E-86EA-4330-A81E-C27D95145E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93480671-008F-4207-8E07-053D1F2CA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F16EFF2B-E603-41FE-AEEB-E52F0B539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EFB6C917-69E5-4A02-9907-00E3045904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F83914FD-A942-46AB-B9D4-DE08D6885FAB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5308" name="Rectangle 12">
            <a:extLst>
              <a:ext uri="{FF2B5EF4-FFF2-40B4-BE49-F238E27FC236}">
                <a16:creationId xmlns:a16="http://schemas.microsoft.com/office/drawing/2014/main" id="{ACF0BE7A-FC60-46AC-9E51-8DBBD32B62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9" name="Rectangle 13">
            <a:extLst>
              <a:ext uri="{FF2B5EF4-FFF2-40B4-BE49-F238E27FC236}">
                <a16:creationId xmlns:a16="http://schemas.microsoft.com/office/drawing/2014/main" id="{4E910385-1403-46EA-B2C7-B63E5C62BE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fld id="{ECF76340-CECE-4876-BB31-4BD1F46469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77A81E4-15CD-4A1D-B461-93DEEF9F065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D1397D8-3177-43BD-B492-2C4C44CCC3D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4787D80-F8DF-402C-86C1-ADDF0A53AF5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625EC42-9D06-442C-82CA-34E35AF49B2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ACEDDF1-3FB6-47F8-8F1B-D8BC4D5DAB8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09C8965-57B7-4E4B-A1C5-7FCE9F6F1B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FA946DE7-E885-4D24-8644-68E4134431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7D4771F0-5496-44AE-9EDC-EC9ABFBA9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55965514-8BEF-4570-BB18-9FB24D924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2AF669CA-193C-4D0C-A64F-9CD2E08250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26518B2C-1979-4CDD-AAEA-B0735E6BF4FF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5308" name="Rectangle 12">
            <a:extLst>
              <a:ext uri="{FF2B5EF4-FFF2-40B4-BE49-F238E27FC236}">
                <a16:creationId xmlns:a16="http://schemas.microsoft.com/office/drawing/2014/main" id="{13DB810A-E62B-4D2F-BDE1-ADE7B237D7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9" name="Rectangle 13">
            <a:extLst>
              <a:ext uri="{FF2B5EF4-FFF2-40B4-BE49-F238E27FC236}">
                <a16:creationId xmlns:a16="http://schemas.microsoft.com/office/drawing/2014/main" id="{F6E701A7-7F4D-4CB9-9352-5FEF3D94FB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fld id="{B5B27D78-5F81-44A6-B557-51B407F05F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F6DE86EE-0777-4339-9755-D7CDE302F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115E8CA1-154D-4BBB-BFE9-18D3B953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4" name="Text Placeholder 12">
            <a:extLst>
              <a:ext uri="{FF2B5EF4-FFF2-40B4-BE49-F238E27FC236}">
                <a16:creationId xmlns:a16="http://schemas.microsoft.com/office/drawing/2014/main" id="{17450423-3134-4791-95DE-2E5BFAE9E5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C535377-B228-4587-8878-4D84BF4F7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kumimoji="0" sz="1200" b="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fld id="{145A7E6E-E43C-4438-B085-3DEA3775B22B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6B3E7-F3B0-4B2A-A4FE-3DE51279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kumimoji="0" sz="1200" b="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81DD52E-A8BD-4190-B121-6684FED2E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5128" name="Straight Connector 8">
            <a:extLst>
              <a:ext uri="{FF2B5EF4-FFF2-40B4-BE49-F238E27FC236}">
                <a16:creationId xmlns:a16="http://schemas.microsoft.com/office/drawing/2014/main" id="{33EC472E-9BAF-4019-A20C-165423E8F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2412F2-A88C-4DDF-8E85-38CE0FE6ABF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130" name="Straight Connector 10">
            <a:extLst>
              <a:ext uri="{FF2B5EF4-FFF2-40B4-BE49-F238E27FC236}">
                <a16:creationId xmlns:a16="http://schemas.microsoft.com/office/drawing/2014/main" id="{B7707F2A-C432-4060-8FBC-D61739463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FFE4C6-E651-4171-B823-C1324EE3357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3789C0-146E-4C42-99A0-11AC52C82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SzTx/>
              <a:buFontTx/>
              <a:buNone/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1304B058-05CE-42B8-9609-FB78D335ADE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14505FD2-F943-4739-B872-53B390403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EA7078F9-EF43-425C-B947-68DF3532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48" name="Text Placeholder 12">
            <a:extLst>
              <a:ext uri="{FF2B5EF4-FFF2-40B4-BE49-F238E27FC236}">
                <a16:creationId xmlns:a16="http://schemas.microsoft.com/office/drawing/2014/main" id="{9138E48D-23C0-4FA2-9598-CDDB171F5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57D90CD-8E02-4A1D-9E04-9286FFEE3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kumimoji="0" sz="1200" b="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fld id="{55DD7A20-F8E8-4FD7-BDB0-BE4D4A3090E8}" type="datetimeFigureOut">
              <a:rPr lang="en-US"/>
              <a:pPr>
                <a:defRPr/>
              </a:pPr>
              <a:t>10/9/2020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DA05D-FD3E-4B12-AA6B-8DD93E39B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kumimoji="0" sz="1200" b="0">
                <a:solidFill>
                  <a:srgbClr val="575F6D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37F9D14-BB10-4219-A52B-7ECAD6AC2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152" name="Straight Connector 8">
            <a:extLst>
              <a:ext uri="{FF2B5EF4-FFF2-40B4-BE49-F238E27FC236}">
                <a16:creationId xmlns:a16="http://schemas.microsoft.com/office/drawing/2014/main" id="{99F18C94-550A-41BE-A3DA-6AF8CAF06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FB1842-9F1B-4EE6-BBEE-AED67E3FE80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154" name="Straight Connector 10">
            <a:extLst>
              <a:ext uri="{FF2B5EF4-FFF2-40B4-BE49-F238E27FC236}">
                <a16:creationId xmlns:a16="http://schemas.microsoft.com/office/drawing/2014/main" id="{318DE692-BF88-45BD-88DA-E1E1E074E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230728-1DCF-451C-B670-D81C89544302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9BCCD7C-9F33-4870-9643-FA8CFF6B2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SzTx/>
              <a:buFontTx/>
              <a:buNone/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CF2769A0-306D-4C1E-8DDD-85D24B9D82D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E04C2226-E81F-4159-8EF3-AE4EC2B0C0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>
              <a:extLst>
                <a:ext uri="{FF2B5EF4-FFF2-40B4-BE49-F238E27FC236}">
                  <a16:creationId xmlns:a16="http://schemas.microsoft.com/office/drawing/2014/main" id="{FA8E21D2-743B-439E-AF4B-272FE92FA5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20" name="Freeform 4">
              <a:extLst>
                <a:ext uri="{FF2B5EF4-FFF2-40B4-BE49-F238E27FC236}">
                  <a16:creationId xmlns:a16="http://schemas.microsoft.com/office/drawing/2014/main" id="{A95E8BEA-B11E-460B-A030-11B120BC23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21" name="Freeform 5">
              <a:extLst>
                <a:ext uri="{FF2B5EF4-FFF2-40B4-BE49-F238E27FC236}">
                  <a16:creationId xmlns:a16="http://schemas.microsoft.com/office/drawing/2014/main" id="{EA62E66B-7C1E-471A-8248-395D5213F3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79" name="Freeform 6">
              <a:extLst>
                <a:ext uri="{FF2B5EF4-FFF2-40B4-BE49-F238E27FC236}">
                  <a16:creationId xmlns:a16="http://schemas.microsoft.com/office/drawing/2014/main" id="{15A702C4-F3B0-468D-AA46-1DBAC24061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>
              <a:extLst>
                <a:ext uri="{FF2B5EF4-FFF2-40B4-BE49-F238E27FC236}">
                  <a16:creationId xmlns:a16="http://schemas.microsoft.com/office/drawing/2014/main" id="{1F136E3D-C061-48EF-A0B3-AC23D902D3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1" name="Freeform 8">
              <a:extLst>
                <a:ext uri="{FF2B5EF4-FFF2-40B4-BE49-F238E27FC236}">
                  <a16:creationId xmlns:a16="http://schemas.microsoft.com/office/drawing/2014/main" id="{5E035E4C-0D04-457F-B30C-CE50D0844A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9">
              <a:extLst>
                <a:ext uri="{FF2B5EF4-FFF2-40B4-BE49-F238E27FC236}">
                  <a16:creationId xmlns:a16="http://schemas.microsoft.com/office/drawing/2014/main" id="{4510D319-833F-4279-B71F-562FDCACB1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>
              <a:extLst>
                <a:ext uri="{FF2B5EF4-FFF2-40B4-BE49-F238E27FC236}">
                  <a16:creationId xmlns:a16="http://schemas.microsoft.com/office/drawing/2014/main" id="{85034071-3C5A-4951-818D-9995AC4B76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4" name="Freeform 11">
              <a:extLst>
                <a:ext uri="{FF2B5EF4-FFF2-40B4-BE49-F238E27FC236}">
                  <a16:creationId xmlns:a16="http://schemas.microsoft.com/office/drawing/2014/main" id="{BF9800D9-2589-412A-AD61-4B5E905C48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>
              <a:extLst>
                <a:ext uri="{FF2B5EF4-FFF2-40B4-BE49-F238E27FC236}">
                  <a16:creationId xmlns:a16="http://schemas.microsoft.com/office/drawing/2014/main" id="{9D5F63DB-3F6A-4FEE-8566-1AAFF542C0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6" name="Freeform 13">
              <a:extLst>
                <a:ext uri="{FF2B5EF4-FFF2-40B4-BE49-F238E27FC236}">
                  <a16:creationId xmlns:a16="http://schemas.microsoft.com/office/drawing/2014/main" id="{F18DA744-D791-4971-8BEA-44ED3732B1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>
              <a:extLst>
                <a:ext uri="{FF2B5EF4-FFF2-40B4-BE49-F238E27FC236}">
                  <a16:creationId xmlns:a16="http://schemas.microsoft.com/office/drawing/2014/main" id="{1716C2D8-81AA-4823-A21F-CC2FD37B6C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8" name="Freeform 15">
              <a:extLst>
                <a:ext uri="{FF2B5EF4-FFF2-40B4-BE49-F238E27FC236}">
                  <a16:creationId xmlns:a16="http://schemas.microsoft.com/office/drawing/2014/main" id="{9FD2620A-0CC7-4192-90BB-0B557ADB20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>
              <a:extLst>
                <a:ext uri="{FF2B5EF4-FFF2-40B4-BE49-F238E27FC236}">
                  <a16:creationId xmlns:a16="http://schemas.microsoft.com/office/drawing/2014/main" id="{3716C2D5-D4F3-4FC4-8E2E-FCCA542190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33" name="Freeform 17">
              <a:extLst>
                <a:ext uri="{FF2B5EF4-FFF2-40B4-BE49-F238E27FC236}">
                  <a16:creationId xmlns:a16="http://schemas.microsoft.com/office/drawing/2014/main" id="{6A83730D-D490-47E8-B83D-972B55296D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34" name="Freeform 18">
              <a:extLst>
                <a:ext uri="{FF2B5EF4-FFF2-40B4-BE49-F238E27FC236}">
                  <a16:creationId xmlns:a16="http://schemas.microsoft.com/office/drawing/2014/main" id="{C93997C7-76A6-4761-82C6-643B477F99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92" name="Freeform 19">
              <a:extLst>
                <a:ext uri="{FF2B5EF4-FFF2-40B4-BE49-F238E27FC236}">
                  <a16:creationId xmlns:a16="http://schemas.microsoft.com/office/drawing/2014/main" id="{1627C8E1-F611-498E-8110-8B75B2179A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>
              <a:extLst>
                <a:ext uri="{FF2B5EF4-FFF2-40B4-BE49-F238E27FC236}">
                  <a16:creationId xmlns:a16="http://schemas.microsoft.com/office/drawing/2014/main" id="{94B4F03A-F4F0-4C41-974A-9D16D36B7F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94" name="Freeform 21">
              <a:extLst>
                <a:ext uri="{FF2B5EF4-FFF2-40B4-BE49-F238E27FC236}">
                  <a16:creationId xmlns:a16="http://schemas.microsoft.com/office/drawing/2014/main" id="{C74406CD-0202-40C4-B6A2-E225B2D58A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>
              <a:extLst>
                <a:ext uri="{FF2B5EF4-FFF2-40B4-BE49-F238E27FC236}">
                  <a16:creationId xmlns:a16="http://schemas.microsoft.com/office/drawing/2014/main" id="{D3F7253C-EAED-472C-992D-3C88D9F5AC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39" name="Freeform 23">
              <a:extLst>
                <a:ext uri="{FF2B5EF4-FFF2-40B4-BE49-F238E27FC236}">
                  <a16:creationId xmlns:a16="http://schemas.microsoft.com/office/drawing/2014/main" id="{518E7D60-F76C-4B5C-ABD9-B897DD86AA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40" name="Freeform 24">
              <a:extLst>
                <a:ext uri="{FF2B5EF4-FFF2-40B4-BE49-F238E27FC236}">
                  <a16:creationId xmlns:a16="http://schemas.microsoft.com/office/drawing/2014/main" id="{AC25AC73-EF8B-4BDA-B719-3F6B52A327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98" name="Freeform 25">
              <a:extLst>
                <a:ext uri="{FF2B5EF4-FFF2-40B4-BE49-F238E27FC236}">
                  <a16:creationId xmlns:a16="http://schemas.microsoft.com/office/drawing/2014/main" id="{8B8019EE-4FC0-4A9D-A2DB-1B07E00DCE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>
              <a:extLst>
                <a:ext uri="{FF2B5EF4-FFF2-40B4-BE49-F238E27FC236}">
                  <a16:creationId xmlns:a16="http://schemas.microsoft.com/office/drawing/2014/main" id="{C5EE7D3A-D00C-4AF3-99BD-3779EF3734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43" name="Freeform 27">
              <a:extLst>
                <a:ext uri="{FF2B5EF4-FFF2-40B4-BE49-F238E27FC236}">
                  <a16:creationId xmlns:a16="http://schemas.microsoft.com/office/drawing/2014/main" id="{B626DEE4-F241-4D80-A547-6BCFC48FAD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201" name="Freeform 28">
              <a:extLst>
                <a:ext uri="{FF2B5EF4-FFF2-40B4-BE49-F238E27FC236}">
                  <a16:creationId xmlns:a16="http://schemas.microsoft.com/office/drawing/2014/main" id="{3A64C82E-F86E-4AEA-92C9-08728D3EC2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>
              <a:extLst>
                <a:ext uri="{FF2B5EF4-FFF2-40B4-BE49-F238E27FC236}">
                  <a16:creationId xmlns:a16="http://schemas.microsoft.com/office/drawing/2014/main" id="{708AE3AF-8C78-46F3-9B8E-16E7329A1A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203" name="Freeform 30">
              <a:extLst>
                <a:ext uri="{FF2B5EF4-FFF2-40B4-BE49-F238E27FC236}">
                  <a16:creationId xmlns:a16="http://schemas.microsoft.com/office/drawing/2014/main" id="{AFF5DC08-AD07-4C82-86F3-04187A5200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>
              <a:extLst>
                <a:ext uri="{FF2B5EF4-FFF2-40B4-BE49-F238E27FC236}">
                  <a16:creationId xmlns:a16="http://schemas.microsoft.com/office/drawing/2014/main" id="{4F35574D-A9C0-4FD6-A041-2D3A0F90CC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48" name="Freeform 32">
              <a:extLst>
                <a:ext uri="{FF2B5EF4-FFF2-40B4-BE49-F238E27FC236}">
                  <a16:creationId xmlns:a16="http://schemas.microsoft.com/office/drawing/2014/main" id="{EA338D7E-1997-4C37-9BC6-B86595404C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49" name="Freeform 33">
              <a:extLst>
                <a:ext uri="{FF2B5EF4-FFF2-40B4-BE49-F238E27FC236}">
                  <a16:creationId xmlns:a16="http://schemas.microsoft.com/office/drawing/2014/main" id="{4F8548A0-23F0-42D5-B267-69BABE6875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50" name="Freeform 34">
              <a:extLst>
                <a:ext uri="{FF2B5EF4-FFF2-40B4-BE49-F238E27FC236}">
                  <a16:creationId xmlns:a16="http://schemas.microsoft.com/office/drawing/2014/main" id="{45BE0FAD-90FE-473E-89B7-C78E6E0754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51" name="Freeform 35">
              <a:extLst>
                <a:ext uri="{FF2B5EF4-FFF2-40B4-BE49-F238E27FC236}">
                  <a16:creationId xmlns:a16="http://schemas.microsoft.com/office/drawing/2014/main" id="{7F757D21-A450-40F1-BDF0-14649A4113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52" name="Freeform 36">
              <a:extLst>
                <a:ext uri="{FF2B5EF4-FFF2-40B4-BE49-F238E27FC236}">
                  <a16:creationId xmlns:a16="http://schemas.microsoft.com/office/drawing/2014/main" id="{835FDF1F-1669-410A-8A0B-01323F9DDF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53" name="Freeform 37">
              <a:extLst>
                <a:ext uri="{FF2B5EF4-FFF2-40B4-BE49-F238E27FC236}">
                  <a16:creationId xmlns:a16="http://schemas.microsoft.com/office/drawing/2014/main" id="{D41A3E26-30D6-449D-9A45-113FA12966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254" name="Freeform 38">
              <a:extLst>
                <a:ext uri="{FF2B5EF4-FFF2-40B4-BE49-F238E27FC236}">
                  <a16:creationId xmlns:a16="http://schemas.microsoft.com/office/drawing/2014/main" id="{3300F25A-702A-4AB3-AEB8-A76904D06D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ar-SA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7212" name="Group 39">
              <a:extLst>
                <a:ext uri="{FF2B5EF4-FFF2-40B4-BE49-F238E27FC236}">
                  <a16:creationId xmlns:a16="http://schemas.microsoft.com/office/drawing/2014/main" id="{AE3D8C97-6A8B-496A-A93B-CAC82FFC79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>
                <a:extLst>
                  <a:ext uri="{FF2B5EF4-FFF2-40B4-BE49-F238E27FC236}">
                    <a16:creationId xmlns:a16="http://schemas.microsoft.com/office/drawing/2014/main" id="{D2041E69-3DF5-4AE2-96C9-8CBCB99566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ar-SA" sz="18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9257" name="Freeform 41">
                <a:extLst>
                  <a:ext uri="{FF2B5EF4-FFF2-40B4-BE49-F238E27FC236}">
                    <a16:creationId xmlns:a16="http://schemas.microsoft.com/office/drawing/2014/main" id="{06D3C42F-E9EC-4364-810E-130DBEDA88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ar-SA" sz="18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9258" name="Rectangle 42">
            <a:extLst>
              <a:ext uri="{FF2B5EF4-FFF2-40B4-BE49-F238E27FC236}">
                <a16:creationId xmlns:a16="http://schemas.microsoft.com/office/drawing/2014/main" id="{776A0CAE-00A3-48D8-B583-A07E11599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9" name="Rectangle 43">
            <a:extLst>
              <a:ext uri="{FF2B5EF4-FFF2-40B4-BE49-F238E27FC236}">
                <a16:creationId xmlns:a16="http://schemas.microsoft.com/office/drawing/2014/main" id="{DA6A27D0-7409-475F-8E7D-EAFCC507D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60" name="Rectangle 44">
            <a:extLst>
              <a:ext uri="{FF2B5EF4-FFF2-40B4-BE49-F238E27FC236}">
                <a16:creationId xmlns:a16="http://schemas.microsoft.com/office/drawing/2014/main" id="{23599AD8-1083-46A4-A680-65039AEA7E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spcBef>
                <a:spcPct val="0"/>
              </a:spcBef>
              <a:buSzTx/>
              <a:buFontTx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1" name="Rectangle 45">
            <a:extLst>
              <a:ext uri="{FF2B5EF4-FFF2-40B4-BE49-F238E27FC236}">
                <a16:creationId xmlns:a16="http://schemas.microsoft.com/office/drawing/2014/main" id="{EE65E51D-9116-4F7F-AE09-20C0B6C541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spcBef>
                <a:spcPct val="0"/>
              </a:spcBef>
              <a:buSzTx/>
              <a:buFontTx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2" name="Rectangle 46">
            <a:extLst>
              <a:ext uri="{FF2B5EF4-FFF2-40B4-BE49-F238E27FC236}">
                <a16:creationId xmlns:a16="http://schemas.microsoft.com/office/drawing/2014/main" id="{A6D1FD1D-9384-466B-8381-25883E04A5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buFontTx/>
              <a:buNone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FBF18E32-666F-4081-AB4B-4074B61C55B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333B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DFAAE6-0601-43B4-93DF-778F28973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489291-8252-461B-A55F-E101E720F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ctr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D41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D41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D41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D41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D41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D41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D41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D41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D41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857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65000"/>
        <a:buFont typeface="Wingdings" panose="05000000000000000000" pitchFamily="2" charset="2"/>
        <a:buChar char="l"/>
        <a:defRPr sz="3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95000"/>
        <a:buChar char="–"/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95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95000"/>
        <a:buChar char="•"/>
        <a:defRPr sz="2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95000"/>
        <a:buChar char="•"/>
        <a:defRPr sz="2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95000"/>
        <a:buChar char="•"/>
        <a:defRPr sz="2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95000"/>
        <a:buChar char="•"/>
        <a:defRPr sz="2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95000"/>
        <a:buChar char="•"/>
        <a:defRPr sz="2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95000"/>
        <a:buChar char="•"/>
        <a:defRPr sz="2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55EAF3-B088-4F1D-A0DD-DE1DD7DEA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33D4AF8-9613-46CA-BDDD-59A05AFAA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738694D-78F9-423C-8E78-F87CF30F51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SzTx/>
              <a:buFontTx/>
              <a:buNone/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8F8B7A2-8DCB-4CB0-95C1-0D347D4746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SzTx/>
              <a:buFontTx/>
              <a:buNone/>
              <a:defRPr sz="140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E228816-CCF7-4654-9EEF-E9CEE0F3FB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SzTx/>
              <a:buFontTx/>
              <a:buNone/>
              <a:defRPr sz="1400">
                <a:solidFill>
                  <a:srgbClr val="5E57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F44195-5771-4C8E-9693-7C15A7B3A631}" type="slidenum">
              <a:rPr lang="ar-SA" altLang="en-US"/>
              <a:pPr/>
              <a:t>‹#›</a:t>
            </a:fld>
            <a:endParaRPr lang="en-US" altLang="en-US"/>
          </a:p>
        </p:txBody>
      </p:sp>
      <p:pic>
        <p:nvPicPr>
          <p:cNvPr id="9223" name="Picture 7" descr="paint">
            <a:extLst>
              <a:ext uri="{FF2B5EF4-FFF2-40B4-BE49-F238E27FC236}">
                <a16:creationId xmlns:a16="http://schemas.microsoft.com/office/drawing/2014/main" id="{B731BC65-1DB9-4CE9-959C-7B49ABC6D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us" TargetMode="External" /><Relationship Id="rId2" Type="http://schemas.openxmlformats.org/officeDocument/2006/relationships/hyperlink" Target="http://en.wikipedia.org/wiki/Mouth" TargetMode="External" /><Relationship Id="rId1" Type="http://schemas.openxmlformats.org/officeDocument/2006/relationships/slideLayout" Target="../slideLayouts/slideLayout19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1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30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jection_(medicine)" TargetMode="External" /><Relationship Id="rId2" Type="http://schemas.openxmlformats.org/officeDocument/2006/relationships/hyperlink" Target="http://en.wikipedia.org/wiki/Tumor_necrosis_factor-alpha" TargetMode="External" /><Relationship Id="rId1" Type="http://schemas.openxmlformats.org/officeDocument/2006/relationships/slideLayout" Target="../slideLayouts/slideLayout41.xml" /><Relationship Id="rId4" Type="http://schemas.openxmlformats.org/officeDocument/2006/relationships/hyperlink" Target="http://en.wikipedia.org/wiki/Crohn%E2%80%99s_disease" TargetMode="Externa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8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9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0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80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90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9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lapse" TargetMode="External" /><Relationship Id="rId2" Type="http://schemas.openxmlformats.org/officeDocument/2006/relationships/hyperlink" Target="http://en.wikipedia.org/wiki/Remission_(medicine)" TargetMode="External" /><Relationship Id="rId1" Type="http://schemas.openxmlformats.org/officeDocument/2006/relationships/slideLayout" Target="../slideLayouts/slideLayout4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>
            <a:extLst>
              <a:ext uri="{FF2B5EF4-FFF2-40B4-BE49-F238E27FC236}">
                <a16:creationId xmlns:a16="http://schemas.microsoft.com/office/drawing/2014/main" id="{201615AC-7278-4D9E-8352-2255B1CDB7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12875"/>
            <a:ext cx="7772400" cy="2952750"/>
          </a:xfrm>
        </p:spPr>
        <p:txBody>
          <a:bodyPr/>
          <a:lstStyle/>
          <a:p>
            <a:br>
              <a:rPr lang="en-US" altLang="ar-SA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ar-SA" b="1">
                <a:latin typeface="Arial" panose="020B0604020202020204" pitchFamily="34" charset="0"/>
                <a:cs typeface="Arial" panose="020B0604020202020204" pitchFamily="34" charset="0"/>
              </a:rPr>
              <a:t>Treatment of Inflammatory bowel disease (IBD) and irritable bowel syndrome (IBS)</a:t>
            </a:r>
            <a:br>
              <a:rPr lang="en-US" altLang="ar-SA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ar-SA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ar-SA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Rectangle 1027">
            <a:extLst>
              <a:ext uri="{FF2B5EF4-FFF2-40B4-BE49-F238E27FC236}">
                <a16:creationId xmlns:a16="http://schemas.microsoft.com/office/drawing/2014/main" id="{DA129F83-4111-465C-93C3-BC77FA4687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4437063"/>
            <a:ext cx="6400800" cy="984250"/>
          </a:xfrm>
        </p:spPr>
        <p:txBody>
          <a:bodyPr/>
          <a:lstStyle/>
          <a:p>
            <a:r>
              <a:rPr lang="en-US" altLang="ar-SA" b="1"/>
              <a:t>Dr. Romany H Thabet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D6F5330D-16C6-420A-8F30-715DD2E003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220663"/>
            <a:ext cx="8709025" cy="6345237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Azo compounds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5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Azo structure reduces absorption in small intestine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n-US" sz="3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the terminal ileum and colon</a:t>
            </a: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bacterial flora release </a:t>
            </a: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azoreductase</a:t>
            </a: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that cleaves the azo bond </a:t>
            </a:r>
            <a:r>
              <a:rPr lang="en-US" sz="3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(N=N)</a:t>
            </a: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and releases 5-ASA.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3400" b="1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C25F7F56-BD0A-4BF5-8755-9C22830409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6213" y="285750"/>
            <a:ext cx="8789987" cy="62817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Sulfasalazine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Azulfidine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Pro-drug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combination of 5-ASA and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sulfapyridine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 given orally.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Little amount is absorbed </a:t>
            </a: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(10%)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the terminal ileum and colon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sulfasalazine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is broken by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azoreductase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into: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5-ASA (not absorbed, 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active moiety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Sulphapyridine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(absorbed, 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side effects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57DE46FE-58B6-4D4C-8C48-81395974DC0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285750"/>
            <a:ext cx="8550275" cy="62817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Mechanism of action of </a:t>
            </a:r>
            <a:r>
              <a:rPr lang="en-US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sulfasalazine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5-ASA has anti-inflammatory action due to: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inhibition of prostaglandins and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leukotrienes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neutrophil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chemotaxis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Antioxidant activity (scavenging free radical production).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2FE457DC-FD62-495D-87F4-E7D393F0D1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204788"/>
            <a:ext cx="8550275" cy="63627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Side effects of sulfasalazine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Crystalluria.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Bone marrow depression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Megaloblastic anemia.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Folic acid deficiency (should be provided).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Impairment of male fertility </a:t>
            </a: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Oligospermia</a:t>
            </a: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Interstitial nephritis due to 5-ASA.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E247FF00-00B1-4C03-9ABE-519B5E210C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77800"/>
            <a:ext cx="8682038" cy="63896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Mesalamine compounds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9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9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9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9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9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9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9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Formulations designed to deliver 5-ASA in terminal small bowel &amp; large colon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Mesalamine</a:t>
            </a: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formulations are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Sulfa free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well tolerated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have less side effects 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useful in patient sensitive or allergic to sulfa drugs.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922AF964-8F23-4EF8-ABD5-BDF27A6125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9075" y="177800"/>
            <a:ext cx="8804275" cy="63896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Mesalamine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compounds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Oral formulations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Asacol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5-ASA coated in pH-sensitive resin that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dissolved at pH 7 (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controlled release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Pentasa</a:t>
            </a: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time-release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microgranules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that release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5-ASA throughout the small intestine (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delayed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Rectal formulations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Canasa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(suppositories)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Rowasa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(enema)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6DDBA59B-325C-4C2B-9B19-C3F07D19B9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7325" y="188913"/>
            <a:ext cx="8632825" cy="637857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uses of 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5-amino salicylic acid compounds </a:t>
            </a:r>
            <a:endParaRPr lang="en-US" b="1" i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8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8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Induction and maintenance of remission </a:t>
            </a:r>
          </a:p>
          <a:p>
            <a:pPr marL="609600" indent="-609600"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in mild to moderate ulcerative colitis &amp;  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disease (</a:t>
            </a: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First line of treatment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09600" indent="-609600"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Rheumatoid arthritis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Sulfasalazine</a:t>
            </a:r>
            <a:r>
              <a:rPr lang="en-US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only)</a:t>
            </a:r>
          </a:p>
          <a:p>
            <a:pPr marL="609600" indent="-609600"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Rectal formulations are used in active distal</a:t>
            </a:r>
          </a:p>
          <a:p>
            <a:pPr marL="609600" indent="-609600" eaLnBrk="1" hangingPunct="1">
              <a:lnSpc>
                <a:spcPct val="105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UC </a:t>
            </a:r>
            <a:r>
              <a:rPr lang="en-US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ulcerative </a:t>
            </a:r>
            <a:r>
              <a:rPr lang="en-US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proctitis</a:t>
            </a:r>
            <a:r>
              <a:rPr lang="en-US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proctosigmoiditis</a:t>
            </a: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1C85201B-6119-4C10-A07D-907A1F8462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5263" y="182563"/>
            <a:ext cx="8716962" cy="6413500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4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Glucocorticoids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40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3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Prednisone, prednisolone</a:t>
            </a:r>
            <a:r>
              <a:rPr lang="en-US" sz="3300" b="1">
                <a:solidFill>
                  <a:srgbClr val="FFFF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(orally)</a:t>
            </a:r>
          </a:p>
          <a:p>
            <a:pPr marL="609600" indent="-609600" eaLnBrk="1" hangingPunct="1">
              <a:spcBef>
                <a:spcPct val="0"/>
              </a:spcBef>
              <a:defRPr/>
            </a:pPr>
            <a: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Higher rate of absorption  </a:t>
            </a:r>
          </a:p>
          <a:p>
            <a:pPr marL="609600" indent="-609600" eaLnBrk="1" hangingPunct="1">
              <a:spcBef>
                <a:spcPct val="0"/>
              </a:spcBef>
              <a:defRPr/>
            </a:pPr>
            <a: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More adverse effects compared to rectal administration</a:t>
            </a:r>
          </a:p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800" b="1">
              <a:solidFill>
                <a:srgbClr val="FFFF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3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Hydrocortisone </a:t>
            </a:r>
            <a:r>
              <a:rPr lang="en-US" sz="33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3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enema or suppository)</a:t>
            </a:r>
            <a:r>
              <a:rPr lang="en-US" sz="33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eaLnBrk="1" hangingPunct="1">
              <a:spcBef>
                <a:spcPct val="0"/>
              </a:spcBef>
              <a:defRPr/>
            </a:pPr>
            <a: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Less absorption rate than oral.</a:t>
            </a:r>
          </a:p>
          <a:p>
            <a:pPr marL="609600" indent="-609600" eaLnBrk="1" hangingPunct="1">
              <a:spcBef>
                <a:spcPct val="0"/>
              </a:spcBef>
              <a:defRPr/>
            </a:pPr>
            <a:r>
              <a:rPr lang="en-US" sz="33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Minimal side effects &amp; Maximum tissue effects</a:t>
            </a:r>
            <a:r>
              <a:rPr lang="en-US" sz="3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AA9472DF-6465-4145-8462-1D135BC21DE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2250" y="242888"/>
            <a:ext cx="8723313" cy="6353175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Budesonide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potent synthetic compound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Given orally </a:t>
            </a:r>
            <a:r>
              <a:rPr lang="en-US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(controlled release tablets)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 release drug in ileum and colon.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Low oral bioavailability (10%).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 subject to </a:t>
            </a:r>
            <a:r>
              <a:rPr lang="en-US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first pass metabolism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Used in treatment of active forms of  moderate to severe UC &amp;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disease involving ileum and proximal colon.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52C386A5-60DD-4278-81B0-BC324531B8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5263" y="381000"/>
            <a:ext cx="8764587" cy="6215063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Mechanism of action of </a:t>
            </a: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glucocorticoids</a:t>
            </a: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Inhibits </a:t>
            </a: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phospholipase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A2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Inhibits gene transcription of NO </a:t>
            </a: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cyclooxygenase-2 (COX-2)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Inhibit production of inflammatory cytokines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antigen-antibody reaction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>
            <a:extLst>
              <a:ext uri="{FF2B5EF4-FFF2-40B4-BE49-F238E27FC236}">
                <a16:creationId xmlns:a16="http://schemas.microsoft.com/office/drawing/2014/main" id="{32880C19-810D-48BB-BC67-09F370EFA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193675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cs typeface="Times New Roman" panose="02020603050405020304" pitchFamily="18" charset="0"/>
              </a:rPr>
              <a:t>Differences</a:t>
            </a:r>
            <a:r>
              <a:rPr lang="en-US" alt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 between Crohn's disease and UC</a:t>
            </a:r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35" name="Group 39">
            <a:extLst>
              <a:ext uri="{FF2B5EF4-FFF2-40B4-BE49-F238E27FC236}">
                <a16:creationId xmlns:a16="http://schemas.microsoft.com/office/drawing/2014/main" id="{36BFC8AF-90F3-46A1-B707-2B4A1045F337}"/>
              </a:ext>
            </a:extLst>
          </p:cNvPr>
          <p:cNvGraphicFramePr>
            <a:graphicFrameLocks noGrp="1"/>
          </p:cNvGraphicFramePr>
          <p:nvPr/>
        </p:nvGraphicFramePr>
        <p:xfrm>
          <a:off x="176213" y="908050"/>
          <a:ext cx="8810625" cy="5553075"/>
        </p:xfrm>
        <a:graphic>
          <a:graphicData uri="http://schemas.openxmlformats.org/drawingml/2006/table">
            <a:tbl>
              <a:tblPr rtl="1"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Ulcerative colitis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Crohn's disease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Restricted to colon &amp; rectum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affect any part of the GIT, from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Mouth"/>
                        </a:rPr>
                        <a:t>mouth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Anus"/>
                        </a:rPr>
                        <a:t>anus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Continuous area of inflammation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Patchy areas of inflammation </a:t>
                      </a:r>
                      <a:r>
                        <a:rPr kumimoji="0" lang="en-US" sz="2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(Skip lesions)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Distribution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Shallow, mucosal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deep into tissues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Depth of inflammation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Toxic mega colon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Colon cancer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Strictures, Obstruction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Abscess, Fistula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Complications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65FEE22F-8853-4AF0-9639-CE4A20DDC4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84150"/>
            <a:ext cx="8759825" cy="64484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Uses of </a:t>
            </a:r>
            <a:r>
              <a:rPr lang="en-US" sz="36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glucocorticoids</a:t>
            </a:r>
            <a:endParaRPr lang="en-US" sz="36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Induction of remission in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moderate &amp; severe active IBD.</a:t>
            </a:r>
            <a:endParaRPr lang="en-US" sz="1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Not used for maintaining remission.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glucocorticoids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is commonly used in active condition.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Rectal </a:t>
            </a:r>
            <a:r>
              <a:rPr lang="en-US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glucocorticoids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are preferred in IBD involving rectum or sigmoid colon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F81552D1-34D0-4812-BC84-C640AF01DD2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84150"/>
            <a:ext cx="8759825" cy="6448425"/>
          </a:xfrm>
          <a:noFill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of glucocorticoids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 b="1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 b="1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 b="1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 b="1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1200" b="1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Asthma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Rheumatoid arthritis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immunosuppressive drug for organ transplants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Antiemetics during cancer chemotherapy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0EC6A71-CE8B-4E8C-AF4F-7A62782B3F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7325" y="285750"/>
            <a:ext cx="8824913" cy="6281738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34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Immunomodulators</a:t>
            </a:r>
            <a:r>
              <a:rPr lang="en-US" sz="3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3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3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Are used to induce remission in IBD in </a:t>
            </a:r>
            <a:r>
              <a:rPr lang="en-US" sz="3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active,</a:t>
            </a:r>
          </a:p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severe conditions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 steroid resistant patients.</a:t>
            </a:r>
            <a:endParaRPr lang="en-US" sz="3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Immunomodulators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include:</a:t>
            </a:r>
          </a:p>
          <a:p>
            <a:pPr marL="609600" indent="-609600" eaLnBrk="1" hangingPunct="1">
              <a:defRPr/>
            </a:pP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Methotrexate</a:t>
            </a: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analogs: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azathioprine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&amp; 6-mercaptopurine).</a:t>
            </a:r>
            <a:endParaRPr lang="en-US" sz="3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B236B642-B8DE-4F9C-9CE4-A0BDCA6D2E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3513" y="177800"/>
            <a:ext cx="8721725" cy="6389688"/>
          </a:xfrm>
        </p:spPr>
        <p:txBody>
          <a:bodyPr/>
          <a:lstStyle/>
          <a:p>
            <a:pPr marL="1009650" lvl="1" indent="-609600"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analogs </a:t>
            </a:r>
          </a:p>
          <a:p>
            <a:pPr marL="1009650" lvl="1" indent="-609600"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azathioprine</a:t>
            </a: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&amp; 6-mercaptopurine)</a:t>
            </a: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Azathioprine</a:t>
            </a: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is a pro-drug of 6-mercaptopurine</a:t>
            </a:r>
          </a:p>
          <a:p>
            <a:pPr marL="1009650" lvl="1" indent="-6096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Inhibits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synthesis</a:t>
            </a:r>
          </a:p>
          <a:p>
            <a:pPr marL="1009650" lvl="1" indent="-6096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Induction and maintenance of remission </a:t>
            </a:r>
          </a:p>
          <a:p>
            <a:pPr marL="1009650" lvl="1" indent="-609600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in IBD</a:t>
            </a:r>
          </a:p>
          <a:p>
            <a:pPr marL="1009650" lvl="1" indent="-609600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D70515AA-C11C-4D31-9E0C-FE6A41AF4C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217488"/>
            <a:ext cx="8742363" cy="6350000"/>
          </a:xfrm>
        </p:spPr>
        <p:txBody>
          <a:bodyPr/>
          <a:lstStyle/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Adverse effects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409700" lvl="2" indent="-6096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Bone marrow depression: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leucopenia, thrombocytopenia. </a:t>
            </a:r>
          </a:p>
          <a:p>
            <a:pPr marL="1409700" lvl="2" indent="-6096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Gastrointestinal toxicity.</a:t>
            </a:r>
          </a:p>
          <a:p>
            <a:pPr marL="1409700" lvl="2" indent="-6096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Hepatic dysfunction.</a:t>
            </a:r>
          </a:p>
          <a:p>
            <a:pPr marL="1409700" lvl="2" indent="-60960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Complete blood count &amp; liver function tests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are required in all patients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75F791C9-5D80-444A-BCD5-4534C68B9C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227013"/>
            <a:ext cx="8742363" cy="6340475"/>
          </a:xfrm>
        </p:spPr>
        <p:txBody>
          <a:bodyPr/>
          <a:lstStyle/>
          <a:p>
            <a:pPr marL="1009650" lvl="1" indent="-609600"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Methotrexate</a:t>
            </a: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eaLnBrk="1" hangingPunct="1">
              <a:spcBef>
                <a:spcPts val="600"/>
              </a:spcBef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folic acid antagonist </a:t>
            </a:r>
          </a:p>
          <a:p>
            <a:pPr marL="1009650" lvl="1" indent="-609600" eaLnBrk="1" hangingPunct="1">
              <a:spcBef>
                <a:spcPts val="600"/>
              </a:spcBef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Inhibits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dihydrofolate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reductase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required for folic acid activation</a:t>
            </a:r>
          </a:p>
          <a:p>
            <a:pPr marL="1009650" lvl="1" indent="-609600" eaLnBrk="1" hangingPunct="1">
              <a:spcBef>
                <a:spcPts val="600"/>
              </a:spcBef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Orally, S.C., I.M.</a:t>
            </a:r>
          </a:p>
          <a:p>
            <a:pPr marL="1009650" lvl="1" indent="-609600" eaLnBrk="1" hangingPunct="1">
              <a:spcBef>
                <a:spcPts val="600"/>
              </a:spcBef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 induce and maintain remission in inflammatory bowel diseases.  </a:t>
            </a:r>
          </a:p>
          <a:p>
            <a:pPr marL="1009650" lvl="1" indent="-609600" eaLnBrk="1" hangingPunct="1">
              <a:spcBef>
                <a:spcPts val="600"/>
              </a:spcBef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Rheumatoid arthritis</a:t>
            </a:r>
          </a:p>
          <a:p>
            <a:pPr marL="1009650" lvl="1" indent="-609600" eaLnBrk="1" hangingPunct="1">
              <a:spcBef>
                <a:spcPts val="600"/>
              </a:spcBef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Cancer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D46A3B89-E12D-4036-9C9E-0FAD560F33CE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60350"/>
            <a:ext cx="4103688" cy="6264275"/>
          </a:xfr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8D17492D-3688-4D3B-A05B-18147CFEF4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227013"/>
            <a:ext cx="8742363" cy="6340475"/>
          </a:xfrm>
        </p:spPr>
        <p:txBody>
          <a:bodyPr/>
          <a:lstStyle/>
          <a:p>
            <a:pPr marL="1009650" lvl="1" indent="-609600"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Adverse effects of </a:t>
            </a: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methotrexate</a:t>
            </a: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rgbClr val="FFFF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FFFF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09650" lvl="1" indent="-609600" eaLnBrk="1" hangingPunct="1">
              <a:lnSpc>
                <a:spcPct val="115000"/>
              </a:lnSpc>
              <a:spcBef>
                <a:spcPct val="0"/>
              </a:spcBef>
              <a:buClr>
                <a:srgbClr val="FF00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Bone marrow depression</a:t>
            </a:r>
          </a:p>
          <a:p>
            <a:pPr marL="1009650" lvl="1" indent="-609600" eaLnBrk="1" hangingPunct="1">
              <a:lnSpc>
                <a:spcPct val="115000"/>
              </a:lnSpc>
              <a:spcBef>
                <a:spcPct val="0"/>
              </a:spcBef>
              <a:buClr>
                <a:srgbClr val="FF00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Megaloblastic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anemia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EC6B932-3169-4BC0-A24B-7689DCD328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ctr" anchorCtr="1"/>
          <a:lstStyle/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Monoclonal antibodies used in IBD</a:t>
            </a:r>
            <a:b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(TNF-</a:t>
            </a:r>
            <a:r>
              <a:rPr lang="el-GR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inhibitors)</a:t>
            </a:r>
            <a:endParaRPr lang="el-GR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7E9C1A1E-9CAE-48BC-BED9-2EEA6E92A19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Infliximab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Adalimumab </a:t>
            </a:r>
          </a:p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Certolizumab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>
            <a:extLst>
              <a:ext uri="{FF2B5EF4-FFF2-40B4-BE49-F238E27FC236}">
                <a16:creationId xmlns:a16="http://schemas.microsoft.com/office/drawing/2014/main" id="{BB2FDFD7-820B-4C0A-966B-9336F85130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7325" y="223838"/>
            <a:ext cx="8766175" cy="63738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Infliximab</a:t>
            </a:r>
            <a:endParaRPr lang="en-US" sz="40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chimeric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mouse-human monoclonal antibody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murine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75% human.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TNF-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inhibitors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Inhibits soluble or membrane –bound  TNF-α located on activated T lymphocytes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Given intravenously as infusion (5-10 mg/kg).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has long half life (8-10 days)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 weeks to give clinical response</a:t>
            </a:r>
            <a:endParaRPr lang="en-US" sz="3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>
            <a:extLst>
              <a:ext uri="{FF2B5EF4-FFF2-40B4-BE49-F238E27FC236}">
                <a16:creationId xmlns:a16="http://schemas.microsoft.com/office/drawing/2014/main" id="{5A43BD16-7FBD-4100-8EEB-E3E2CE46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76213"/>
            <a:ext cx="4673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6" descr="humbod190infbow_002">
            <a:extLst>
              <a:ext uri="{FF2B5EF4-FFF2-40B4-BE49-F238E27FC236}">
                <a16:creationId xmlns:a16="http://schemas.microsoft.com/office/drawing/2014/main" id="{8F3088D9-5001-4AA3-B5B7-A7590E8C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03200"/>
            <a:ext cx="38068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4">
            <a:extLst>
              <a:ext uri="{FF2B5EF4-FFF2-40B4-BE49-F238E27FC236}">
                <a16:creationId xmlns:a16="http://schemas.microsoft.com/office/drawing/2014/main" id="{BF7685F3-5C9C-4AA7-AAB2-7FC094061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1575" y="4533900"/>
            <a:ext cx="2974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 b="1">
                <a:solidFill>
                  <a:srgbClr val="3333CC"/>
                </a:solidFill>
                <a:cs typeface="Times New Roman" panose="02020603050405020304" pitchFamily="18" charset="0"/>
              </a:rPr>
              <a:t>Crohn's disease</a:t>
            </a:r>
          </a:p>
        </p:txBody>
      </p:sp>
      <p:sp>
        <p:nvSpPr>
          <p:cNvPr id="91141" name="Rectangle 4">
            <a:extLst>
              <a:ext uri="{FF2B5EF4-FFF2-40B4-BE49-F238E27FC236}">
                <a16:creationId xmlns:a16="http://schemas.microsoft.com/office/drawing/2014/main" id="{99376CC2-8D3D-487F-B252-F199F0752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630738"/>
            <a:ext cx="3741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 b="1">
                <a:solidFill>
                  <a:srgbClr val="3333CC"/>
                </a:solidFill>
                <a:cs typeface="Times New Roman" panose="02020603050405020304" pitchFamily="18" charset="0"/>
              </a:rPr>
              <a:t>Ulcerative colitis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>
            <a:extLst>
              <a:ext uri="{FF2B5EF4-FFF2-40B4-BE49-F238E27FC236}">
                <a16:creationId xmlns:a16="http://schemas.microsoft.com/office/drawing/2014/main" id="{17E24E98-4CDF-43DF-8F71-A0E2A0D6EA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3038" y="223838"/>
            <a:ext cx="8726487" cy="6373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Uses of </a:t>
            </a:r>
            <a:r>
              <a:rPr lang="en-US" sz="36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infliximab</a:t>
            </a: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moderate to severe active </a:t>
            </a: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disease and ulcerative colitis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Patients not responding to </a:t>
            </a: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immunomodulators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glucocorticoids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Treatment of rheumatoid arthritis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Psoriasis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endParaRPr lang="en-US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0E65F99-4AB0-4B66-B980-1A965021DE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320675"/>
            <a:ext cx="8604250" cy="6276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Side effects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Char char="§"/>
              <a:defRPr/>
            </a:pP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Acute or early adverse infusion reactions </a:t>
            </a:r>
            <a:r>
              <a:rPr lang="en-US" sz="3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(Allergic reactions or anaphylaxis in 10% of patients).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Char char="§"/>
              <a:defRPr/>
            </a:pP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Delayed infusion reaction </a:t>
            </a:r>
            <a:r>
              <a:rPr lang="en-US" sz="3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(serum sickness-like reaction,  in 5% of patients).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Char char="§"/>
              <a:defRPr/>
            </a:pP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Pretreatment with diphenhydramine, acetaminophen, corticosteroids is recommended.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3ED4BFF0-FF84-4E22-9F23-029CEEE3EE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7013" y="198438"/>
            <a:ext cx="8672512" cy="6399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Side effects (Cont.)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2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Infection complication </a:t>
            </a:r>
            <a:r>
              <a:rPr lang="en-US" sz="3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(Latent tuberculosis, sepsis, hepatitis B).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000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Loss of response to </a:t>
            </a: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infliximab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over time 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due to the development of antibodies to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infliximab</a:t>
            </a:r>
            <a:endParaRPr lang="en-US" sz="3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Severe hepatic failure.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Rare risk of lymphoma. </a:t>
            </a:r>
            <a:endParaRPr lang="el-GR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147FC18-3721-4C98-ACD0-8957935398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04788"/>
            <a:ext cx="8229600" cy="727075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Adalimumab (HUMIRA)</a:t>
            </a:r>
            <a:r>
              <a:rPr lang="en-US" sz="4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087DBD1-2982-4B56-B12D-6211557AA9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663" y="1968500"/>
            <a:ext cx="8674100" cy="4664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Fully humanized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antibody to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TNF-α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Adalimumab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2" tooltip="Tumor necrosis factor-alpha"/>
              </a:rPr>
              <a:t>TNFα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inhibitor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It binds to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2" tooltip="Tumor necrosis factor-alpha"/>
              </a:rPr>
              <a:t>TNFα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preventing it from activating TNF receptors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Has an advantage that it is given by </a:t>
            </a:r>
            <a:r>
              <a:rPr lang="en-US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hlinkClick r:id="rId3" tooltip="Injection (medicine)"/>
              </a:rPr>
              <a:t>subcutaneous injection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is approved for treatment of, moderate to severe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4" tooltip="Crohn’s disease"/>
              </a:rPr>
              <a:t>Crohn’s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4" tooltip="Crohn’s disease"/>
              </a:rPr>
              <a:t> disease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rheumatoid arthritis, psoriasis.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CB6CF95-3F50-4088-8443-A9795895A3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6213" y="273050"/>
            <a:ext cx="8747125" cy="6270625"/>
          </a:xfrm>
          <a:noFill/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for drugs used in IBD</a:t>
            </a:r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1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1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1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1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1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5-aminosalicylic acid compounds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Azo compounds: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sulfasalazine, olsalazine, balsalazide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Mesalamines: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Pentasa, Asacol, Rowasa, Canasa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prednisone, prednisolone, hydrocortisone, budesonide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Immunomodulators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Methotrexate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Purine analogues:</a:t>
            </a:r>
          </a:p>
          <a:p>
            <a:pPr lvl="2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Azathioprine &amp;6-mercaptopurine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TNF-alpha inhibitors (monoclonal antibodies)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Infliximab – Adalimumab - Cetrolizumab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829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29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29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82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82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29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829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829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829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829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29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829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829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829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29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829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829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829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829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829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829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D80C-3B41-4AA2-B137-E9768064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Ulcerative Colitis- Management</a:t>
            </a:r>
          </a:p>
        </p:txBody>
      </p:sp>
      <p:pic>
        <p:nvPicPr>
          <p:cNvPr id="123907" name="Picture 2" descr="http://www.medinterestgroup.com/wp-content/uploads/2012/12/Slide053.jpg">
            <a:extLst>
              <a:ext uri="{FF2B5EF4-FFF2-40B4-BE49-F238E27FC236}">
                <a16:creationId xmlns:a16="http://schemas.microsoft.com/office/drawing/2014/main" id="{37F667E2-5B36-46FE-B35A-3AE31943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" t="14519" r="3844" b="33430"/>
          <a:stretch>
            <a:fillRect/>
          </a:stretch>
        </p:blipFill>
        <p:spPr bwMode="auto">
          <a:xfrm>
            <a:off x="428625" y="1857375"/>
            <a:ext cx="7526338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Text Box 7">
            <a:extLst>
              <a:ext uri="{FF2B5EF4-FFF2-40B4-BE49-F238E27FC236}">
                <a16:creationId xmlns:a16="http://schemas.microsoft.com/office/drawing/2014/main" id="{D590F07C-97F2-461D-A1B1-CB1401C60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2376488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Topical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aminosalicylate alone (suppository or enema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b) ?ADD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PO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aminosalicylate to a topical aminosalicylate </a:t>
            </a: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c) consider an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PO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aminosalicylate alone</a:t>
            </a:r>
          </a:p>
        </p:txBody>
      </p:sp>
      <p:sp>
        <p:nvSpPr>
          <p:cNvPr id="123909" name="Text Box 8">
            <a:extLst>
              <a:ext uri="{FF2B5EF4-FFF2-40B4-BE49-F238E27FC236}">
                <a16:creationId xmlns:a16="http://schemas.microsoft.com/office/drawing/2014/main" id="{70ED4C35-47FB-4986-8814-D0F70420A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24400"/>
            <a:ext cx="2160587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PO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Aminosalicylate    - High induction dose of an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b) ?ADD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topical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Aminosalicylate </a:t>
            </a: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PO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beclometasone dipropionate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910" name="Text Box 10">
            <a:extLst>
              <a:ext uri="{FF2B5EF4-FFF2-40B4-BE49-F238E27FC236}">
                <a16:creationId xmlns:a16="http://schemas.microsoft.com/office/drawing/2014/main" id="{85337396-E15D-4E51-9A98-E8E150A7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724400"/>
            <a:ext cx="2376488" cy="181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Char char="-"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If no improvement 72 hrs despite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IV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Hydrocortisone OR</a:t>
            </a:r>
          </a:p>
          <a:p>
            <a:pPr eaLnBrk="1" hangingPunct="1">
              <a:spcBef>
                <a:spcPct val="0"/>
              </a:spcBef>
              <a:buSzTx/>
              <a:buFontTx/>
              <a:buChar char="-"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Symptoms worsen to pancolitis:</a:t>
            </a:r>
          </a:p>
          <a:p>
            <a:pPr eaLnBrk="1" hangingPunct="1">
              <a:spcBef>
                <a:spcPct val="0"/>
              </a:spcBef>
              <a:buSzTx/>
              <a:buFontTx/>
              <a:buChar char="-"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a) ADD </a:t>
            </a: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IV</a:t>
            </a: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Ciclosporin to </a:t>
            </a:r>
            <a:r>
              <a:rPr lang="en-GB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IV </a:t>
            </a:r>
            <a:r>
              <a:rPr lang="en-GB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steroids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DBC2AF-3753-4A17-90BD-DD93A359B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4931" name="Picture 2">
            <a:extLst>
              <a:ext uri="{FF2B5EF4-FFF2-40B4-BE49-F238E27FC236}">
                <a16:creationId xmlns:a16="http://schemas.microsoft.com/office/drawing/2014/main" id="{CC8D5897-4993-4D9F-9663-CCD6703EC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D637F98E-3DC4-4D8E-B295-D761CF311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468313"/>
            <a:ext cx="8432800" cy="657225"/>
          </a:xfrm>
        </p:spPr>
        <p:txBody>
          <a:bodyPr/>
          <a:lstStyle/>
          <a:p>
            <a:pPr>
              <a:defRPr/>
            </a:pPr>
            <a:r>
              <a:rPr lang="en-US" sz="4600" dirty="0">
                <a:solidFill>
                  <a:srgbClr val="FFFF00"/>
                </a:solidFill>
              </a:rPr>
              <a:t>Irritable Bowel Syndrome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635A475D-18DB-4430-80CB-432269271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71650"/>
            <a:ext cx="8772525" cy="4681538"/>
          </a:xfrm>
        </p:spPr>
        <p:txBody>
          <a:bodyPr/>
          <a:lstStyle/>
          <a:p>
            <a:pPr marL="342900" indent="-342900" defTabSz="914400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Biopsychosocial Disorder</a:t>
            </a:r>
          </a:p>
          <a:p>
            <a:pPr marL="749300" lvl="1" indent="-292100" defTabSz="914400">
              <a:lnSpc>
                <a:spcPct val="90000"/>
              </a:lnSpc>
              <a:defRPr/>
            </a:pPr>
            <a:r>
              <a:rPr lang="en-US" sz="2600" dirty="0"/>
              <a:t>Psychosocial</a:t>
            </a:r>
          </a:p>
          <a:p>
            <a:pPr marL="749300" lvl="1" indent="-292100" defTabSz="914400">
              <a:lnSpc>
                <a:spcPct val="90000"/>
              </a:lnSpc>
              <a:defRPr/>
            </a:pPr>
            <a:r>
              <a:rPr lang="en-US" sz="2600" dirty="0"/>
              <a:t>Motility</a:t>
            </a:r>
          </a:p>
          <a:p>
            <a:pPr marL="749300" lvl="1" indent="-292100" defTabSz="914400">
              <a:lnSpc>
                <a:spcPct val="90000"/>
              </a:lnSpc>
              <a:defRPr/>
            </a:pPr>
            <a:r>
              <a:rPr lang="en-US" sz="2600" dirty="0"/>
              <a:t>Sensory</a:t>
            </a:r>
          </a:p>
          <a:p>
            <a:pPr marL="749300" lvl="1" indent="-292100" defTabSz="914400">
              <a:lnSpc>
                <a:spcPct val="90000"/>
              </a:lnSpc>
              <a:defRPr/>
            </a:pPr>
            <a:r>
              <a:rPr lang="en-US" sz="2600" dirty="0"/>
              <a:t>? Infectious</a:t>
            </a:r>
          </a:p>
          <a:p>
            <a:pPr marL="749300" lvl="1" indent="-292100" defTabSz="914400">
              <a:lnSpc>
                <a:spcPct val="90000"/>
              </a:lnSpc>
              <a:defRPr/>
            </a:pPr>
            <a:endParaRPr lang="en-US" sz="2600" dirty="0">
              <a:solidFill>
                <a:srgbClr val="FFFF00"/>
              </a:solidFill>
            </a:endParaRPr>
          </a:p>
          <a:p>
            <a:pPr>
              <a:lnSpc>
                <a:spcPct val="85000"/>
              </a:lnSpc>
              <a:tabLst>
                <a:tab pos="398463" algn="l"/>
                <a:tab pos="682625" algn="l"/>
              </a:tabLst>
              <a:defRPr/>
            </a:pPr>
            <a:r>
              <a:rPr lang="en-GB" altLang="en-US" sz="2000" dirty="0">
                <a:solidFill>
                  <a:srgbClr val="FFFF00"/>
                </a:solidFill>
              </a:rPr>
              <a:t>Visceral hypersensitivity</a:t>
            </a:r>
          </a:p>
          <a:p>
            <a:pPr marL="0" indent="0">
              <a:lnSpc>
                <a:spcPct val="85000"/>
              </a:lnSpc>
              <a:buFont typeface="Wingdings" panose="05000000000000000000" pitchFamily="2" charset="2"/>
              <a:buNone/>
              <a:tabLst>
                <a:tab pos="398463" algn="l"/>
                <a:tab pos="682625" algn="l"/>
              </a:tabLst>
              <a:defRPr/>
            </a:pPr>
            <a:endParaRPr lang="en-GB" altLang="en-US" sz="2000" dirty="0"/>
          </a:p>
          <a:p>
            <a:pPr>
              <a:lnSpc>
                <a:spcPct val="85000"/>
              </a:lnSpc>
              <a:buFont typeface="Wingdings" panose="05000000000000000000" pitchFamily="2" charset="2"/>
              <a:buChar char="q"/>
              <a:tabLst>
                <a:tab pos="398463" algn="l"/>
                <a:tab pos="682625" algn="l"/>
              </a:tabLst>
              <a:defRPr/>
            </a:pPr>
            <a:r>
              <a:rPr lang="en-GB" altLang="en-US" sz="2000" b="0" dirty="0"/>
              <a:t>Increased visceral afferent response to normal as well as </a:t>
            </a:r>
            <a:br>
              <a:rPr lang="en-GB" altLang="en-US" sz="2000" b="0" dirty="0"/>
            </a:br>
            <a:r>
              <a:rPr lang="en-GB" altLang="en-US" sz="2000" b="0" dirty="0"/>
              <a:t>		noxious stimuli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q"/>
              <a:tabLst>
                <a:tab pos="398463" algn="l"/>
                <a:tab pos="682625" algn="l"/>
              </a:tabLst>
              <a:defRPr/>
            </a:pPr>
            <a:r>
              <a:rPr lang="en-GB" altLang="en-US" sz="2000" b="0" dirty="0"/>
              <a:t>Mediators include 5-HT, </a:t>
            </a:r>
            <a:r>
              <a:rPr lang="en-GB" altLang="en-US" sz="2000" b="0" dirty="0" err="1"/>
              <a:t>bradykinin</a:t>
            </a:r>
            <a:r>
              <a:rPr lang="en-GB" altLang="en-US" sz="2000" b="0" dirty="0"/>
              <a:t>, </a:t>
            </a:r>
            <a:r>
              <a:rPr lang="en-GB" altLang="en-US" sz="2000" b="0" dirty="0" err="1"/>
              <a:t>tachykinins</a:t>
            </a:r>
            <a:r>
              <a:rPr lang="en-GB" altLang="en-US" sz="2000" b="0" dirty="0"/>
              <a:t>, CGRP, and </a:t>
            </a:r>
            <a:br>
              <a:rPr lang="en-GB" altLang="en-US" sz="2000" b="0" dirty="0"/>
            </a:br>
            <a:r>
              <a:rPr lang="en-GB" altLang="en-US" sz="2000" b="0" dirty="0"/>
              <a:t>		</a:t>
            </a:r>
            <a:r>
              <a:rPr lang="en-GB" altLang="en-US" sz="2000" b="0" dirty="0" err="1"/>
              <a:t>neurotropins</a:t>
            </a:r>
            <a:endParaRPr lang="en-GB" altLang="en-US" sz="2000" b="0" dirty="0"/>
          </a:p>
          <a:p>
            <a:pPr marL="749300" lvl="1" indent="-292100" defTabSz="914400">
              <a:lnSpc>
                <a:spcPct val="90000"/>
              </a:lnSpc>
              <a:defRPr/>
            </a:pPr>
            <a:endParaRPr lang="en-US" sz="2600" dirty="0"/>
          </a:p>
        </p:txBody>
      </p:sp>
      <p:sp>
        <p:nvSpPr>
          <p:cNvPr id="494596" name="Freeform 4">
            <a:extLst>
              <a:ext uri="{FF2B5EF4-FFF2-40B4-BE49-F238E27FC236}">
                <a16:creationId xmlns:a16="http://schemas.microsoft.com/office/drawing/2014/main" id="{2C0B1CA7-E93B-4DBD-8FBD-922FDC23EC1F}"/>
              </a:ext>
            </a:extLst>
          </p:cNvPr>
          <p:cNvSpPr>
            <a:spLocks/>
          </p:cNvSpPr>
          <p:nvPr/>
        </p:nvSpPr>
        <p:spPr bwMode="auto">
          <a:xfrm>
            <a:off x="5859463" y="3735388"/>
            <a:ext cx="7937" cy="19050"/>
          </a:xfrm>
          <a:custGeom>
            <a:avLst/>
            <a:gdLst>
              <a:gd name="T0" fmla="*/ 8 w 9"/>
              <a:gd name="T1" fmla="*/ 0 h 19"/>
              <a:gd name="T2" fmla="*/ 7 w 9"/>
              <a:gd name="T3" fmla="*/ 6 h 19"/>
              <a:gd name="T4" fmla="*/ 4 w 9"/>
              <a:gd name="T5" fmla="*/ 10 h 19"/>
              <a:gd name="T6" fmla="*/ 2 w 9"/>
              <a:gd name="T7" fmla="*/ 16 h 19"/>
              <a:gd name="T8" fmla="*/ 0 w 9"/>
              <a:gd name="T9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9">
                <a:moveTo>
                  <a:pt x="8" y="0"/>
                </a:moveTo>
                <a:lnTo>
                  <a:pt x="7" y="6"/>
                </a:lnTo>
                <a:lnTo>
                  <a:pt x="4" y="10"/>
                </a:lnTo>
                <a:lnTo>
                  <a:pt x="2" y="16"/>
                </a:lnTo>
                <a:lnTo>
                  <a:pt x="0" y="1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SzTx/>
              <a:buFontTx/>
              <a:buNone/>
              <a:defRPr/>
            </a:pP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94597" name="Freeform 5">
            <a:extLst>
              <a:ext uri="{FF2B5EF4-FFF2-40B4-BE49-F238E27FC236}">
                <a16:creationId xmlns:a16="http://schemas.microsoft.com/office/drawing/2014/main" id="{0FF760F3-EBD7-4376-9D76-71A48A7F4860}"/>
              </a:ext>
            </a:extLst>
          </p:cNvPr>
          <p:cNvSpPr>
            <a:spLocks/>
          </p:cNvSpPr>
          <p:nvPr/>
        </p:nvSpPr>
        <p:spPr bwMode="auto">
          <a:xfrm>
            <a:off x="6745288" y="3883025"/>
            <a:ext cx="12700" cy="6350"/>
          </a:xfrm>
          <a:custGeom>
            <a:avLst/>
            <a:gdLst>
              <a:gd name="T0" fmla="*/ 0 w 12"/>
              <a:gd name="T1" fmla="*/ 0 h 6"/>
              <a:gd name="T2" fmla="*/ 5 w 12"/>
              <a:gd name="T3" fmla="*/ 4 h 6"/>
              <a:gd name="T4" fmla="*/ 11 w 12"/>
              <a:gd name="T5" fmla="*/ 5 h 6"/>
              <a:gd name="T6" fmla="*/ 11 w 12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6">
                <a:moveTo>
                  <a:pt x="0" y="0"/>
                </a:moveTo>
                <a:lnTo>
                  <a:pt x="5" y="4"/>
                </a:lnTo>
                <a:lnTo>
                  <a:pt x="11" y="5"/>
                </a:lnTo>
                <a:lnTo>
                  <a:pt x="11" y="5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SzTx/>
              <a:buFontTx/>
              <a:buNone/>
              <a:defRPr/>
            </a:pP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25958" name="Group 6">
            <a:extLst>
              <a:ext uri="{FF2B5EF4-FFF2-40B4-BE49-F238E27FC236}">
                <a16:creationId xmlns:a16="http://schemas.microsoft.com/office/drawing/2014/main" id="{719E6234-F329-4A6C-9ABC-96B8A41B689E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1335088"/>
            <a:ext cx="4456112" cy="2868612"/>
            <a:chOff x="2581" y="873"/>
            <a:chExt cx="2807" cy="1926"/>
          </a:xfrm>
        </p:grpSpPr>
        <p:sp>
          <p:nvSpPr>
            <p:cNvPr id="125959" name="Oval 7">
              <a:extLst>
                <a:ext uri="{FF2B5EF4-FFF2-40B4-BE49-F238E27FC236}">
                  <a16:creationId xmlns:a16="http://schemas.microsoft.com/office/drawing/2014/main" id="{11D1B16A-3579-478A-AA05-F1BDA9957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873"/>
              <a:ext cx="1131" cy="54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Psychosocial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Factors</a:t>
              </a:r>
            </a:p>
          </p:txBody>
        </p:sp>
        <p:sp>
          <p:nvSpPr>
            <p:cNvPr id="125960" name="Oval 8">
              <a:extLst>
                <a:ext uri="{FF2B5EF4-FFF2-40B4-BE49-F238E27FC236}">
                  <a16:creationId xmlns:a16="http://schemas.microsoft.com/office/drawing/2014/main" id="{3DAE3009-7694-4F15-B242-12883E263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" y="2261"/>
              <a:ext cx="1056" cy="51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Altered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Motility</a:t>
              </a:r>
            </a:p>
          </p:txBody>
        </p:sp>
        <p:sp>
          <p:nvSpPr>
            <p:cNvPr id="494601" name="Oval 9">
              <a:extLst>
                <a:ext uri="{FF2B5EF4-FFF2-40B4-BE49-F238E27FC236}">
                  <a16:creationId xmlns:a16="http://schemas.microsoft.com/office/drawing/2014/main" id="{08A774E6-6CEC-4C3A-B270-92AB9DE8C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297"/>
              <a:ext cx="1076" cy="50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SzTx/>
                <a:buFontTx/>
                <a:buNone/>
                <a:defRPr/>
              </a:pPr>
              <a:endPara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02" name="Freeform 10">
              <a:extLst>
                <a:ext uri="{FF2B5EF4-FFF2-40B4-BE49-F238E27FC236}">
                  <a16:creationId xmlns:a16="http://schemas.microsoft.com/office/drawing/2014/main" id="{E301DDF8-57B0-4109-8BB6-9494078D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2494"/>
              <a:ext cx="60" cy="43"/>
            </a:xfrm>
            <a:custGeom>
              <a:avLst/>
              <a:gdLst>
                <a:gd name="T0" fmla="*/ 5 w 87"/>
                <a:gd name="T1" fmla="*/ 14 h 61"/>
                <a:gd name="T2" fmla="*/ 21 w 87"/>
                <a:gd name="T3" fmla="*/ 5 h 61"/>
                <a:gd name="T4" fmla="*/ 33 w 87"/>
                <a:gd name="T5" fmla="*/ 2 h 61"/>
                <a:gd name="T6" fmla="*/ 49 w 87"/>
                <a:gd name="T7" fmla="*/ 0 h 61"/>
                <a:gd name="T8" fmla="*/ 61 w 87"/>
                <a:gd name="T9" fmla="*/ 3 h 61"/>
                <a:gd name="T10" fmla="*/ 72 w 87"/>
                <a:gd name="T11" fmla="*/ 8 h 61"/>
                <a:gd name="T12" fmla="*/ 86 w 87"/>
                <a:gd name="T13" fmla="*/ 14 h 61"/>
                <a:gd name="T14" fmla="*/ 62 w 87"/>
                <a:gd name="T15" fmla="*/ 60 h 61"/>
                <a:gd name="T16" fmla="*/ 48 w 87"/>
                <a:gd name="T17" fmla="*/ 55 h 61"/>
                <a:gd name="T18" fmla="*/ 29 w 87"/>
                <a:gd name="T19" fmla="*/ 60 h 61"/>
                <a:gd name="T20" fmla="*/ 0 w 87"/>
                <a:gd name="T21" fmla="*/ 44 h 61"/>
                <a:gd name="T22" fmla="*/ 5 w 87"/>
                <a:gd name="T23" fmla="*/ 14 h 61"/>
                <a:gd name="T24" fmla="*/ 5 w 87"/>
                <a:gd name="T25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61">
                  <a:moveTo>
                    <a:pt x="5" y="14"/>
                  </a:moveTo>
                  <a:lnTo>
                    <a:pt x="21" y="5"/>
                  </a:lnTo>
                  <a:lnTo>
                    <a:pt x="33" y="2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2" y="8"/>
                  </a:lnTo>
                  <a:lnTo>
                    <a:pt x="86" y="14"/>
                  </a:lnTo>
                  <a:lnTo>
                    <a:pt x="62" y="60"/>
                  </a:lnTo>
                  <a:lnTo>
                    <a:pt x="48" y="55"/>
                  </a:lnTo>
                  <a:lnTo>
                    <a:pt x="29" y="60"/>
                  </a:lnTo>
                  <a:lnTo>
                    <a:pt x="0" y="44"/>
                  </a:lnTo>
                  <a:lnTo>
                    <a:pt x="5" y="14"/>
                  </a:lnTo>
                  <a:lnTo>
                    <a:pt x="5" y="14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03" name="Freeform 11">
              <a:extLst>
                <a:ext uri="{FF2B5EF4-FFF2-40B4-BE49-F238E27FC236}">
                  <a16:creationId xmlns:a16="http://schemas.microsoft.com/office/drawing/2014/main" id="{FBAC2FEB-5B22-499F-B8B2-3B27881D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2494"/>
              <a:ext cx="60" cy="49"/>
            </a:xfrm>
            <a:custGeom>
              <a:avLst/>
              <a:gdLst>
                <a:gd name="T0" fmla="*/ 5 w 87"/>
                <a:gd name="T1" fmla="*/ 14 h 68"/>
                <a:gd name="T2" fmla="*/ 11 w 87"/>
                <a:gd name="T3" fmla="*/ 10 h 68"/>
                <a:gd name="T4" fmla="*/ 21 w 87"/>
                <a:gd name="T5" fmla="*/ 5 h 68"/>
                <a:gd name="T6" fmla="*/ 26 w 87"/>
                <a:gd name="T7" fmla="*/ 2 h 68"/>
                <a:gd name="T8" fmla="*/ 33 w 87"/>
                <a:gd name="T9" fmla="*/ 2 h 68"/>
                <a:gd name="T10" fmla="*/ 39 w 87"/>
                <a:gd name="T11" fmla="*/ 0 h 68"/>
                <a:gd name="T12" fmla="*/ 44 w 87"/>
                <a:gd name="T13" fmla="*/ 0 h 68"/>
                <a:gd name="T14" fmla="*/ 49 w 87"/>
                <a:gd name="T15" fmla="*/ 0 h 68"/>
                <a:gd name="T16" fmla="*/ 56 w 87"/>
                <a:gd name="T17" fmla="*/ 2 h 68"/>
                <a:gd name="T18" fmla="*/ 61 w 87"/>
                <a:gd name="T19" fmla="*/ 3 h 68"/>
                <a:gd name="T20" fmla="*/ 68 w 87"/>
                <a:gd name="T21" fmla="*/ 5 h 68"/>
                <a:gd name="T22" fmla="*/ 72 w 87"/>
                <a:gd name="T23" fmla="*/ 8 h 68"/>
                <a:gd name="T24" fmla="*/ 80 w 87"/>
                <a:gd name="T25" fmla="*/ 12 h 68"/>
                <a:gd name="T26" fmla="*/ 86 w 87"/>
                <a:gd name="T27" fmla="*/ 14 h 68"/>
                <a:gd name="T28" fmla="*/ 62 w 87"/>
                <a:gd name="T29" fmla="*/ 60 h 68"/>
                <a:gd name="T30" fmla="*/ 54 w 87"/>
                <a:gd name="T31" fmla="*/ 55 h 68"/>
                <a:gd name="T32" fmla="*/ 48 w 87"/>
                <a:gd name="T33" fmla="*/ 55 h 68"/>
                <a:gd name="T34" fmla="*/ 38 w 87"/>
                <a:gd name="T35" fmla="*/ 58 h 68"/>
                <a:gd name="T36" fmla="*/ 32 w 87"/>
                <a:gd name="T37" fmla="*/ 58 h 68"/>
                <a:gd name="T38" fmla="*/ 25 w 87"/>
                <a:gd name="T39" fmla="*/ 64 h 68"/>
                <a:gd name="T40" fmla="*/ 22 w 87"/>
                <a:gd name="T41" fmla="*/ 67 h 68"/>
                <a:gd name="T42" fmla="*/ 0 w 87"/>
                <a:gd name="T43" fmla="*/ 44 h 68"/>
                <a:gd name="T44" fmla="*/ 5 w 87"/>
                <a:gd name="T45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68">
                  <a:moveTo>
                    <a:pt x="5" y="14"/>
                  </a:moveTo>
                  <a:lnTo>
                    <a:pt x="11" y="10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1" y="3"/>
                  </a:lnTo>
                  <a:lnTo>
                    <a:pt x="68" y="5"/>
                  </a:lnTo>
                  <a:lnTo>
                    <a:pt x="72" y="8"/>
                  </a:lnTo>
                  <a:lnTo>
                    <a:pt x="80" y="12"/>
                  </a:lnTo>
                  <a:lnTo>
                    <a:pt x="86" y="14"/>
                  </a:lnTo>
                  <a:lnTo>
                    <a:pt x="62" y="60"/>
                  </a:lnTo>
                  <a:lnTo>
                    <a:pt x="54" y="55"/>
                  </a:lnTo>
                  <a:lnTo>
                    <a:pt x="48" y="55"/>
                  </a:lnTo>
                  <a:lnTo>
                    <a:pt x="38" y="58"/>
                  </a:lnTo>
                  <a:lnTo>
                    <a:pt x="32" y="58"/>
                  </a:lnTo>
                  <a:lnTo>
                    <a:pt x="25" y="64"/>
                  </a:lnTo>
                  <a:lnTo>
                    <a:pt x="22" y="67"/>
                  </a:lnTo>
                  <a:lnTo>
                    <a:pt x="0" y="44"/>
                  </a:lnTo>
                  <a:lnTo>
                    <a:pt x="5" y="14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04" name="Freeform 12">
              <a:extLst>
                <a:ext uri="{FF2B5EF4-FFF2-40B4-BE49-F238E27FC236}">
                  <a16:creationId xmlns:a16="http://schemas.microsoft.com/office/drawing/2014/main" id="{07AF1DA8-4C0C-4DEF-AE2F-525EDB4E2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480"/>
              <a:ext cx="136" cy="136"/>
            </a:xfrm>
            <a:custGeom>
              <a:avLst/>
              <a:gdLst>
                <a:gd name="T0" fmla="*/ 18 w 195"/>
                <a:gd name="T1" fmla="*/ 0 h 190"/>
                <a:gd name="T2" fmla="*/ 22 w 195"/>
                <a:gd name="T3" fmla="*/ 10 h 190"/>
                <a:gd name="T4" fmla="*/ 12 w 195"/>
                <a:gd name="T5" fmla="*/ 22 h 190"/>
                <a:gd name="T6" fmla="*/ 6 w 195"/>
                <a:gd name="T7" fmla="*/ 39 h 190"/>
                <a:gd name="T8" fmla="*/ 0 w 195"/>
                <a:gd name="T9" fmla="*/ 65 h 190"/>
                <a:gd name="T10" fmla="*/ 0 w 195"/>
                <a:gd name="T11" fmla="*/ 83 h 190"/>
                <a:gd name="T12" fmla="*/ 1 w 195"/>
                <a:gd name="T13" fmla="*/ 95 h 190"/>
                <a:gd name="T14" fmla="*/ 6 w 195"/>
                <a:gd name="T15" fmla="*/ 113 h 190"/>
                <a:gd name="T16" fmla="*/ 12 w 195"/>
                <a:gd name="T17" fmla="*/ 125 h 190"/>
                <a:gd name="T18" fmla="*/ 26 w 195"/>
                <a:gd name="T19" fmla="*/ 142 h 190"/>
                <a:gd name="T20" fmla="*/ 41 w 195"/>
                <a:gd name="T21" fmla="*/ 155 h 190"/>
                <a:gd name="T22" fmla="*/ 48 w 195"/>
                <a:gd name="T23" fmla="*/ 167 h 190"/>
                <a:gd name="T24" fmla="*/ 57 w 195"/>
                <a:gd name="T25" fmla="*/ 180 h 190"/>
                <a:gd name="T26" fmla="*/ 74 w 195"/>
                <a:gd name="T27" fmla="*/ 187 h 190"/>
                <a:gd name="T28" fmla="*/ 86 w 195"/>
                <a:gd name="T29" fmla="*/ 189 h 190"/>
                <a:gd name="T30" fmla="*/ 103 w 195"/>
                <a:gd name="T31" fmla="*/ 187 h 190"/>
                <a:gd name="T32" fmla="*/ 121 w 195"/>
                <a:gd name="T33" fmla="*/ 181 h 190"/>
                <a:gd name="T34" fmla="*/ 133 w 195"/>
                <a:gd name="T35" fmla="*/ 175 h 190"/>
                <a:gd name="T36" fmla="*/ 145 w 195"/>
                <a:gd name="T37" fmla="*/ 168 h 190"/>
                <a:gd name="T38" fmla="*/ 167 w 195"/>
                <a:gd name="T39" fmla="*/ 164 h 190"/>
                <a:gd name="T40" fmla="*/ 181 w 195"/>
                <a:gd name="T41" fmla="*/ 157 h 190"/>
                <a:gd name="T42" fmla="*/ 188 w 195"/>
                <a:gd name="T43" fmla="*/ 144 h 190"/>
                <a:gd name="T44" fmla="*/ 192 w 195"/>
                <a:gd name="T45" fmla="*/ 132 h 190"/>
                <a:gd name="T46" fmla="*/ 194 w 195"/>
                <a:gd name="T47" fmla="*/ 119 h 190"/>
                <a:gd name="T48" fmla="*/ 194 w 195"/>
                <a:gd name="T49" fmla="*/ 106 h 190"/>
                <a:gd name="T50" fmla="*/ 191 w 195"/>
                <a:gd name="T51" fmla="*/ 92 h 190"/>
                <a:gd name="T52" fmla="*/ 185 w 195"/>
                <a:gd name="T53" fmla="*/ 80 h 190"/>
                <a:gd name="T54" fmla="*/ 163 w 195"/>
                <a:gd name="T55" fmla="*/ 58 h 190"/>
                <a:gd name="T56" fmla="*/ 170 w 195"/>
                <a:gd name="T57" fmla="*/ 45 h 190"/>
                <a:gd name="T58" fmla="*/ 168 w 195"/>
                <a:gd name="T59" fmla="*/ 31 h 190"/>
                <a:gd name="T60" fmla="*/ 165 w 195"/>
                <a:gd name="T61" fmla="*/ 19 h 190"/>
                <a:gd name="T62" fmla="*/ 156 w 195"/>
                <a:gd name="T63" fmla="*/ 6 h 190"/>
                <a:gd name="T64" fmla="*/ 157 w 195"/>
                <a:gd name="T65" fmla="*/ 6 h 190"/>
                <a:gd name="T66" fmla="*/ 18 w 195"/>
                <a:gd name="T67" fmla="*/ 0 h 190"/>
                <a:gd name="T68" fmla="*/ 18 w 195"/>
                <a:gd name="T6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" h="190">
                  <a:moveTo>
                    <a:pt x="18" y="0"/>
                  </a:moveTo>
                  <a:lnTo>
                    <a:pt x="22" y="10"/>
                  </a:lnTo>
                  <a:lnTo>
                    <a:pt x="12" y="22"/>
                  </a:lnTo>
                  <a:lnTo>
                    <a:pt x="6" y="39"/>
                  </a:lnTo>
                  <a:lnTo>
                    <a:pt x="0" y="65"/>
                  </a:lnTo>
                  <a:lnTo>
                    <a:pt x="0" y="83"/>
                  </a:lnTo>
                  <a:lnTo>
                    <a:pt x="1" y="95"/>
                  </a:lnTo>
                  <a:lnTo>
                    <a:pt x="6" y="113"/>
                  </a:lnTo>
                  <a:lnTo>
                    <a:pt x="12" y="125"/>
                  </a:lnTo>
                  <a:lnTo>
                    <a:pt x="26" y="142"/>
                  </a:lnTo>
                  <a:lnTo>
                    <a:pt x="41" y="155"/>
                  </a:lnTo>
                  <a:lnTo>
                    <a:pt x="48" y="167"/>
                  </a:lnTo>
                  <a:lnTo>
                    <a:pt x="57" y="180"/>
                  </a:lnTo>
                  <a:lnTo>
                    <a:pt x="74" y="187"/>
                  </a:lnTo>
                  <a:lnTo>
                    <a:pt x="86" y="189"/>
                  </a:lnTo>
                  <a:lnTo>
                    <a:pt x="103" y="187"/>
                  </a:lnTo>
                  <a:lnTo>
                    <a:pt x="121" y="181"/>
                  </a:lnTo>
                  <a:lnTo>
                    <a:pt x="133" y="175"/>
                  </a:lnTo>
                  <a:lnTo>
                    <a:pt x="145" y="168"/>
                  </a:lnTo>
                  <a:lnTo>
                    <a:pt x="167" y="164"/>
                  </a:lnTo>
                  <a:lnTo>
                    <a:pt x="181" y="157"/>
                  </a:lnTo>
                  <a:lnTo>
                    <a:pt x="188" y="144"/>
                  </a:lnTo>
                  <a:lnTo>
                    <a:pt x="192" y="132"/>
                  </a:lnTo>
                  <a:lnTo>
                    <a:pt x="194" y="119"/>
                  </a:lnTo>
                  <a:lnTo>
                    <a:pt x="194" y="106"/>
                  </a:lnTo>
                  <a:lnTo>
                    <a:pt x="191" y="92"/>
                  </a:lnTo>
                  <a:lnTo>
                    <a:pt x="185" y="80"/>
                  </a:lnTo>
                  <a:lnTo>
                    <a:pt x="163" y="58"/>
                  </a:lnTo>
                  <a:lnTo>
                    <a:pt x="170" y="45"/>
                  </a:lnTo>
                  <a:lnTo>
                    <a:pt x="168" y="31"/>
                  </a:lnTo>
                  <a:lnTo>
                    <a:pt x="165" y="19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8" y="0"/>
                  </a:lnTo>
                  <a:lnTo>
                    <a:pt x="18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05" name="Freeform 13">
              <a:extLst>
                <a:ext uri="{FF2B5EF4-FFF2-40B4-BE49-F238E27FC236}">
                  <a16:creationId xmlns:a16="http://schemas.microsoft.com/office/drawing/2014/main" id="{2B896471-37E4-4E10-90B6-789C3045E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480"/>
              <a:ext cx="136" cy="136"/>
            </a:xfrm>
            <a:custGeom>
              <a:avLst/>
              <a:gdLst>
                <a:gd name="T0" fmla="*/ 19 w 196"/>
                <a:gd name="T1" fmla="*/ 5 h 190"/>
                <a:gd name="T2" fmla="*/ 30 w 196"/>
                <a:gd name="T3" fmla="*/ 8 h 190"/>
                <a:gd name="T4" fmla="*/ 16 w 196"/>
                <a:gd name="T5" fmla="*/ 17 h 190"/>
                <a:gd name="T6" fmla="*/ 8 w 196"/>
                <a:gd name="T7" fmla="*/ 33 h 190"/>
                <a:gd name="T8" fmla="*/ 3 w 196"/>
                <a:gd name="T9" fmla="*/ 48 h 190"/>
                <a:gd name="T10" fmla="*/ 0 w 196"/>
                <a:gd name="T11" fmla="*/ 65 h 190"/>
                <a:gd name="T12" fmla="*/ 0 w 196"/>
                <a:gd name="T13" fmla="*/ 75 h 190"/>
                <a:gd name="T14" fmla="*/ 0 w 196"/>
                <a:gd name="T15" fmla="*/ 87 h 190"/>
                <a:gd name="T16" fmla="*/ 2 w 196"/>
                <a:gd name="T17" fmla="*/ 101 h 190"/>
                <a:gd name="T18" fmla="*/ 6 w 196"/>
                <a:gd name="T19" fmla="*/ 113 h 190"/>
                <a:gd name="T20" fmla="*/ 12 w 196"/>
                <a:gd name="T21" fmla="*/ 125 h 190"/>
                <a:gd name="T22" fmla="*/ 20 w 196"/>
                <a:gd name="T23" fmla="*/ 135 h 190"/>
                <a:gd name="T24" fmla="*/ 37 w 196"/>
                <a:gd name="T25" fmla="*/ 151 h 190"/>
                <a:gd name="T26" fmla="*/ 48 w 196"/>
                <a:gd name="T27" fmla="*/ 156 h 190"/>
                <a:gd name="T28" fmla="*/ 44 w 196"/>
                <a:gd name="T29" fmla="*/ 162 h 190"/>
                <a:gd name="T30" fmla="*/ 52 w 196"/>
                <a:gd name="T31" fmla="*/ 174 h 190"/>
                <a:gd name="T32" fmla="*/ 64 w 196"/>
                <a:gd name="T33" fmla="*/ 183 h 190"/>
                <a:gd name="T34" fmla="*/ 74 w 196"/>
                <a:gd name="T35" fmla="*/ 187 h 190"/>
                <a:gd name="T36" fmla="*/ 86 w 196"/>
                <a:gd name="T37" fmla="*/ 189 h 190"/>
                <a:gd name="T38" fmla="*/ 98 w 196"/>
                <a:gd name="T39" fmla="*/ 187 h 190"/>
                <a:gd name="T40" fmla="*/ 108 w 196"/>
                <a:gd name="T41" fmla="*/ 185 h 190"/>
                <a:gd name="T42" fmla="*/ 127 w 196"/>
                <a:gd name="T43" fmla="*/ 178 h 190"/>
                <a:gd name="T44" fmla="*/ 138 w 196"/>
                <a:gd name="T45" fmla="*/ 171 h 190"/>
                <a:gd name="T46" fmla="*/ 150 w 196"/>
                <a:gd name="T47" fmla="*/ 163 h 190"/>
                <a:gd name="T48" fmla="*/ 171 w 196"/>
                <a:gd name="T49" fmla="*/ 165 h 190"/>
                <a:gd name="T50" fmla="*/ 181 w 196"/>
                <a:gd name="T51" fmla="*/ 157 h 190"/>
                <a:gd name="T52" fmla="*/ 188 w 196"/>
                <a:gd name="T53" fmla="*/ 144 h 190"/>
                <a:gd name="T54" fmla="*/ 192 w 196"/>
                <a:gd name="T55" fmla="*/ 132 h 190"/>
                <a:gd name="T56" fmla="*/ 194 w 196"/>
                <a:gd name="T57" fmla="*/ 119 h 190"/>
                <a:gd name="T58" fmla="*/ 194 w 196"/>
                <a:gd name="T59" fmla="*/ 106 h 190"/>
                <a:gd name="T60" fmla="*/ 191 w 196"/>
                <a:gd name="T61" fmla="*/ 92 h 190"/>
                <a:gd name="T62" fmla="*/ 185 w 196"/>
                <a:gd name="T63" fmla="*/ 80 h 190"/>
                <a:gd name="T64" fmla="*/ 175 w 196"/>
                <a:gd name="T65" fmla="*/ 69 h 190"/>
                <a:gd name="T66" fmla="*/ 163 w 196"/>
                <a:gd name="T67" fmla="*/ 58 h 190"/>
                <a:gd name="T68" fmla="*/ 170 w 196"/>
                <a:gd name="T69" fmla="*/ 45 h 190"/>
                <a:gd name="T70" fmla="*/ 167 w 196"/>
                <a:gd name="T71" fmla="*/ 25 h 190"/>
                <a:gd name="T72" fmla="*/ 163 w 196"/>
                <a:gd name="T73" fmla="*/ 14 h 190"/>
                <a:gd name="T74" fmla="*/ 152 w 196"/>
                <a:gd name="T75" fmla="*/ 14 h 190"/>
                <a:gd name="T76" fmla="*/ 18 w 196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90">
                  <a:moveTo>
                    <a:pt x="18" y="0"/>
                  </a:moveTo>
                  <a:lnTo>
                    <a:pt x="19" y="5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6" y="17"/>
                  </a:lnTo>
                  <a:lnTo>
                    <a:pt x="12" y="22"/>
                  </a:lnTo>
                  <a:lnTo>
                    <a:pt x="8" y="33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2" y="55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2" y="101"/>
                  </a:lnTo>
                  <a:lnTo>
                    <a:pt x="3" y="106"/>
                  </a:lnTo>
                  <a:lnTo>
                    <a:pt x="6" y="113"/>
                  </a:lnTo>
                  <a:lnTo>
                    <a:pt x="9" y="119"/>
                  </a:lnTo>
                  <a:lnTo>
                    <a:pt x="12" y="125"/>
                  </a:lnTo>
                  <a:lnTo>
                    <a:pt x="16" y="130"/>
                  </a:lnTo>
                  <a:lnTo>
                    <a:pt x="20" y="135"/>
                  </a:lnTo>
                  <a:lnTo>
                    <a:pt x="26" y="142"/>
                  </a:lnTo>
                  <a:lnTo>
                    <a:pt x="37" y="151"/>
                  </a:lnTo>
                  <a:lnTo>
                    <a:pt x="41" y="155"/>
                  </a:lnTo>
                  <a:lnTo>
                    <a:pt x="48" y="156"/>
                  </a:lnTo>
                  <a:lnTo>
                    <a:pt x="41" y="155"/>
                  </a:lnTo>
                  <a:lnTo>
                    <a:pt x="44" y="162"/>
                  </a:lnTo>
                  <a:lnTo>
                    <a:pt x="48" y="167"/>
                  </a:lnTo>
                  <a:lnTo>
                    <a:pt x="52" y="174"/>
                  </a:lnTo>
                  <a:lnTo>
                    <a:pt x="57" y="180"/>
                  </a:lnTo>
                  <a:lnTo>
                    <a:pt x="64" y="183"/>
                  </a:lnTo>
                  <a:lnTo>
                    <a:pt x="69" y="184"/>
                  </a:lnTo>
                  <a:lnTo>
                    <a:pt x="74" y="187"/>
                  </a:lnTo>
                  <a:lnTo>
                    <a:pt x="80" y="187"/>
                  </a:lnTo>
                  <a:lnTo>
                    <a:pt x="86" y="189"/>
                  </a:lnTo>
                  <a:lnTo>
                    <a:pt x="91" y="189"/>
                  </a:lnTo>
                  <a:lnTo>
                    <a:pt x="98" y="187"/>
                  </a:lnTo>
                  <a:lnTo>
                    <a:pt x="103" y="187"/>
                  </a:lnTo>
                  <a:lnTo>
                    <a:pt x="108" y="185"/>
                  </a:lnTo>
                  <a:lnTo>
                    <a:pt x="121" y="181"/>
                  </a:lnTo>
                  <a:lnTo>
                    <a:pt x="127" y="178"/>
                  </a:lnTo>
                  <a:lnTo>
                    <a:pt x="133" y="175"/>
                  </a:lnTo>
                  <a:lnTo>
                    <a:pt x="138" y="171"/>
                  </a:lnTo>
                  <a:lnTo>
                    <a:pt x="145" y="168"/>
                  </a:lnTo>
                  <a:lnTo>
                    <a:pt x="150" y="163"/>
                  </a:lnTo>
                  <a:lnTo>
                    <a:pt x="167" y="164"/>
                  </a:lnTo>
                  <a:lnTo>
                    <a:pt x="171" y="165"/>
                  </a:lnTo>
                  <a:lnTo>
                    <a:pt x="177" y="162"/>
                  </a:lnTo>
                  <a:lnTo>
                    <a:pt x="181" y="157"/>
                  </a:lnTo>
                  <a:lnTo>
                    <a:pt x="185" y="151"/>
                  </a:lnTo>
                  <a:lnTo>
                    <a:pt x="188" y="144"/>
                  </a:lnTo>
                  <a:lnTo>
                    <a:pt x="190" y="137"/>
                  </a:lnTo>
                  <a:lnTo>
                    <a:pt x="192" y="132"/>
                  </a:lnTo>
                  <a:lnTo>
                    <a:pt x="194" y="124"/>
                  </a:lnTo>
                  <a:lnTo>
                    <a:pt x="194" y="119"/>
                  </a:lnTo>
                  <a:lnTo>
                    <a:pt x="195" y="113"/>
                  </a:lnTo>
                  <a:lnTo>
                    <a:pt x="194" y="106"/>
                  </a:lnTo>
                  <a:lnTo>
                    <a:pt x="193" y="98"/>
                  </a:lnTo>
                  <a:lnTo>
                    <a:pt x="191" y="92"/>
                  </a:lnTo>
                  <a:lnTo>
                    <a:pt x="188" y="87"/>
                  </a:lnTo>
                  <a:lnTo>
                    <a:pt x="185" y="80"/>
                  </a:lnTo>
                  <a:lnTo>
                    <a:pt x="181" y="76"/>
                  </a:lnTo>
                  <a:lnTo>
                    <a:pt x="175" y="69"/>
                  </a:lnTo>
                  <a:lnTo>
                    <a:pt x="167" y="61"/>
                  </a:lnTo>
                  <a:lnTo>
                    <a:pt x="163" y="58"/>
                  </a:lnTo>
                  <a:lnTo>
                    <a:pt x="169" y="49"/>
                  </a:lnTo>
                  <a:lnTo>
                    <a:pt x="170" y="45"/>
                  </a:lnTo>
                  <a:lnTo>
                    <a:pt x="170" y="39"/>
                  </a:lnTo>
                  <a:lnTo>
                    <a:pt x="167" y="25"/>
                  </a:lnTo>
                  <a:lnTo>
                    <a:pt x="165" y="19"/>
                  </a:lnTo>
                  <a:lnTo>
                    <a:pt x="163" y="14"/>
                  </a:lnTo>
                  <a:lnTo>
                    <a:pt x="158" y="8"/>
                  </a:lnTo>
                  <a:lnTo>
                    <a:pt x="152" y="14"/>
                  </a:lnTo>
                  <a:lnTo>
                    <a:pt x="157" y="6"/>
                  </a:lnTo>
                  <a:lnTo>
                    <a:pt x="18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06" name="Freeform 14">
              <a:extLst>
                <a:ext uri="{FF2B5EF4-FFF2-40B4-BE49-F238E27FC236}">
                  <a16:creationId xmlns:a16="http://schemas.microsoft.com/office/drawing/2014/main" id="{AB46B2D8-6F0B-4E95-9B67-9A31FA216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582"/>
              <a:ext cx="41" cy="64"/>
            </a:xfrm>
            <a:custGeom>
              <a:avLst/>
              <a:gdLst>
                <a:gd name="T0" fmla="*/ 20 w 60"/>
                <a:gd name="T1" fmla="*/ 13 h 89"/>
                <a:gd name="T2" fmla="*/ 7 w 60"/>
                <a:gd name="T3" fmla="*/ 0 h 89"/>
                <a:gd name="T4" fmla="*/ 0 w 60"/>
                <a:gd name="T5" fmla="*/ 14 h 89"/>
                <a:gd name="T6" fmla="*/ 7 w 60"/>
                <a:gd name="T7" fmla="*/ 27 h 89"/>
                <a:gd name="T8" fmla="*/ 18 w 60"/>
                <a:gd name="T9" fmla="*/ 34 h 89"/>
                <a:gd name="T10" fmla="*/ 31 w 60"/>
                <a:gd name="T11" fmla="*/ 38 h 89"/>
                <a:gd name="T12" fmla="*/ 37 w 60"/>
                <a:gd name="T13" fmla="*/ 51 h 89"/>
                <a:gd name="T14" fmla="*/ 35 w 60"/>
                <a:gd name="T15" fmla="*/ 62 h 89"/>
                <a:gd name="T16" fmla="*/ 35 w 60"/>
                <a:gd name="T17" fmla="*/ 74 h 89"/>
                <a:gd name="T18" fmla="*/ 47 w 60"/>
                <a:gd name="T19" fmla="*/ 88 h 89"/>
                <a:gd name="T20" fmla="*/ 59 w 60"/>
                <a:gd name="T21" fmla="*/ 81 h 89"/>
                <a:gd name="T22" fmla="*/ 49 w 60"/>
                <a:gd name="T23" fmla="*/ 65 h 89"/>
                <a:gd name="T24" fmla="*/ 50 w 60"/>
                <a:gd name="T25" fmla="*/ 54 h 89"/>
                <a:gd name="T26" fmla="*/ 52 w 60"/>
                <a:gd name="T27" fmla="*/ 38 h 89"/>
                <a:gd name="T28" fmla="*/ 42 w 60"/>
                <a:gd name="T29" fmla="*/ 24 h 89"/>
                <a:gd name="T30" fmla="*/ 30 w 60"/>
                <a:gd name="T31" fmla="*/ 21 h 89"/>
                <a:gd name="T32" fmla="*/ 16 w 60"/>
                <a:gd name="T33" fmla="*/ 14 h 89"/>
                <a:gd name="T34" fmla="*/ 20 w 60"/>
                <a:gd name="T35" fmla="*/ 15 h 89"/>
                <a:gd name="T36" fmla="*/ 20 w 60"/>
                <a:gd name="T37" fmla="*/ 13 h 89"/>
                <a:gd name="T38" fmla="*/ 20 w 60"/>
                <a:gd name="T39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9">
                  <a:moveTo>
                    <a:pt x="20" y="13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7" y="27"/>
                  </a:lnTo>
                  <a:lnTo>
                    <a:pt x="18" y="34"/>
                  </a:lnTo>
                  <a:lnTo>
                    <a:pt x="31" y="38"/>
                  </a:lnTo>
                  <a:lnTo>
                    <a:pt x="37" y="51"/>
                  </a:lnTo>
                  <a:lnTo>
                    <a:pt x="35" y="62"/>
                  </a:lnTo>
                  <a:lnTo>
                    <a:pt x="35" y="74"/>
                  </a:lnTo>
                  <a:lnTo>
                    <a:pt x="47" y="88"/>
                  </a:lnTo>
                  <a:lnTo>
                    <a:pt x="59" y="81"/>
                  </a:lnTo>
                  <a:lnTo>
                    <a:pt x="49" y="65"/>
                  </a:lnTo>
                  <a:lnTo>
                    <a:pt x="50" y="54"/>
                  </a:lnTo>
                  <a:lnTo>
                    <a:pt x="52" y="38"/>
                  </a:lnTo>
                  <a:lnTo>
                    <a:pt x="42" y="24"/>
                  </a:lnTo>
                  <a:lnTo>
                    <a:pt x="30" y="21"/>
                  </a:lnTo>
                  <a:lnTo>
                    <a:pt x="16" y="14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3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07" name="Freeform 15">
              <a:extLst>
                <a:ext uri="{FF2B5EF4-FFF2-40B4-BE49-F238E27FC236}">
                  <a16:creationId xmlns:a16="http://schemas.microsoft.com/office/drawing/2014/main" id="{63D9D2B2-58A2-4F3E-8639-C134847E0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82"/>
              <a:ext cx="43" cy="64"/>
            </a:xfrm>
            <a:custGeom>
              <a:avLst/>
              <a:gdLst>
                <a:gd name="T0" fmla="*/ 21 w 61"/>
                <a:gd name="T1" fmla="*/ 13 h 90"/>
                <a:gd name="T2" fmla="*/ 18 w 61"/>
                <a:gd name="T3" fmla="*/ 6 h 90"/>
                <a:gd name="T4" fmla="*/ 14 w 61"/>
                <a:gd name="T5" fmla="*/ 2 h 90"/>
                <a:gd name="T6" fmla="*/ 8 w 61"/>
                <a:gd name="T7" fmla="*/ 0 h 90"/>
                <a:gd name="T8" fmla="*/ 2 w 61"/>
                <a:gd name="T9" fmla="*/ 2 h 90"/>
                <a:gd name="T10" fmla="*/ 0 w 61"/>
                <a:gd name="T11" fmla="*/ 8 h 90"/>
                <a:gd name="T12" fmla="*/ 1 w 61"/>
                <a:gd name="T13" fmla="*/ 14 h 90"/>
                <a:gd name="T14" fmla="*/ 4 w 61"/>
                <a:gd name="T15" fmla="*/ 20 h 90"/>
                <a:gd name="T16" fmla="*/ 8 w 61"/>
                <a:gd name="T17" fmla="*/ 27 h 90"/>
                <a:gd name="T18" fmla="*/ 13 w 61"/>
                <a:gd name="T19" fmla="*/ 31 h 90"/>
                <a:gd name="T20" fmla="*/ 19 w 61"/>
                <a:gd name="T21" fmla="*/ 34 h 90"/>
                <a:gd name="T22" fmla="*/ 25 w 61"/>
                <a:gd name="T23" fmla="*/ 36 h 90"/>
                <a:gd name="T24" fmla="*/ 31 w 61"/>
                <a:gd name="T25" fmla="*/ 38 h 90"/>
                <a:gd name="T26" fmla="*/ 37 w 61"/>
                <a:gd name="T27" fmla="*/ 35 h 90"/>
                <a:gd name="T28" fmla="*/ 36 w 61"/>
                <a:gd name="T29" fmla="*/ 39 h 90"/>
                <a:gd name="T30" fmla="*/ 38 w 61"/>
                <a:gd name="T31" fmla="*/ 47 h 90"/>
                <a:gd name="T32" fmla="*/ 38 w 61"/>
                <a:gd name="T33" fmla="*/ 51 h 90"/>
                <a:gd name="T34" fmla="*/ 36 w 61"/>
                <a:gd name="T35" fmla="*/ 57 h 90"/>
                <a:gd name="T36" fmla="*/ 36 w 61"/>
                <a:gd name="T37" fmla="*/ 62 h 90"/>
                <a:gd name="T38" fmla="*/ 36 w 61"/>
                <a:gd name="T39" fmla="*/ 69 h 90"/>
                <a:gd name="T40" fmla="*/ 36 w 61"/>
                <a:gd name="T41" fmla="*/ 74 h 90"/>
                <a:gd name="T42" fmla="*/ 39 w 61"/>
                <a:gd name="T43" fmla="*/ 80 h 90"/>
                <a:gd name="T44" fmla="*/ 43 w 61"/>
                <a:gd name="T45" fmla="*/ 85 h 90"/>
                <a:gd name="T46" fmla="*/ 48 w 61"/>
                <a:gd name="T47" fmla="*/ 88 h 90"/>
                <a:gd name="T48" fmla="*/ 53 w 61"/>
                <a:gd name="T49" fmla="*/ 89 h 90"/>
                <a:gd name="T50" fmla="*/ 59 w 61"/>
                <a:gd name="T51" fmla="*/ 86 h 90"/>
                <a:gd name="T52" fmla="*/ 60 w 61"/>
                <a:gd name="T53" fmla="*/ 81 h 90"/>
                <a:gd name="T54" fmla="*/ 55 w 61"/>
                <a:gd name="T55" fmla="*/ 75 h 90"/>
                <a:gd name="T56" fmla="*/ 51 w 61"/>
                <a:gd name="T57" fmla="*/ 71 h 90"/>
                <a:gd name="T58" fmla="*/ 50 w 61"/>
                <a:gd name="T59" fmla="*/ 65 h 90"/>
                <a:gd name="T60" fmla="*/ 49 w 61"/>
                <a:gd name="T61" fmla="*/ 59 h 90"/>
                <a:gd name="T62" fmla="*/ 51 w 61"/>
                <a:gd name="T63" fmla="*/ 54 h 90"/>
                <a:gd name="T64" fmla="*/ 53 w 61"/>
                <a:gd name="T65" fmla="*/ 48 h 90"/>
                <a:gd name="T66" fmla="*/ 53 w 61"/>
                <a:gd name="T67" fmla="*/ 43 h 90"/>
                <a:gd name="T68" fmla="*/ 53 w 61"/>
                <a:gd name="T69" fmla="*/ 38 h 90"/>
                <a:gd name="T70" fmla="*/ 53 w 61"/>
                <a:gd name="T71" fmla="*/ 33 h 90"/>
                <a:gd name="T72" fmla="*/ 49 w 61"/>
                <a:gd name="T73" fmla="*/ 28 h 90"/>
                <a:gd name="T74" fmla="*/ 43 w 61"/>
                <a:gd name="T75" fmla="*/ 24 h 90"/>
                <a:gd name="T76" fmla="*/ 37 w 61"/>
                <a:gd name="T77" fmla="*/ 22 h 90"/>
                <a:gd name="T78" fmla="*/ 31 w 61"/>
                <a:gd name="T79" fmla="*/ 21 h 90"/>
                <a:gd name="T80" fmla="*/ 27 w 61"/>
                <a:gd name="T81" fmla="*/ 21 h 90"/>
                <a:gd name="T82" fmla="*/ 24 w 61"/>
                <a:gd name="T83" fmla="*/ 16 h 90"/>
                <a:gd name="T84" fmla="*/ 17 w 61"/>
                <a:gd name="T85" fmla="*/ 14 h 90"/>
                <a:gd name="T86" fmla="*/ 21 w 61"/>
                <a:gd name="T87" fmla="*/ 15 h 90"/>
                <a:gd name="T88" fmla="*/ 21 w 61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" h="90">
                  <a:moveTo>
                    <a:pt x="21" y="13"/>
                  </a:moveTo>
                  <a:lnTo>
                    <a:pt x="18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4" y="20"/>
                  </a:lnTo>
                  <a:lnTo>
                    <a:pt x="8" y="27"/>
                  </a:lnTo>
                  <a:lnTo>
                    <a:pt x="13" y="31"/>
                  </a:lnTo>
                  <a:lnTo>
                    <a:pt x="19" y="34"/>
                  </a:lnTo>
                  <a:lnTo>
                    <a:pt x="25" y="36"/>
                  </a:lnTo>
                  <a:lnTo>
                    <a:pt x="31" y="38"/>
                  </a:lnTo>
                  <a:lnTo>
                    <a:pt x="37" y="35"/>
                  </a:lnTo>
                  <a:lnTo>
                    <a:pt x="36" y="39"/>
                  </a:lnTo>
                  <a:lnTo>
                    <a:pt x="38" y="47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62"/>
                  </a:lnTo>
                  <a:lnTo>
                    <a:pt x="36" y="69"/>
                  </a:lnTo>
                  <a:lnTo>
                    <a:pt x="36" y="74"/>
                  </a:lnTo>
                  <a:lnTo>
                    <a:pt x="39" y="80"/>
                  </a:lnTo>
                  <a:lnTo>
                    <a:pt x="43" y="85"/>
                  </a:lnTo>
                  <a:lnTo>
                    <a:pt x="48" y="88"/>
                  </a:lnTo>
                  <a:lnTo>
                    <a:pt x="53" y="89"/>
                  </a:lnTo>
                  <a:lnTo>
                    <a:pt x="59" y="86"/>
                  </a:lnTo>
                  <a:lnTo>
                    <a:pt x="60" y="81"/>
                  </a:lnTo>
                  <a:lnTo>
                    <a:pt x="55" y="75"/>
                  </a:lnTo>
                  <a:lnTo>
                    <a:pt x="51" y="71"/>
                  </a:lnTo>
                  <a:lnTo>
                    <a:pt x="50" y="65"/>
                  </a:lnTo>
                  <a:lnTo>
                    <a:pt x="49" y="59"/>
                  </a:lnTo>
                  <a:lnTo>
                    <a:pt x="51" y="54"/>
                  </a:lnTo>
                  <a:lnTo>
                    <a:pt x="53" y="48"/>
                  </a:lnTo>
                  <a:lnTo>
                    <a:pt x="53" y="43"/>
                  </a:lnTo>
                  <a:lnTo>
                    <a:pt x="53" y="38"/>
                  </a:lnTo>
                  <a:lnTo>
                    <a:pt x="53" y="33"/>
                  </a:lnTo>
                  <a:lnTo>
                    <a:pt x="49" y="28"/>
                  </a:lnTo>
                  <a:lnTo>
                    <a:pt x="43" y="24"/>
                  </a:lnTo>
                  <a:lnTo>
                    <a:pt x="37" y="22"/>
                  </a:lnTo>
                  <a:lnTo>
                    <a:pt x="31" y="21"/>
                  </a:lnTo>
                  <a:lnTo>
                    <a:pt x="27" y="21"/>
                  </a:lnTo>
                  <a:lnTo>
                    <a:pt x="24" y="16"/>
                  </a:lnTo>
                  <a:lnTo>
                    <a:pt x="17" y="14"/>
                  </a:lnTo>
                  <a:lnTo>
                    <a:pt x="21" y="15"/>
                  </a:lnTo>
                  <a:lnTo>
                    <a:pt x="21" y="13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08" name="Freeform 16">
              <a:extLst>
                <a:ext uri="{FF2B5EF4-FFF2-40B4-BE49-F238E27FC236}">
                  <a16:creationId xmlns:a16="http://schemas.microsoft.com/office/drawing/2014/main" id="{22C37929-C060-4DEA-BE72-04303061E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03"/>
              <a:ext cx="113" cy="183"/>
            </a:xfrm>
            <a:custGeom>
              <a:avLst/>
              <a:gdLst>
                <a:gd name="T0" fmla="*/ 0 w 163"/>
                <a:gd name="T1" fmla="*/ 0 h 257"/>
                <a:gd name="T2" fmla="*/ 0 w 163"/>
                <a:gd name="T3" fmla="*/ 17 h 257"/>
                <a:gd name="T4" fmla="*/ 3 w 163"/>
                <a:gd name="T5" fmla="*/ 28 h 257"/>
                <a:gd name="T6" fmla="*/ 11 w 163"/>
                <a:gd name="T7" fmla="*/ 39 h 257"/>
                <a:gd name="T8" fmla="*/ 3 w 163"/>
                <a:gd name="T9" fmla="*/ 50 h 257"/>
                <a:gd name="T10" fmla="*/ 3 w 163"/>
                <a:gd name="T11" fmla="*/ 62 h 257"/>
                <a:gd name="T12" fmla="*/ 6 w 163"/>
                <a:gd name="T13" fmla="*/ 76 h 257"/>
                <a:gd name="T14" fmla="*/ 11 w 163"/>
                <a:gd name="T15" fmla="*/ 87 h 257"/>
                <a:gd name="T16" fmla="*/ 16 w 163"/>
                <a:gd name="T17" fmla="*/ 97 h 257"/>
                <a:gd name="T18" fmla="*/ 8 w 163"/>
                <a:gd name="T19" fmla="*/ 115 h 257"/>
                <a:gd name="T20" fmla="*/ 10 w 163"/>
                <a:gd name="T21" fmla="*/ 128 h 257"/>
                <a:gd name="T22" fmla="*/ 12 w 163"/>
                <a:gd name="T23" fmla="*/ 140 h 257"/>
                <a:gd name="T24" fmla="*/ 20 w 163"/>
                <a:gd name="T25" fmla="*/ 147 h 257"/>
                <a:gd name="T26" fmla="*/ 18 w 163"/>
                <a:gd name="T27" fmla="*/ 156 h 257"/>
                <a:gd name="T28" fmla="*/ 18 w 163"/>
                <a:gd name="T29" fmla="*/ 168 h 257"/>
                <a:gd name="T30" fmla="*/ 20 w 163"/>
                <a:gd name="T31" fmla="*/ 182 h 257"/>
                <a:gd name="T32" fmla="*/ 30 w 163"/>
                <a:gd name="T33" fmla="*/ 188 h 257"/>
                <a:gd name="T34" fmla="*/ 22 w 163"/>
                <a:gd name="T35" fmla="*/ 198 h 257"/>
                <a:gd name="T36" fmla="*/ 18 w 163"/>
                <a:gd name="T37" fmla="*/ 210 h 257"/>
                <a:gd name="T38" fmla="*/ 16 w 163"/>
                <a:gd name="T39" fmla="*/ 223 h 257"/>
                <a:gd name="T40" fmla="*/ 18 w 163"/>
                <a:gd name="T41" fmla="*/ 250 h 257"/>
                <a:gd name="T42" fmla="*/ 157 w 163"/>
                <a:gd name="T43" fmla="*/ 256 h 257"/>
                <a:gd name="T44" fmla="*/ 161 w 163"/>
                <a:gd name="T45" fmla="*/ 242 h 257"/>
                <a:gd name="T46" fmla="*/ 162 w 163"/>
                <a:gd name="T47" fmla="*/ 232 h 257"/>
                <a:gd name="T48" fmla="*/ 159 w 163"/>
                <a:gd name="T49" fmla="*/ 216 h 257"/>
                <a:gd name="T50" fmla="*/ 155 w 163"/>
                <a:gd name="T51" fmla="*/ 200 h 257"/>
                <a:gd name="T52" fmla="*/ 150 w 163"/>
                <a:gd name="T53" fmla="*/ 188 h 257"/>
                <a:gd name="T54" fmla="*/ 137 w 163"/>
                <a:gd name="T55" fmla="*/ 178 h 257"/>
                <a:gd name="T56" fmla="*/ 144 w 163"/>
                <a:gd name="T57" fmla="*/ 165 h 257"/>
                <a:gd name="T58" fmla="*/ 144 w 163"/>
                <a:gd name="T59" fmla="*/ 152 h 257"/>
                <a:gd name="T60" fmla="*/ 141 w 163"/>
                <a:gd name="T61" fmla="*/ 140 h 257"/>
                <a:gd name="T62" fmla="*/ 136 w 163"/>
                <a:gd name="T63" fmla="*/ 129 h 257"/>
                <a:gd name="T64" fmla="*/ 122 w 163"/>
                <a:gd name="T65" fmla="*/ 122 h 257"/>
                <a:gd name="T66" fmla="*/ 122 w 163"/>
                <a:gd name="T67" fmla="*/ 107 h 257"/>
                <a:gd name="T68" fmla="*/ 114 w 163"/>
                <a:gd name="T69" fmla="*/ 97 h 257"/>
                <a:gd name="T70" fmla="*/ 120 w 163"/>
                <a:gd name="T71" fmla="*/ 87 h 257"/>
                <a:gd name="T72" fmla="*/ 122 w 163"/>
                <a:gd name="T73" fmla="*/ 71 h 257"/>
                <a:gd name="T74" fmla="*/ 118 w 163"/>
                <a:gd name="T75" fmla="*/ 59 h 257"/>
                <a:gd name="T76" fmla="*/ 112 w 163"/>
                <a:gd name="T77" fmla="*/ 42 h 257"/>
                <a:gd name="T78" fmla="*/ 112 w 163"/>
                <a:gd name="T79" fmla="*/ 32 h 257"/>
                <a:gd name="T80" fmla="*/ 0 w 163"/>
                <a:gd name="T81" fmla="*/ 0 h 257"/>
                <a:gd name="T82" fmla="*/ 0 w 163"/>
                <a:gd name="T8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" h="257">
                  <a:moveTo>
                    <a:pt x="0" y="0"/>
                  </a:moveTo>
                  <a:lnTo>
                    <a:pt x="0" y="17"/>
                  </a:lnTo>
                  <a:lnTo>
                    <a:pt x="3" y="28"/>
                  </a:lnTo>
                  <a:lnTo>
                    <a:pt x="11" y="39"/>
                  </a:lnTo>
                  <a:lnTo>
                    <a:pt x="3" y="50"/>
                  </a:lnTo>
                  <a:lnTo>
                    <a:pt x="3" y="62"/>
                  </a:lnTo>
                  <a:lnTo>
                    <a:pt x="6" y="76"/>
                  </a:lnTo>
                  <a:lnTo>
                    <a:pt x="11" y="87"/>
                  </a:lnTo>
                  <a:lnTo>
                    <a:pt x="16" y="97"/>
                  </a:lnTo>
                  <a:lnTo>
                    <a:pt x="8" y="115"/>
                  </a:lnTo>
                  <a:lnTo>
                    <a:pt x="10" y="128"/>
                  </a:lnTo>
                  <a:lnTo>
                    <a:pt x="12" y="140"/>
                  </a:lnTo>
                  <a:lnTo>
                    <a:pt x="20" y="147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20" y="182"/>
                  </a:lnTo>
                  <a:lnTo>
                    <a:pt x="30" y="188"/>
                  </a:lnTo>
                  <a:lnTo>
                    <a:pt x="22" y="198"/>
                  </a:lnTo>
                  <a:lnTo>
                    <a:pt x="18" y="210"/>
                  </a:lnTo>
                  <a:lnTo>
                    <a:pt x="16" y="223"/>
                  </a:lnTo>
                  <a:lnTo>
                    <a:pt x="18" y="250"/>
                  </a:lnTo>
                  <a:lnTo>
                    <a:pt x="157" y="256"/>
                  </a:lnTo>
                  <a:lnTo>
                    <a:pt x="161" y="242"/>
                  </a:lnTo>
                  <a:lnTo>
                    <a:pt x="162" y="232"/>
                  </a:lnTo>
                  <a:lnTo>
                    <a:pt x="159" y="216"/>
                  </a:lnTo>
                  <a:lnTo>
                    <a:pt x="155" y="200"/>
                  </a:lnTo>
                  <a:lnTo>
                    <a:pt x="150" y="188"/>
                  </a:lnTo>
                  <a:lnTo>
                    <a:pt x="137" y="178"/>
                  </a:lnTo>
                  <a:lnTo>
                    <a:pt x="144" y="165"/>
                  </a:lnTo>
                  <a:lnTo>
                    <a:pt x="144" y="152"/>
                  </a:lnTo>
                  <a:lnTo>
                    <a:pt x="141" y="140"/>
                  </a:lnTo>
                  <a:lnTo>
                    <a:pt x="136" y="129"/>
                  </a:lnTo>
                  <a:lnTo>
                    <a:pt x="122" y="122"/>
                  </a:lnTo>
                  <a:lnTo>
                    <a:pt x="122" y="107"/>
                  </a:lnTo>
                  <a:lnTo>
                    <a:pt x="114" y="97"/>
                  </a:lnTo>
                  <a:lnTo>
                    <a:pt x="120" y="87"/>
                  </a:lnTo>
                  <a:lnTo>
                    <a:pt x="122" y="71"/>
                  </a:lnTo>
                  <a:lnTo>
                    <a:pt x="118" y="59"/>
                  </a:lnTo>
                  <a:lnTo>
                    <a:pt x="112" y="42"/>
                  </a:lnTo>
                  <a:lnTo>
                    <a:pt x="112" y="3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09" name="Freeform 17">
              <a:extLst>
                <a:ext uri="{FF2B5EF4-FFF2-40B4-BE49-F238E27FC236}">
                  <a16:creationId xmlns:a16="http://schemas.microsoft.com/office/drawing/2014/main" id="{9075C8D3-AEDE-46E8-935D-8629348D3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234"/>
              <a:ext cx="108" cy="93"/>
            </a:xfrm>
            <a:custGeom>
              <a:avLst/>
              <a:gdLst>
                <a:gd name="T0" fmla="*/ 153 w 154"/>
                <a:gd name="T1" fmla="*/ 15 h 129"/>
                <a:gd name="T2" fmla="*/ 138 w 154"/>
                <a:gd name="T3" fmla="*/ 9 h 129"/>
                <a:gd name="T4" fmla="*/ 127 w 154"/>
                <a:gd name="T5" fmla="*/ 9 h 129"/>
                <a:gd name="T6" fmla="*/ 111 w 154"/>
                <a:gd name="T7" fmla="*/ 2 h 129"/>
                <a:gd name="T8" fmla="*/ 99 w 154"/>
                <a:gd name="T9" fmla="*/ 0 h 129"/>
                <a:gd name="T10" fmla="*/ 86 w 154"/>
                <a:gd name="T11" fmla="*/ 2 h 129"/>
                <a:gd name="T12" fmla="*/ 68 w 154"/>
                <a:gd name="T13" fmla="*/ 0 h 129"/>
                <a:gd name="T14" fmla="*/ 51 w 154"/>
                <a:gd name="T15" fmla="*/ 1 h 129"/>
                <a:gd name="T16" fmla="*/ 38 w 154"/>
                <a:gd name="T17" fmla="*/ 4 h 129"/>
                <a:gd name="T18" fmla="*/ 25 w 154"/>
                <a:gd name="T19" fmla="*/ 12 h 129"/>
                <a:gd name="T20" fmla="*/ 17 w 154"/>
                <a:gd name="T21" fmla="*/ 25 h 129"/>
                <a:gd name="T22" fmla="*/ 11 w 154"/>
                <a:gd name="T23" fmla="*/ 41 h 129"/>
                <a:gd name="T24" fmla="*/ 9 w 154"/>
                <a:gd name="T25" fmla="*/ 53 h 129"/>
                <a:gd name="T26" fmla="*/ 6 w 154"/>
                <a:gd name="T27" fmla="*/ 68 h 129"/>
                <a:gd name="T28" fmla="*/ 7 w 154"/>
                <a:gd name="T29" fmla="*/ 82 h 129"/>
                <a:gd name="T30" fmla="*/ 0 w 154"/>
                <a:gd name="T31" fmla="*/ 95 h 129"/>
                <a:gd name="T32" fmla="*/ 111 w 154"/>
                <a:gd name="T33" fmla="*/ 128 h 129"/>
                <a:gd name="T34" fmla="*/ 113 w 154"/>
                <a:gd name="T35" fmla="*/ 110 h 129"/>
                <a:gd name="T36" fmla="*/ 116 w 154"/>
                <a:gd name="T37" fmla="*/ 105 h 129"/>
                <a:gd name="T38" fmla="*/ 153 w 154"/>
                <a:gd name="T39" fmla="*/ 15 h 129"/>
                <a:gd name="T40" fmla="*/ 153 w 154"/>
                <a:gd name="T41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29">
                  <a:moveTo>
                    <a:pt x="153" y="15"/>
                  </a:moveTo>
                  <a:lnTo>
                    <a:pt x="138" y="9"/>
                  </a:lnTo>
                  <a:lnTo>
                    <a:pt x="127" y="9"/>
                  </a:lnTo>
                  <a:lnTo>
                    <a:pt x="111" y="2"/>
                  </a:lnTo>
                  <a:lnTo>
                    <a:pt x="99" y="0"/>
                  </a:lnTo>
                  <a:lnTo>
                    <a:pt x="86" y="2"/>
                  </a:lnTo>
                  <a:lnTo>
                    <a:pt x="68" y="0"/>
                  </a:lnTo>
                  <a:lnTo>
                    <a:pt x="51" y="1"/>
                  </a:lnTo>
                  <a:lnTo>
                    <a:pt x="38" y="4"/>
                  </a:lnTo>
                  <a:lnTo>
                    <a:pt x="25" y="12"/>
                  </a:lnTo>
                  <a:lnTo>
                    <a:pt x="17" y="25"/>
                  </a:lnTo>
                  <a:lnTo>
                    <a:pt x="11" y="41"/>
                  </a:lnTo>
                  <a:lnTo>
                    <a:pt x="9" y="53"/>
                  </a:lnTo>
                  <a:lnTo>
                    <a:pt x="6" y="68"/>
                  </a:lnTo>
                  <a:lnTo>
                    <a:pt x="7" y="82"/>
                  </a:lnTo>
                  <a:lnTo>
                    <a:pt x="0" y="95"/>
                  </a:lnTo>
                  <a:lnTo>
                    <a:pt x="111" y="128"/>
                  </a:lnTo>
                  <a:lnTo>
                    <a:pt x="113" y="110"/>
                  </a:lnTo>
                  <a:lnTo>
                    <a:pt x="116" y="105"/>
                  </a:lnTo>
                  <a:lnTo>
                    <a:pt x="153" y="15"/>
                  </a:lnTo>
                  <a:lnTo>
                    <a:pt x="153" y="15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0" name="Freeform 18">
              <a:extLst>
                <a:ext uri="{FF2B5EF4-FFF2-40B4-BE49-F238E27FC236}">
                  <a16:creationId xmlns:a16="http://schemas.microsoft.com/office/drawing/2014/main" id="{D8F2B61C-1ED2-42AB-821B-4A826170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178"/>
              <a:ext cx="255" cy="144"/>
            </a:xfrm>
            <a:custGeom>
              <a:avLst/>
              <a:gdLst>
                <a:gd name="T0" fmla="*/ 37 w 367"/>
                <a:gd name="T1" fmla="*/ 93 h 203"/>
                <a:gd name="T2" fmla="*/ 51 w 367"/>
                <a:gd name="T3" fmla="*/ 95 h 203"/>
                <a:gd name="T4" fmla="*/ 64 w 367"/>
                <a:gd name="T5" fmla="*/ 104 h 203"/>
                <a:gd name="T6" fmla="*/ 79 w 367"/>
                <a:gd name="T7" fmla="*/ 110 h 203"/>
                <a:gd name="T8" fmla="*/ 91 w 367"/>
                <a:gd name="T9" fmla="*/ 110 h 203"/>
                <a:gd name="T10" fmla="*/ 103 w 367"/>
                <a:gd name="T11" fmla="*/ 115 h 203"/>
                <a:gd name="T12" fmla="*/ 116 w 367"/>
                <a:gd name="T13" fmla="*/ 114 h 203"/>
                <a:gd name="T14" fmla="*/ 132 w 367"/>
                <a:gd name="T15" fmla="*/ 103 h 203"/>
                <a:gd name="T16" fmla="*/ 144 w 367"/>
                <a:gd name="T17" fmla="*/ 98 h 203"/>
                <a:gd name="T18" fmla="*/ 158 w 367"/>
                <a:gd name="T19" fmla="*/ 98 h 203"/>
                <a:gd name="T20" fmla="*/ 176 w 367"/>
                <a:gd name="T21" fmla="*/ 85 h 203"/>
                <a:gd name="T22" fmla="*/ 188 w 367"/>
                <a:gd name="T23" fmla="*/ 81 h 203"/>
                <a:gd name="T24" fmla="*/ 199 w 367"/>
                <a:gd name="T25" fmla="*/ 80 h 203"/>
                <a:gd name="T26" fmla="*/ 212 w 367"/>
                <a:gd name="T27" fmla="*/ 75 h 203"/>
                <a:gd name="T28" fmla="*/ 224 w 367"/>
                <a:gd name="T29" fmla="*/ 67 h 203"/>
                <a:gd name="T30" fmla="*/ 238 w 367"/>
                <a:gd name="T31" fmla="*/ 61 h 203"/>
                <a:gd name="T32" fmla="*/ 261 w 367"/>
                <a:gd name="T33" fmla="*/ 42 h 203"/>
                <a:gd name="T34" fmla="*/ 273 w 367"/>
                <a:gd name="T35" fmla="*/ 38 h 203"/>
                <a:gd name="T36" fmla="*/ 284 w 367"/>
                <a:gd name="T37" fmla="*/ 26 h 203"/>
                <a:gd name="T38" fmla="*/ 294 w 367"/>
                <a:gd name="T39" fmla="*/ 13 h 203"/>
                <a:gd name="T40" fmla="*/ 312 w 367"/>
                <a:gd name="T41" fmla="*/ 0 h 203"/>
                <a:gd name="T42" fmla="*/ 366 w 367"/>
                <a:gd name="T43" fmla="*/ 77 h 203"/>
                <a:gd name="T44" fmla="*/ 332 w 367"/>
                <a:gd name="T45" fmla="*/ 110 h 203"/>
                <a:gd name="T46" fmla="*/ 319 w 367"/>
                <a:gd name="T47" fmla="*/ 115 h 203"/>
                <a:gd name="T48" fmla="*/ 305 w 367"/>
                <a:gd name="T49" fmla="*/ 130 h 203"/>
                <a:gd name="T50" fmla="*/ 293 w 367"/>
                <a:gd name="T51" fmla="*/ 138 h 203"/>
                <a:gd name="T52" fmla="*/ 274 w 367"/>
                <a:gd name="T53" fmla="*/ 146 h 203"/>
                <a:gd name="T54" fmla="*/ 264 w 367"/>
                <a:gd name="T55" fmla="*/ 151 h 203"/>
                <a:gd name="T56" fmla="*/ 252 w 367"/>
                <a:gd name="T57" fmla="*/ 160 h 203"/>
                <a:gd name="T58" fmla="*/ 241 w 367"/>
                <a:gd name="T59" fmla="*/ 165 h 203"/>
                <a:gd name="T60" fmla="*/ 229 w 367"/>
                <a:gd name="T61" fmla="*/ 167 h 203"/>
                <a:gd name="T62" fmla="*/ 193 w 367"/>
                <a:gd name="T63" fmla="*/ 181 h 203"/>
                <a:gd name="T64" fmla="*/ 177 w 367"/>
                <a:gd name="T65" fmla="*/ 183 h 203"/>
                <a:gd name="T66" fmla="*/ 156 w 367"/>
                <a:gd name="T67" fmla="*/ 192 h 203"/>
                <a:gd name="T68" fmla="*/ 143 w 367"/>
                <a:gd name="T69" fmla="*/ 195 h 203"/>
                <a:gd name="T70" fmla="*/ 131 w 367"/>
                <a:gd name="T71" fmla="*/ 196 h 203"/>
                <a:gd name="T72" fmla="*/ 119 w 367"/>
                <a:gd name="T73" fmla="*/ 195 h 203"/>
                <a:gd name="T74" fmla="*/ 103 w 367"/>
                <a:gd name="T75" fmla="*/ 202 h 203"/>
                <a:gd name="T76" fmla="*/ 91 w 367"/>
                <a:gd name="T77" fmla="*/ 200 h 203"/>
                <a:gd name="T78" fmla="*/ 76 w 367"/>
                <a:gd name="T79" fmla="*/ 202 h 203"/>
                <a:gd name="T80" fmla="*/ 62 w 367"/>
                <a:gd name="T81" fmla="*/ 202 h 203"/>
                <a:gd name="T82" fmla="*/ 46 w 367"/>
                <a:gd name="T83" fmla="*/ 198 h 203"/>
                <a:gd name="T84" fmla="*/ 35 w 367"/>
                <a:gd name="T85" fmla="*/ 189 h 203"/>
                <a:gd name="T86" fmla="*/ 21 w 367"/>
                <a:gd name="T87" fmla="*/ 185 h 203"/>
                <a:gd name="T88" fmla="*/ 10 w 367"/>
                <a:gd name="T89" fmla="*/ 184 h 203"/>
                <a:gd name="T90" fmla="*/ 0 w 367"/>
                <a:gd name="T91" fmla="*/ 181 h 203"/>
                <a:gd name="T92" fmla="*/ 37 w 367"/>
                <a:gd name="T93" fmla="*/ 93 h 203"/>
                <a:gd name="T94" fmla="*/ 37 w 367"/>
                <a:gd name="T95" fmla="*/ 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7" h="203">
                  <a:moveTo>
                    <a:pt x="37" y="93"/>
                  </a:moveTo>
                  <a:lnTo>
                    <a:pt x="51" y="95"/>
                  </a:lnTo>
                  <a:lnTo>
                    <a:pt x="64" y="104"/>
                  </a:lnTo>
                  <a:lnTo>
                    <a:pt x="79" y="110"/>
                  </a:lnTo>
                  <a:lnTo>
                    <a:pt x="91" y="110"/>
                  </a:lnTo>
                  <a:lnTo>
                    <a:pt x="103" y="115"/>
                  </a:lnTo>
                  <a:lnTo>
                    <a:pt x="116" y="114"/>
                  </a:lnTo>
                  <a:lnTo>
                    <a:pt x="132" y="103"/>
                  </a:lnTo>
                  <a:lnTo>
                    <a:pt x="144" y="98"/>
                  </a:lnTo>
                  <a:lnTo>
                    <a:pt x="158" y="98"/>
                  </a:lnTo>
                  <a:lnTo>
                    <a:pt x="176" y="85"/>
                  </a:lnTo>
                  <a:lnTo>
                    <a:pt x="188" y="81"/>
                  </a:lnTo>
                  <a:lnTo>
                    <a:pt x="199" y="80"/>
                  </a:lnTo>
                  <a:lnTo>
                    <a:pt x="212" y="75"/>
                  </a:lnTo>
                  <a:lnTo>
                    <a:pt x="224" y="67"/>
                  </a:lnTo>
                  <a:lnTo>
                    <a:pt x="238" y="61"/>
                  </a:lnTo>
                  <a:lnTo>
                    <a:pt x="261" y="42"/>
                  </a:lnTo>
                  <a:lnTo>
                    <a:pt x="273" y="38"/>
                  </a:lnTo>
                  <a:lnTo>
                    <a:pt x="284" y="26"/>
                  </a:lnTo>
                  <a:lnTo>
                    <a:pt x="294" y="13"/>
                  </a:lnTo>
                  <a:lnTo>
                    <a:pt x="312" y="0"/>
                  </a:lnTo>
                  <a:lnTo>
                    <a:pt x="366" y="77"/>
                  </a:lnTo>
                  <a:lnTo>
                    <a:pt x="332" y="110"/>
                  </a:lnTo>
                  <a:lnTo>
                    <a:pt x="319" y="115"/>
                  </a:lnTo>
                  <a:lnTo>
                    <a:pt x="305" y="130"/>
                  </a:lnTo>
                  <a:lnTo>
                    <a:pt x="293" y="138"/>
                  </a:lnTo>
                  <a:lnTo>
                    <a:pt x="274" y="146"/>
                  </a:lnTo>
                  <a:lnTo>
                    <a:pt x="264" y="151"/>
                  </a:lnTo>
                  <a:lnTo>
                    <a:pt x="252" y="160"/>
                  </a:lnTo>
                  <a:lnTo>
                    <a:pt x="241" y="165"/>
                  </a:lnTo>
                  <a:lnTo>
                    <a:pt x="229" y="167"/>
                  </a:lnTo>
                  <a:lnTo>
                    <a:pt x="193" y="181"/>
                  </a:lnTo>
                  <a:lnTo>
                    <a:pt x="177" y="183"/>
                  </a:lnTo>
                  <a:lnTo>
                    <a:pt x="156" y="192"/>
                  </a:lnTo>
                  <a:lnTo>
                    <a:pt x="143" y="195"/>
                  </a:lnTo>
                  <a:lnTo>
                    <a:pt x="131" y="196"/>
                  </a:lnTo>
                  <a:lnTo>
                    <a:pt x="119" y="195"/>
                  </a:lnTo>
                  <a:lnTo>
                    <a:pt x="103" y="202"/>
                  </a:lnTo>
                  <a:lnTo>
                    <a:pt x="91" y="200"/>
                  </a:lnTo>
                  <a:lnTo>
                    <a:pt x="76" y="202"/>
                  </a:lnTo>
                  <a:lnTo>
                    <a:pt x="62" y="202"/>
                  </a:lnTo>
                  <a:lnTo>
                    <a:pt x="46" y="198"/>
                  </a:lnTo>
                  <a:lnTo>
                    <a:pt x="35" y="189"/>
                  </a:lnTo>
                  <a:lnTo>
                    <a:pt x="21" y="185"/>
                  </a:lnTo>
                  <a:lnTo>
                    <a:pt x="10" y="184"/>
                  </a:lnTo>
                  <a:lnTo>
                    <a:pt x="0" y="181"/>
                  </a:lnTo>
                  <a:lnTo>
                    <a:pt x="37" y="93"/>
                  </a:lnTo>
                  <a:lnTo>
                    <a:pt x="37" y="93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1" name="Freeform 19">
              <a:extLst>
                <a:ext uri="{FF2B5EF4-FFF2-40B4-BE49-F238E27FC236}">
                  <a16:creationId xmlns:a16="http://schemas.microsoft.com/office/drawing/2014/main" id="{118CA0B1-4373-4522-94AC-BA6FA7B0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169"/>
              <a:ext cx="102" cy="81"/>
            </a:xfrm>
            <a:custGeom>
              <a:avLst/>
              <a:gdLst>
                <a:gd name="T0" fmla="*/ 0 w 144"/>
                <a:gd name="T1" fmla="*/ 11 h 111"/>
                <a:gd name="T2" fmla="*/ 11 w 144"/>
                <a:gd name="T3" fmla="*/ 6 h 111"/>
                <a:gd name="T4" fmla="*/ 23 w 144"/>
                <a:gd name="T5" fmla="*/ 4 h 111"/>
                <a:gd name="T6" fmla="*/ 34 w 144"/>
                <a:gd name="T7" fmla="*/ 4 h 111"/>
                <a:gd name="T8" fmla="*/ 51 w 144"/>
                <a:gd name="T9" fmla="*/ 4 h 111"/>
                <a:gd name="T10" fmla="*/ 64 w 144"/>
                <a:gd name="T11" fmla="*/ 1 h 111"/>
                <a:gd name="T12" fmla="*/ 77 w 144"/>
                <a:gd name="T13" fmla="*/ 0 h 111"/>
                <a:gd name="T14" fmla="*/ 92 w 144"/>
                <a:gd name="T15" fmla="*/ 2 h 111"/>
                <a:gd name="T16" fmla="*/ 103 w 144"/>
                <a:gd name="T17" fmla="*/ 10 h 111"/>
                <a:gd name="T18" fmla="*/ 112 w 144"/>
                <a:gd name="T19" fmla="*/ 24 h 111"/>
                <a:gd name="T20" fmla="*/ 123 w 144"/>
                <a:gd name="T21" fmla="*/ 39 h 111"/>
                <a:gd name="T22" fmla="*/ 130 w 144"/>
                <a:gd name="T23" fmla="*/ 50 h 111"/>
                <a:gd name="T24" fmla="*/ 133 w 144"/>
                <a:gd name="T25" fmla="*/ 61 h 111"/>
                <a:gd name="T26" fmla="*/ 136 w 144"/>
                <a:gd name="T27" fmla="*/ 77 h 111"/>
                <a:gd name="T28" fmla="*/ 139 w 144"/>
                <a:gd name="T29" fmla="*/ 92 h 111"/>
                <a:gd name="T30" fmla="*/ 143 w 144"/>
                <a:gd name="T31" fmla="*/ 110 h 111"/>
                <a:gd name="T32" fmla="*/ 62 w 144"/>
                <a:gd name="T33" fmla="*/ 106 h 111"/>
                <a:gd name="T34" fmla="*/ 61 w 144"/>
                <a:gd name="T35" fmla="*/ 92 h 111"/>
                <a:gd name="T36" fmla="*/ 54 w 144"/>
                <a:gd name="T37" fmla="*/ 88 h 111"/>
                <a:gd name="T38" fmla="*/ 0 w 144"/>
                <a:gd name="T39" fmla="*/ 11 h 111"/>
                <a:gd name="T40" fmla="*/ 0 w 144"/>
                <a:gd name="T41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11">
                  <a:moveTo>
                    <a:pt x="0" y="11"/>
                  </a:moveTo>
                  <a:lnTo>
                    <a:pt x="11" y="6"/>
                  </a:lnTo>
                  <a:lnTo>
                    <a:pt x="23" y="4"/>
                  </a:lnTo>
                  <a:lnTo>
                    <a:pt x="34" y="4"/>
                  </a:lnTo>
                  <a:lnTo>
                    <a:pt x="51" y="4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92" y="2"/>
                  </a:lnTo>
                  <a:lnTo>
                    <a:pt x="103" y="10"/>
                  </a:lnTo>
                  <a:lnTo>
                    <a:pt x="112" y="24"/>
                  </a:lnTo>
                  <a:lnTo>
                    <a:pt x="123" y="39"/>
                  </a:lnTo>
                  <a:lnTo>
                    <a:pt x="130" y="50"/>
                  </a:lnTo>
                  <a:lnTo>
                    <a:pt x="133" y="61"/>
                  </a:lnTo>
                  <a:lnTo>
                    <a:pt x="136" y="77"/>
                  </a:lnTo>
                  <a:lnTo>
                    <a:pt x="139" y="92"/>
                  </a:lnTo>
                  <a:lnTo>
                    <a:pt x="143" y="110"/>
                  </a:lnTo>
                  <a:lnTo>
                    <a:pt x="62" y="106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2" name="Freeform 20">
              <a:extLst>
                <a:ext uri="{FF2B5EF4-FFF2-40B4-BE49-F238E27FC236}">
                  <a16:creationId xmlns:a16="http://schemas.microsoft.com/office/drawing/2014/main" id="{3D2C3469-BDA3-4EF1-8C54-32837C7A5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2246"/>
              <a:ext cx="80" cy="319"/>
            </a:xfrm>
            <a:custGeom>
              <a:avLst/>
              <a:gdLst>
                <a:gd name="T0" fmla="*/ 32 w 118"/>
                <a:gd name="T1" fmla="*/ 0 h 445"/>
                <a:gd name="T2" fmla="*/ 35 w 118"/>
                <a:gd name="T3" fmla="*/ 12 h 445"/>
                <a:gd name="T4" fmla="*/ 30 w 118"/>
                <a:gd name="T5" fmla="*/ 30 h 445"/>
                <a:gd name="T6" fmla="*/ 26 w 118"/>
                <a:gd name="T7" fmla="*/ 54 h 445"/>
                <a:gd name="T8" fmla="*/ 19 w 118"/>
                <a:gd name="T9" fmla="*/ 67 h 445"/>
                <a:gd name="T10" fmla="*/ 14 w 118"/>
                <a:gd name="T11" fmla="*/ 85 h 445"/>
                <a:gd name="T12" fmla="*/ 12 w 118"/>
                <a:gd name="T13" fmla="*/ 97 h 445"/>
                <a:gd name="T14" fmla="*/ 11 w 118"/>
                <a:gd name="T15" fmla="*/ 110 h 445"/>
                <a:gd name="T16" fmla="*/ 8 w 118"/>
                <a:gd name="T17" fmla="*/ 129 h 445"/>
                <a:gd name="T18" fmla="*/ 8 w 118"/>
                <a:gd name="T19" fmla="*/ 140 h 445"/>
                <a:gd name="T20" fmla="*/ 5 w 118"/>
                <a:gd name="T21" fmla="*/ 166 h 445"/>
                <a:gd name="T22" fmla="*/ 6 w 118"/>
                <a:gd name="T23" fmla="*/ 182 h 445"/>
                <a:gd name="T24" fmla="*/ 2 w 118"/>
                <a:gd name="T25" fmla="*/ 193 h 445"/>
                <a:gd name="T26" fmla="*/ 0 w 118"/>
                <a:gd name="T27" fmla="*/ 226 h 445"/>
                <a:gd name="T28" fmla="*/ 5 w 118"/>
                <a:gd name="T29" fmla="*/ 241 h 445"/>
                <a:gd name="T30" fmla="*/ 0 w 118"/>
                <a:gd name="T31" fmla="*/ 262 h 445"/>
                <a:gd name="T32" fmla="*/ 0 w 118"/>
                <a:gd name="T33" fmla="*/ 276 h 445"/>
                <a:gd name="T34" fmla="*/ 6 w 118"/>
                <a:gd name="T35" fmla="*/ 291 h 445"/>
                <a:gd name="T36" fmla="*/ 6 w 118"/>
                <a:gd name="T37" fmla="*/ 307 h 445"/>
                <a:gd name="T38" fmla="*/ 8 w 118"/>
                <a:gd name="T39" fmla="*/ 319 h 445"/>
                <a:gd name="T40" fmla="*/ 24 w 118"/>
                <a:gd name="T41" fmla="*/ 380 h 445"/>
                <a:gd name="T42" fmla="*/ 30 w 118"/>
                <a:gd name="T43" fmla="*/ 392 h 445"/>
                <a:gd name="T44" fmla="*/ 30 w 118"/>
                <a:gd name="T45" fmla="*/ 404 h 445"/>
                <a:gd name="T46" fmla="*/ 32 w 118"/>
                <a:gd name="T47" fmla="*/ 418 h 445"/>
                <a:gd name="T48" fmla="*/ 112 w 118"/>
                <a:gd name="T49" fmla="*/ 444 h 445"/>
                <a:gd name="T50" fmla="*/ 112 w 118"/>
                <a:gd name="T51" fmla="*/ 430 h 445"/>
                <a:gd name="T52" fmla="*/ 117 w 118"/>
                <a:gd name="T53" fmla="*/ 415 h 445"/>
                <a:gd name="T54" fmla="*/ 116 w 118"/>
                <a:gd name="T55" fmla="*/ 402 h 445"/>
                <a:gd name="T56" fmla="*/ 109 w 118"/>
                <a:gd name="T57" fmla="*/ 370 h 445"/>
                <a:gd name="T58" fmla="*/ 104 w 118"/>
                <a:gd name="T59" fmla="*/ 359 h 445"/>
                <a:gd name="T60" fmla="*/ 100 w 118"/>
                <a:gd name="T61" fmla="*/ 346 h 445"/>
                <a:gd name="T62" fmla="*/ 95 w 118"/>
                <a:gd name="T63" fmla="*/ 329 h 445"/>
                <a:gd name="T64" fmla="*/ 89 w 118"/>
                <a:gd name="T65" fmla="*/ 314 h 445"/>
                <a:gd name="T66" fmla="*/ 88 w 118"/>
                <a:gd name="T67" fmla="*/ 299 h 445"/>
                <a:gd name="T68" fmla="*/ 84 w 118"/>
                <a:gd name="T69" fmla="*/ 288 h 445"/>
                <a:gd name="T70" fmla="*/ 76 w 118"/>
                <a:gd name="T71" fmla="*/ 276 h 445"/>
                <a:gd name="T72" fmla="*/ 74 w 118"/>
                <a:gd name="T73" fmla="*/ 252 h 445"/>
                <a:gd name="T74" fmla="*/ 73 w 118"/>
                <a:gd name="T75" fmla="*/ 232 h 445"/>
                <a:gd name="T76" fmla="*/ 76 w 118"/>
                <a:gd name="T77" fmla="*/ 212 h 445"/>
                <a:gd name="T78" fmla="*/ 76 w 118"/>
                <a:gd name="T79" fmla="*/ 198 h 445"/>
                <a:gd name="T80" fmla="*/ 81 w 118"/>
                <a:gd name="T81" fmla="*/ 175 h 445"/>
                <a:gd name="T82" fmla="*/ 84 w 118"/>
                <a:gd name="T83" fmla="*/ 159 h 445"/>
                <a:gd name="T84" fmla="*/ 84 w 118"/>
                <a:gd name="T85" fmla="*/ 148 h 445"/>
                <a:gd name="T86" fmla="*/ 90 w 118"/>
                <a:gd name="T87" fmla="*/ 126 h 445"/>
                <a:gd name="T88" fmla="*/ 91 w 118"/>
                <a:gd name="T89" fmla="*/ 112 h 445"/>
                <a:gd name="T90" fmla="*/ 101 w 118"/>
                <a:gd name="T91" fmla="*/ 80 h 445"/>
                <a:gd name="T92" fmla="*/ 104 w 118"/>
                <a:gd name="T93" fmla="*/ 60 h 445"/>
                <a:gd name="T94" fmla="*/ 106 w 118"/>
                <a:gd name="T95" fmla="*/ 46 h 445"/>
                <a:gd name="T96" fmla="*/ 111 w 118"/>
                <a:gd name="T97" fmla="*/ 33 h 445"/>
                <a:gd name="T98" fmla="*/ 112 w 118"/>
                <a:gd name="T99" fmla="*/ 20 h 445"/>
                <a:gd name="T100" fmla="*/ 113 w 118"/>
                <a:gd name="T101" fmla="*/ 5 h 445"/>
                <a:gd name="T102" fmla="*/ 32 w 118"/>
                <a:gd name="T103" fmla="*/ 0 h 445"/>
                <a:gd name="T104" fmla="*/ 32 w 118"/>
                <a:gd name="T105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445">
                  <a:moveTo>
                    <a:pt x="32" y="0"/>
                  </a:moveTo>
                  <a:lnTo>
                    <a:pt x="35" y="12"/>
                  </a:lnTo>
                  <a:lnTo>
                    <a:pt x="30" y="30"/>
                  </a:lnTo>
                  <a:lnTo>
                    <a:pt x="26" y="54"/>
                  </a:lnTo>
                  <a:lnTo>
                    <a:pt x="19" y="67"/>
                  </a:lnTo>
                  <a:lnTo>
                    <a:pt x="14" y="85"/>
                  </a:lnTo>
                  <a:lnTo>
                    <a:pt x="12" y="97"/>
                  </a:lnTo>
                  <a:lnTo>
                    <a:pt x="11" y="110"/>
                  </a:lnTo>
                  <a:lnTo>
                    <a:pt x="8" y="129"/>
                  </a:lnTo>
                  <a:lnTo>
                    <a:pt x="8" y="140"/>
                  </a:lnTo>
                  <a:lnTo>
                    <a:pt x="5" y="166"/>
                  </a:lnTo>
                  <a:lnTo>
                    <a:pt x="6" y="182"/>
                  </a:lnTo>
                  <a:lnTo>
                    <a:pt x="2" y="193"/>
                  </a:lnTo>
                  <a:lnTo>
                    <a:pt x="0" y="226"/>
                  </a:lnTo>
                  <a:lnTo>
                    <a:pt x="5" y="241"/>
                  </a:lnTo>
                  <a:lnTo>
                    <a:pt x="0" y="262"/>
                  </a:lnTo>
                  <a:lnTo>
                    <a:pt x="0" y="276"/>
                  </a:lnTo>
                  <a:lnTo>
                    <a:pt x="6" y="291"/>
                  </a:lnTo>
                  <a:lnTo>
                    <a:pt x="6" y="307"/>
                  </a:lnTo>
                  <a:lnTo>
                    <a:pt x="8" y="319"/>
                  </a:lnTo>
                  <a:lnTo>
                    <a:pt x="24" y="380"/>
                  </a:lnTo>
                  <a:lnTo>
                    <a:pt x="30" y="392"/>
                  </a:lnTo>
                  <a:lnTo>
                    <a:pt x="30" y="404"/>
                  </a:lnTo>
                  <a:lnTo>
                    <a:pt x="32" y="418"/>
                  </a:lnTo>
                  <a:lnTo>
                    <a:pt x="112" y="444"/>
                  </a:lnTo>
                  <a:lnTo>
                    <a:pt x="112" y="430"/>
                  </a:lnTo>
                  <a:lnTo>
                    <a:pt x="117" y="415"/>
                  </a:lnTo>
                  <a:lnTo>
                    <a:pt x="116" y="402"/>
                  </a:lnTo>
                  <a:lnTo>
                    <a:pt x="109" y="370"/>
                  </a:lnTo>
                  <a:lnTo>
                    <a:pt x="104" y="359"/>
                  </a:lnTo>
                  <a:lnTo>
                    <a:pt x="100" y="346"/>
                  </a:lnTo>
                  <a:lnTo>
                    <a:pt x="95" y="329"/>
                  </a:lnTo>
                  <a:lnTo>
                    <a:pt x="89" y="314"/>
                  </a:lnTo>
                  <a:lnTo>
                    <a:pt x="88" y="299"/>
                  </a:lnTo>
                  <a:lnTo>
                    <a:pt x="84" y="288"/>
                  </a:lnTo>
                  <a:lnTo>
                    <a:pt x="76" y="276"/>
                  </a:lnTo>
                  <a:lnTo>
                    <a:pt x="74" y="252"/>
                  </a:lnTo>
                  <a:lnTo>
                    <a:pt x="73" y="232"/>
                  </a:lnTo>
                  <a:lnTo>
                    <a:pt x="76" y="212"/>
                  </a:lnTo>
                  <a:lnTo>
                    <a:pt x="76" y="198"/>
                  </a:lnTo>
                  <a:lnTo>
                    <a:pt x="81" y="175"/>
                  </a:lnTo>
                  <a:lnTo>
                    <a:pt x="84" y="159"/>
                  </a:lnTo>
                  <a:lnTo>
                    <a:pt x="84" y="148"/>
                  </a:lnTo>
                  <a:lnTo>
                    <a:pt x="90" y="126"/>
                  </a:lnTo>
                  <a:lnTo>
                    <a:pt x="91" y="112"/>
                  </a:lnTo>
                  <a:lnTo>
                    <a:pt x="101" y="80"/>
                  </a:lnTo>
                  <a:lnTo>
                    <a:pt x="104" y="60"/>
                  </a:lnTo>
                  <a:lnTo>
                    <a:pt x="106" y="46"/>
                  </a:lnTo>
                  <a:lnTo>
                    <a:pt x="111" y="33"/>
                  </a:lnTo>
                  <a:lnTo>
                    <a:pt x="112" y="20"/>
                  </a:lnTo>
                  <a:lnTo>
                    <a:pt x="113" y="5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3" name="Freeform 21">
              <a:extLst>
                <a:ext uri="{FF2B5EF4-FFF2-40B4-BE49-F238E27FC236}">
                  <a16:creationId xmlns:a16="http://schemas.microsoft.com/office/drawing/2014/main" id="{98943BCA-BFB0-4995-8BE4-8CC06AD36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545"/>
              <a:ext cx="238" cy="116"/>
            </a:xfrm>
            <a:custGeom>
              <a:avLst/>
              <a:gdLst>
                <a:gd name="T0" fmla="*/ 260 w 342"/>
                <a:gd name="T1" fmla="*/ 0 h 166"/>
                <a:gd name="T2" fmla="*/ 250 w 342"/>
                <a:gd name="T3" fmla="*/ 19 h 166"/>
                <a:gd name="T4" fmla="*/ 240 w 342"/>
                <a:gd name="T5" fmla="*/ 36 h 166"/>
                <a:gd name="T6" fmla="*/ 227 w 342"/>
                <a:gd name="T7" fmla="*/ 50 h 166"/>
                <a:gd name="T8" fmla="*/ 218 w 342"/>
                <a:gd name="T9" fmla="*/ 61 h 166"/>
                <a:gd name="T10" fmla="*/ 204 w 342"/>
                <a:gd name="T11" fmla="*/ 76 h 166"/>
                <a:gd name="T12" fmla="*/ 181 w 342"/>
                <a:gd name="T13" fmla="*/ 95 h 166"/>
                <a:gd name="T14" fmla="*/ 174 w 342"/>
                <a:gd name="T15" fmla="*/ 101 h 166"/>
                <a:gd name="T16" fmla="*/ 170 w 342"/>
                <a:gd name="T17" fmla="*/ 98 h 166"/>
                <a:gd name="T18" fmla="*/ 157 w 342"/>
                <a:gd name="T19" fmla="*/ 94 h 166"/>
                <a:gd name="T20" fmla="*/ 154 w 342"/>
                <a:gd name="T21" fmla="*/ 79 h 166"/>
                <a:gd name="T22" fmla="*/ 144 w 342"/>
                <a:gd name="T23" fmla="*/ 54 h 166"/>
                <a:gd name="T24" fmla="*/ 136 w 342"/>
                <a:gd name="T25" fmla="*/ 43 h 166"/>
                <a:gd name="T26" fmla="*/ 124 w 342"/>
                <a:gd name="T27" fmla="*/ 26 h 166"/>
                <a:gd name="T28" fmla="*/ 112 w 342"/>
                <a:gd name="T29" fmla="*/ 18 h 166"/>
                <a:gd name="T30" fmla="*/ 99 w 342"/>
                <a:gd name="T31" fmla="*/ 11 h 166"/>
                <a:gd name="T32" fmla="*/ 83 w 342"/>
                <a:gd name="T33" fmla="*/ 7 h 166"/>
                <a:gd name="T34" fmla="*/ 66 w 342"/>
                <a:gd name="T35" fmla="*/ 6 h 166"/>
                <a:gd name="T36" fmla="*/ 56 w 342"/>
                <a:gd name="T37" fmla="*/ 7 h 166"/>
                <a:gd name="T38" fmla="*/ 42 w 342"/>
                <a:gd name="T39" fmla="*/ 11 h 166"/>
                <a:gd name="T40" fmla="*/ 26 w 342"/>
                <a:gd name="T41" fmla="*/ 22 h 166"/>
                <a:gd name="T42" fmla="*/ 11 w 342"/>
                <a:gd name="T43" fmla="*/ 39 h 166"/>
                <a:gd name="T44" fmla="*/ 6 w 342"/>
                <a:gd name="T45" fmla="*/ 50 h 166"/>
                <a:gd name="T46" fmla="*/ 2 w 342"/>
                <a:gd name="T47" fmla="*/ 63 h 166"/>
                <a:gd name="T48" fmla="*/ 0 w 342"/>
                <a:gd name="T49" fmla="*/ 73 h 166"/>
                <a:gd name="T50" fmla="*/ 1 w 342"/>
                <a:gd name="T51" fmla="*/ 86 h 166"/>
                <a:gd name="T52" fmla="*/ 3 w 342"/>
                <a:gd name="T53" fmla="*/ 100 h 166"/>
                <a:gd name="T54" fmla="*/ 0 w 342"/>
                <a:gd name="T55" fmla="*/ 121 h 166"/>
                <a:gd name="T56" fmla="*/ 80 w 342"/>
                <a:gd name="T57" fmla="*/ 119 h 166"/>
                <a:gd name="T58" fmla="*/ 76 w 342"/>
                <a:gd name="T59" fmla="*/ 90 h 166"/>
                <a:gd name="T60" fmla="*/ 76 w 342"/>
                <a:gd name="T61" fmla="*/ 78 h 166"/>
                <a:gd name="T62" fmla="*/ 88 w 342"/>
                <a:gd name="T63" fmla="*/ 86 h 166"/>
                <a:gd name="T64" fmla="*/ 94 w 342"/>
                <a:gd name="T65" fmla="*/ 107 h 166"/>
                <a:gd name="T66" fmla="*/ 96 w 342"/>
                <a:gd name="T67" fmla="*/ 120 h 166"/>
                <a:gd name="T68" fmla="*/ 102 w 342"/>
                <a:gd name="T69" fmla="*/ 132 h 166"/>
                <a:gd name="T70" fmla="*/ 118 w 342"/>
                <a:gd name="T71" fmla="*/ 150 h 166"/>
                <a:gd name="T72" fmla="*/ 129 w 342"/>
                <a:gd name="T73" fmla="*/ 157 h 166"/>
                <a:gd name="T74" fmla="*/ 145 w 342"/>
                <a:gd name="T75" fmla="*/ 164 h 166"/>
                <a:gd name="T76" fmla="*/ 157 w 342"/>
                <a:gd name="T77" fmla="*/ 165 h 166"/>
                <a:gd name="T78" fmla="*/ 171 w 342"/>
                <a:gd name="T79" fmla="*/ 164 h 166"/>
                <a:gd name="T80" fmla="*/ 182 w 342"/>
                <a:gd name="T81" fmla="*/ 162 h 166"/>
                <a:gd name="T82" fmla="*/ 194 w 342"/>
                <a:gd name="T83" fmla="*/ 164 h 166"/>
                <a:gd name="T84" fmla="*/ 207 w 342"/>
                <a:gd name="T85" fmla="*/ 162 h 166"/>
                <a:gd name="T86" fmla="*/ 220 w 342"/>
                <a:gd name="T87" fmla="*/ 160 h 166"/>
                <a:gd name="T88" fmla="*/ 231 w 342"/>
                <a:gd name="T89" fmla="*/ 153 h 166"/>
                <a:gd name="T90" fmla="*/ 246 w 342"/>
                <a:gd name="T91" fmla="*/ 140 h 166"/>
                <a:gd name="T92" fmla="*/ 264 w 342"/>
                <a:gd name="T93" fmla="*/ 124 h 166"/>
                <a:gd name="T94" fmla="*/ 274 w 342"/>
                <a:gd name="T95" fmla="*/ 109 h 166"/>
                <a:gd name="T96" fmla="*/ 286 w 342"/>
                <a:gd name="T97" fmla="*/ 100 h 166"/>
                <a:gd name="T98" fmla="*/ 290 w 342"/>
                <a:gd name="T99" fmla="*/ 73 h 166"/>
                <a:gd name="T100" fmla="*/ 291 w 342"/>
                <a:gd name="T101" fmla="*/ 89 h 166"/>
                <a:gd name="T102" fmla="*/ 305 w 342"/>
                <a:gd name="T103" fmla="*/ 78 h 166"/>
                <a:gd name="T104" fmla="*/ 312 w 342"/>
                <a:gd name="T105" fmla="*/ 67 h 166"/>
                <a:gd name="T106" fmla="*/ 324 w 342"/>
                <a:gd name="T107" fmla="*/ 55 h 166"/>
                <a:gd name="T108" fmla="*/ 328 w 342"/>
                <a:gd name="T109" fmla="*/ 45 h 166"/>
                <a:gd name="T110" fmla="*/ 338 w 342"/>
                <a:gd name="T111" fmla="*/ 34 h 166"/>
                <a:gd name="T112" fmla="*/ 341 w 342"/>
                <a:gd name="T113" fmla="*/ 23 h 166"/>
                <a:gd name="T114" fmla="*/ 260 w 342"/>
                <a:gd name="T115" fmla="*/ 0 h 166"/>
                <a:gd name="T116" fmla="*/ 260 w 342"/>
                <a:gd name="T1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2" h="166">
                  <a:moveTo>
                    <a:pt x="260" y="0"/>
                  </a:moveTo>
                  <a:lnTo>
                    <a:pt x="250" y="19"/>
                  </a:lnTo>
                  <a:lnTo>
                    <a:pt x="240" y="36"/>
                  </a:lnTo>
                  <a:lnTo>
                    <a:pt x="227" y="50"/>
                  </a:lnTo>
                  <a:lnTo>
                    <a:pt x="218" y="61"/>
                  </a:lnTo>
                  <a:lnTo>
                    <a:pt x="204" y="76"/>
                  </a:lnTo>
                  <a:lnTo>
                    <a:pt x="181" y="95"/>
                  </a:lnTo>
                  <a:lnTo>
                    <a:pt x="174" y="101"/>
                  </a:lnTo>
                  <a:lnTo>
                    <a:pt x="170" y="98"/>
                  </a:lnTo>
                  <a:lnTo>
                    <a:pt x="157" y="94"/>
                  </a:lnTo>
                  <a:lnTo>
                    <a:pt x="154" y="79"/>
                  </a:lnTo>
                  <a:lnTo>
                    <a:pt x="144" y="54"/>
                  </a:lnTo>
                  <a:lnTo>
                    <a:pt x="136" y="43"/>
                  </a:lnTo>
                  <a:lnTo>
                    <a:pt x="124" y="26"/>
                  </a:lnTo>
                  <a:lnTo>
                    <a:pt x="112" y="18"/>
                  </a:lnTo>
                  <a:lnTo>
                    <a:pt x="99" y="11"/>
                  </a:lnTo>
                  <a:lnTo>
                    <a:pt x="83" y="7"/>
                  </a:lnTo>
                  <a:lnTo>
                    <a:pt x="66" y="6"/>
                  </a:lnTo>
                  <a:lnTo>
                    <a:pt x="56" y="7"/>
                  </a:lnTo>
                  <a:lnTo>
                    <a:pt x="42" y="11"/>
                  </a:lnTo>
                  <a:lnTo>
                    <a:pt x="26" y="22"/>
                  </a:lnTo>
                  <a:lnTo>
                    <a:pt x="11" y="39"/>
                  </a:lnTo>
                  <a:lnTo>
                    <a:pt x="6" y="50"/>
                  </a:lnTo>
                  <a:lnTo>
                    <a:pt x="2" y="63"/>
                  </a:lnTo>
                  <a:lnTo>
                    <a:pt x="0" y="73"/>
                  </a:lnTo>
                  <a:lnTo>
                    <a:pt x="1" y="86"/>
                  </a:lnTo>
                  <a:lnTo>
                    <a:pt x="3" y="100"/>
                  </a:lnTo>
                  <a:lnTo>
                    <a:pt x="0" y="121"/>
                  </a:lnTo>
                  <a:lnTo>
                    <a:pt x="80" y="119"/>
                  </a:lnTo>
                  <a:lnTo>
                    <a:pt x="76" y="90"/>
                  </a:lnTo>
                  <a:lnTo>
                    <a:pt x="76" y="78"/>
                  </a:lnTo>
                  <a:lnTo>
                    <a:pt x="88" y="86"/>
                  </a:lnTo>
                  <a:lnTo>
                    <a:pt x="94" y="107"/>
                  </a:lnTo>
                  <a:lnTo>
                    <a:pt x="96" y="120"/>
                  </a:lnTo>
                  <a:lnTo>
                    <a:pt x="102" y="132"/>
                  </a:lnTo>
                  <a:lnTo>
                    <a:pt x="118" y="150"/>
                  </a:lnTo>
                  <a:lnTo>
                    <a:pt x="129" y="157"/>
                  </a:lnTo>
                  <a:lnTo>
                    <a:pt x="145" y="164"/>
                  </a:lnTo>
                  <a:lnTo>
                    <a:pt x="157" y="165"/>
                  </a:lnTo>
                  <a:lnTo>
                    <a:pt x="171" y="164"/>
                  </a:lnTo>
                  <a:lnTo>
                    <a:pt x="182" y="162"/>
                  </a:lnTo>
                  <a:lnTo>
                    <a:pt x="194" y="164"/>
                  </a:lnTo>
                  <a:lnTo>
                    <a:pt x="207" y="162"/>
                  </a:lnTo>
                  <a:lnTo>
                    <a:pt x="220" y="160"/>
                  </a:lnTo>
                  <a:lnTo>
                    <a:pt x="231" y="153"/>
                  </a:lnTo>
                  <a:lnTo>
                    <a:pt x="246" y="140"/>
                  </a:lnTo>
                  <a:lnTo>
                    <a:pt x="264" y="124"/>
                  </a:lnTo>
                  <a:lnTo>
                    <a:pt x="274" y="109"/>
                  </a:lnTo>
                  <a:lnTo>
                    <a:pt x="286" y="100"/>
                  </a:lnTo>
                  <a:lnTo>
                    <a:pt x="290" y="73"/>
                  </a:lnTo>
                  <a:lnTo>
                    <a:pt x="291" y="89"/>
                  </a:lnTo>
                  <a:lnTo>
                    <a:pt x="305" y="78"/>
                  </a:lnTo>
                  <a:lnTo>
                    <a:pt x="312" y="67"/>
                  </a:lnTo>
                  <a:lnTo>
                    <a:pt x="324" y="55"/>
                  </a:lnTo>
                  <a:lnTo>
                    <a:pt x="328" y="45"/>
                  </a:lnTo>
                  <a:lnTo>
                    <a:pt x="338" y="34"/>
                  </a:lnTo>
                  <a:lnTo>
                    <a:pt x="341" y="23"/>
                  </a:lnTo>
                  <a:lnTo>
                    <a:pt x="260" y="0"/>
                  </a:lnTo>
                  <a:lnTo>
                    <a:pt x="260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4" name="Freeform 22">
              <a:extLst>
                <a:ext uri="{FF2B5EF4-FFF2-40B4-BE49-F238E27FC236}">
                  <a16:creationId xmlns:a16="http://schemas.microsoft.com/office/drawing/2014/main" id="{6CAE3D07-C5B4-4447-8E9C-EAD689D6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628"/>
              <a:ext cx="60" cy="102"/>
            </a:xfrm>
            <a:custGeom>
              <a:avLst/>
              <a:gdLst>
                <a:gd name="T0" fmla="*/ 0 w 87"/>
                <a:gd name="T1" fmla="*/ 3 h 143"/>
                <a:gd name="T2" fmla="*/ 1 w 87"/>
                <a:gd name="T3" fmla="*/ 19 h 143"/>
                <a:gd name="T4" fmla="*/ 17 w 87"/>
                <a:gd name="T5" fmla="*/ 90 h 143"/>
                <a:gd name="T6" fmla="*/ 19 w 87"/>
                <a:gd name="T7" fmla="*/ 107 h 143"/>
                <a:gd name="T8" fmla="*/ 11 w 87"/>
                <a:gd name="T9" fmla="*/ 120 h 143"/>
                <a:gd name="T10" fmla="*/ 17 w 87"/>
                <a:gd name="T11" fmla="*/ 137 h 143"/>
                <a:gd name="T12" fmla="*/ 34 w 87"/>
                <a:gd name="T13" fmla="*/ 142 h 143"/>
                <a:gd name="T14" fmla="*/ 69 w 87"/>
                <a:gd name="T15" fmla="*/ 138 h 143"/>
                <a:gd name="T16" fmla="*/ 83 w 87"/>
                <a:gd name="T17" fmla="*/ 127 h 143"/>
                <a:gd name="T18" fmla="*/ 86 w 87"/>
                <a:gd name="T19" fmla="*/ 117 h 143"/>
                <a:gd name="T20" fmla="*/ 74 w 87"/>
                <a:gd name="T21" fmla="*/ 106 h 143"/>
                <a:gd name="T22" fmla="*/ 74 w 87"/>
                <a:gd name="T23" fmla="*/ 90 h 143"/>
                <a:gd name="T24" fmla="*/ 84 w 87"/>
                <a:gd name="T25" fmla="*/ 20 h 143"/>
                <a:gd name="T26" fmla="*/ 82 w 87"/>
                <a:gd name="T27" fmla="*/ 4 h 143"/>
                <a:gd name="T28" fmla="*/ 80 w 87"/>
                <a:gd name="T29" fmla="*/ 0 h 143"/>
                <a:gd name="T30" fmla="*/ 0 w 87"/>
                <a:gd name="T31" fmla="*/ 3 h 143"/>
                <a:gd name="T32" fmla="*/ 0 w 87"/>
                <a:gd name="T33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43">
                  <a:moveTo>
                    <a:pt x="0" y="3"/>
                  </a:moveTo>
                  <a:lnTo>
                    <a:pt x="1" y="19"/>
                  </a:lnTo>
                  <a:lnTo>
                    <a:pt x="17" y="90"/>
                  </a:lnTo>
                  <a:lnTo>
                    <a:pt x="19" y="107"/>
                  </a:lnTo>
                  <a:lnTo>
                    <a:pt x="11" y="120"/>
                  </a:lnTo>
                  <a:lnTo>
                    <a:pt x="17" y="137"/>
                  </a:lnTo>
                  <a:lnTo>
                    <a:pt x="34" y="142"/>
                  </a:lnTo>
                  <a:lnTo>
                    <a:pt x="69" y="138"/>
                  </a:lnTo>
                  <a:lnTo>
                    <a:pt x="83" y="127"/>
                  </a:lnTo>
                  <a:lnTo>
                    <a:pt x="86" y="117"/>
                  </a:lnTo>
                  <a:lnTo>
                    <a:pt x="74" y="106"/>
                  </a:lnTo>
                  <a:lnTo>
                    <a:pt x="74" y="90"/>
                  </a:lnTo>
                  <a:lnTo>
                    <a:pt x="84" y="20"/>
                  </a:lnTo>
                  <a:lnTo>
                    <a:pt x="82" y="4"/>
                  </a:lnTo>
                  <a:lnTo>
                    <a:pt x="8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5" name="Freeform 23">
              <a:extLst>
                <a:ext uri="{FF2B5EF4-FFF2-40B4-BE49-F238E27FC236}">
                  <a16:creationId xmlns:a16="http://schemas.microsoft.com/office/drawing/2014/main" id="{6D39B267-0EF5-438E-8428-BC4CD4A3F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03"/>
              <a:ext cx="113" cy="183"/>
            </a:xfrm>
            <a:custGeom>
              <a:avLst/>
              <a:gdLst>
                <a:gd name="T0" fmla="*/ 0 w 163"/>
                <a:gd name="T1" fmla="*/ 8 h 257"/>
                <a:gd name="T2" fmla="*/ 2 w 163"/>
                <a:gd name="T3" fmla="*/ 21 h 257"/>
                <a:gd name="T4" fmla="*/ 6 w 163"/>
                <a:gd name="T5" fmla="*/ 33 h 257"/>
                <a:gd name="T6" fmla="*/ 6 w 163"/>
                <a:gd name="T7" fmla="*/ 41 h 257"/>
                <a:gd name="T8" fmla="*/ 3 w 163"/>
                <a:gd name="T9" fmla="*/ 50 h 257"/>
                <a:gd name="T10" fmla="*/ 4 w 163"/>
                <a:gd name="T11" fmla="*/ 70 h 257"/>
                <a:gd name="T12" fmla="*/ 7 w 163"/>
                <a:gd name="T13" fmla="*/ 82 h 257"/>
                <a:gd name="T14" fmla="*/ 15 w 163"/>
                <a:gd name="T15" fmla="*/ 96 h 257"/>
                <a:gd name="T16" fmla="*/ 11 w 163"/>
                <a:gd name="T17" fmla="*/ 98 h 257"/>
                <a:gd name="T18" fmla="*/ 8 w 163"/>
                <a:gd name="T19" fmla="*/ 111 h 257"/>
                <a:gd name="T20" fmla="*/ 10 w 163"/>
                <a:gd name="T21" fmla="*/ 128 h 257"/>
                <a:gd name="T22" fmla="*/ 12 w 163"/>
                <a:gd name="T23" fmla="*/ 140 h 257"/>
                <a:gd name="T24" fmla="*/ 25 w 163"/>
                <a:gd name="T25" fmla="*/ 144 h 257"/>
                <a:gd name="T26" fmla="*/ 18 w 163"/>
                <a:gd name="T27" fmla="*/ 156 h 257"/>
                <a:gd name="T28" fmla="*/ 18 w 163"/>
                <a:gd name="T29" fmla="*/ 168 h 257"/>
                <a:gd name="T30" fmla="*/ 20 w 163"/>
                <a:gd name="T31" fmla="*/ 182 h 257"/>
                <a:gd name="T32" fmla="*/ 33 w 163"/>
                <a:gd name="T33" fmla="*/ 186 h 257"/>
                <a:gd name="T34" fmla="*/ 22 w 163"/>
                <a:gd name="T35" fmla="*/ 198 h 257"/>
                <a:gd name="T36" fmla="*/ 18 w 163"/>
                <a:gd name="T37" fmla="*/ 210 h 257"/>
                <a:gd name="T38" fmla="*/ 16 w 163"/>
                <a:gd name="T39" fmla="*/ 223 h 257"/>
                <a:gd name="T40" fmla="*/ 16 w 163"/>
                <a:gd name="T41" fmla="*/ 233 h 257"/>
                <a:gd name="T42" fmla="*/ 16 w 163"/>
                <a:gd name="T43" fmla="*/ 246 h 257"/>
                <a:gd name="T44" fmla="*/ 157 w 163"/>
                <a:gd name="T45" fmla="*/ 256 h 257"/>
                <a:gd name="T46" fmla="*/ 161 w 163"/>
                <a:gd name="T47" fmla="*/ 242 h 257"/>
                <a:gd name="T48" fmla="*/ 162 w 163"/>
                <a:gd name="T49" fmla="*/ 232 h 257"/>
                <a:gd name="T50" fmla="*/ 161 w 163"/>
                <a:gd name="T51" fmla="*/ 222 h 257"/>
                <a:gd name="T52" fmla="*/ 158 w 163"/>
                <a:gd name="T53" fmla="*/ 210 h 257"/>
                <a:gd name="T54" fmla="*/ 155 w 163"/>
                <a:gd name="T55" fmla="*/ 200 h 257"/>
                <a:gd name="T56" fmla="*/ 150 w 163"/>
                <a:gd name="T57" fmla="*/ 188 h 257"/>
                <a:gd name="T58" fmla="*/ 140 w 163"/>
                <a:gd name="T59" fmla="*/ 179 h 257"/>
                <a:gd name="T60" fmla="*/ 139 w 163"/>
                <a:gd name="T61" fmla="*/ 178 h 257"/>
                <a:gd name="T62" fmla="*/ 144 w 163"/>
                <a:gd name="T63" fmla="*/ 165 h 257"/>
                <a:gd name="T64" fmla="*/ 144 w 163"/>
                <a:gd name="T65" fmla="*/ 152 h 257"/>
                <a:gd name="T66" fmla="*/ 141 w 163"/>
                <a:gd name="T67" fmla="*/ 140 h 257"/>
                <a:gd name="T68" fmla="*/ 136 w 163"/>
                <a:gd name="T69" fmla="*/ 129 h 257"/>
                <a:gd name="T70" fmla="*/ 125 w 163"/>
                <a:gd name="T71" fmla="*/ 122 h 257"/>
                <a:gd name="T72" fmla="*/ 122 w 163"/>
                <a:gd name="T73" fmla="*/ 107 h 257"/>
                <a:gd name="T74" fmla="*/ 114 w 163"/>
                <a:gd name="T75" fmla="*/ 97 h 257"/>
                <a:gd name="T76" fmla="*/ 118 w 163"/>
                <a:gd name="T77" fmla="*/ 94 h 257"/>
                <a:gd name="T78" fmla="*/ 122 w 163"/>
                <a:gd name="T79" fmla="*/ 82 h 257"/>
                <a:gd name="T80" fmla="*/ 122 w 163"/>
                <a:gd name="T81" fmla="*/ 71 h 257"/>
                <a:gd name="T82" fmla="*/ 118 w 163"/>
                <a:gd name="T83" fmla="*/ 59 h 257"/>
                <a:gd name="T84" fmla="*/ 112 w 163"/>
                <a:gd name="T85" fmla="*/ 42 h 257"/>
                <a:gd name="T86" fmla="*/ 103 w 163"/>
                <a:gd name="T87" fmla="*/ 42 h 257"/>
                <a:gd name="T88" fmla="*/ 112 w 163"/>
                <a:gd name="T89" fmla="*/ 32 h 257"/>
                <a:gd name="T90" fmla="*/ 0 w 163"/>
                <a:gd name="T9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" h="257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3" y="28"/>
                  </a:lnTo>
                  <a:lnTo>
                    <a:pt x="6" y="33"/>
                  </a:lnTo>
                  <a:lnTo>
                    <a:pt x="11" y="39"/>
                  </a:lnTo>
                  <a:lnTo>
                    <a:pt x="6" y="41"/>
                  </a:lnTo>
                  <a:lnTo>
                    <a:pt x="3" y="46"/>
                  </a:lnTo>
                  <a:lnTo>
                    <a:pt x="3" y="50"/>
                  </a:lnTo>
                  <a:lnTo>
                    <a:pt x="3" y="62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7" y="82"/>
                  </a:lnTo>
                  <a:lnTo>
                    <a:pt x="11" y="87"/>
                  </a:lnTo>
                  <a:lnTo>
                    <a:pt x="15" y="96"/>
                  </a:lnTo>
                  <a:lnTo>
                    <a:pt x="18" y="100"/>
                  </a:lnTo>
                  <a:lnTo>
                    <a:pt x="11" y="98"/>
                  </a:lnTo>
                  <a:lnTo>
                    <a:pt x="10" y="104"/>
                  </a:lnTo>
                  <a:lnTo>
                    <a:pt x="8" y="111"/>
                  </a:lnTo>
                  <a:lnTo>
                    <a:pt x="8" y="122"/>
                  </a:lnTo>
                  <a:lnTo>
                    <a:pt x="10" y="128"/>
                  </a:lnTo>
                  <a:lnTo>
                    <a:pt x="11" y="134"/>
                  </a:lnTo>
                  <a:lnTo>
                    <a:pt x="12" y="140"/>
                  </a:lnTo>
                  <a:lnTo>
                    <a:pt x="16" y="150"/>
                  </a:lnTo>
                  <a:lnTo>
                    <a:pt x="25" y="144"/>
                  </a:lnTo>
                  <a:lnTo>
                    <a:pt x="19" y="150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20" y="182"/>
                  </a:lnTo>
                  <a:lnTo>
                    <a:pt x="22" y="186"/>
                  </a:lnTo>
                  <a:lnTo>
                    <a:pt x="33" y="186"/>
                  </a:lnTo>
                  <a:lnTo>
                    <a:pt x="24" y="193"/>
                  </a:lnTo>
                  <a:lnTo>
                    <a:pt x="22" y="198"/>
                  </a:lnTo>
                  <a:lnTo>
                    <a:pt x="19" y="205"/>
                  </a:lnTo>
                  <a:lnTo>
                    <a:pt x="18" y="210"/>
                  </a:lnTo>
                  <a:lnTo>
                    <a:pt x="16" y="216"/>
                  </a:lnTo>
                  <a:lnTo>
                    <a:pt x="16" y="223"/>
                  </a:lnTo>
                  <a:lnTo>
                    <a:pt x="16" y="228"/>
                  </a:lnTo>
                  <a:lnTo>
                    <a:pt x="16" y="233"/>
                  </a:lnTo>
                  <a:lnTo>
                    <a:pt x="16" y="240"/>
                  </a:lnTo>
                  <a:lnTo>
                    <a:pt x="16" y="246"/>
                  </a:lnTo>
                  <a:lnTo>
                    <a:pt x="18" y="250"/>
                  </a:lnTo>
                  <a:lnTo>
                    <a:pt x="157" y="256"/>
                  </a:lnTo>
                  <a:lnTo>
                    <a:pt x="159" y="250"/>
                  </a:lnTo>
                  <a:lnTo>
                    <a:pt x="161" y="242"/>
                  </a:lnTo>
                  <a:lnTo>
                    <a:pt x="162" y="236"/>
                  </a:lnTo>
                  <a:lnTo>
                    <a:pt x="162" y="232"/>
                  </a:lnTo>
                  <a:lnTo>
                    <a:pt x="162" y="226"/>
                  </a:lnTo>
                  <a:lnTo>
                    <a:pt x="161" y="222"/>
                  </a:lnTo>
                  <a:lnTo>
                    <a:pt x="159" y="216"/>
                  </a:lnTo>
                  <a:lnTo>
                    <a:pt x="158" y="210"/>
                  </a:lnTo>
                  <a:lnTo>
                    <a:pt x="157" y="205"/>
                  </a:lnTo>
                  <a:lnTo>
                    <a:pt x="155" y="200"/>
                  </a:lnTo>
                  <a:lnTo>
                    <a:pt x="153" y="194"/>
                  </a:lnTo>
                  <a:lnTo>
                    <a:pt x="150" y="188"/>
                  </a:lnTo>
                  <a:lnTo>
                    <a:pt x="146" y="182"/>
                  </a:lnTo>
                  <a:lnTo>
                    <a:pt x="140" y="179"/>
                  </a:lnTo>
                  <a:lnTo>
                    <a:pt x="136" y="178"/>
                  </a:lnTo>
                  <a:lnTo>
                    <a:pt x="139" y="178"/>
                  </a:lnTo>
                  <a:lnTo>
                    <a:pt x="143" y="172"/>
                  </a:lnTo>
                  <a:lnTo>
                    <a:pt x="144" y="165"/>
                  </a:lnTo>
                  <a:lnTo>
                    <a:pt x="145" y="159"/>
                  </a:lnTo>
                  <a:lnTo>
                    <a:pt x="144" y="152"/>
                  </a:lnTo>
                  <a:lnTo>
                    <a:pt x="143" y="146"/>
                  </a:lnTo>
                  <a:lnTo>
                    <a:pt x="141" y="140"/>
                  </a:lnTo>
                  <a:lnTo>
                    <a:pt x="138" y="134"/>
                  </a:lnTo>
                  <a:lnTo>
                    <a:pt x="136" y="129"/>
                  </a:lnTo>
                  <a:lnTo>
                    <a:pt x="129" y="124"/>
                  </a:lnTo>
                  <a:lnTo>
                    <a:pt x="125" y="122"/>
                  </a:lnTo>
                  <a:lnTo>
                    <a:pt x="124" y="113"/>
                  </a:lnTo>
                  <a:lnTo>
                    <a:pt x="122" y="107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10" y="101"/>
                  </a:lnTo>
                  <a:lnTo>
                    <a:pt x="118" y="94"/>
                  </a:lnTo>
                  <a:lnTo>
                    <a:pt x="120" y="87"/>
                  </a:lnTo>
                  <a:lnTo>
                    <a:pt x="122" y="82"/>
                  </a:lnTo>
                  <a:lnTo>
                    <a:pt x="122" y="76"/>
                  </a:lnTo>
                  <a:lnTo>
                    <a:pt x="122" y="71"/>
                  </a:lnTo>
                  <a:lnTo>
                    <a:pt x="120" y="65"/>
                  </a:lnTo>
                  <a:lnTo>
                    <a:pt x="118" y="59"/>
                  </a:lnTo>
                  <a:lnTo>
                    <a:pt x="116" y="53"/>
                  </a:lnTo>
                  <a:lnTo>
                    <a:pt x="112" y="42"/>
                  </a:lnTo>
                  <a:lnTo>
                    <a:pt x="109" y="39"/>
                  </a:lnTo>
                  <a:lnTo>
                    <a:pt x="103" y="42"/>
                  </a:lnTo>
                  <a:lnTo>
                    <a:pt x="109" y="37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0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6" name="Freeform 24">
              <a:extLst>
                <a:ext uri="{FF2B5EF4-FFF2-40B4-BE49-F238E27FC236}">
                  <a16:creationId xmlns:a16="http://schemas.microsoft.com/office/drawing/2014/main" id="{C770B270-C10D-4571-AA12-5F93F5A2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234"/>
              <a:ext cx="108" cy="93"/>
            </a:xfrm>
            <a:custGeom>
              <a:avLst/>
              <a:gdLst>
                <a:gd name="T0" fmla="*/ 154 w 155"/>
                <a:gd name="T1" fmla="*/ 15 h 129"/>
                <a:gd name="T2" fmla="*/ 146 w 155"/>
                <a:gd name="T3" fmla="*/ 10 h 129"/>
                <a:gd name="T4" fmla="*/ 139 w 155"/>
                <a:gd name="T5" fmla="*/ 9 h 129"/>
                <a:gd name="T6" fmla="*/ 135 w 155"/>
                <a:gd name="T7" fmla="*/ 9 h 129"/>
                <a:gd name="T8" fmla="*/ 128 w 155"/>
                <a:gd name="T9" fmla="*/ 9 h 129"/>
                <a:gd name="T10" fmla="*/ 123 w 155"/>
                <a:gd name="T11" fmla="*/ 11 h 129"/>
                <a:gd name="T12" fmla="*/ 128 w 155"/>
                <a:gd name="T13" fmla="*/ 9 h 129"/>
                <a:gd name="T14" fmla="*/ 121 w 155"/>
                <a:gd name="T15" fmla="*/ 3 h 129"/>
                <a:gd name="T16" fmla="*/ 112 w 155"/>
                <a:gd name="T17" fmla="*/ 2 h 129"/>
                <a:gd name="T18" fmla="*/ 106 w 155"/>
                <a:gd name="T19" fmla="*/ 0 h 129"/>
                <a:gd name="T20" fmla="*/ 100 w 155"/>
                <a:gd name="T21" fmla="*/ 0 h 129"/>
                <a:gd name="T22" fmla="*/ 92 w 155"/>
                <a:gd name="T23" fmla="*/ 0 h 129"/>
                <a:gd name="T24" fmla="*/ 87 w 155"/>
                <a:gd name="T25" fmla="*/ 2 h 129"/>
                <a:gd name="T26" fmla="*/ 76 w 155"/>
                <a:gd name="T27" fmla="*/ 0 h 129"/>
                <a:gd name="T28" fmla="*/ 69 w 155"/>
                <a:gd name="T29" fmla="*/ 0 h 129"/>
                <a:gd name="T30" fmla="*/ 63 w 155"/>
                <a:gd name="T31" fmla="*/ 0 h 129"/>
                <a:gd name="T32" fmla="*/ 52 w 155"/>
                <a:gd name="T33" fmla="*/ 1 h 129"/>
                <a:gd name="T34" fmla="*/ 47 w 155"/>
                <a:gd name="T35" fmla="*/ 2 h 129"/>
                <a:gd name="T36" fmla="*/ 39 w 155"/>
                <a:gd name="T37" fmla="*/ 4 h 129"/>
                <a:gd name="T38" fmla="*/ 33 w 155"/>
                <a:gd name="T39" fmla="*/ 8 h 129"/>
                <a:gd name="T40" fmla="*/ 26 w 155"/>
                <a:gd name="T41" fmla="*/ 12 h 129"/>
                <a:gd name="T42" fmla="*/ 23 w 155"/>
                <a:gd name="T43" fmla="*/ 17 h 129"/>
                <a:gd name="T44" fmla="*/ 18 w 155"/>
                <a:gd name="T45" fmla="*/ 25 h 129"/>
                <a:gd name="T46" fmla="*/ 16 w 155"/>
                <a:gd name="T47" fmla="*/ 30 h 129"/>
                <a:gd name="T48" fmla="*/ 15 w 155"/>
                <a:gd name="T49" fmla="*/ 35 h 129"/>
                <a:gd name="T50" fmla="*/ 12 w 155"/>
                <a:gd name="T51" fmla="*/ 41 h 129"/>
                <a:gd name="T52" fmla="*/ 11 w 155"/>
                <a:gd name="T53" fmla="*/ 47 h 129"/>
                <a:gd name="T54" fmla="*/ 10 w 155"/>
                <a:gd name="T55" fmla="*/ 53 h 129"/>
                <a:gd name="T56" fmla="*/ 8 w 155"/>
                <a:gd name="T57" fmla="*/ 58 h 129"/>
                <a:gd name="T58" fmla="*/ 7 w 155"/>
                <a:gd name="T59" fmla="*/ 62 h 129"/>
                <a:gd name="T60" fmla="*/ 7 w 155"/>
                <a:gd name="T61" fmla="*/ 74 h 129"/>
                <a:gd name="T62" fmla="*/ 8 w 155"/>
                <a:gd name="T63" fmla="*/ 82 h 129"/>
                <a:gd name="T64" fmla="*/ 13 w 155"/>
                <a:gd name="T65" fmla="*/ 87 h 129"/>
                <a:gd name="T66" fmla="*/ 8 w 155"/>
                <a:gd name="T67" fmla="*/ 83 h 129"/>
                <a:gd name="T68" fmla="*/ 4 w 155"/>
                <a:gd name="T69" fmla="*/ 88 h 129"/>
                <a:gd name="T70" fmla="*/ 0 w 155"/>
                <a:gd name="T71" fmla="*/ 96 h 129"/>
                <a:gd name="T72" fmla="*/ 112 w 155"/>
                <a:gd name="T73" fmla="*/ 128 h 129"/>
                <a:gd name="T74" fmla="*/ 114 w 155"/>
                <a:gd name="T75" fmla="*/ 120 h 129"/>
                <a:gd name="T76" fmla="*/ 114 w 155"/>
                <a:gd name="T77" fmla="*/ 115 h 129"/>
                <a:gd name="T78" fmla="*/ 114 w 155"/>
                <a:gd name="T79" fmla="*/ 110 h 129"/>
                <a:gd name="T80" fmla="*/ 114 w 155"/>
                <a:gd name="T81" fmla="*/ 104 h 129"/>
                <a:gd name="T82" fmla="*/ 112 w 155"/>
                <a:gd name="T83" fmla="*/ 101 h 129"/>
                <a:gd name="T84" fmla="*/ 117 w 155"/>
                <a:gd name="T85" fmla="*/ 103 h 129"/>
                <a:gd name="T86" fmla="*/ 154 w 155"/>
                <a:gd name="T87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" h="129">
                  <a:moveTo>
                    <a:pt x="154" y="15"/>
                  </a:moveTo>
                  <a:lnTo>
                    <a:pt x="146" y="10"/>
                  </a:lnTo>
                  <a:lnTo>
                    <a:pt x="139" y="9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3" y="11"/>
                  </a:lnTo>
                  <a:lnTo>
                    <a:pt x="128" y="9"/>
                  </a:lnTo>
                  <a:lnTo>
                    <a:pt x="121" y="3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47" y="2"/>
                  </a:lnTo>
                  <a:lnTo>
                    <a:pt x="39" y="4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5" y="35"/>
                  </a:lnTo>
                  <a:lnTo>
                    <a:pt x="12" y="41"/>
                  </a:lnTo>
                  <a:lnTo>
                    <a:pt x="11" y="47"/>
                  </a:lnTo>
                  <a:lnTo>
                    <a:pt x="10" y="53"/>
                  </a:lnTo>
                  <a:lnTo>
                    <a:pt x="8" y="58"/>
                  </a:lnTo>
                  <a:lnTo>
                    <a:pt x="7" y="62"/>
                  </a:lnTo>
                  <a:lnTo>
                    <a:pt x="7" y="74"/>
                  </a:lnTo>
                  <a:lnTo>
                    <a:pt x="8" y="82"/>
                  </a:lnTo>
                  <a:lnTo>
                    <a:pt x="13" y="87"/>
                  </a:lnTo>
                  <a:lnTo>
                    <a:pt x="8" y="83"/>
                  </a:lnTo>
                  <a:lnTo>
                    <a:pt x="4" y="88"/>
                  </a:lnTo>
                  <a:lnTo>
                    <a:pt x="0" y="96"/>
                  </a:lnTo>
                  <a:lnTo>
                    <a:pt x="112" y="128"/>
                  </a:lnTo>
                  <a:lnTo>
                    <a:pt x="114" y="120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2" y="101"/>
                  </a:lnTo>
                  <a:lnTo>
                    <a:pt x="117" y="103"/>
                  </a:lnTo>
                  <a:lnTo>
                    <a:pt x="154" y="15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7" name="Freeform 25">
              <a:extLst>
                <a:ext uri="{FF2B5EF4-FFF2-40B4-BE49-F238E27FC236}">
                  <a16:creationId xmlns:a16="http://schemas.microsoft.com/office/drawing/2014/main" id="{81E83C5F-7A98-4C6B-87F0-AB00BFE33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178"/>
              <a:ext cx="255" cy="144"/>
            </a:xfrm>
            <a:custGeom>
              <a:avLst/>
              <a:gdLst>
                <a:gd name="T0" fmla="*/ 43 w 367"/>
                <a:gd name="T1" fmla="*/ 94 h 203"/>
                <a:gd name="T2" fmla="*/ 57 w 367"/>
                <a:gd name="T3" fmla="*/ 99 h 203"/>
                <a:gd name="T4" fmla="*/ 73 w 367"/>
                <a:gd name="T5" fmla="*/ 109 h 203"/>
                <a:gd name="T6" fmla="*/ 85 w 367"/>
                <a:gd name="T7" fmla="*/ 109 h 203"/>
                <a:gd name="T8" fmla="*/ 96 w 367"/>
                <a:gd name="T9" fmla="*/ 112 h 203"/>
                <a:gd name="T10" fmla="*/ 111 w 367"/>
                <a:gd name="T11" fmla="*/ 113 h 203"/>
                <a:gd name="T12" fmla="*/ 121 w 367"/>
                <a:gd name="T13" fmla="*/ 109 h 203"/>
                <a:gd name="T14" fmla="*/ 139 w 367"/>
                <a:gd name="T15" fmla="*/ 101 h 203"/>
                <a:gd name="T16" fmla="*/ 150 w 367"/>
                <a:gd name="T17" fmla="*/ 97 h 203"/>
                <a:gd name="T18" fmla="*/ 163 w 367"/>
                <a:gd name="T19" fmla="*/ 93 h 203"/>
                <a:gd name="T20" fmla="*/ 176 w 367"/>
                <a:gd name="T21" fmla="*/ 85 h 203"/>
                <a:gd name="T22" fmla="*/ 188 w 367"/>
                <a:gd name="T23" fmla="*/ 81 h 203"/>
                <a:gd name="T24" fmla="*/ 199 w 367"/>
                <a:gd name="T25" fmla="*/ 80 h 203"/>
                <a:gd name="T26" fmla="*/ 218 w 367"/>
                <a:gd name="T27" fmla="*/ 71 h 203"/>
                <a:gd name="T28" fmla="*/ 229 w 367"/>
                <a:gd name="T29" fmla="*/ 67 h 203"/>
                <a:gd name="T30" fmla="*/ 238 w 367"/>
                <a:gd name="T31" fmla="*/ 61 h 203"/>
                <a:gd name="T32" fmla="*/ 247 w 367"/>
                <a:gd name="T33" fmla="*/ 54 h 203"/>
                <a:gd name="T34" fmla="*/ 261 w 367"/>
                <a:gd name="T35" fmla="*/ 42 h 203"/>
                <a:gd name="T36" fmla="*/ 273 w 367"/>
                <a:gd name="T37" fmla="*/ 38 h 203"/>
                <a:gd name="T38" fmla="*/ 280 w 367"/>
                <a:gd name="T39" fmla="*/ 31 h 203"/>
                <a:gd name="T40" fmla="*/ 289 w 367"/>
                <a:gd name="T41" fmla="*/ 20 h 203"/>
                <a:gd name="T42" fmla="*/ 299 w 367"/>
                <a:gd name="T43" fmla="*/ 8 h 203"/>
                <a:gd name="T44" fmla="*/ 312 w 367"/>
                <a:gd name="T45" fmla="*/ 0 h 203"/>
                <a:gd name="T46" fmla="*/ 361 w 367"/>
                <a:gd name="T47" fmla="*/ 81 h 203"/>
                <a:gd name="T48" fmla="*/ 351 w 367"/>
                <a:gd name="T49" fmla="*/ 91 h 203"/>
                <a:gd name="T50" fmla="*/ 326 w 367"/>
                <a:gd name="T51" fmla="*/ 113 h 203"/>
                <a:gd name="T52" fmla="*/ 315 w 367"/>
                <a:gd name="T53" fmla="*/ 120 h 203"/>
                <a:gd name="T54" fmla="*/ 299 w 367"/>
                <a:gd name="T55" fmla="*/ 134 h 203"/>
                <a:gd name="T56" fmla="*/ 289 w 367"/>
                <a:gd name="T57" fmla="*/ 141 h 203"/>
                <a:gd name="T58" fmla="*/ 274 w 367"/>
                <a:gd name="T59" fmla="*/ 146 h 203"/>
                <a:gd name="T60" fmla="*/ 264 w 367"/>
                <a:gd name="T61" fmla="*/ 151 h 203"/>
                <a:gd name="T62" fmla="*/ 252 w 367"/>
                <a:gd name="T63" fmla="*/ 160 h 203"/>
                <a:gd name="T64" fmla="*/ 241 w 367"/>
                <a:gd name="T65" fmla="*/ 165 h 203"/>
                <a:gd name="T66" fmla="*/ 229 w 367"/>
                <a:gd name="T67" fmla="*/ 167 h 203"/>
                <a:gd name="T68" fmla="*/ 220 w 367"/>
                <a:gd name="T69" fmla="*/ 168 h 203"/>
                <a:gd name="T70" fmla="*/ 199 w 367"/>
                <a:gd name="T71" fmla="*/ 178 h 203"/>
                <a:gd name="T72" fmla="*/ 188 w 367"/>
                <a:gd name="T73" fmla="*/ 182 h 203"/>
                <a:gd name="T74" fmla="*/ 177 w 367"/>
                <a:gd name="T75" fmla="*/ 183 h 203"/>
                <a:gd name="T76" fmla="*/ 165 w 367"/>
                <a:gd name="T77" fmla="*/ 188 h 203"/>
                <a:gd name="T78" fmla="*/ 150 w 367"/>
                <a:gd name="T79" fmla="*/ 193 h 203"/>
                <a:gd name="T80" fmla="*/ 139 w 367"/>
                <a:gd name="T81" fmla="*/ 195 h 203"/>
                <a:gd name="T82" fmla="*/ 122 w 367"/>
                <a:gd name="T83" fmla="*/ 195 h 203"/>
                <a:gd name="T84" fmla="*/ 115 w 367"/>
                <a:gd name="T85" fmla="*/ 199 h 203"/>
                <a:gd name="T86" fmla="*/ 103 w 367"/>
                <a:gd name="T87" fmla="*/ 202 h 203"/>
                <a:gd name="T88" fmla="*/ 91 w 367"/>
                <a:gd name="T89" fmla="*/ 200 h 203"/>
                <a:gd name="T90" fmla="*/ 82 w 367"/>
                <a:gd name="T91" fmla="*/ 202 h 203"/>
                <a:gd name="T92" fmla="*/ 69 w 367"/>
                <a:gd name="T93" fmla="*/ 202 h 203"/>
                <a:gd name="T94" fmla="*/ 58 w 367"/>
                <a:gd name="T95" fmla="*/ 199 h 203"/>
                <a:gd name="T96" fmla="*/ 46 w 367"/>
                <a:gd name="T97" fmla="*/ 198 h 203"/>
                <a:gd name="T98" fmla="*/ 35 w 367"/>
                <a:gd name="T99" fmla="*/ 189 h 203"/>
                <a:gd name="T100" fmla="*/ 21 w 367"/>
                <a:gd name="T101" fmla="*/ 185 h 203"/>
                <a:gd name="T102" fmla="*/ 5 w 367"/>
                <a:gd name="T103" fmla="*/ 183 h 203"/>
                <a:gd name="T104" fmla="*/ 0 w 367"/>
                <a:gd name="T105" fmla="*/ 18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7" h="203">
                  <a:moveTo>
                    <a:pt x="37" y="94"/>
                  </a:moveTo>
                  <a:lnTo>
                    <a:pt x="43" y="94"/>
                  </a:lnTo>
                  <a:lnTo>
                    <a:pt x="51" y="95"/>
                  </a:lnTo>
                  <a:lnTo>
                    <a:pt x="57" y="99"/>
                  </a:lnTo>
                  <a:lnTo>
                    <a:pt x="64" y="104"/>
                  </a:lnTo>
                  <a:lnTo>
                    <a:pt x="73" y="109"/>
                  </a:lnTo>
                  <a:lnTo>
                    <a:pt x="79" y="110"/>
                  </a:lnTo>
                  <a:lnTo>
                    <a:pt x="85" y="109"/>
                  </a:lnTo>
                  <a:lnTo>
                    <a:pt x="91" y="110"/>
                  </a:lnTo>
                  <a:lnTo>
                    <a:pt x="96" y="112"/>
                  </a:lnTo>
                  <a:lnTo>
                    <a:pt x="101" y="113"/>
                  </a:lnTo>
                  <a:lnTo>
                    <a:pt x="111" y="113"/>
                  </a:lnTo>
                  <a:lnTo>
                    <a:pt x="116" y="114"/>
                  </a:lnTo>
                  <a:lnTo>
                    <a:pt x="121" y="109"/>
                  </a:lnTo>
                  <a:lnTo>
                    <a:pt x="132" y="103"/>
                  </a:lnTo>
                  <a:lnTo>
                    <a:pt x="139" y="101"/>
                  </a:lnTo>
                  <a:lnTo>
                    <a:pt x="144" y="98"/>
                  </a:lnTo>
                  <a:lnTo>
                    <a:pt x="150" y="97"/>
                  </a:lnTo>
                  <a:lnTo>
                    <a:pt x="155" y="97"/>
                  </a:lnTo>
                  <a:lnTo>
                    <a:pt x="163" y="93"/>
                  </a:lnTo>
                  <a:lnTo>
                    <a:pt x="170" y="88"/>
                  </a:lnTo>
                  <a:lnTo>
                    <a:pt x="176" y="85"/>
                  </a:lnTo>
                  <a:lnTo>
                    <a:pt x="183" y="82"/>
                  </a:lnTo>
                  <a:lnTo>
                    <a:pt x="188" y="81"/>
                  </a:lnTo>
                  <a:lnTo>
                    <a:pt x="194" y="80"/>
                  </a:lnTo>
                  <a:lnTo>
                    <a:pt x="199" y="80"/>
                  </a:lnTo>
                  <a:lnTo>
                    <a:pt x="205" y="81"/>
                  </a:lnTo>
                  <a:lnTo>
                    <a:pt x="218" y="71"/>
                  </a:lnTo>
                  <a:lnTo>
                    <a:pt x="224" y="67"/>
                  </a:lnTo>
                  <a:lnTo>
                    <a:pt x="229" y="67"/>
                  </a:lnTo>
                  <a:lnTo>
                    <a:pt x="233" y="65"/>
                  </a:lnTo>
                  <a:lnTo>
                    <a:pt x="238" y="61"/>
                  </a:lnTo>
                  <a:lnTo>
                    <a:pt x="243" y="61"/>
                  </a:lnTo>
                  <a:lnTo>
                    <a:pt x="247" y="54"/>
                  </a:lnTo>
                  <a:lnTo>
                    <a:pt x="256" y="47"/>
                  </a:lnTo>
                  <a:lnTo>
                    <a:pt x="261" y="42"/>
                  </a:lnTo>
                  <a:lnTo>
                    <a:pt x="268" y="39"/>
                  </a:lnTo>
                  <a:lnTo>
                    <a:pt x="273" y="38"/>
                  </a:lnTo>
                  <a:lnTo>
                    <a:pt x="278" y="37"/>
                  </a:lnTo>
                  <a:lnTo>
                    <a:pt x="280" y="31"/>
                  </a:lnTo>
                  <a:lnTo>
                    <a:pt x="284" y="26"/>
                  </a:lnTo>
                  <a:lnTo>
                    <a:pt x="289" y="20"/>
                  </a:lnTo>
                  <a:lnTo>
                    <a:pt x="294" y="13"/>
                  </a:lnTo>
                  <a:lnTo>
                    <a:pt x="299" y="8"/>
                  </a:lnTo>
                  <a:lnTo>
                    <a:pt x="304" y="3"/>
                  </a:lnTo>
                  <a:lnTo>
                    <a:pt x="312" y="0"/>
                  </a:lnTo>
                  <a:lnTo>
                    <a:pt x="366" y="77"/>
                  </a:lnTo>
                  <a:lnTo>
                    <a:pt x="361" y="81"/>
                  </a:lnTo>
                  <a:lnTo>
                    <a:pt x="355" y="86"/>
                  </a:lnTo>
                  <a:lnTo>
                    <a:pt x="351" y="91"/>
                  </a:lnTo>
                  <a:lnTo>
                    <a:pt x="332" y="110"/>
                  </a:lnTo>
                  <a:lnTo>
                    <a:pt x="326" y="113"/>
                  </a:lnTo>
                  <a:lnTo>
                    <a:pt x="322" y="115"/>
                  </a:lnTo>
                  <a:lnTo>
                    <a:pt x="315" y="120"/>
                  </a:lnTo>
                  <a:lnTo>
                    <a:pt x="311" y="125"/>
                  </a:lnTo>
                  <a:lnTo>
                    <a:pt x="299" y="134"/>
                  </a:lnTo>
                  <a:lnTo>
                    <a:pt x="293" y="138"/>
                  </a:lnTo>
                  <a:lnTo>
                    <a:pt x="289" y="141"/>
                  </a:lnTo>
                  <a:lnTo>
                    <a:pt x="283" y="143"/>
                  </a:lnTo>
                  <a:lnTo>
                    <a:pt x="274" y="146"/>
                  </a:lnTo>
                  <a:lnTo>
                    <a:pt x="269" y="147"/>
                  </a:lnTo>
                  <a:lnTo>
                    <a:pt x="264" y="151"/>
                  </a:lnTo>
                  <a:lnTo>
                    <a:pt x="258" y="156"/>
                  </a:lnTo>
                  <a:lnTo>
                    <a:pt x="252" y="160"/>
                  </a:lnTo>
                  <a:lnTo>
                    <a:pt x="247" y="162"/>
                  </a:lnTo>
                  <a:lnTo>
                    <a:pt x="241" y="165"/>
                  </a:lnTo>
                  <a:lnTo>
                    <a:pt x="236" y="166"/>
                  </a:lnTo>
                  <a:lnTo>
                    <a:pt x="229" y="167"/>
                  </a:lnTo>
                  <a:lnTo>
                    <a:pt x="224" y="167"/>
                  </a:lnTo>
                  <a:lnTo>
                    <a:pt x="220" y="168"/>
                  </a:lnTo>
                  <a:lnTo>
                    <a:pt x="214" y="173"/>
                  </a:lnTo>
                  <a:lnTo>
                    <a:pt x="199" y="178"/>
                  </a:lnTo>
                  <a:lnTo>
                    <a:pt x="193" y="181"/>
                  </a:lnTo>
                  <a:lnTo>
                    <a:pt x="188" y="182"/>
                  </a:lnTo>
                  <a:lnTo>
                    <a:pt x="183" y="183"/>
                  </a:lnTo>
                  <a:lnTo>
                    <a:pt x="177" y="183"/>
                  </a:lnTo>
                  <a:lnTo>
                    <a:pt x="171" y="184"/>
                  </a:lnTo>
                  <a:lnTo>
                    <a:pt x="165" y="188"/>
                  </a:lnTo>
                  <a:lnTo>
                    <a:pt x="156" y="192"/>
                  </a:lnTo>
                  <a:lnTo>
                    <a:pt x="150" y="193"/>
                  </a:lnTo>
                  <a:lnTo>
                    <a:pt x="143" y="195"/>
                  </a:lnTo>
                  <a:lnTo>
                    <a:pt x="139" y="195"/>
                  </a:lnTo>
                  <a:lnTo>
                    <a:pt x="131" y="196"/>
                  </a:lnTo>
                  <a:lnTo>
                    <a:pt x="122" y="195"/>
                  </a:lnTo>
                  <a:lnTo>
                    <a:pt x="119" y="195"/>
                  </a:lnTo>
                  <a:lnTo>
                    <a:pt x="115" y="199"/>
                  </a:lnTo>
                  <a:lnTo>
                    <a:pt x="109" y="201"/>
                  </a:lnTo>
                  <a:lnTo>
                    <a:pt x="103" y="202"/>
                  </a:lnTo>
                  <a:lnTo>
                    <a:pt x="97" y="201"/>
                  </a:lnTo>
                  <a:lnTo>
                    <a:pt x="91" y="200"/>
                  </a:lnTo>
                  <a:lnTo>
                    <a:pt x="88" y="199"/>
                  </a:lnTo>
                  <a:lnTo>
                    <a:pt x="82" y="202"/>
                  </a:lnTo>
                  <a:lnTo>
                    <a:pt x="76" y="202"/>
                  </a:lnTo>
                  <a:lnTo>
                    <a:pt x="69" y="202"/>
                  </a:lnTo>
                  <a:lnTo>
                    <a:pt x="62" y="202"/>
                  </a:lnTo>
                  <a:lnTo>
                    <a:pt x="58" y="199"/>
                  </a:lnTo>
                  <a:lnTo>
                    <a:pt x="52" y="201"/>
                  </a:lnTo>
                  <a:lnTo>
                    <a:pt x="46" y="198"/>
                  </a:lnTo>
                  <a:lnTo>
                    <a:pt x="40" y="194"/>
                  </a:lnTo>
                  <a:lnTo>
                    <a:pt x="35" y="189"/>
                  </a:lnTo>
                  <a:lnTo>
                    <a:pt x="30" y="185"/>
                  </a:lnTo>
                  <a:lnTo>
                    <a:pt x="21" y="185"/>
                  </a:lnTo>
                  <a:lnTo>
                    <a:pt x="15" y="185"/>
                  </a:lnTo>
                  <a:lnTo>
                    <a:pt x="5" y="183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37" y="94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8" name="Freeform 26">
              <a:extLst>
                <a:ext uri="{FF2B5EF4-FFF2-40B4-BE49-F238E27FC236}">
                  <a16:creationId xmlns:a16="http://schemas.microsoft.com/office/drawing/2014/main" id="{3EB460ED-1A23-4CA7-99E3-E025A0DE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169"/>
              <a:ext cx="102" cy="81"/>
            </a:xfrm>
            <a:custGeom>
              <a:avLst/>
              <a:gdLst>
                <a:gd name="T0" fmla="*/ 0 w 144"/>
                <a:gd name="T1" fmla="*/ 11 h 111"/>
                <a:gd name="T2" fmla="*/ 7 w 144"/>
                <a:gd name="T3" fmla="*/ 7 h 111"/>
                <a:gd name="T4" fmla="*/ 11 w 144"/>
                <a:gd name="T5" fmla="*/ 6 h 111"/>
                <a:gd name="T6" fmla="*/ 19 w 144"/>
                <a:gd name="T7" fmla="*/ 4 h 111"/>
                <a:gd name="T8" fmla="*/ 23 w 144"/>
                <a:gd name="T9" fmla="*/ 4 h 111"/>
                <a:gd name="T10" fmla="*/ 28 w 144"/>
                <a:gd name="T11" fmla="*/ 4 h 111"/>
                <a:gd name="T12" fmla="*/ 34 w 144"/>
                <a:gd name="T13" fmla="*/ 4 h 111"/>
                <a:gd name="T14" fmla="*/ 39 w 144"/>
                <a:gd name="T15" fmla="*/ 5 h 111"/>
                <a:gd name="T16" fmla="*/ 43 w 144"/>
                <a:gd name="T17" fmla="*/ 6 h 111"/>
                <a:gd name="T18" fmla="*/ 51 w 144"/>
                <a:gd name="T19" fmla="*/ 4 h 111"/>
                <a:gd name="T20" fmla="*/ 57 w 144"/>
                <a:gd name="T21" fmla="*/ 2 h 111"/>
                <a:gd name="T22" fmla="*/ 64 w 144"/>
                <a:gd name="T23" fmla="*/ 1 h 111"/>
                <a:gd name="T24" fmla="*/ 71 w 144"/>
                <a:gd name="T25" fmla="*/ 0 h 111"/>
                <a:gd name="T26" fmla="*/ 77 w 144"/>
                <a:gd name="T27" fmla="*/ 0 h 111"/>
                <a:gd name="T28" fmla="*/ 85 w 144"/>
                <a:gd name="T29" fmla="*/ 0 h 111"/>
                <a:gd name="T30" fmla="*/ 92 w 144"/>
                <a:gd name="T31" fmla="*/ 2 h 111"/>
                <a:gd name="T32" fmla="*/ 96 w 144"/>
                <a:gd name="T33" fmla="*/ 4 h 111"/>
                <a:gd name="T34" fmla="*/ 103 w 144"/>
                <a:gd name="T35" fmla="*/ 10 h 111"/>
                <a:gd name="T36" fmla="*/ 107 w 144"/>
                <a:gd name="T37" fmla="*/ 14 h 111"/>
                <a:gd name="T38" fmla="*/ 110 w 144"/>
                <a:gd name="T39" fmla="*/ 20 h 111"/>
                <a:gd name="T40" fmla="*/ 112 w 144"/>
                <a:gd name="T41" fmla="*/ 24 h 111"/>
                <a:gd name="T42" fmla="*/ 114 w 144"/>
                <a:gd name="T43" fmla="*/ 30 h 111"/>
                <a:gd name="T44" fmla="*/ 120 w 144"/>
                <a:gd name="T45" fmla="*/ 33 h 111"/>
                <a:gd name="T46" fmla="*/ 123 w 144"/>
                <a:gd name="T47" fmla="*/ 39 h 111"/>
                <a:gd name="T48" fmla="*/ 128 w 144"/>
                <a:gd name="T49" fmla="*/ 44 h 111"/>
                <a:gd name="T50" fmla="*/ 130 w 144"/>
                <a:gd name="T51" fmla="*/ 50 h 111"/>
                <a:gd name="T52" fmla="*/ 132 w 144"/>
                <a:gd name="T53" fmla="*/ 56 h 111"/>
                <a:gd name="T54" fmla="*/ 133 w 144"/>
                <a:gd name="T55" fmla="*/ 61 h 111"/>
                <a:gd name="T56" fmla="*/ 134 w 144"/>
                <a:gd name="T57" fmla="*/ 68 h 111"/>
                <a:gd name="T58" fmla="*/ 134 w 144"/>
                <a:gd name="T59" fmla="*/ 72 h 111"/>
                <a:gd name="T60" fmla="*/ 136 w 144"/>
                <a:gd name="T61" fmla="*/ 77 h 111"/>
                <a:gd name="T62" fmla="*/ 136 w 144"/>
                <a:gd name="T63" fmla="*/ 82 h 111"/>
                <a:gd name="T64" fmla="*/ 136 w 144"/>
                <a:gd name="T65" fmla="*/ 86 h 111"/>
                <a:gd name="T66" fmla="*/ 139 w 144"/>
                <a:gd name="T67" fmla="*/ 92 h 111"/>
                <a:gd name="T68" fmla="*/ 141 w 144"/>
                <a:gd name="T69" fmla="*/ 99 h 111"/>
                <a:gd name="T70" fmla="*/ 143 w 144"/>
                <a:gd name="T71" fmla="*/ 104 h 111"/>
                <a:gd name="T72" fmla="*/ 143 w 144"/>
                <a:gd name="T73" fmla="*/ 110 h 111"/>
                <a:gd name="T74" fmla="*/ 63 w 144"/>
                <a:gd name="T75" fmla="*/ 106 h 111"/>
                <a:gd name="T76" fmla="*/ 62 w 144"/>
                <a:gd name="T77" fmla="*/ 102 h 111"/>
                <a:gd name="T78" fmla="*/ 61 w 144"/>
                <a:gd name="T79" fmla="*/ 97 h 111"/>
                <a:gd name="T80" fmla="*/ 61 w 144"/>
                <a:gd name="T81" fmla="*/ 92 h 111"/>
                <a:gd name="T82" fmla="*/ 61 w 144"/>
                <a:gd name="T83" fmla="*/ 88 h 111"/>
                <a:gd name="T84" fmla="*/ 54 w 144"/>
                <a:gd name="T85" fmla="*/ 88 h 111"/>
                <a:gd name="T86" fmla="*/ 0 w 144"/>
                <a:gd name="T87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11">
                  <a:moveTo>
                    <a:pt x="0" y="11"/>
                  </a:moveTo>
                  <a:lnTo>
                    <a:pt x="7" y="7"/>
                  </a:lnTo>
                  <a:lnTo>
                    <a:pt x="11" y="6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3" y="6"/>
                  </a:lnTo>
                  <a:lnTo>
                    <a:pt x="51" y="4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6" y="4"/>
                  </a:lnTo>
                  <a:lnTo>
                    <a:pt x="103" y="10"/>
                  </a:lnTo>
                  <a:lnTo>
                    <a:pt x="107" y="14"/>
                  </a:lnTo>
                  <a:lnTo>
                    <a:pt x="110" y="20"/>
                  </a:lnTo>
                  <a:lnTo>
                    <a:pt x="112" y="24"/>
                  </a:lnTo>
                  <a:lnTo>
                    <a:pt x="114" y="30"/>
                  </a:lnTo>
                  <a:lnTo>
                    <a:pt x="120" y="33"/>
                  </a:lnTo>
                  <a:lnTo>
                    <a:pt x="123" y="39"/>
                  </a:lnTo>
                  <a:lnTo>
                    <a:pt x="128" y="44"/>
                  </a:lnTo>
                  <a:lnTo>
                    <a:pt x="130" y="50"/>
                  </a:lnTo>
                  <a:lnTo>
                    <a:pt x="132" y="56"/>
                  </a:lnTo>
                  <a:lnTo>
                    <a:pt x="133" y="61"/>
                  </a:lnTo>
                  <a:lnTo>
                    <a:pt x="134" y="68"/>
                  </a:lnTo>
                  <a:lnTo>
                    <a:pt x="134" y="72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6" y="86"/>
                  </a:lnTo>
                  <a:lnTo>
                    <a:pt x="139" y="92"/>
                  </a:lnTo>
                  <a:lnTo>
                    <a:pt x="141" y="99"/>
                  </a:lnTo>
                  <a:lnTo>
                    <a:pt x="143" y="104"/>
                  </a:lnTo>
                  <a:lnTo>
                    <a:pt x="143" y="110"/>
                  </a:lnTo>
                  <a:lnTo>
                    <a:pt x="63" y="106"/>
                  </a:lnTo>
                  <a:lnTo>
                    <a:pt x="62" y="102"/>
                  </a:lnTo>
                  <a:lnTo>
                    <a:pt x="61" y="97"/>
                  </a:lnTo>
                  <a:lnTo>
                    <a:pt x="61" y="92"/>
                  </a:lnTo>
                  <a:lnTo>
                    <a:pt x="61" y="88"/>
                  </a:lnTo>
                  <a:lnTo>
                    <a:pt x="54" y="88"/>
                  </a:lnTo>
                  <a:lnTo>
                    <a:pt x="0" y="11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19" name="Freeform 27">
              <a:extLst>
                <a:ext uri="{FF2B5EF4-FFF2-40B4-BE49-F238E27FC236}">
                  <a16:creationId xmlns:a16="http://schemas.microsoft.com/office/drawing/2014/main" id="{94471272-8E94-4B10-B2D3-220DBE8CB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2246"/>
              <a:ext cx="80" cy="319"/>
            </a:xfrm>
            <a:custGeom>
              <a:avLst/>
              <a:gdLst>
                <a:gd name="T0" fmla="*/ 34 w 118"/>
                <a:gd name="T1" fmla="*/ 11 h 445"/>
                <a:gd name="T2" fmla="*/ 26 w 118"/>
                <a:gd name="T3" fmla="*/ 54 h 445"/>
                <a:gd name="T4" fmla="*/ 15 w 118"/>
                <a:gd name="T5" fmla="*/ 79 h 445"/>
                <a:gd name="T6" fmla="*/ 12 w 118"/>
                <a:gd name="T7" fmla="*/ 97 h 445"/>
                <a:gd name="T8" fmla="*/ 9 w 118"/>
                <a:gd name="T9" fmla="*/ 123 h 445"/>
                <a:gd name="T10" fmla="*/ 8 w 118"/>
                <a:gd name="T11" fmla="*/ 140 h 445"/>
                <a:gd name="T12" fmla="*/ 4 w 118"/>
                <a:gd name="T13" fmla="*/ 172 h 445"/>
                <a:gd name="T14" fmla="*/ 2 w 118"/>
                <a:gd name="T15" fmla="*/ 187 h 445"/>
                <a:gd name="T16" fmla="*/ 0 w 118"/>
                <a:gd name="T17" fmla="*/ 226 h 445"/>
                <a:gd name="T18" fmla="*/ 5 w 118"/>
                <a:gd name="T19" fmla="*/ 241 h 445"/>
                <a:gd name="T20" fmla="*/ 0 w 118"/>
                <a:gd name="T21" fmla="*/ 262 h 445"/>
                <a:gd name="T22" fmla="*/ 1 w 118"/>
                <a:gd name="T23" fmla="*/ 282 h 445"/>
                <a:gd name="T24" fmla="*/ 6 w 118"/>
                <a:gd name="T25" fmla="*/ 296 h 445"/>
                <a:gd name="T26" fmla="*/ 8 w 118"/>
                <a:gd name="T27" fmla="*/ 319 h 445"/>
                <a:gd name="T28" fmla="*/ 14 w 118"/>
                <a:gd name="T29" fmla="*/ 339 h 445"/>
                <a:gd name="T30" fmla="*/ 22 w 118"/>
                <a:gd name="T31" fmla="*/ 374 h 445"/>
                <a:gd name="T32" fmla="*/ 30 w 118"/>
                <a:gd name="T33" fmla="*/ 390 h 445"/>
                <a:gd name="T34" fmla="*/ 30 w 118"/>
                <a:gd name="T35" fmla="*/ 398 h 445"/>
                <a:gd name="T36" fmla="*/ 38 w 118"/>
                <a:gd name="T37" fmla="*/ 409 h 445"/>
                <a:gd name="T38" fmla="*/ 112 w 118"/>
                <a:gd name="T39" fmla="*/ 444 h 445"/>
                <a:gd name="T40" fmla="*/ 112 w 118"/>
                <a:gd name="T41" fmla="*/ 430 h 445"/>
                <a:gd name="T42" fmla="*/ 117 w 118"/>
                <a:gd name="T43" fmla="*/ 408 h 445"/>
                <a:gd name="T44" fmla="*/ 110 w 118"/>
                <a:gd name="T45" fmla="*/ 376 h 445"/>
                <a:gd name="T46" fmla="*/ 104 w 118"/>
                <a:gd name="T47" fmla="*/ 360 h 445"/>
                <a:gd name="T48" fmla="*/ 99 w 118"/>
                <a:gd name="T49" fmla="*/ 340 h 445"/>
                <a:gd name="T50" fmla="*/ 91 w 118"/>
                <a:gd name="T51" fmla="*/ 324 h 445"/>
                <a:gd name="T52" fmla="*/ 89 w 118"/>
                <a:gd name="T53" fmla="*/ 305 h 445"/>
                <a:gd name="T54" fmla="*/ 84 w 118"/>
                <a:gd name="T55" fmla="*/ 288 h 445"/>
                <a:gd name="T56" fmla="*/ 71 w 118"/>
                <a:gd name="T57" fmla="*/ 275 h 445"/>
                <a:gd name="T58" fmla="*/ 74 w 118"/>
                <a:gd name="T59" fmla="*/ 262 h 445"/>
                <a:gd name="T60" fmla="*/ 73 w 118"/>
                <a:gd name="T61" fmla="*/ 248 h 445"/>
                <a:gd name="T62" fmla="*/ 70 w 118"/>
                <a:gd name="T63" fmla="*/ 242 h 445"/>
                <a:gd name="T64" fmla="*/ 76 w 118"/>
                <a:gd name="T65" fmla="*/ 212 h 445"/>
                <a:gd name="T66" fmla="*/ 71 w 118"/>
                <a:gd name="T67" fmla="*/ 196 h 445"/>
                <a:gd name="T68" fmla="*/ 81 w 118"/>
                <a:gd name="T69" fmla="*/ 175 h 445"/>
                <a:gd name="T70" fmla="*/ 84 w 118"/>
                <a:gd name="T71" fmla="*/ 154 h 445"/>
                <a:gd name="T72" fmla="*/ 85 w 118"/>
                <a:gd name="T73" fmla="*/ 138 h 445"/>
                <a:gd name="T74" fmla="*/ 91 w 118"/>
                <a:gd name="T75" fmla="*/ 118 h 445"/>
                <a:gd name="T76" fmla="*/ 91 w 118"/>
                <a:gd name="T77" fmla="*/ 109 h 445"/>
                <a:gd name="T78" fmla="*/ 100 w 118"/>
                <a:gd name="T79" fmla="*/ 87 h 445"/>
                <a:gd name="T80" fmla="*/ 103 w 118"/>
                <a:gd name="T81" fmla="*/ 71 h 445"/>
                <a:gd name="T82" fmla="*/ 95 w 118"/>
                <a:gd name="T83" fmla="*/ 58 h 445"/>
                <a:gd name="T84" fmla="*/ 109 w 118"/>
                <a:gd name="T85" fmla="*/ 39 h 445"/>
                <a:gd name="T86" fmla="*/ 112 w 118"/>
                <a:gd name="T87" fmla="*/ 20 h 445"/>
                <a:gd name="T88" fmla="*/ 112 w 118"/>
                <a:gd name="T89" fmla="*/ 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" h="445">
                  <a:moveTo>
                    <a:pt x="32" y="0"/>
                  </a:moveTo>
                  <a:lnTo>
                    <a:pt x="33" y="6"/>
                  </a:lnTo>
                  <a:lnTo>
                    <a:pt x="34" y="11"/>
                  </a:lnTo>
                  <a:lnTo>
                    <a:pt x="31" y="17"/>
                  </a:lnTo>
                  <a:lnTo>
                    <a:pt x="30" y="30"/>
                  </a:lnTo>
                  <a:lnTo>
                    <a:pt x="26" y="54"/>
                  </a:lnTo>
                  <a:lnTo>
                    <a:pt x="20" y="60"/>
                  </a:lnTo>
                  <a:lnTo>
                    <a:pt x="19" y="67"/>
                  </a:lnTo>
                  <a:lnTo>
                    <a:pt x="15" y="79"/>
                  </a:lnTo>
                  <a:lnTo>
                    <a:pt x="14" y="85"/>
                  </a:lnTo>
                  <a:lnTo>
                    <a:pt x="12" y="91"/>
                  </a:lnTo>
                  <a:lnTo>
                    <a:pt x="12" y="97"/>
                  </a:lnTo>
                  <a:lnTo>
                    <a:pt x="14" y="101"/>
                  </a:lnTo>
                  <a:lnTo>
                    <a:pt x="11" y="110"/>
                  </a:lnTo>
                  <a:lnTo>
                    <a:pt x="9" y="123"/>
                  </a:lnTo>
                  <a:lnTo>
                    <a:pt x="8" y="129"/>
                  </a:lnTo>
                  <a:lnTo>
                    <a:pt x="8" y="136"/>
                  </a:lnTo>
                  <a:lnTo>
                    <a:pt x="8" y="140"/>
                  </a:lnTo>
                  <a:lnTo>
                    <a:pt x="6" y="159"/>
                  </a:lnTo>
                  <a:lnTo>
                    <a:pt x="5" y="166"/>
                  </a:lnTo>
                  <a:lnTo>
                    <a:pt x="4" y="172"/>
                  </a:lnTo>
                  <a:lnTo>
                    <a:pt x="5" y="176"/>
                  </a:lnTo>
                  <a:lnTo>
                    <a:pt x="6" y="182"/>
                  </a:lnTo>
                  <a:lnTo>
                    <a:pt x="2" y="187"/>
                  </a:lnTo>
                  <a:lnTo>
                    <a:pt x="2" y="193"/>
                  </a:lnTo>
                  <a:lnTo>
                    <a:pt x="0" y="215"/>
                  </a:lnTo>
                  <a:lnTo>
                    <a:pt x="0" y="226"/>
                  </a:lnTo>
                  <a:lnTo>
                    <a:pt x="1" y="232"/>
                  </a:lnTo>
                  <a:lnTo>
                    <a:pt x="2" y="236"/>
                  </a:lnTo>
                  <a:lnTo>
                    <a:pt x="5" y="241"/>
                  </a:lnTo>
                  <a:lnTo>
                    <a:pt x="2" y="245"/>
                  </a:lnTo>
                  <a:lnTo>
                    <a:pt x="1" y="250"/>
                  </a:lnTo>
                  <a:lnTo>
                    <a:pt x="0" y="262"/>
                  </a:lnTo>
                  <a:lnTo>
                    <a:pt x="0" y="270"/>
                  </a:lnTo>
                  <a:lnTo>
                    <a:pt x="0" y="276"/>
                  </a:lnTo>
                  <a:lnTo>
                    <a:pt x="1" y="282"/>
                  </a:lnTo>
                  <a:lnTo>
                    <a:pt x="2" y="286"/>
                  </a:lnTo>
                  <a:lnTo>
                    <a:pt x="6" y="291"/>
                  </a:lnTo>
                  <a:lnTo>
                    <a:pt x="6" y="296"/>
                  </a:lnTo>
                  <a:lnTo>
                    <a:pt x="5" y="302"/>
                  </a:lnTo>
                  <a:lnTo>
                    <a:pt x="7" y="314"/>
                  </a:lnTo>
                  <a:lnTo>
                    <a:pt x="8" y="319"/>
                  </a:lnTo>
                  <a:lnTo>
                    <a:pt x="10" y="328"/>
                  </a:lnTo>
                  <a:lnTo>
                    <a:pt x="11" y="334"/>
                  </a:lnTo>
                  <a:lnTo>
                    <a:pt x="14" y="339"/>
                  </a:lnTo>
                  <a:lnTo>
                    <a:pt x="15" y="345"/>
                  </a:lnTo>
                  <a:lnTo>
                    <a:pt x="20" y="365"/>
                  </a:lnTo>
                  <a:lnTo>
                    <a:pt x="22" y="374"/>
                  </a:lnTo>
                  <a:lnTo>
                    <a:pt x="24" y="380"/>
                  </a:lnTo>
                  <a:lnTo>
                    <a:pt x="27" y="387"/>
                  </a:lnTo>
                  <a:lnTo>
                    <a:pt x="30" y="390"/>
                  </a:lnTo>
                  <a:lnTo>
                    <a:pt x="34" y="390"/>
                  </a:lnTo>
                  <a:lnTo>
                    <a:pt x="30" y="394"/>
                  </a:lnTo>
                  <a:lnTo>
                    <a:pt x="30" y="398"/>
                  </a:lnTo>
                  <a:lnTo>
                    <a:pt x="30" y="404"/>
                  </a:lnTo>
                  <a:lnTo>
                    <a:pt x="33" y="410"/>
                  </a:lnTo>
                  <a:lnTo>
                    <a:pt x="38" y="409"/>
                  </a:lnTo>
                  <a:lnTo>
                    <a:pt x="35" y="412"/>
                  </a:lnTo>
                  <a:lnTo>
                    <a:pt x="32" y="418"/>
                  </a:lnTo>
                  <a:lnTo>
                    <a:pt x="112" y="444"/>
                  </a:lnTo>
                  <a:lnTo>
                    <a:pt x="112" y="430"/>
                  </a:lnTo>
                  <a:lnTo>
                    <a:pt x="105" y="425"/>
                  </a:lnTo>
                  <a:lnTo>
                    <a:pt x="112" y="430"/>
                  </a:lnTo>
                  <a:lnTo>
                    <a:pt x="116" y="422"/>
                  </a:lnTo>
                  <a:lnTo>
                    <a:pt x="117" y="415"/>
                  </a:lnTo>
                  <a:lnTo>
                    <a:pt x="117" y="408"/>
                  </a:lnTo>
                  <a:lnTo>
                    <a:pt x="116" y="402"/>
                  </a:lnTo>
                  <a:lnTo>
                    <a:pt x="114" y="397"/>
                  </a:lnTo>
                  <a:lnTo>
                    <a:pt x="110" y="376"/>
                  </a:lnTo>
                  <a:lnTo>
                    <a:pt x="109" y="370"/>
                  </a:lnTo>
                  <a:lnTo>
                    <a:pt x="106" y="365"/>
                  </a:lnTo>
                  <a:lnTo>
                    <a:pt x="104" y="360"/>
                  </a:lnTo>
                  <a:lnTo>
                    <a:pt x="103" y="356"/>
                  </a:lnTo>
                  <a:lnTo>
                    <a:pt x="100" y="346"/>
                  </a:lnTo>
                  <a:lnTo>
                    <a:pt x="99" y="340"/>
                  </a:lnTo>
                  <a:lnTo>
                    <a:pt x="98" y="335"/>
                  </a:lnTo>
                  <a:lnTo>
                    <a:pt x="95" y="329"/>
                  </a:lnTo>
                  <a:lnTo>
                    <a:pt x="91" y="324"/>
                  </a:lnTo>
                  <a:lnTo>
                    <a:pt x="88" y="321"/>
                  </a:lnTo>
                  <a:lnTo>
                    <a:pt x="89" y="314"/>
                  </a:lnTo>
                  <a:lnTo>
                    <a:pt x="89" y="305"/>
                  </a:lnTo>
                  <a:lnTo>
                    <a:pt x="88" y="299"/>
                  </a:lnTo>
                  <a:lnTo>
                    <a:pt x="86" y="294"/>
                  </a:lnTo>
                  <a:lnTo>
                    <a:pt x="84" y="288"/>
                  </a:lnTo>
                  <a:lnTo>
                    <a:pt x="81" y="283"/>
                  </a:lnTo>
                  <a:lnTo>
                    <a:pt x="77" y="278"/>
                  </a:lnTo>
                  <a:lnTo>
                    <a:pt x="71" y="275"/>
                  </a:lnTo>
                  <a:lnTo>
                    <a:pt x="76" y="276"/>
                  </a:lnTo>
                  <a:lnTo>
                    <a:pt x="74" y="269"/>
                  </a:lnTo>
                  <a:lnTo>
                    <a:pt x="74" y="262"/>
                  </a:lnTo>
                  <a:lnTo>
                    <a:pt x="74" y="257"/>
                  </a:lnTo>
                  <a:lnTo>
                    <a:pt x="74" y="252"/>
                  </a:lnTo>
                  <a:lnTo>
                    <a:pt x="73" y="248"/>
                  </a:lnTo>
                  <a:lnTo>
                    <a:pt x="65" y="242"/>
                  </a:lnTo>
                  <a:lnTo>
                    <a:pt x="72" y="246"/>
                  </a:lnTo>
                  <a:lnTo>
                    <a:pt x="70" y="242"/>
                  </a:lnTo>
                  <a:lnTo>
                    <a:pt x="73" y="232"/>
                  </a:lnTo>
                  <a:lnTo>
                    <a:pt x="74" y="220"/>
                  </a:lnTo>
                  <a:lnTo>
                    <a:pt x="76" y="212"/>
                  </a:lnTo>
                  <a:lnTo>
                    <a:pt x="76" y="208"/>
                  </a:lnTo>
                  <a:lnTo>
                    <a:pt x="76" y="198"/>
                  </a:lnTo>
                  <a:lnTo>
                    <a:pt x="71" y="196"/>
                  </a:lnTo>
                  <a:lnTo>
                    <a:pt x="77" y="192"/>
                  </a:lnTo>
                  <a:lnTo>
                    <a:pt x="79" y="188"/>
                  </a:lnTo>
                  <a:lnTo>
                    <a:pt x="81" y="175"/>
                  </a:lnTo>
                  <a:lnTo>
                    <a:pt x="84" y="165"/>
                  </a:lnTo>
                  <a:lnTo>
                    <a:pt x="84" y="159"/>
                  </a:lnTo>
                  <a:lnTo>
                    <a:pt x="84" y="154"/>
                  </a:lnTo>
                  <a:lnTo>
                    <a:pt x="84" y="148"/>
                  </a:lnTo>
                  <a:lnTo>
                    <a:pt x="82" y="142"/>
                  </a:lnTo>
                  <a:lnTo>
                    <a:pt x="85" y="138"/>
                  </a:lnTo>
                  <a:lnTo>
                    <a:pt x="88" y="132"/>
                  </a:lnTo>
                  <a:lnTo>
                    <a:pt x="90" y="126"/>
                  </a:lnTo>
                  <a:lnTo>
                    <a:pt x="91" y="118"/>
                  </a:lnTo>
                  <a:lnTo>
                    <a:pt x="91" y="112"/>
                  </a:lnTo>
                  <a:lnTo>
                    <a:pt x="84" y="112"/>
                  </a:lnTo>
                  <a:lnTo>
                    <a:pt x="91" y="109"/>
                  </a:lnTo>
                  <a:lnTo>
                    <a:pt x="95" y="103"/>
                  </a:lnTo>
                  <a:lnTo>
                    <a:pt x="96" y="98"/>
                  </a:lnTo>
                  <a:lnTo>
                    <a:pt x="100" y="87"/>
                  </a:lnTo>
                  <a:lnTo>
                    <a:pt x="101" y="80"/>
                  </a:lnTo>
                  <a:lnTo>
                    <a:pt x="102" y="76"/>
                  </a:lnTo>
                  <a:lnTo>
                    <a:pt x="103" y="71"/>
                  </a:lnTo>
                  <a:lnTo>
                    <a:pt x="104" y="60"/>
                  </a:lnTo>
                  <a:lnTo>
                    <a:pt x="104" y="52"/>
                  </a:lnTo>
                  <a:lnTo>
                    <a:pt x="95" y="58"/>
                  </a:lnTo>
                  <a:lnTo>
                    <a:pt x="103" y="50"/>
                  </a:lnTo>
                  <a:lnTo>
                    <a:pt x="106" y="46"/>
                  </a:lnTo>
                  <a:lnTo>
                    <a:pt x="109" y="39"/>
                  </a:lnTo>
                  <a:lnTo>
                    <a:pt x="111" y="33"/>
                  </a:lnTo>
                  <a:lnTo>
                    <a:pt x="112" y="26"/>
                  </a:lnTo>
                  <a:lnTo>
                    <a:pt x="112" y="20"/>
                  </a:lnTo>
                  <a:lnTo>
                    <a:pt x="113" y="12"/>
                  </a:lnTo>
                  <a:lnTo>
                    <a:pt x="113" y="8"/>
                  </a:lnTo>
                  <a:lnTo>
                    <a:pt x="112" y="4"/>
                  </a:lnTo>
                  <a:lnTo>
                    <a:pt x="32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0" name="Freeform 28">
              <a:extLst>
                <a:ext uri="{FF2B5EF4-FFF2-40B4-BE49-F238E27FC236}">
                  <a16:creationId xmlns:a16="http://schemas.microsoft.com/office/drawing/2014/main" id="{345CF4EE-5B3F-4277-ACEF-0BE10E507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545"/>
              <a:ext cx="238" cy="116"/>
            </a:xfrm>
            <a:custGeom>
              <a:avLst/>
              <a:gdLst>
                <a:gd name="T0" fmla="*/ 250 w 342"/>
                <a:gd name="T1" fmla="*/ 19 h 166"/>
                <a:gd name="T2" fmla="*/ 260 w 342"/>
                <a:gd name="T3" fmla="*/ 19 h 166"/>
                <a:gd name="T4" fmla="*/ 243 w 342"/>
                <a:gd name="T5" fmla="*/ 30 h 166"/>
                <a:gd name="T6" fmla="*/ 231 w 342"/>
                <a:gd name="T7" fmla="*/ 45 h 166"/>
                <a:gd name="T8" fmla="*/ 218 w 342"/>
                <a:gd name="T9" fmla="*/ 61 h 166"/>
                <a:gd name="T10" fmla="*/ 204 w 342"/>
                <a:gd name="T11" fmla="*/ 76 h 166"/>
                <a:gd name="T12" fmla="*/ 204 w 342"/>
                <a:gd name="T13" fmla="*/ 82 h 166"/>
                <a:gd name="T14" fmla="*/ 181 w 342"/>
                <a:gd name="T15" fmla="*/ 95 h 166"/>
                <a:gd name="T16" fmla="*/ 164 w 342"/>
                <a:gd name="T17" fmla="*/ 94 h 166"/>
                <a:gd name="T18" fmla="*/ 159 w 342"/>
                <a:gd name="T19" fmla="*/ 94 h 166"/>
                <a:gd name="T20" fmla="*/ 151 w 342"/>
                <a:gd name="T21" fmla="*/ 73 h 166"/>
                <a:gd name="T22" fmla="*/ 147 w 342"/>
                <a:gd name="T23" fmla="*/ 62 h 166"/>
                <a:gd name="T24" fmla="*/ 136 w 342"/>
                <a:gd name="T25" fmla="*/ 43 h 166"/>
                <a:gd name="T26" fmla="*/ 124 w 342"/>
                <a:gd name="T27" fmla="*/ 26 h 166"/>
                <a:gd name="T28" fmla="*/ 106 w 342"/>
                <a:gd name="T29" fmla="*/ 13 h 166"/>
                <a:gd name="T30" fmla="*/ 89 w 342"/>
                <a:gd name="T31" fmla="*/ 8 h 166"/>
                <a:gd name="T32" fmla="*/ 72 w 342"/>
                <a:gd name="T33" fmla="*/ 6 h 166"/>
                <a:gd name="T34" fmla="*/ 56 w 342"/>
                <a:gd name="T35" fmla="*/ 7 h 166"/>
                <a:gd name="T36" fmla="*/ 37 w 342"/>
                <a:gd name="T37" fmla="*/ 13 h 166"/>
                <a:gd name="T38" fmla="*/ 20 w 342"/>
                <a:gd name="T39" fmla="*/ 26 h 166"/>
                <a:gd name="T40" fmla="*/ 8 w 342"/>
                <a:gd name="T41" fmla="*/ 45 h 166"/>
                <a:gd name="T42" fmla="*/ 2 w 342"/>
                <a:gd name="T43" fmla="*/ 63 h 166"/>
                <a:gd name="T44" fmla="*/ 0 w 342"/>
                <a:gd name="T45" fmla="*/ 80 h 166"/>
                <a:gd name="T46" fmla="*/ 3 w 342"/>
                <a:gd name="T47" fmla="*/ 100 h 166"/>
                <a:gd name="T48" fmla="*/ 0 w 342"/>
                <a:gd name="T49" fmla="*/ 121 h 166"/>
                <a:gd name="T50" fmla="*/ 78 w 342"/>
                <a:gd name="T51" fmla="*/ 96 h 166"/>
                <a:gd name="T52" fmla="*/ 69 w 342"/>
                <a:gd name="T53" fmla="*/ 87 h 166"/>
                <a:gd name="T54" fmla="*/ 72 w 342"/>
                <a:gd name="T55" fmla="*/ 69 h 166"/>
                <a:gd name="T56" fmla="*/ 84 w 342"/>
                <a:gd name="T57" fmla="*/ 79 h 166"/>
                <a:gd name="T58" fmla="*/ 87 w 342"/>
                <a:gd name="T59" fmla="*/ 86 h 166"/>
                <a:gd name="T60" fmla="*/ 92 w 342"/>
                <a:gd name="T61" fmla="*/ 94 h 166"/>
                <a:gd name="T62" fmla="*/ 94 w 342"/>
                <a:gd name="T63" fmla="*/ 112 h 166"/>
                <a:gd name="T64" fmla="*/ 102 w 342"/>
                <a:gd name="T65" fmla="*/ 132 h 166"/>
                <a:gd name="T66" fmla="*/ 118 w 342"/>
                <a:gd name="T67" fmla="*/ 150 h 166"/>
                <a:gd name="T68" fmla="*/ 134 w 342"/>
                <a:gd name="T69" fmla="*/ 161 h 166"/>
                <a:gd name="T70" fmla="*/ 151 w 342"/>
                <a:gd name="T71" fmla="*/ 165 h 166"/>
                <a:gd name="T72" fmla="*/ 171 w 342"/>
                <a:gd name="T73" fmla="*/ 164 h 166"/>
                <a:gd name="T74" fmla="*/ 185 w 342"/>
                <a:gd name="T75" fmla="*/ 157 h 166"/>
                <a:gd name="T76" fmla="*/ 194 w 342"/>
                <a:gd name="T77" fmla="*/ 164 h 166"/>
                <a:gd name="T78" fmla="*/ 213 w 342"/>
                <a:gd name="T79" fmla="*/ 162 h 166"/>
                <a:gd name="T80" fmla="*/ 231 w 342"/>
                <a:gd name="T81" fmla="*/ 153 h 166"/>
                <a:gd name="T82" fmla="*/ 246 w 342"/>
                <a:gd name="T83" fmla="*/ 140 h 166"/>
                <a:gd name="T84" fmla="*/ 250 w 342"/>
                <a:gd name="T85" fmla="*/ 136 h 166"/>
                <a:gd name="T86" fmla="*/ 268 w 342"/>
                <a:gd name="T87" fmla="*/ 120 h 166"/>
                <a:gd name="T88" fmla="*/ 272 w 342"/>
                <a:gd name="T89" fmla="*/ 101 h 166"/>
                <a:gd name="T90" fmla="*/ 286 w 342"/>
                <a:gd name="T91" fmla="*/ 100 h 166"/>
                <a:gd name="T92" fmla="*/ 290 w 342"/>
                <a:gd name="T93" fmla="*/ 73 h 166"/>
                <a:gd name="T94" fmla="*/ 305 w 342"/>
                <a:gd name="T95" fmla="*/ 78 h 166"/>
                <a:gd name="T96" fmla="*/ 311 w 342"/>
                <a:gd name="T97" fmla="*/ 55 h 166"/>
                <a:gd name="T98" fmla="*/ 324 w 342"/>
                <a:gd name="T99" fmla="*/ 55 h 166"/>
                <a:gd name="T100" fmla="*/ 334 w 342"/>
                <a:gd name="T101" fmla="*/ 40 h 166"/>
                <a:gd name="T102" fmla="*/ 341 w 342"/>
                <a:gd name="T103" fmla="*/ 2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2" h="166">
                  <a:moveTo>
                    <a:pt x="260" y="0"/>
                  </a:moveTo>
                  <a:lnTo>
                    <a:pt x="256" y="9"/>
                  </a:lnTo>
                  <a:lnTo>
                    <a:pt x="250" y="19"/>
                  </a:lnTo>
                  <a:lnTo>
                    <a:pt x="249" y="24"/>
                  </a:lnTo>
                  <a:lnTo>
                    <a:pt x="256" y="22"/>
                  </a:lnTo>
                  <a:lnTo>
                    <a:pt x="260" y="19"/>
                  </a:lnTo>
                  <a:lnTo>
                    <a:pt x="257" y="20"/>
                  </a:lnTo>
                  <a:lnTo>
                    <a:pt x="249" y="24"/>
                  </a:lnTo>
                  <a:lnTo>
                    <a:pt x="243" y="30"/>
                  </a:lnTo>
                  <a:lnTo>
                    <a:pt x="240" y="36"/>
                  </a:lnTo>
                  <a:lnTo>
                    <a:pt x="239" y="40"/>
                  </a:lnTo>
                  <a:lnTo>
                    <a:pt x="231" y="45"/>
                  </a:lnTo>
                  <a:lnTo>
                    <a:pt x="227" y="50"/>
                  </a:lnTo>
                  <a:lnTo>
                    <a:pt x="224" y="55"/>
                  </a:lnTo>
                  <a:lnTo>
                    <a:pt x="218" y="61"/>
                  </a:lnTo>
                  <a:lnTo>
                    <a:pt x="213" y="67"/>
                  </a:lnTo>
                  <a:lnTo>
                    <a:pt x="208" y="71"/>
                  </a:lnTo>
                  <a:lnTo>
                    <a:pt x="204" y="76"/>
                  </a:lnTo>
                  <a:lnTo>
                    <a:pt x="203" y="81"/>
                  </a:lnTo>
                  <a:lnTo>
                    <a:pt x="208" y="82"/>
                  </a:lnTo>
                  <a:lnTo>
                    <a:pt x="204" y="82"/>
                  </a:lnTo>
                  <a:lnTo>
                    <a:pt x="194" y="86"/>
                  </a:lnTo>
                  <a:lnTo>
                    <a:pt x="187" y="90"/>
                  </a:lnTo>
                  <a:lnTo>
                    <a:pt x="181" y="95"/>
                  </a:lnTo>
                  <a:lnTo>
                    <a:pt x="176" y="100"/>
                  </a:lnTo>
                  <a:lnTo>
                    <a:pt x="170" y="98"/>
                  </a:lnTo>
                  <a:lnTo>
                    <a:pt x="164" y="94"/>
                  </a:lnTo>
                  <a:lnTo>
                    <a:pt x="159" y="94"/>
                  </a:lnTo>
                  <a:lnTo>
                    <a:pt x="149" y="96"/>
                  </a:lnTo>
                  <a:lnTo>
                    <a:pt x="159" y="94"/>
                  </a:lnTo>
                  <a:lnTo>
                    <a:pt x="156" y="84"/>
                  </a:lnTo>
                  <a:lnTo>
                    <a:pt x="154" y="79"/>
                  </a:lnTo>
                  <a:lnTo>
                    <a:pt x="151" y="73"/>
                  </a:lnTo>
                  <a:lnTo>
                    <a:pt x="144" y="70"/>
                  </a:lnTo>
                  <a:lnTo>
                    <a:pt x="149" y="71"/>
                  </a:lnTo>
                  <a:lnTo>
                    <a:pt x="147" y="62"/>
                  </a:lnTo>
                  <a:lnTo>
                    <a:pt x="144" y="54"/>
                  </a:lnTo>
                  <a:lnTo>
                    <a:pt x="141" y="50"/>
                  </a:lnTo>
                  <a:lnTo>
                    <a:pt x="136" y="43"/>
                  </a:lnTo>
                  <a:lnTo>
                    <a:pt x="131" y="40"/>
                  </a:lnTo>
                  <a:lnTo>
                    <a:pt x="129" y="33"/>
                  </a:lnTo>
                  <a:lnTo>
                    <a:pt x="124" y="26"/>
                  </a:lnTo>
                  <a:lnTo>
                    <a:pt x="118" y="21"/>
                  </a:lnTo>
                  <a:lnTo>
                    <a:pt x="112" y="18"/>
                  </a:lnTo>
                  <a:lnTo>
                    <a:pt x="106" y="13"/>
                  </a:lnTo>
                  <a:lnTo>
                    <a:pt x="99" y="11"/>
                  </a:lnTo>
                  <a:lnTo>
                    <a:pt x="95" y="9"/>
                  </a:lnTo>
                  <a:lnTo>
                    <a:pt x="89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6" y="7"/>
                  </a:lnTo>
                  <a:lnTo>
                    <a:pt x="48" y="9"/>
                  </a:lnTo>
                  <a:lnTo>
                    <a:pt x="42" y="11"/>
                  </a:lnTo>
                  <a:lnTo>
                    <a:pt x="37" y="13"/>
                  </a:lnTo>
                  <a:lnTo>
                    <a:pt x="31" y="18"/>
                  </a:lnTo>
                  <a:lnTo>
                    <a:pt x="26" y="22"/>
                  </a:lnTo>
                  <a:lnTo>
                    <a:pt x="20" y="26"/>
                  </a:lnTo>
                  <a:lnTo>
                    <a:pt x="15" y="32"/>
                  </a:lnTo>
                  <a:lnTo>
                    <a:pt x="11" y="39"/>
                  </a:lnTo>
                  <a:lnTo>
                    <a:pt x="8" y="45"/>
                  </a:lnTo>
                  <a:lnTo>
                    <a:pt x="6" y="50"/>
                  </a:lnTo>
                  <a:lnTo>
                    <a:pt x="4" y="56"/>
                  </a:lnTo>
                  <a:lnTo>
                    <a:pt x="2" y="63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1" y="86"/>
                  </a:lnTo>
                  <a:lnTo>
                    <a:pt x="2" y="94"/>
                  </a:lnTo>
                  <a:lnTo>
                    <a:pt x="3" y="100"/>
                  </a:lnTo>
                  <a:lnTo>
                    <a:pt x="4" y="105"/>
                  </a:lnTo>
                  <a:lnTo>
                    <a:pt x="3" y="110"/>
                  </a:lnTo>
                  <a:lnTo>
                    <a:pt x="0" y="121"/>
                  </a:lnTo>
                  <a:lnTo>
                    <a:pt x="80" y="119"/>
                  </a:lnTo>
                  <a:lnTo>
                    <a:pt x="78" y="110"/>
                  </a:lnTo>
                  <a:lnTo>
                    <a:pt x="78" y="96"/>
                  </a:lnTo>
                  <a:lnTo>
                    <a:pt x="76" y="90"/>
                  </a:lnTo>
                  <a:lnTo>
                    <a:pt x="75" y="85"/>
                  </a:lnTo>
                  <a:lnTo>
                    <a:pt x="69" y="87"/>
                  </a:lnTo>
                  <a:lnTo>
                    <a:pt x="73" y="82"/>
                  </a:lnTo>
                  <a:lnTo>
                    <a:pt x="76" y="78"/>
                  </a:lnTo>
                  <a:lnTo>
                    <a:pt x="72" y="69"/>
                  </a:lnTo>
                  <a:lnTo>
                    <a:pt x="74" y="73"/>
                  </a:lnTo>
                  <a:lnTo>
                    <a:pt x="80" y="78"/>
                  </a:lnTo>
                  <a:lnTo>
                    <a:pt x="84" y="79"/>
                  </a:lnTo>
                  <a:lnTo>
                    <a:pt x="84" y="74"/>
                  </a:lnTo>
                  <a:lnTo>
                    <a:pt x="86" y="79"/>
                  </a:lnTo>
                  <a:lnTo>
                    <a:pt x="87" y="86"/>
                  </a:lnTo>
                  <a:lnTo>
                    <a:pt x="90" y="92"/>
                  </a:lnTo>
                  <a:lnTo>
                    <a:pt x="95" y="89"/>
                  </a:lnTo>
                  <a:lnTo>
                    <a:pt x="92" y="94"/>
                  </a:lnTo>
                  <a:lnTo>
                    <a:pt x="92" y="99"/>
                  </a:lnTo>
                  <a:lnTo>
                    <a:pt x="94" y="107"/>
                  </a:lnTo>
                  <a:lnTo>
                    <a:pt x="94" y="112"/>
                  </a:lnTo>
                  <a:lnTo>
                    <a:pt x="96" y="120"/>
                  </a:lnTo>
                  <a:lnTo>
                    <a:pt x="98" y="124"/>
                  </a:lnTo>
                  <a:lnTo>
                    <a:pt x="102" y="132"/>
                  </a:lnTo>
                  <a:lnTo>
                    <a:pt x="106" y="136"/>
                  </a:lnTo>
                  <a:lnTo>
                    <a:pt x="111" y="142"/>
                  </a:lnTo>
                  <a:lnTo>
                    <a:pt x="118" y="150"/>
                  </a:lnTo>
                  <a:lnTo>
                    <a:pt x="123" y="154"/>
                  </a:lnTo>
                  <a:lnTo>
                    <a:pt x="129" y="157"/>
                  </a:lnTo>
                  <a:lnTo>
                    <a:pt x="134" y="161"/>
                  </a:lnTo>
                  <a:lnTo>
                    <a:pt x="139" y="162"/>
                  </a:lnTo>
                  <a:lnTo>
                    <a:pt x="145" y="164"/>
                  </a:lnTo>
                  <a:lnTo>
                    <a:pt x="151" y="165"/>
                  </a:lnTo>
                  <a:lnTo>
                    <a:pt x="157" y="165"/>
                  </a:lnTo>
                  <a:lnTo>
                    <a:pt x="163" y="165"/>
                  </a:lnTo>
                  <a:lnTo>
                    <a:pt x="171" y="164"/>
                  </a:lnTo>
                  <a:lnTo>
                    <a:pt x="176" y="163"/>
                  </a:lnTo>
                  <a:lnTo>
                    <a:pt x="181" y="162"/>
                  </a:lnTo>
                  <a:lnTo>
                    <a:pt x="185" y="157"/>
                  </a:lnTo>
                  <a:lnTo>
                    <a:pt x="180" y="161"/>
                  </a:lnTo>
                  <a:lnTo>
                    <a:pt x="186" y="164"/>
                  </a:lnTo>
                  <a:lnTo>
                    <a:pt x="194" y="164"/>
                  </a:lnTo>
                  <a:lnTo>
                    <a:pt x="200" y="164"/>
                  </a:lnTo>
                  <a:lnTo>
                    <a:pt x="207" y="162"/>
                  </a:lnTo>
                  <a:lnTo>
                    <a:pt x="213" y="162"/>
                  </a:lnTo>
                  <a:lnTo>
                    <a:pt x="220" y="160"/>
                  </a:lnTo>
                  <a:lnTo>
                    <a:pt x="225" y="156"/>
                  </a:lnTo>
                  <a:lnTo>
                    <a:pt x="231" y="153"/>
                  </a:lnTo>
                  <a:lnTo>
                    <a:pt x="236" y="151"/>
                  </a:lnTo>
                  <a:lnTo>
                    <a:pt x="240" y="146"/>
                  </a:lnTo>
                  <a:lnTo>
                    <a:pt x="246" y="140"/>
                  </a:lnTo>
                  <a:lnTo>
                    <a:pt x="247" y="133"/>
                  </a:lnTo>
                  <a:lnTo>
                    <a:pt x="246" y="138"/>
                  </a:lnTo>
                  <a:lnTo>
                    <a:pt x="250" y="136"/>
                  </a:lnTo>
                  <a:lnTo>
                    <a:pt x="259" y="128"/>
                  </a:lnTo>
                  <a:lnTo>
                    <a:pt x="264" y="124"/>
                  </a:lnTo>
                  <a:lnTo>
                    <a:pt x="268" y="120"/>
                  </a:lnTo>
                  <a:lnTo>
                    <a:pt x="273" y="112"/>
                  </a:lnTo>
                  <a:lnTo>
                    <a:pt x="274" y="109"/>
                  </a:lnTo>
                  <a:lnTo>
                    <a:pt x="272" y="101"/>
                  </a:lnTo>
                  <a:lnTo>
                    <a:pt x="274" y="108"/>
                  </a:lnTo>
                  <a:lnTo>
                    <a:pt x="280" y="105"/>
                  </a:lnTo>
                  <a:lnTo>
                    <a:pt x="286" y="100"/>
                  </a:lnTo>
                  <a:lnTo>
                    <a:pt x="289" y="94"/>
                  </a:lnTo>
                  <a:lnTo>
                    <a:pt x="291" y="89"/>
                  </a:lnTo>
                  <a:lnTo>
                    <a:pt x="290" y="73"/>
                  </a:lnTo>
                  <a:lnTo>
                    <a:pt x="291" y="89"/>
                  </a:lnTo>
                  <a:lnTo>
                    <a:pt x="297" y="86"/>
                  </a:lnTo>
                  <a:lnTo>
                    <a:pt x="305" y="78"/>
                  </a:lnTo>
                  <a:lnTo>
                    <a:pt x="308" y="73"/>
                  </a:lnTo>
                  <a:lnTo>
                    <a:pt x="312" y="68"/>
                  </a:lnTo>
                  <a:lnTo>
                    <a:pt x="311" y="55"/>
                  </a:lnTo>
                  <a:lnTo>
                    <a:pt x="312" y="67"/>
                  </a:lnTo>
                  <a:lnTo>
                    <a:pt x="320" y="62"/>
                  </a:lnTo>
                  <a:lnTo>
                    <a:pt x="324" y="55"/>
                  </a:lnTo>
                  <a:lnTo>
                    <a:pt x="327" y="50"/>
                  </a:lnTo>
                  <a:lnTo>
                    <a:pt x="328" y="45"/>
                  </a:lnTo>
                  <a:lnTo>
                    <a:pt x="334" y="40"/>
                  </a:lnTo>
                  <a:lnTo>
                    <a:pt x="338" y="34"/>
                  </a:lnTo>
                  <a:lnTo>
                    <a:pt x="340" y="28"/>
                  </a:lnTo>
                  <a:lnTo>
                    <a:pt x="341" y="24"/>
                  </a:lnTo>
                  <a:lnTo>
                    <a:pt x="340" y="24"/>
                  </a:lnTo>
                  <a:lnTo>
                    <a:pt x="260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1" name="Freeform 29">
              <a:extLst>
                <a:ext uri="{FF2B5EF4-FFF2-40B4-BE49-F238E27FC236}">
                  <a16:creationId xmlns:a16="http://schemas.microsoft.com/office/drawing/2014/main" id="{5FE9C294-942C-49EB-B4AA-8AEF16DD5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628"/>
              <a:ext cx="62" cy="102"/>
            </a:xfrm>
            <a:custGeom>
              <a:avLst/>
              <a:gdLst>
                <a:gd name="T0" fmla="*/ 0 w 88"/>
                <a:gd name="T1" fmla="*/ 3 h 143"/>
                <a:gd name="T2" fmla="*/ 0 w 88"/>
                <a:gd name="T3" fmla="*/ 8 h 143"/>
                <a:gd name="T4" fmla="*/ 1 w 88"/>
                <a:gd name="T5" fmla="*/ 19 h 143"/>
                <a:gd name="T6" fmla="*/ 2 w 88"/>
                <a:gd name="T7" fmla="*/ 24 h 143"/>
                <a:gd name="T8" fmla="*/ 4 w 88"/>
                <a:gd name="T9" fmla="*/ 31 h 143"/>
                <a:gd name="T10" fmla="*/ 7 w 88"/>
                <a:gd name="T11" fmla="*/ 47 h 143"/>
                <a:gd name="T12" fmla="*/ 11 w 88"/>
                <a:gd name="T13" fmla="*/ 57 h 143"/>
                <a:gd name="T14" fmla="*/ 15 w 88"/>
                <a:gd name="T15" fmla="*/ 74 h 143"/>
                <a:gd name="T16" fmla="*/ 17 w 88"/>
                <a:gd name="T17" fmla="*/ 90 h 143"/>
                <a:gd name="T18" fmla="*/ 18 w 88"/>
                <a:gd name="T19" fmla="*/ 98 h 143"/>
                <a:gd name="T20" fmla="*/ 19 w 88"/>
                <a:gd name="T21" fmla="*/ 107 h 143"/>
                <a:gd name="T22" fmla="*/ 19 w 88"/>
                <a:gd name="T23" fmla="*/ 111 h 143"/>
                <a:gd name="T24" fmla="*/ 14 w 88"/>
                <a:gd name="T25" fmla="*/ 116 h 143"/>
                <a:gd name="T26" fmla="*/ 11 w 88"/>
                <a:gd name="T27" fmla="*/ 120 h 143"/>
                <a:gd name="T28" fmla="*/ 11 w 88"/>
                <a:gd name="T29" fmla="*/ 127 h 143"/>
                <a:gd name="T30" fmla="*/ 14 w 88"/>
                <a:gd name="T31" fmla="*/ 131 h 143"/>
                <a:gd name="T32" fmla="*/ 17 w 88"/>
                <a:gd name="T33" fmla="*/ 137 h 143"/>
                <a:gd name="T34" fmla="*/ 22 w 88"/>
                <a:gd name="T35" fmla="*/ 140 h 143"/>
                <a:gd name="T36" fmla="*/ 28 w 88"/>
                <a:gd name="T37" fmla="*/ 141 h 143"/>
                <a:gd name="T38" fmla="*/ 34 w 88"/>
                <a:gd name="T39" fmla="*/ 142 h 143"/>
                <a:gd name="T40" fmla="*/ 40 w 88"/>
                <a:gd name="T41" fmla="*/ 141 h 143"/>
                <a:gd name="T42" fmla="*/ 55 w 88"/>
                <a:gd name="T43" fmla="*/ 140 h 143"/>
                <a:gd name="T44" fmla="*/ 62 w 88"/>
                <a:gd name="T45" fmla="*/ 138 h 143"/>
                <a:gd name="T46" fmla="*/ 69 w 88"/>
                <a:gd name="T47" fmla="*/ 138 h 143"/>
                <a:gd name="T48" fmla="*/ 73 w 88"/>
                <a:gd name="T49" fmla="*/ 136 h 143"/>
                <a:gd name="T50" fmla="*/ 79 w 88"/>
                <a:gd name="T51" fmla="*/ 132 h 143"/>
                <a:gd name="T52" fmla="*/ 83 w 88"/>
                <a:gd name="T53" fmla="*/ 127 h 143"/>
                <a:gd name="T54" fmla="*/ 87 w 88"/>
                <a:gd name="T55" fmla="*/ 122 h 143"/>
                <a:gd name="T56" fmla="*/ 86 w 88"/>
                <a:gd name="T57" fmla="*/ 117 h 143"/>
                <a:gd name="T58" fmla="*/ 82 w 88"/>
                <a:gd name="T59" fmla="*/ 111 h 143"/>
                <a:gd name="T60" fmla="*/ 78 w 88"/>
                <a:gd name="T61" fmla="*/ 110 h 143"/>
                <a:gd name="T62" fmla="*/ 77 w 88"/>
                <a:gd name="T63" fmla="*/ 116 h 143"/>
                <a:gd name="T64" fmla="*/ 74 w 88"/>
                <a:gd name="T65" fmla="*/ 106 h 143"/>
                <a:gd name="T66" fmla="*/ 74 w 88"/>
                <a:gd name="T67" fmla="*/ 90 h 143"/>
                <a:gd name="T68" fmla="*/ 76 w 88"/>
                <a:gd name="T69" fmla="*/ 70 h 143"/>
                <a:gd name="T70" fmla="*/ 78 w 88"/>
                <a:gd name="T71" fmla="*/ 56 h 143"/>
                <a:gd name="T72" fmla="*/ 83 w 88"/>
                <a:gd name="T73" fmla="*/ 25 h 143"/>
                <a:gd name="T74" fmla="*/ 84 w 88"/>
                <a:gd name="T75" fmla="*/ 20 h 143"/>
                <a:gd name="T76" fmla="*/ 84 w 88"/>
                <a:gd name="T77" fmla="*/ 15 h 143"/>
                <a:gd name="T78" fmla="*/ 83 w 88"/>
                <a:gd name="T79" fmla="*/ 8 h 143"/>
                <a:gd name="T80" fmla="*/ 82 w 88"/>
                <a:gd name="T81" fmla="*/ 4 h 143"/>
                <a:gd name="T82" fmla="*/ 80 w 88"/>
                <a:gd name="T83" fmla="*/ 0 h 143"/>
                <a:gd name="T84" fmla="*/ 0 w 88"/>
                <a:gd name="T85" fmla="*/ 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143">
                  <a:moveTo>
                    <a:pt x="0" y="3"/>
                  </a:moveTo>
                  <a:lnTo>
                    <a:pt x="0" y="8"/>
                  </a:lnTo>
                  <a:lnTo>
                    <a:pt x="1" y="19"/>
                  </a:lnTo>
                  <a:lnTo>
                    <a:pt x="2" y="24"/>
                  </a:lnTo>
                  <a:lnTo>
                    <a:pt x="4" y="31"/>
                  </a:lnTo>
                  <a:lnTo>
                    <a:pt x="7" y="47"/>
                  </a:lnTo>
                  <a:lnTo>
                    <a:pt x="11" y="57"/>
                  </a:lnTo>
                  <a:lnTo>
                    <a:pt x="15" y="74"/>
                  </a:lnTo>
                  <a:lnTo>
                    <a:pt x="17" y="90"/>
                  </a:lnTo>
                  <a:lnTo>
                    <a:pt x="18" y="98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14" y="116"/>
                  </a:lnTo>
                  <a:lnTo>
                    <a:pt x="11" y="120"/>
                  </a:lnTo>
                  <a:lnTo>
                    <a:pt x="11" y="127"/>
                  </a:lnTo>
                  <a:lnTo>
                    <a:pt x="14" y="131"/>
                  </a:lnTo>
                  <a:lnTo>
                    <a:pt x="17" y="137"/>
                  </a:lnTo>
                  <a:lnTo>
                    <a:pt x="22" y="140"/>
                  </a:lnTo>
                  <a:lnTo>
                    <a:pt x="28" y="141"/>
                  </a:lnTo>
                  <a:lnTo>
                    <a:pt x="34" y="142"/>
                  </a:lnTo>
                  <a:lnTo>
                    <a:pt x="40" y="141"/>
                  </a:lnTo>
                  <a:lnTo>
                    <a:pt x="55" y="140"/>
                  </a:lnTo>
                  <a:lnTo>
                    <a:pt x="62" y="138"/>
                  </a:lnTo>
                  <a:lnTo>
                    <a:pt x="69" y="138"/>
                  </a:lnTo>
                  <a:lnTo>
                    <a:pt x="73" y="136"/>
                  </a:lnTo>
                  <a:lnTo>
                    <a:pt x="79" y="132"/>
                  </a:lnTo>
                  <a:lnTo>
                    <a:pt x="83" y="127"/>
                  </a:lnTo>
                  <a:lnTo>
                    <a:pt x="87" y="122"/>
                  </a:lnTo>
                  <a:lnTo>
                    <a:pt x="86" y="117"/>
                  </a:lnTo>
                  <a:lnTo>
                    <a:pt x="82" y="111"/>
                  </a:lnTo>
                  <a:lnTo>
                    <a:pt x="78" y="110"/>
                  </a:lnTo>
                  <a:lnTo>
                    <a:pt x="77" y="116"/>
                  </a:lnTo>
                  <a:lnTo>
                    <a:pt x="74" y="106"/>
                  </a:lnTo>
                  <a:lnTo>
                    <a:pt x="74" y="90"/>
                  </a:lnTo>
                  <a:lnTo>
                    <a:pt x="76" y="70"/>
                  </a:lnTo>
                  <a:lnTo>
                    <a:pt x="78" y="56"/>
                  </a:lnTo>
                  <a:lnTo>
                    <a:pt x="83" y="25"/>
                  </a:lnTo>
                  <a:lnTo>
                    <a:pt x="84" y="20"/>
                  </a:lnTo>
                  <a:lnTo>
                    <a:pt x="84" y="15"/>
                  </a:lnTo>
                  <a:lnTo>
                    <a:pt x="83" y="8"/>
                  </a:lnTo>
                  <a:lnTo>
                    <a:pt x="82" y="4"/>
                  </a:lnTo>
                  <a:lnTo>
                    <a:pt x="80" y="0"/>
                  </a:lnTo>
                  <a:lnTo>
                    <a:pt x="0" y="3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2" name="Freeform 30">
              <a:extLst>
                <a:ext uri="{FF2B5EF4-FFF2-40B4-BE49-F238E27FC236}">
                  <a16:creationId xmlns:a16="http://schemas.microsoft.com/office/drawing/2014/main" id="{6D04ED42-8712-4C0E-AE91-2A34B7D0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2246"/>
              <a:ext cx="80" cy="319"/>
            </a:xfrm>
            <a:custGeom>
              <a:avLst/>
              <a:gdLst>
                <a:gd name="T0" fmla="*/ 33 w 118"/>
                <a:gd name="T1" fmla="*/ 6 h 445"/>
                <a:gd name="T2" fmla="*/ 31 w 118"/>
                <a:gd name="T3" fmla="*/ 17 h 445"/>
                <a:gd name="T4" fmla="*/ 26 w 118"/>
                <a:gd name="T5" fmla="*/ 53 h 445"/>
                <a:gd name="T6" fmla="*/ 19 w 118"/>
                <a:gd name="T7" fmla="*/ 67 h 445"/>
                <a:gd name="T8" fmla="*/ 12 w 118"/>
                <a:gd name="T9" fmla="*/ 91 h 445"/>
                <a:gd name="T10" fmla="*/ 15 w 118"/>
                <a:gd name="T11" fmla="*/ 103 h 445"/>
                <a:gd name="T12" fmla="*/ 10 w 118"/>
                <a:gd name="T13" fmla="*/ 116 h 445"/>
                <a:gd name="T14" fmla="*/ 8 w 118"/>
                <a:gd name="T15" fmla="*/ 136 h 445"/>
                <a:gd name="T16" fmla="*/ 8 w 118"/>
                <a:gd name="T17" fmla="*/ 145 h 445"/>
                <a:gd name="T18" fmla="*/ 5 w 118"/>
                <a:gd name="T19" fmla="*/ 166 h 445"/>
                <a:gd name="T20" fmla="*/ 6 w 118"/>
                <a:gd name="T21" fmla="*/ 182 h 445"/>
                <a:gd name="T22" fmla="*/ 2 w 118"/>
                <a:gd name="T23" fmla="*/ 193 h 445"/>
                <a:gd name="T24" fmla="*/ 1 w 118"/>
                <a:gd name="T25" fmla="*/ 232 h 445"/>
                <a:gd name="T26" fmla="*/ 2 w 118"/>
                <a:gd name="T27" fmla="*/ 245 h 445"/>
                <a:gd name="T28" fmla="*/ 0 w 118"/>
                <a:gd name="T29" fmla="*/ 270 h 445"/>
                <a:gd name="T30" fmla="*/ 2 w 118"/>
                <a:gd name="T31" fmla="*/ 286 h 445"/>
                <a:gd name="T32" fmla="*/ 6 w 118"/>
                <a:gd name="T33" fmla="*/ 296 h 445"/>
                <a:gd name="T34" fmla="*/ 7 w 118"/>
                <a:gd name="T35" fmla="*/ 314 h 445"/>
                <a:gd name="T36" fmla="*/ 11 w 118"/>
                <a:gd name="T37" fmla="*/ 334 h 445"/>
                <a:gd name="T38" fmla="*/ 20 w 118"/>
                <a:gd name="T39" fmla="*/ 365 h 445"/>
                <a:gd name="T40" fmla="*/ 27 w 118"/>
                <a:gd name="T41" fmla="*/ 387 h 445"/>
                <a:gd name="T42" fmla="*/ 34 w 118"/>
                <a:gd name="T43" fmla="*/ 390 h 445"/>
                <a:gd name="T44" fmla="*/ 30 w 118"/>
                <a:gd name="T45" fmla="*/ 398 h 445"/>
                <a:gd name="T46" fmla="*/ 35 w 118"/>
                <a:gd name="T47" fmla="*/ 413 h 445"/>
                <a:gd name="T48" fmla="*/ 35 w 118"/>
                <a:gd name="T49" fmla="*/ 416 h 445"/>
                <a:gd name="T50" fmla="*/ 112 w 118"/>
                <a:gd name="T51" fmla="*/ 444 h 445"/>
                <a:gd name="T52" fmla="*/ 112 w 118"/>
                <a:gd name="T53" fmla="*/ 430 h 445"/>
                <a:gd name="T54" fmla="*/ 113 w 118"/>
                <a:gd name="T55" fmla="*/ 427 h 445"/>
                <a:gd name="T56" fmla="*/ 117 w 118"/>
                <a:gd name="T57" fmla="*/ 408 h 445"/>
                <a:gd name="T58" fmla="*/ 110 w 118"/>
                <a:gd name="T59" fmla="*/ 376 h 445"/>
                <a:gd name="T60" fmla="*/ 104 w 118"/>
                <a:gd name="T61" fmla="*/ 360 h 445"/>
                <a:gd name="T62" fmla="*/ 103 w 118"/>
                <a:gd name="T63" fmla="*/ 360 h 445"/>
                <a:gd name="T64" fmla="*/ 99 w 118"/>
                <a:gd name="T65" fmla="*/ 340 h 445"/>
                <a:gd name="T66" fmla="*/ 91 w 118"/>
                <a:gd name="T67" fmla="*/ 324 h 445"/>
                <a:gd name="T68" fmla="*/ 89 w 118"/>
                <a:gd name="T69" fmla="*/ 314 h 445"/>
                <a:gd name="T70" fmla="*/ 86 w 118"/>
                <a:gd name="T71" fmla="*/ 294 h 445"/>
                <a:gd name="T72" fmla="*/ 77 w 118"/>
                <a:gd name="T73" fmla="*/ 278 h 445"/>
                <a:gd name="T74" fmla="*/ 76 w 118"/>
                <a:gd name="T75" fmla="*/ 276 h 445"/>
                <a:gd name="T76" fmla="*/ 74 w 118"/>
                <a:gd name="T77" fmla="*/ 262 h 445"/>
                <a:gd name="T78" fmla="*/ 73 w 118"/>
                <a:gd name="T79" fmla="*/ 248 h 445"/>
                <a:gd name="T80" fmla="*/ 72 w 118"/>
                <a:gd name="T81" fmla="*/ 246 h 445"/>
                <a:gd name="T82" fmla="*/ 74 w 118"/>
                <a:gd name="T83" fmla="*/ 220 h 445"/>
                <a:gd name="T84" fmla="*/ 76 w 118"/>
                <a:gd name="T85" fmla="*/ 198 h 445"/>
                <a:gd name="T86" fmla="*/ 74 w 118"/>
                <a:gd name="T87" fmla="*/ 195 h 445"/>
                <a:gd name="T88" fmla="*/ 81 w 118"/>
                <a:gd name="T89" fmla="*/ 175 h 445"/>
                <a:gd name="T90" fmla="*/ 84 w 118"/>
                <a:gd name="T91" fmla="*/ 154 h 445"/>
                <a:gd name="T92" fmla="*/ 77 w 118"/>
                <a:gd name="T93" fmla="*/ 147 h 445"/>
                <a:gd name="T94" fmla="*/ 85 w 118"/>
                <a:gd name="T95" fmla="*/ 138 h 445"/>
                <a:gd name="T96" fmla="*/ 91 w 118"/>
                <a:gd name="T97" fmla="*/ 118 h 445"/>
                <a:gd name="T98" fmla="*/ 84 w 118"/>
                <a:gd name="T99" fmla="*/ 112 h 445"/>
                <a:gd name="T100" fmla="*/ 95 w 118"/>
                <a:gd name="T101" fmla="*/ 103 h 445"/>
                <a:gd name="T102" fmla="*/ 100 w 118"/>
                <a:gd name="T103" fmla="*/ 87 h 445"/>
                <a:gd name="T104" fmla="*/ 103 w 118"/>
                <a:gd name="T105" fmla="*/ 71 h 445"/>
                <a:gd name="T106" fmla="*/ 104 w 118"/>
                <a:gd name="T107" fmla="*/ 52 h 445"/>
                <a:gd name="T108" fmla="*/ 103 w 118"/>
                <a:gd name="T109" fmla="*/ 50 h 445"/>
                <a:gd name="T110" fmla="*/ 111 w 118"/>
                <a:gd name="T111" fmla="*/ 33 h 445"/>
                <a:gd name="T112" fmla="*/ 113 w 118"/>
                <a:gd name="T113" fmla="*/ 12 h 445"/>
                <a:gd name="T114" fmla="*/ 32 w 118"/>
                <a:gd name="T115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445">
                  <a:moveTo>
                    <a:pt x="32" y="0"/>
                  </a:moveTo>
                  <a:lnTo>
                    <a:pt x="32" y="0"/>
                  </a:lnTo>
                  <a:lnTo>
                    <a:pt x="33" y="6"/>
                  </a:lnTo>
                  <a:lnTo>
                    <a:pt x="34" y="11"/>
                  </a:lnTo>
                  <a:lnTo>
                    <a:pt x="35" y="12"/>
                  </a:lnTo>
                  <a:lnTo>
                    <a:pt x="31" y="17"/>
                  </a:lnTo>
                  <a:lnTo>
                    <a:pt x="30" y="30"/>
                  </a:lnTo>
                  <a:lnTo>
                    <a:pt x="27" y="46"/>
                  </a:lnTo>
                  <a:lnTo>
                    <a:pt x="26" y="53"/>
                  </a:lnTo>
                  <a:lnTo>
                    <a:pt x="26" y="54"/>
                  </a:lnTo>
                  <a:lnTo>
                    <a:pt x="20" y="60"/>
                  </a:lnTo>
                  <a:lnTo>
                    <a:pt x="19" y="67"/>
                  </a:lnTo>
                  <a:lnTo>
                    <a:pt x="15" y="79"/>
                  </a:lnTo>
                  <a:lnTo>
                    <a:pt x="14" y="85"/>
                  </a:lnTo>
                  <a:lnTo>
                    <a:pt x="12" y="91"/>
                  </a:lnTo>
                  <a:lnTo>
                    <a:pt x="12" y="97"/>
                  </a:lnTo>
                  <a:lnTo>
                    <a:pt x="14" y="101"/>
                  </a:lnTo>
                  <a:lnTo>
                    <a:pt x="15" y="103"/>
                  </a:lnTo>
                  <a:lnTo>
                    <a:pt x="13" y="106"/>
                  </a:lnTo>
                  <a:lnTo>
                    <a:pt x="11" y="110"/>
                  </a:lnTo>
                  <a:lnTo>
                    <a:pt x="10" y="116"/>
                  </a:lnTo>
                  <a:lnTo>
                    <a:pt x="9" y="123"/>
                  </a:lnTo>
                  <a:lnTo>
                    <a:pt x="8" y="129"/>
                  </a:lnTo>
                  <a:lnTo>
                    <a:pt x="8" y="136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7" y="153"/>
                  </a:lnTo>
                  <a:lnTo>
                    <a:pt x="6" y="159"/>
                  </a:lnTo>
                  <a:lnTo>
                    <a:pt x="5" y="166"/>
                  </a:lnTo>
                  <a:lnTo>
                    <a:pt x="4" y="172"/>
                  </a:lnTo>
                  <a:lnTo>
                    <a:pt x="5" y="176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2" y="187"/>
                  </a:lnTo>
                  <a:lnTo>
                    <a:pt x="2" y="193"/>
                  </a:lnTo>
                  <a:lnTo>
                    <a:pt x="0" y="215"/>
                  </a:lnTo>
                  <a:lnTo>
                    <a:pt x="0" y="226"/>
                  </a:lnTo>
                  <a:lnTo>
                    <a:pt x="1" y="232"/>
                  </a:lnTo>
                  <a:lnTo>
                    <a:pt x="2" y="236"/>
                  </a:lnTo>
                  <a:lnTo>
                    <a:pt x="5" y="241"/>
                  </a:lnTo>
                  <a:lnTo>
                    <a:pt x="2" y="245"/>
                  </a:lnTo>
                  <a:lnTo>
                    <a:pt x="1" y="250"/>
                  </a:lnTo>
                  <a:lnTo>
                    <a:pt x="0" y="262"/>
                  </a:lnTo>
                  <a:lnTo>
                    <a:pt x="0" y="270"/>
                  </a:lnTo>
                  <a:lnTo>
                    <a:pt x="0" y="276"/>
                  </a:lnTo>
                  <a:lnTo>
                    <a:pt x="1" y="282"/>
                  </a:lnTo>
                  <a:lnTo>
                    <a:pt x="2" y="286"/>
                  </a:lnTo>
                  <a:lnTo>
                    <a:pt x="6" y="291"/>
                  </a:lnTo>
                  <a:lnTo>
                    <a:pt x="6" y="292"/>
                  </a:lnTo>
                  <a:lnTo>
                    <a:pt x="6" y="296"/>
                  </a:lnTo>
                  <a:lnTo>
                    <a:pt x="5" y="302"/>
                  </a:lnTo>
                  <a:lnTo>
                    <a:pt x="6" y="307"/>
                  </a:lnTo>
                  <a:lnTo>
                    <a:pt x="7" y="314"/>
                  </a:lnTo>
                  <a:lnTo>
                    <a:pt x="8" y="319"/>
                  </a:lnTo>
                  <a:lnTo>
                    <a:pt x="10" y="328"/>
                  </a:lnTo>
                  <a:lnTo>
                    <a:pt x="11" y="334"/>
                  </a:lnTo>
                  <a:lnTo>
                    <a:pt x="14" y="339"/>
                  </a:lnTo>
                  <a:lnTo>
                    <a:pt x="15" y="345"/>
                  </a:lnTo>
                  <a:lnTo>
                    <a:pt x="20" y="365"/>
                  </a:lnTo>
                  <a:lnTo>
                    <a:pt x="22" y="374"/>
                  </a:lnTo>
                  <a:lnTo>
                    <a:pt x="24" y="380"/>
                  </a:lnTo>
                  <a:lnTo>
                    <a:pt x="27" y="387"/>
                  </a:lnTo>
                  <a:lnTo>
                    <a:pt x="30" y="390"/>
                  </a:lnTo>
                  <a:lnTo>
                    <a:pt x="30" y="392"/>
                  </a:lnTo>
                  <a:lnTo>
                    <a:pt x="34" y="390"/>
                  </a:lnTo>
                  <a:lnTo>
                    <a:pt x="30" y="393"/>
                  </a:lnTo>
                  <a:lnTo>
                    <a:pt x="30" y="395"/>
                  </a:lnTo>
                  <a:lnTo>
                    <a:pt x="30" y="398"/>
                  </a:lnTo>
                  <a:lnTo>
                    <a:pt x="30" y="404"/>
                  </a:lnTo>
                  <a:lnTo>
                    <a:pt x="32" y="409"/>
                  </a:lnTo>
                  <a:lnTo>
                    <a:pt x="35" y="413"/>
                  </a:lnTo>
                  <a:lnTo>
                    <a:pt x="38" y="409"/>
                  </a:lnTo>
                  <a:lnTo>
                    <a:pt x="35" y="414"/>
                  </a:lnTo>
                  <a:lnTo>
                    <a:pt x="35" y="416"/>
                  </a:lnTo>
                  <a:lnTo>
                    <a:pt x="32" y="419"/>
                  </a:lnTo>
                  <a:lnTo>
                    <a:pt x="32" y="419"/>
                  </a:lnTo>
                  <a:lnTo>
                    <a:pt x="112" y="444"/>
                  </a:lnTo>
                  <a:lnTo>
                    <a:pt x="112" y="441"/>
                  </a:lnTo>
                  <a:lnTo>
                    <a:pt x="112" y="430"/>
                  </a:lnTo>
                  <a:lnTo>
                    <a:pt x="112" y="430"/>
                  </a:lnTo>
                  <a:lnTo>
                    <a:pt x="105" y="425"/>
                  </a:lnTo>
                  <a:lnTo>
                    <a:pt x="112" y="430"/>
                  </a:lnTo>
                  <a:lnTo>
                    <a:pt x="113" y="427"/>
                  </a:lnTo>
                  <a:lnTo>
                    <a:pt x="116" y="422"/>
                  </a:lnTo>
                  <a:lnTo>
                    <a:pt x="117" y="415"/>
                  </a:lnTo>
                  <a:lnTo>
                    <a:pt x="117" y="408"/>
                  </a:lnTo>
                  <a:lnTo>
                    <a:pt x="116" y="402"/>
                  </a:lnTo>
                  <a:lnTo>
                    <a:pt x="114" y="397"/>
                  </a:lnTo>
                  <a:lnTo>
                    <a:pt x="110" y="376"/>
                  </a:lnTo>
                  <a:lnTo>
                    <a:pt x="109" y="370"/>
                  </a:lnTo>
                  <a:lnTo>
                    <a:pt x="106" y="365"/>
                  </a:lnTo>
                  <a:lnTo>
                    <a:pt x="104" y="360"/>
                  </a:lnTo>
                  <a:lnTo>
                    <a:pt x="94" y="362"/>
                  </a:lnTo>
                  <a:lnTo>
                    <a:pt x="103" y="360"/>
                  </a:lnTo>
                  <a:lnTo>
                    <a:pt x="103" y="360"/>
                  </a:lnTo>
                  <a:lnTo>
                    <a:pt x="103" y="356"/>
                  </a:lnTo>
                  <a:lnTo>
                    <a:pt x="100" y="346"/>
                  </a:lnTo>
                  <a:lnTo>
                    <a:pt x="99" y="340"/>
                  </a:lnTo>
                  <a:lnTo>
                    <a:pt x="98" y="335"/>
                  </a:lnTo>
                  <a:lnTo>
                    <a:pt x="95" y="329"/>
                  </a:lnTo>
                  <a:lnTo>
                    <a:pt x="91" y="324"/>
                  </a:lnTo>
                  <a:lnTo>
                    <a:pt x="88" y="321"/>
                  </a:lnTo>
                  <a:lnTo>
                    <a:pt x="87" y="320"/>
                  </a:lnTo>
                  <a:lnTo>
                    <a:pt x="89" y="314"/>
                  </a:lnTo>
                  <a:lnTo>
                    <a:pt x="89" y="305"/>
                  </a:lnTo>
                  <a:lnTo>
                    <a:pt x="88" y="299"/>
                  </a:lnTo>
                  <a:lnTo>
                    <a:pt x="86" y="294"/>
                  </a:lnTo>
                  <a:lnTo>
                    <a:pt x="84" y="288"/>
                  </a:lnTo>
                  <a:lnTo>
                    <a:pt x="81" y="283"/>
                  </a:lnTo>
                  <a:lnTo>
                    <a:pt x="77" y="278"/>
                  </a:lnTo>
                  <a:lnTo>
                    <a:pt x="76" y="276"/>
                  </a:lnTo>
                  <a:lnTo>
                    <a:pt x="71" y="275"/>
                  </a:lnTo>
                  <a:lnTo>
                    <a:pt x="76" y="276"/>
                  </a:lnTo>
                  <a:lnTo>
                    <a:pt x="75" y="274"/>
                  </a:lnTo>
                  <a:lnTo>
                    <a:pt x="74" y="269"/>
                  </a:lnTo>
                  <a:lnTo>
                    <a:pt x="74" y="262"/>
                  </a:lnTo>
                  <a:lnTo>
                    <a:pt x="74" y="257"/>
                  </a:lnTo>
                  <a:lnTo>
                    <a:pt x="74" y="252"/>
                  </a:lnTo>
                  <a:lnTo>
                    <a:pt x="73" y="248"/>
                  </a:lnTo>
                  <a:lnTo>
                    <a:pt x="72" y="245"/>
                  </a:lnTo>
                  <a:lnTo>
                    <a:pt x="65" y="242"/>
                  </a:lnTo>
                  <a:lnTo>
                    <a:pt x="72" y="246"/>
                  </a:lnTo>
                  <a:lnTo>
                    <a:pt x="70" y="242"/>
                  </a:lnTo>
                  <a:lnTo>
                    <a:pt x="73" y="232"/>
                  </a:lnTo>
                  <a:lnTo>
                    <a:pt x="74" y="220"/>
                  </a:lnTo>
                  <a:lnTo>
                    <a:pt x="76" y="212"/>
                  </a:lnTo>
                  <a:lnTo>
                    <a:pt x="76" y="208"/>
                  </a:lnTo>
                  <a:lnTo>
                    <a:pt x="76" y="198"/>
                  </a:lnTo>
                  <a:lnTo>
                    <a:pt x="75" y="195"/>
                  </a:lnTo>
                  <a:lnTo>
                    <a:pt x="71" y="196"/>
                  </a:lnTo>
                  <a:lnTo>
                    <a:pt x="74" y="195"/>
                  </a:lnTo>
                  <a:lnTo>
                    <a:pt x="77" y="192"/>
                  </a:lnTo>
                  <a:lnTo>
                    <a:pt x="79" y="188"/>
                  </a:lnTo>
                  <a:lnTo>
                    <a:pt x="81" y="175"/>
                  </a:lnTo>
                  <a:lnTo>
                    <a:pt x="84" y="165"/>
                  </a:lnTo>
                  <a:lnTo>
                    <a:pt x="84" y="159"/>
                  </a:lnTo>
                  <a:lnTo>
                    <a:pt x="84" y="154"/>
                  </a:lnTo>
                  <a:lnTo>
                    <a:pt x="84" y="148"/>
                  </a:lnTo>
                  <a:lnTo>
                    <a:pt x="82" y="142"/>
                  </a:lnTo>
                  <a:lnTo>
                    <a:pt x="77" y="147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5" y="138"/>
                  </a:lnTo>
                  <a:lnTo>
                    <a:pt x="88" y="132"/>
                  </a:lnTo>
                  <a:lnTo>
                    <a:pt x="90" y="126"/>
                  </a:lnTo>
                  <a:lnTo>
                    <a:pt x="91" y="118"/>
                  </a:lnTo>
                  <a:lnTo>
                    <a:pt x="91" y="112"/>
                  </a:lnTo>
                  <a:lnTo>
                    <a:pt x="91" y="109"/>
                  </a:lnTo>
                  <a:lnTo>
                    <a:pt x="84" y="112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5" y="103"/>
                  </a:lnTo>
                  <a:lnTo>
                    <a:pt x="96" y="98"/>
                  </a:lnTo>
                  <a:lnTo>
                    <a:pt x="98" y="92"/>
                  </a:lnTo>
                  <a:lnTo>
                    <a:pt x="100" y="87"/>
                  </a:lnTo>
                  <a:lnTo>
                    <a:pt x="101" y="80"/>
                  </a:lnTo>
                  <a:lnTo>
                    <a:pt x="102" y="76"/>
                  </a:lnTo>
                  <a:lnTo>
                    <a:pt x="103" y="71"/>
                  </a:lnTo>
                  <a:lnTo>
                    <a:pt x="104" y="6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95" y="58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6" y="46"/>
                  </a:lnTo>
                  <a:lnTo>
                    <a:pt x="109" y="39"/>
                  </a:lnTo>
                  <a:lnTo>
                    <a:pt x="111" y="33"/>
                  </a:lnTo>
                  <a:lnTo>
                    <a:pt x="112" y="26"/>
                  </a:lnTo>
                  <a:lnTo>
                    <a:pt x="112" y="20"/>
                  </a:lnTo>
                  <a:lnTo>
                    <a:pt x="113" y="12"/>
                  </a:lnTo>
                  <a:lnTo>
                    <a:pt x="113" y="8"/>
                  </a:lnTo>
                  <a:lnTo>
                    <a:pt x="112" y="6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3" name="Freeform 31">
              <a:extLst>
                <a:ext uri="{FF2B5EF4-FFF2-40B4-BE49-F238E27FC236}">
                  <a16:creationId xmlns:a16="http://schemas.microsoft.com/office/drawing/2014/main" id="{51CE5678-0CDF-42D2-AF1A-DF9CEFC2A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2246"/>
              <a:ext cx="80" cy="319"/>
            </a:xfrm>
            <a:custGeom>
              <a:avLst/>
              <a:gdLst>
                <a:gd name="T0" fmla="*/ 33 w 118"/>
                <a:gd name="T1" fmla="*/ 6 h 445"/>
                <a:gd name="T2" fmla="*/ 31 w 118"/>
                <a:gd name="T3" fmla="*/ 17 h 445"/>
                <a:gd name="T4" fmla="*/ 26 w 118"/>
                <a:gd name="T5" fmla="*/ 53 h 445"/>
                <a:gd name="T6" fmla="*/ 19 w 118"/>
                <a:gd name="T7" fmla="*/ 67 h 445"/>
                <a:gd name="T8" fmla="*/ 12 w 118"/>
                <a:gd name="T9" fmla="*/ 91 h 445"/>
                <a:gd name="T10" fmla="*/ 15 w 118"/>
                <a:gd name="T11" fmla="*/ 103 h 445"/>
                <a:gd name="T12" fmla="*/ 10 w 118"/>
                <a:gd name="T13" fmla="*/ 116 h 445"/>
                <a:gd name="T14" fmla="*/ 8 w 118"/>
                <a:gd name="T15" fmla="*/ 136 h 445"/>
                <a:gd name="T16" fmla="*/ 8 w 118"/>
                <a:gd name="T17" fmla="*/ 145 h 445"/>
                <a:gd name="T18" fmla="*/ 5 w 118"/>
                <a:gd name="T19" fmla="*/ 166 h 445"/>
                <a:gd name="T20" fmla="*/ 6 w 118"/>
                <a:gd name="T21" fmla="*/ 182 h 445"/>
                <a:gd name="T22" fmla="*/ 2 w 118"/>
                <a:gd name="T23" fmla="*/ 193 h 445"/>
                <a:gd name="T24" fmla="*/ 1 w 118"/>
                <a:gd name="T25" fmla="*/ 232 h 445"/>
                <a:gd name="T26" fmla="*/ 2 w 118"/>
                <a:gd name="T27" fmla="*/ 245 h 445"/>
                <a:gd name="T28" fmla="*/ 0 w 118"/>
                <a:gd name="T29" fmla="*/ 270 h 445"/>
                <a:gd name="T30" fmla="*/ 2 w 118"/>
                <a:gd name="T31" fmla="*/ 286 h 445"/>
                <a:gd name="T32" fmla="*/ 6 w 118"/>
                <a:gd name="T33" fmla="*/ 296 h 445"/>
                <a:gd name="T34" fmla="*/ 7 w 118"/>
                <a:gd name="T35" fmla="*/ 314 h 445"/>
                <a:gd name="T36" fmla="*/ 11 w 118"/>
                <a:gd name="T37" fmla="*/ 334 h 445"/>
                <a:gd name="T38" fmla="*/ 20 w 118"/>
                <a:gd name="T39" fmla="*/ 365 h 445"/>
                <a:gd name="T40" fmla="*/ 27 w 118"/>
                <a:gd name="T41" fmla="*/ 387 h 445"/>
                <a:gd name="T42" fmla="*/ 34 w 118"/>
                <a:gd name="T43" fmla="*/ 390 h 445"/>
                <a:gd name="T44" fmla="*/ 30 w 118"/>
                <a:gd name="T45" fmla="*/ 398 h 445"/>
                <a:gd name="T46" fmla="*/ 35 w 118"/>
                <a:gd name="T47" fmla="*/ 413 h 445"/>
                <a:gd name="T48" fmla="*/ 35 w 118"/>
                <a:gd name="T49" fmla="*/ 416 h 445"/>
                <a:gd name="T50" fmla="*/ 112 w 118"/>
                <a:gd name="T51" fmla="*/ 444 h 445"/>
                <a:gd name="T52" fmla="*/ 112 w 118"/>
                <a:gd name="T53" fmla="*/ 430 h 445"/>
                <a:gd name="T54" fmla="*/ 113 w 118"/>
                <a:gd name="T55" fmla="*/ 427 h 445"/>
                <a:gd name="T56" fmla="*/ 117 w 118"/>
                <a:gd name="T57" fmla="*/ 408 h 445"/>
                <a:gd name="T58" fmla="*/ 110 w 118"/>
                <a:gd name="T59" fmla="*/ 376 h 445"/>
                <a:gd name="T60" fmla="*/ 104 w 118"/>
                <a:gd name="T61" fmla="*/ 360 h 445"/>
                <a:gd name="T62" fmla="*/ 103 w 118"/>
                <a:gd name="T63" fmla="*/ 360 h 445"/>
                <a:gd name="T64" fmla="*/ 99 w 118"/>
                <a:gd name="T65" fmla="*/ 340 h 445"/>
                <a:gd name="T66" fmla="*/ 91 w 118"/>
                <a:gd name="T67" fmla="*/ 324 h 445"/>
                <a:gd name="T68" fmla="*/ 89 w 118"/>
                <a:gd name="T69" fmla="*/ 314 h 445"/>
                <a:gd name="T70" fmla="*/ 86 w 118"/>
                <a:gd name="T71" fmla="*/ 294 h 445"/>
                <a:gd name="T72" fmla="*/ 77 w 118"/>
                <a:gd name="T73" fmla="*/ 278 h 445"/>
                <a:gd name="T74" fmla="*/ 76 w 118"/>
                <a:gd name="T75" fmla="*/ 276 h 445"/>
                <a:gd name="T76" fmla="*/ 74 w 118"/>
                <a:gd name="T77" fmla="*/ 262 h 445"/>
                <a:gd name="T78" fmla="*/ 73 w 118"/>
                <a:gd name="T79" fmla="*/ 248 h 445"/>
                <a:gd name="T80" fmla="*/ 72 w 118"/>
                <a:gd name="T81" fmla="*/ 246 h 445"/>
                <a:gd name="T82" fmla="*/ 74 w 118"/>
                <a:gd name="T83" fmla="*/ 220 h 445"/>
                <a:gd name="T84" fmla="*/ 76 w 118"/>
                <a:gd name="T85" fmla="*/ 198 h 445"/>
                <a:gd name="T86" fmla="*/ 74 w 118"/>
                <a:gd name="T87" fmla="*/ 195 h 445"/>
                <a:gd name="T88" fmla="*/ 81 w 118"/>
                <a:gd name="T89" fmla="*/ 175 h 445"/>
                <a:gd name="T90" fmla="*/ 84 w 118"/>
                <a:gd name="T91" fmla="*/ 154 h 445"/>
                <a:gd name="T92" fmla="*/ 77 w 118"/>
                <a:gd name="T93" fmla="*/ 147 h 445"/>
                <a:gd name="T94" fmla="*/ 85 w 118"/>
                <a:gd name="T95" fmla="*/ 138 h 445"/>
                <a:gd name="T96" fmla="*/ 91 w 118"/>
                <a:gd name="T97" fmla="*/ 118 h 445"/>
                <a:gd name="T98" fmla="*/ 84 w 118"/>
                <a:gd name="T99" fmla="*/ 112 h 445"/>
                <a:gd name="T100" fmla="*/ 95 w 118"/>
                <a:gd name="T101" fmla="*/ 103 h 445"/>
                <a:gd name="T102" fmla="*/ 100 w 118"/>
                <a:gd name="T103" fmla="*/ 87 h 445"/>
                <a:gd name="T104" fmla="*/ 103 w 118"/>
                <a:gd name="T105" fmla="*/ 71 h 445"/>
                <a:gd name="T106" fmla="*/ 104 w 118"/>
                <a:gd name="T107" fmla="*/ 52 h 445"/>
                <a:gd name="T108" fmla="*/ 103 w 118"/>
                <a:gd name="T109" fmla="*/ 50 h 445"/>
                <a:gd name="T110" fmla="*/ 111 w 118"/>
                <a:gd name="T111" fmla="*/ 33 h 445"/>
                <a:gd name="T112" fmla="*/ 113 w 118"/>
                <a:gd name="T113" fmla="*/ 12 h 445"/>
                <a:gd name="T114" fmla="*/ 32 w 118"/>
                <a:gd name="T115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445">
                  <a:moveTo>
                    <a:pt x="32" y="0"/>
                  </a:moveTo>
                  <a:lnTo>
                    <a:pt x="32" y="0"/>
                  </a:lnTo>
                  <a:lnTo>
                    <a:pt x="33" y="6"/>
                  </a:lnTo>
                  <a:lnTo>
                    <a:pt x="34" y="11"/>
                  </a:lnTo>
                  <a:lnTo>
                    <a:pt x="35" y="12"/>
                  </a:lnTo>
                  <a:lnTo>
                    <a:pt x="31" y="17"/>
                  </a:lnTo>
                  <a:lnTo>
                    <a:pt x="30" y="30"/>
                  </a:lnTo>
                  <a:lnTo>
                    <a:pt x="27" y="46"/>
                  </a:lnTo>
                  <a:lnTo>
                    <a:pt x="26" y="53"/>
                  </a:lnTo>
                  <a:lnTo>
                    <a:pt x="26" y="54"/>
                  </a:lnTo>
                  <a:lnTo>
                    <a:pt x="20" y="60"/>
                  </a:lnTo>
                  <a:lnTo>
                    <a:pt x="19" y="67"/>
                  </a:lnTo>
                  <a:lnTo>
                    <a:pt x="15" y="79"/>
                  </a:lnTo>
                  <a:lnTo>
                    <a:pt x="14" y="85"/>
                  </a:lnTo>
                  <a:lnTo>
                    <a:pt x="12" y="91"/>
                  </a:lnTo>
                  <a:lnTo>
                    <a:pt x="12" y="97"/>
                  </a:lnTo>
                  <a:lnTo>
                    <a:pt x="14" y="101"/>
                  </a:lnTo>
                  <a:lnTo>
                    <a:pt x="15" y="103"/>
                  </a:lnTo>
                  <a:lnTo>
                    <a:pt x="13" y="106"/>
                  </a:lnTo>
                  <a:lnTo>
                    <a:pt x="11" y="110"/>
                  </a:lnTo>
                  <a:lnTo>
                    <a:pt x="10" y="116"/>
                  </a:lnTo>
                  <a:lnTo>
                    <a:pt x="9" y="123"/>
                  </a:lnTo>
                  <a:lnTo>
                    <a:pt x="8" y="129"/>
                  </a:lnTo>
                  <a:lnTo>
                    <a:pt x="8" y="136"/>
                  </a:lnTo>
                  <a:lnTo>
                    <a:pt x="8" y="140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7" y="153"/>
                  </a:lnTo>
                  <a:lnTo>
                    <a:pt x="6" y="159"/>
                  </a:lnTo>
                  <a:lnTo>
                    <a:pt x="5" y="166"/>
                  </a:lnTo>
                  <a:lnTo>
                    <a:pt x="4" y="172"/>
                  </a:lnTo>
                  <a:lnTo>
                    <a:pt x="5" y="176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2" y="187"/>
                  </a:lnTo>
                  <a:lnTo>
                    <a:pt x="2" y="193"/>
                  </a:lnTo>
                  <a:lnTo>
                    <a:pt x="0" y="215"/>
                  </a:lnTo>
                  <a:lnTo>
                    <a:pt x="0" y="226"/>
                  </a:lnTo>
                  <a:lnTo>
                    <a:pt x="1" y="232"/>
                  </a:lnTo>
                  <a:lnTo>
                    <a:pt x="2" y="236"/>
                  </a:lnTo>
                  <a:lnTo>
                    <a:pt x="5" y="241"/>
                  </a:lnTo>
                  <a:lnTo>
                    <a:pt x="2" y="245"/>
                  </a:lnTo>
                  <a:lnTo>
                    <a:pt x="1" y="250"/>
                  </a:lnTo>
                  <a:lnTo>
                    <a:pt x="0" y="262"/>
                  </a:lnTo>
                  <a:lnTo>
                    <a:pt x="0" y="270"/>
                  </a:lnTo>
                  <a:lnTo>
                    <a:pt x="0" y="276"/>
                  </a:lnTo>
                  <a:lnTo>
                    <a:pt x="1" y="282"/>
                  </a:lnTo>
                  <a:lnTo>
                    <a:pt x="2" y="286"/>
                  </a:lnTo>
                  <a:lnTo>
                    <a:pt x="6" y="291"/>
                  </a:lnTo>
                  <a:lnTo>
                    <a:pt x="6" y="292"/>
                  </a:lnTo>
                  <a:lnTo>
                    <a:pt x="6" y="296"/>
                  </a:lnTo>
                  <a:lnTo>
                    <a:pt x="5" y="302"/>
                  </a:lnTo>
                  <a:lnTo>
                    <a:pt x="6" y="307"/>
                  </a:lnTo>
                  <a:lnTo>
                    <a:pt x="7" y="314"/>
                  </a:lnTo>
                  <a:lnTo>
                    <a:pt x="8" y="319"/>
                  </a:lnTo>
                  <a:lnTo>
                    <a:pt x="10" y="328"/>
                  </a:lnTo>
                  <a:lnTo>
                    <a:pt x="11" y="334"/>
                  </a:lnTo>
                  <a:lnTo>
                    <a:pt x="14" y="339"/>
                  </a:lnTo>
                  <a:lnTo>
                    <a:pt x="15" y="345"/>
                  </a:lnTo>
                  <a:lnTo>
                    <a:pt x="20" y="365"/>
                  </a:lnTo>
                  <a:lnTo>
                    <a:pt x="22" y="374"/>
                  </a:lnTo>
                  <a:lnTo>
                    <a:pt x="24" y="380"/>
                  </a:lnTo>
                  <a:lnTo>
                    <a:pt x="27" y="387"/>
                  </a:lnTo>
                  <a:lnTo>
                    <a:pt x="30" y="390"/>
                  </a:lnTo>
                  <a:lnTo>
                    <a:pt x="30" y="392"/>
                  </a:lnTo>
                  <a:lnTo>
                    <a:pt x="34" y="390"/>
                  </a:lnTo>
                  <a:lnTo>
                    <a:pt x="30" y="393"/>
                  </a:lnTo>
                  <a:lnTo>
                    <a:pt x="30" y="395"/>
                  </a:lnTo>
                  <a:lnTo>
                    <a:pt x="30" y="398"/>
                  </a:lnTo>
                  <a:lnTo>
                    <a:pt x="30" y="404"/>
                  </a:lnTo>
                  <a:lnTo>
                    <a:pt x="32" y="409"/>
                  </a:lnTo>
                  <a:lnTo>
                    <a:pt x="35" y="413"/>
                  </a:lnTo>
                  <a:lnTo>
                    <a:pt x="38" y="409"/>
                  </a:lnTo>
                  <a:lnTo>
                    <a:pt x="35" y="414"/>
                  </a:lnTo>
                  <a:lnTo>
                    <a:pt x="35" y="416"/>
                  </a:lnTo>
                  <a:lnTo>
                    <a:pt x="32" y="419"/>
                  </a:lnTo>
                  <a:lnTo>
                    <a:pt x="32" y="419"/>
                  </a:lnTo>
                  <a:lnTo>
                    <a:pt x="112" y="444"/>
                  </a:lnTo>
                  <a:lnTo>
                    <a:pt x="112" y="441"/>
                  </a:lnTo>
                  <a:lnTo>
                    <a:pt x="112" y="430"/>
                  </a:lnTo>
                  <a:lnTo>
                    <a:pt x="112" y="430"/>
                  </a:lnTo>
                  <a:lnTo>
                    <a:pt x="105" y="425"/>
                  </a:lnTo>
                  <a:lnTo>
                    <a:pt x="112" y="430"/>
                  </a:lnTo>
                  <a:lnTo>
                    <a:pt x="113" y="427"/>
                  </a:lnTo>
                  <a:lnTo>
                    <a:pt x="116" y="422"/>
                  </a:lnTo>
                  <a:lnTo>
                    <a:pt x="117" y="415"/>
                  </a:lnTo>
                  <a:lnTo>
                    <a:pt x="117" y="408"/>
                  </a:lnTo>
                  <a:lnTo>
                    <a:pt x="116" y="402"/>
                  </a:lnTo>
                  <a:lnTo>
                    <a:pt x="114" y="397"/>
                  </a:lnTo>
                  <a:lnTo>
                    <a:pt x="110" y="376"/>
                  </a:lnTo>
                  <a:lnTo>
                    <a:pt x="109" y="370"/>
                  </a:lnTo>
                  <a:lnTo>
                    <a:pt x="106" y="365"/>
                  </a:lnTo>
                  <a:lnTo>
                    <a:pt x="104" y="360"/>
                  </a:lnTo>
                  <a:lnTo>
                    <a:pt x="94" y="362"/>
                  </a:lnTo>
                  <a:lnTo>
                    <a:pt x="103" y="360"/>
                  </a:lnTo>
                  <a:lnTo>
                    <a:pt x="103" y="360"/>
                  </a:lnTo>
                  <a:lnTo>
                    <a:pt x="103" y="356"/>
                  </a:lnTo>
                  <a:lnTo>
                    <a:pt x="100" y="346"/>
                  </a:lnTo>
                  <a:lnTo>
                    <a:pt x="99" y="340"/>
                  </a:lnTo>
                  <a:lnTo>
                    <a:pt x="98" y="335"/>
                  </a:lnTo>
                  <a:lnTo>
                    <a:pt x="95" y="329"/>
                  </a:lnTo>
                  <a:lnTo>
                    <a:pt x="91" y="324"/>
                  </a:lnTo>
                  <a:lnTo>
                    <a:pt x="88" y="321"/>
                  </a:lnTo>
                  <a:lnTo>
                    <a:pt x="87" y="320"/>
                  </a:lnTo>
                  <a:lnTo>
                    <a:pt x="89" y="314"/>
                  </a:lnTo>
                  <a:lnTo>
                    <a:pt x="89" y="305"/>
                  </a:lnTo>
                  <a:lnTo>
                    <a:pt x="88" y="299"/>
                  </a:lnTo>
                  <a:lnTo>
                    <a:pt x="86" y="294"/>
                  </a:lnTo>
                  <a:lnTo>
                    <a:pt x="84" y="288"/>
                  </a:lnTo>
                  <a:lnTo>
                    <a:pt x="81" y="283"/>
                  </a:lnTo>
                  <a:lnTo>
                    <a:pt x="77" y="278"/>
                  </a:lnTo>
                  <a:lnTo>
                    <a:pt x="76" y="276"/>
                  </a:lnTo>
                  <a:lnTo>
                    <a:pt x="71" y="275"/>
                  </a:lnTo>
                  <a:lnTo>
                    <a:pt x="76" y="276"/>
                  </a:lnTo>
                  <a:lnTo>
                    <a:pt x="75" y="274"/>
                  </a:lnTo>
                  <a:lnTo>
                    <a:pt x="74" y="269"/>
                  </a:lnTo>
                  <a:lnTo>
                    <a:pt x="74" y="262"/>
                  </a:lnTo>
                  <a:lnTo>
                    <a:pt x="74" y="257"/>
                  </a:lnTo>
                  <a:lnTo>
                    <a:pt x="74" y="252"/>
                  </a:lnTo>
                  <a:lnTo>
                    <a:pt x="73" y="248"/>
                  </a:lnTo>
                  <a:lnTo>
                    <a:pt x="72" y="245"/>
                  </a:lnTo>
                  <a:lnTo>
                    <a:pt x="65" y="242"/>
                  </a:lnTo>
                  <a:lnTo>
                    <a:pt x="72" y="246"/>
                  </a:lnTo>
                  <a:lnTo>
                    <a:pt x="70" y="242"/>
                  </a:lnTo>
                  <a:lnTo>
                    <a:pt x="73" y="232"/>
                  </a:lnTo>
                  <a:lnTo>
                    <a:pt x="74" y="220"/>
                  </a:lnTo>
                  <a:lnTo>
                    <a:pt x="76" y="212"/>
                  </a:lnTo>
                  <a:lnTo>
                    <a:pt x="76" y="208"/>
                  </a:lnTo>
                  <a:lnTo>
                    <a:pt x="76" y="198"/>
                  </a:lnTo>
                  <a:lnTo>
                    <a:pt x="75" y="195"/>
                  </a:lnTo>
                  <a:lnTo>
                    <a:pt x="71" y="196"/>
                  </a:lnTo>
                  <a:lnTo>
                    <a:pt x="74" y="195"/>
                  </a:lnTo>
                  <a:lnTo>
                    <a:pt x="77" y="192"/>
                  </a:lnTo>
                  <a:lnTo>
                    <a:pt x="79" y="188"/>
                  </a:lnTo>
                  <a:lnTo>
                    <a:pt x="81" y="175"/>
                  </a:lnTo>
                  <a:lnTo>
                    <a:pt x="84" y="165"/>
                  </a:lnTo>
                  <a:lnTo>
                    <a:pt x="84" y="159"/>
                  </a:lnTo>
                  <a:lnTo>
                    <a:pt x="84" y="154"/>
                  </a:lnTo>
                  <a:lnTo>
                    <a:pt x="84" y="148"/>
                  </a:lnTo>
                  <a:lnTo>
                    <a:pt x="82" y="142"/>
                  </a:lnTo>
                  <a:lnTo>
                    <a:pt x="77" y="147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5" y="138"/>
                  </a:lnTo>
                  <a:lnTo>
                    <a:pt x="88" y="132"/>
                  </a:lnTo>
                  <a:lnTo>
                    <a:pt x="90" y="126"/>
                  </a:lnTo>
                  <a:lnTo>
                    <a:pt x="91" y="118"/>
                  </a:lnTo>
                  <a:lnTo>
                    <a:pt x="91" y="112"/>
                  </a:lnTo>
                  <a:lnTo>
                    <a:pt x="91" y="109"/>
                  </a:lnTo>
                  <a:lnTo>
                    <a:pt x="84" y="112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95" y="103"/>
                  </a:lnTo>
                  <a:lnTo>
                    <a:pt x="96" y="98"/>
                  </a:lnTo>
                  <a:lnTo>
                    <a:pt x="98" y="92"/>
                  </a:lnTo>
                  <a:lnTo>
                    <a:pt x="100" y="87"/>
                  </a:lnTo>
                  <a:lnTo>
                    <a:pt x="101" y="80"/>
                  </a:lnTo>
                  <a:lnTo>
                    <a:pt x="102" y="76"/>
                  </a:lnTo>
                  <a:lnTo>
                    <a:pt x="103" y="71"/>
                  </a:lnTo>
                  <a:lnTo>
                    <a:pt x="104" y="6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95" y="58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6" y="46"/>
                  </a:lnTo>
                  <a:lnTo>
                    <a:pt x="109" y="39"/>
                  </a:lnTo>
                  <a:lnTo>
                    <a:pt x="111" y="33"/>
                  </a:lnTo>
                  <a:lnTo>
                    <a:pt x="112" y="26"/>
                  </a:lnTo>
                  <a:lnTo>
                    <a:pt x="112" y="20"/>
                  </a:lnTo>
                  <a:lnTo>
                    <a:pt x="113" y="12"/>
                  </a:lnTo>
                  <a:lnTo>
                    <a:pt x="113" y="8"/>
                  </a:lnTo>
                  <a:lnTo>
                    <a:pt x="112" y="6"/>
                  </a:lnTo>
                  <a:lnTo>
                    <a:pt x="32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4" name="Freeform 32">
              <a:extLst>
                <a:ext uri="{FF2B5EF4-FFF2-40B4-BE49-F238E27FC236}">
                  <a16:creationId xmlns:a16="http://schemas.microsoft.com/office/drawing/2014/main" id="{2D486266-F1E4-4006-9777-897E6E652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178"/>
              <a:ext cx="255" cy="144"/>
            </a:xfrm>
            <a:custGeom>
              <a:avLst/>
              <a:gdLst>
                <a:gd name="T0" fmla="*/ 51 w 367"/>
                <a:gd name="T1" fmla="*/ 95 h 203"/>
                <a:gd name="T2" fmla="*/ 73 w 367"/>
                <a:gd name="T3" fmla="*/ 109 h 203"/>
                <a:gd name="T4" fmla="*/ 85 w 367"/>
                <a:gd name="T5" fmla="*/ 109 h 203"/>
                <a:gd name="T6" fmla="*/ 101 w 367"/>
                <a:gd name="T7" fmla="*/ 113 h 203"/>
                <a:gd name="T8" fmla="*/ 111 w 367"/>
                <a:gd name="T9" fmla="*/ 113 h 203"/>
                <a:gd name="T10" fmla="*/ 121 w 367"/>
                <a:gd name="T11" fmla="*/ 109 h 203"/>
                <a:gd name="T12" fmla="*/ 139 w 367"/>
                <a:gd name="T13" fmla="*/ 101 h 203"/>
                <a:gd name="T14" fmla="*/ 155 w 367"/>
                <a:gd name="T15" fmla="*/ 97 h 203"/>
                <a:gd name="T16" fmla="*/ 170 w 367"/>
                <a:gd name="T17" fmla="*/ 88 h 203"/>
                <a:gd name="T18" fmla="*/ 188 w 367"/>
                <a:gd name="T19" fmla="*/ 81 h 203"/>
                <a:gd name="T20" fmla="*/ 205 w 367"/>
                <a:gd name="T21" fmla="*/ 81 h 203"/>
                <a:gd name="T22" fmla="*/ 212 w 367"/>
                <a:gd name="T23" fmla="*/ 75 h 203"/>
                <a:gd name="T24" fmla="*/ 229 w 367"/>
                <a:gd name="T25" fmla="*/ 67 h 203"/>
                <a:gd name="T26" fmla="*/ 238 w 367"/>
                <a:gd name="T27" fmla="*/ 61 h 203"/>
                <a:gd name="T28" fmla="*/ 247 w 367"/>
                <a:gd name="T29" fmla="*/ 54 h 203"/>
                <a:gd name="T30" fmla="*/ 268 w 367"/>
                <a:gd name="T31" fmla="*/ 39 h 203"/>
                <a:gd name="T32" fmla="*/ 278 w 367"/>
                <a:gd name="T33" fmla="*/ 36 h 203"/>
                <a:gd name="T34" fmla="*/ 289 w 367"/>
                <a:gd name="T35" fmla="*/ 20 h 203"/>
                <a:gd name="T36" fmla="*/ 304 w 367"/>
                <a:gd name="T37" fmla="*/ 3 h 203"/>
                <a:gd name="T38" fmla="*/ 366 w 367"/>
                <a:gd name="T39" fmla="*/ 77 h 203"/>
                <a:gd name="T40" fmla="*/ 358 w 367"/>
                <a:gd name="T41" fmla="*/ 81 h 203"/>
                <a:gd name="T42" fmla="*/ 347 w 367"/>
                <a:gd name="T43" fmla="*/ 95 h 203"/>
                <a:gd name="T44" fmla="*/ 322 w 367"/>
                <a:gd name="T45" fmla="*/ 115 h 203"/>
                <a:gd name="T46" fmla="*/ 311 w 367"/>
                <a:gd name="T47" fmla="*/ 125 h 203"/>
                <a:gd name="T48" fmla="*/ 293 w 367"/>
                <a:gd name="T49" fmla="*/ 138 h 203"/>
                <a:gd name="T50" fmla="*/ 274 w 367"/>
                <a:gd name="T51" fmla="*/ 146 h 203"/>
                <a:gd name="T52" fmla="*/ 264 w 367"/>
                <a:gd name="T53" fmla="*/ 151 h 203"/>
                <a:gd name="T54" fmla="*/ 247 w 367"/>
                <a:gd name="T55" fmla="*/ 162 h 203"/>
                <a:gd name="T56" fmla="*/ 229 w 367"/>
                <a:gd name="T57" fmla="*/ 167 h 203"/>
                <a:gd name="T58" fmla="*/ 220 w 367"/>
                <a:gd name="T59" fmla="*/ 168 h 203"/>
                <a:gd name="T60" fmla="*/ 199 w 367"/>
                <a:gd name="T61" fmla="*/ 178 h 203"/>
                <a:gd name="T62" fmla="*/ 183 w 367"/>
                <a:gd name="T63" fmla="*/ 183 h 203"/>
                <a:gd name="T64" fmla="*/ 171 w 367"/>
                <a:gd name="T65" fmla="*/ 184 h 203"/>
                <a:gd name="T66" fmla="*/ 150 w 367"/>
                <a:gd name="T67" fmla="*/ 193 h 203"/>
                <a:gd name="T68" fmla="*/ 131 w 367"/>
                <a:gd name="T69" fmla="*/ 196 h 203"/>
                <a:gd name="T70" fmla="*/ 115 w 367"/>
                <a:gd name="T71" fmla="*/ 199 h 203"/>
                <a:gd name="T72" fmla="*/ 97 w 367"/>
                <a:gd name="T73" fmla="*/ 201 h 203"/>
                <a:gd name="T74" fmla="*/ 88 w 367"/>
                <a:gd name="T75" fmla="*/ 199 h 203"/>
                <a:gd name="T76" fmla="*/ 69 w 367"/>
                <a:gd name="T77" fmla="*/ 202 h 203"/>
                <a:gd name="T78" fmla="*/ 52 w 367"/>
                <a:gd name="T79" fmla="*/ 201 h 203"/>
                <a:gd name="T80" fmla="*/ 35 w 367"/>
                <a:gd name="T81" fmla="*/ 189 h 203"/>
                <a:gd name="T82" fmla="*/ 15 w 367"/>
                <a:gd name="T83" fmla="*/ 185 h 203"/>
                <a:gd name="T84" fmla="*/ 3 w 367"/>
                <a:gd name="T85" fmla="*/ 183 h 203"/>
                <a:gd name="T86" fmla="*/ 37 w 367"/>
                <a:gd name="T87" fmla="*/ 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7" h="203">
                  <a:moveTo>
                    <a:pt x="37" y="94"/>
                  </a:moveTo>
                  <a:lnTo>
                    <a:pt x="43" y="94"/>
                  </a:lnTo>
                  <a:lnTo>
                    <a:pt x="51" y="95"/>
                  </a:lnTo>
                  <a:lnTo>
                    <a:pt x="57" y="99"/>
                  </a:lnTo>
                  <a:lnTo>
                    <a:pt x="64" y="104"/>
                  </a:lnTo>
                  <a:lnTo>
                    <a:pt x="73" y="109"/>
                  </a:lnTo>
                  <a:lnTo>
                    <a:pt x="75" y="110"/>
                  </a:lnTo>
                  <a:lnTo>
                    <a:pt x="79" y="110"/>
                  </a:lnTo>
                  <a:lnTo>
                    <a:pt x="85" y="109"/>
                  </a:lnTo>
                  <a:lnTo>
                    <a:pt x="91" y="110"/>
                  </a:lnTo>
                  <a:lnTo>
                    <a:pt x="96" y="112"/>
                  </a:lnTo>
                  <a:lnTo>
                    <a:pt x="101" y="113"/>
                  </a:lnTo>
                  <a:lnTo>
                    <a:pt x="103" y="115"/>
                  </a:lnTo>
                  <a:lnTo>
                    <a:pt x="106" y="113"/>
                  </a:lnTo>
                  <a:lnTo>
                    <a:pt x="111" y="113"/>
                  </a:lnTo>
                  <a:lnTo>
                    <a:pt x="116" y="114"/>
                  </a:lnTo>
                  <a:lnTo>
                    <a:pt x="116" y="113"/>
                  </a:lnTo>
                  <a:lnTo>
                    <a:pt x="121" y="109"/>
                  </a:lnTo>
                  <a:lnTo>
                    <a:pt x="127" y="106"/>
                  </a:lnTo>
                  <a:lnTo>
                    <a:pt x="132" y="103"/>
                  </a:lnTo>
                  <a:lnTo>
                    <a:pt x="139" y="101"/>
                  </a:lnTo>
                  <a:lnTo>
                    <a:pt x="144" y="98"/>
                  </a:lnTo>
                  <a:lnTo>
                    <a:pt x="150" y="97"/>
                  </a:lnTo>
                  <a:lnTo>
                    <a:pt x="155" y="97"/>
                  </a:lnTo>
                  <a:lnTo>
                    <a:pt x="158" y="98"/>
                  </a:lnTo>
                  <a:lnTo>
                    <a:pt x="163" y="93"/>
                  </a:lnTo>
                  <a:lnTo>
                    <a:pt x="170" y="88"/>
                  </a:lnTo>
                  <a:lnTo>
                    <a:pt x="176" y="85"/>
                  </a:lnTo>
                  <a:lnTo>
                    <a:pt x="183" y="82"/>
                  </a:lnTo>
                  <a:lnTo>
                    <a:pt x="188" y="81"/>
                  </a:lnTo>
                  <a:lnTo>
                    <a:pt x="194" y="80"/>
                  </a:lnTo>
                  <a:lnTo>
                    <a:pt x="199" y="80"/>
                  </a:lnTo>
                  <a:lnTo>
                    <a:pt x="205" y="81"/>
                  </a:lnTo>
                  <a:lnTo>
                    <a:pt x="206" y="81"/>
                  </a:lnTo>
                  <a:lnTo>
                    <a:pt x="207" y="81"/>
                  </a:lnTo>
                  <a:lnTo>
                    <a:pt x="212" y="75"/>
                  </a:lnTo>
                  <a:lnTo>
                    <a:pt x="218" y="71"/>
                  </a:lnTo>
                  <a:lnTo>
                    <a:pt x="224" y="67"/>
                  </a:lnTo>
                  <a:lnTo>
                    <a:pt x="229" y="67"/>
                  </a:lnTo>
                  <a:lnTo>
                    <a:pt x="231" y="67"/>
                  </a:lnTo>
                  <a:lnTo>
                    <a:pt x="233" y="65"/>
                  </a:lnTo>
                  <a:lnTo>
                    <a:pt x="238" y="61"/>
                  </a:lnTo>
                  <a:lnTo>
                    <a:pt x="243" y="61"/>
                  </a:lnTo>
                  <a:lnTo>
                    <a:pt x="243" y="60"/>
                  </a:lnTo>
                  <a:lnTo>
                    <a:pt x="247" y="54"/>
                  </a:lnTo>
                  <a:lnTo>
                    <a:pt x="256" y="47"/>
                  </a:lnTo>
                  <a:lnTo>
                    <a:pt x="261" y="42"/>
                  </a:lnTo>
                  <a:lnTo>
                    <a:pt x="268" y="39"/>
                  </a:lnTo>
                  <a:lnTo>
                    <a:pt x="273" y="38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80" y="31"/>
                  </a:lnTo>
                  <a:lnTo>
                    <a:pt x="284" y="26"/>
                  </a:lnTo>
                  <a:lnTo>
                    <a:pt x="289" y="20"/>
                  </a:lnTo>
                  <a:lnTo>
                    <a:pt x="294" y="13"/>
                  </a:lnTo>
                  <a:lnTo>
                    <a:pt x="299" y="8"/>
                  </a:lnTo>
                  <a:lnTo>
                    <a:pt x="304" y="3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66" y="77"/>
                  </a:lnTo>
                  <a:lnTo>
                    <a:pt x="366" y="77"/>
                  </a:lnTo>
                  <a:lnTo>
                    <a:pt x="361" y="81"/>
                  </a:lnTo>
                  <a:lnTo>
                    <a:pt x="358" y="81"/>
                  </a:lnTo>
                  <a:lnTo>
                    <a:pt x="355" y="86"/>
                  </a:lnTo>
                  <a:lnTo>
                    <a:pt x="351" y="91"/>
                  </a:lnTo>
                  <a:lnTo>
                    <a:pt x="347" y="95"/>
                  </a:lnTo>
                  <a:lnTo>
                    <a:pt x="332" y="110"/>
                  </a:lnTo>
                  <a:lnTo>
                    <a:pt x="326" y="113"/>
                  </a:lnTo>
                  <a:lnTo>
                    <a:pt x="322" y="115"/>
                  </a:lnTo>
                  <a:lnTo>
                    <a:pt x="319" y="115"/>
                  </a:lnTo>
                  <a:lnTo>
                    <a:pt x="315" y="120"/>
                  </a:lnTo>
                  <a:lnTo>
                    <a:pt x="311" y="125"/>
                  </a:lnTo>
                  <a:lnTo>
                    <a:pt x="305" y="130"/>
                  </a:lnTo>
                  <a:lnTo>
                    <a:pt x="299" y="134"/>
                  </a:lnTo>
                  <a:lnTo>
                    <a:pt x="293" y="138"/>
                  </a:lnTo>
                  <a:lnTo>
                    <a:pt x="289" y="141"/>
                  </a:lnTo>
                  <a:lnTo>
                    <a:pt x="283" y="143"/>
                  </a:lnTo>
                  <a:lnTo>
                    <a:pt x="274" y="146"/>
                  </a:lnTo>
                  <a:lnTo>
                    <a:pt x="269" y="147"/>
                  </a:lnTo>
                  <a:lnTo>
                    <a:pt x="268" y="147"/>
                  </a:lnTo>
                  <a:lnTo>
                    <a:pt x="264" y="151"/>
                  </a:lnTo>
                  <a:lnTo>
                    <a:pt x="258" y="156"/>
                  </a:lnTo>
                  <a:lnTo>
                    <a:pt x="252" y="160"/>
                  </a:lnTo>
                  <a:lnTo>
                    <a:pt x="247" y="162"/>
                  </a:lnTo>
                  <a:lnTo>
                    <a:pt x="241" y="165"/>
                  </a:lnTo>
                  <a:lnTo>
                    <a:pt x="236" y="166"/>
                  </a:lnTo>
                  <a:lnTo>
                    <a:pt x="229" y="167"/>
                  </a:lnTo>
                  <a:lnTo>
                    <a:pt x="224" y="167"/>
                  </a:lnTo>
                  <a:lnTo>
                    <a:pt x="223" y="166"/>
                  </a:lnTo>
                  <a:lnTo>
                    <a:pt x="220" y="168"/>
                  </a:lnTo>
                  <a:lnTo>
                    <a:pt x="214" y="173"/>
                  </a:lnTo>
                  <a:lnTo>
                    <a:pt x="207" y="175"/>
                  </a:lnTo>
                  <a:lnTo>
                    <a:pt x="199" y="178"/>
                  </a:lnTo>
                  <a:lnTo>
                    <a:pt x="193" y="181"/>
                  </a:lnTo>
                  <a:lnTo>
                    <a:pt x="188" y="182"/>
                  </a:lnTo>
                  <a:lnTo>
                    <a:pt x="183" y="183"/>
                  </a:lnTo>
                  <a:lnTo>
                    <a:pt x="177" y="183"/>
                  </a:lnTo>
                  <a:lnTo>
                    <a:pt x="173" y="183"/>
                  </a:lnTo>
                  <a:lnTo>
                    <a:pt x="171" y="184"/>
                  </a:lnTo>
                  <a:lnTo>
                    <a:pt x="165" y="188"/>
                  </a:lnTo>
                  <a:lnTo>
                    <a:pt x="156" y="192"/>
                  </a:lnTo>
                  <a:lnTo>
                    <a:pt x="150" y="193"/>
                  </a:lnTo>
                  <a:lnTo>
                    <a:pt x="143" y="195"/>
                  </a:lnTo>
                  <a:lnTo>
                    <a:pt x="139" y="195"/>
                  </a:lnTo>
                  <a:lnTo>
                    <a:pt x="131" y="196"/>
                  </a:lnTo>
                  <a:lnTo>
                    <a:pt x="122" y="195"/>
                  </a:lnTo>
                  <a:lnTo>
                    <a:pt x="119" y="195"/>
                  </a:lnTo>
                  <a:lnTo>
                    <a:pt x="115" y="199"/>
                  </a:lnTo>
                  <a:lnTo>
                    <a:pt x="109" y="201"/>
                  </a:lnTo>
                  <a:lnTo>
                    <a:pt x="103" y="202"/>
                  </a:lnTo>
                  <a:lnTo>
                    <a:pt x="97" y="201"/>
                  </a:lnTo>
                  <a:lnTo>
                    <a:pt x="91" y="200"/>
                  </a:lnTo>
                  <a:lnTo>
                    <a:pt x="89" y="198"/>
                  </a:lnTo>
                  <a:lnTo>
                    <a:pt x="88" y="199"/>
                  </a:lnTo>
                  <a:lnTo>
                    <a:pt x="82" y="202"/>
                  </a:lnTo>
                  <a:lnTo>
                    <a:pt x="76" y="202"/>
                  </a:lnTo>
                  <a:lnTo>
                    <a:pt x="69" y="202"/>
                  </a:lnTo>
                  <a:lnTo>
                    <a:pt x="62" y="202"/>
                  </a:lnTo>
                  <a:lnTo>
                    <a:pt x="58" y="199"/>
                  </a:lnTo>
                  <a:lnTo>
                    <a:pt x="52" y="201"/>
                  </a:lnTo>
                  <a:lnTo>
                    <a:pt x="46" y="198"/>
                  </a:lnTo>
                  <a:lnTo>
                    <a:pt x="40" y="194"/>
                  </a:lnTo>
                  <a:lnTo>
                    <a:pt x="35" y="189"/>
                  </a:lnTo>
                  <a:lnTo>
                    <a:pt x="30" y="185"/>
                  </a:lnTo>
                  <a:lnTo>
                    <a:pt x="21" y="185"/>
                  </a:lnTo>
                  <a:lnTo>
                    <a:pt x="15" y="185"/>
                  </a:lnTo>
                  <a:lnTo>
                    <a:pt x="10" y="184"/>
                  </a:lnTo>
                  <a:lnTo>
                    <a:pt x="5" y="183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37" y="94"/>
                  </a:lnTo>
                  <a:lnTo>
                    <a:pt x="37" y="94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5" name="Freeform 33">
              <a:extLst>
                <a:ext uri="{FF2B5EF4-FFF2-40B4-BE49-F238E27FC236}">
                  <a16:creationId xmlns:a16="http://schemas.microsoft.com/office/drawing/2014/main" id="{BFD8F870-F4D1-4918-91F0-98289C5B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178"/>
              <a:ext cx="255" cy="144"/>
            </a:xfrm>
            <a:custGeom>
              <a:avLst/>
              <a:gdLst>
                <a:gd name="T0" fmla="*/ 51 w 367"/>
                <a:gd name="T1" fmla="*/ 95 h 203"/>
                <a:gd name="T2" fmla="*/ 73 w 367"/>
                <a:gd name="T3" fmla="*/ 109 h 203"/>
                <a:gd name="T4" fmla="*/ 85 w 367"/>
                <a:gd name="T5" fmla="*/ 109 h 203"/>
                <a:gd name="T6" fmla="*/ 101 w 367"/>
                <a:gd name="T7" fmla="*/ 113 h 203"/>
                <a:gd name="T8" fmla="*/ 111 w 367"/>
                <a:gd name="T9" fmla="*/ 113 h 203"/>
                <a:gd name="T10" fmla="*/ 121 w 367"/>
                <a:gd name="T11" fmla="*/ 109 h 203"/>
                <a:gd name="T12" fmla="*/ 139 w 367"/>
                <a:gd name="T13" fmla="*/ 101 h 203"/>
                <a:gd name="T14" fmla="*/ 155 w 367"/>
                <a:gd name="T15" fmla="*/ 97 h 203"/>
                <a:gd name="T16" fmla="*/ 170 w 367"/>
                <a:gd name="T17" fmla="*/ 88 h 203"/>
                <a:gd name="T18" fmla="*/ 188 w 367"/>
                <a:gd name="T19" fmla="*/ 81 h 203"/>
                <a:gd name="T20" fmla="*/ 205 w 367"/>
                <a:gd name="T21" fmla="*/ 81 h 203"/>
                <a:gd name="T22" fmla="*/ 212 w 367"/>
                <a:gd name="T23" fmla="*/ 75 h 203"/>
                <a:gd name="T24" fmla="*/ 229 w 367"/>
                <a:gd name="T25" fmla="*/ 67 h 203"/>
                <a:gd name="T26" fmla="*/ 238 w 367"/>
                <a:gd name="T27" fmla="*/ 61 h 203"/>
                <a:gd name="T28" fmla="*/ 247 w 367"/>
                <a:gd name="T29" fmla="*/ 54 h 203"/>
                <a:gd name="T30" fmla="*/ 268 w 367"/>
                <a:gd name="T31" fmla="*/ 39 h 203"/>
                <a:gd name="T32" fmla="*/ 278 w 367"/>
                <a:gd name="T33" fmla="*/ 36 h 203"/>
                <a:gd name="T34" fmla="*/ 289 w 367"/>
                <a:gd name="T35" fmla="*/ 20 h 203"/>
                <a:gd name="T36" fmla="*/ 304 w 367"/>
                <a:gd name="T37" fmla="*/ 3 h 203"/>
                <a:gd name="T38" fmla="*/ 366 w 367"/>
                <a:gd name="T39" fmla="*/ 77 h 203"/>
                <a:gd name="T40" fmla="*/ 358 w 367"/>
                <a:gd name="T41" fmla="*/ 81 h 203"/>
                <a:gd name="T42" fmla="*/ 347 w 367"/>
                <a:gd name="T43" fmla="*/ 95 h 203"/>
                <a:gd name="T44" fmla="*/ 322 w 367"/>
                <a:gd name="T45" fmla="*/ 115 h 203"/>
                <a:gd name="T46" fmla="*/ 311 w 367"/>
                <a:gd name="T47" fmla="*/ 125 h 203"/>
                <a:gd name="T48" fmla="*/ 293 w 367"/>
                <a:gd name="T49" fmla="*/ 138 h 203"/>
                <a:gd name="T50" fmla="*/ 274 w 367"/>
                <a:gd name="T51" fmla="*/ 146 h 203"/>
                <a:gd name="T52" fmla="*/ 264 w 367"/>
                <a:gd name="T53" fmla="*/ 151 h 203"/>
                <a:gd name="T54" fmla="*/ 247 w 367"/>
                <a:gd name="T55" fmla="*/ 162 h 203"/>
                <a:gd name="T56" fmla="*/ 229 w 367"/>
                <a:gd name="T57" fmla="*/ 167 h 203"/>
                <a:gd name="T58" fmla="*/ 220 w 367"/>
                <a:gd name="T59" fmla="*/ 168 h 203"/>
                <a:gd name="T60" fmla="*/ 199 w 367"/>
                <a:gd name="T61" fmla="*/ 178 h 203"/>
                <a:gd name="T62" fmla="*/ 183 w 367"/>
                <a:gd name="T63" fmla="*/ 183 h 203"/>
                <a:gd name="T64" fmla="*/ 171 w 367"/>
                <a:gd name="T65" fmla="*/ 184 h 203"/>
                <a:gd name="T66" fmla="*/ 150 w 367"/>
                <a:gd name="T67" fmla="*/ 193 h 203"/>
                <a:gd name="T68" fmla="*/ 131 w 367"/>
                <a:gd name="T69" fmla="*/ 196 h 203"/>
                <a:gd name="T70" fmla="*/ 115 w 367"/>
                <a:gd name="T71" fmla="*/ 199 h 203"/>
                <a:gd name="T72" fmla="*/ 97 w 367"/>
                <a:gd name="T73" fmla="*/ 201 h 203"/>
                <a:gd name="T74" fmla="*/ 88 w 367"/>
                <a:gd name="T75" fmla="*/ 199 h 203"/>
                <a:gd name="T76" fmla="*/ 69 w 367"/>
                <a:gd name="T77" fmla="*/ 202 h 203"/>
                <a:gd name="T78" fmla="*/ 52 w 367"/>
                <a:gd name="T79" fmla="*/ 201 h 203"/>
                <a:gd name="T80" fmla="*/ 35 w 367"/>
                <a:gd name="T81" fmla="*/ 189 h 203"/>
                <a:gd name="T82" fmla="*/ 15 w 367"/>
                <a:gd name="T83" fmla="*/ 185 h 203"/>
                <a:gd name="T84" fmla="*/ 3 w 367"/>
                <a:gd name="T85" fmla="*/ 18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7" h="203">
                  <a:moveTo>
                    <a:pt x="37" y="94"/>
                  </a:moveTo>
                  <a:lnTo>
                    <a:pt x="43" y="94"/>
                  </a:lnTo>
                  <a:lnTo>
                    <a:pt x="51" y="95"/>
                  </a:lnTo>
                  <a:lnTo>
                    <a:pt x="57" y="99"/>
                  </a:lnTo>
                  <a:lnTo>
                    <a:pt x="64" y="104"/>
                  </a:lnTo>
                  <a:lnTo>
                    <a:pt x="73" y="109"/>
                  </a:lnTo>
                  <a:lnTo>
                    <a:pt x="75" y="110"/>
                  </a:lnTo>
                  <a:lnTo>
                    <a:pt x="79" y="110"/>
                  </a:lnTo>
                  <a:lnTo>
                    <a:pt x="85" y="109"/>
                  </a:lnTo>
                  <a:lnTo>
                    <a:pt x="91" y="110"/>
                  </a:lnTo>
                  <a:lnTo>
                    <a:pt x="96" y="112"/>
                  </a:lnTo>
                  <a:lnTo>
                    <a:pt x="101" y="113"/>
                  </a:lnTo>
                  <a:lnTo>
                    <a:pt x="103" y="115"/>
                  </a:lnTo>
                  <a:lnTo>
                    <a:pt x="106" y="113"/>
                  </a:lnTo>
                  <a:lnTo>
                    <a:pt x="111" y="113"/>
                  </a:lnTo>
                  <a:lnTo>
                    <a:pt x="116" y="114"/>
                  </a:lnTo>
                  <a:lnTo>
                    <a:pt x="116" y="113"/>
                  </a:lnTo>
                  <a:lnTo>
                    <a:pt x="121" y="109"/>
                  </a:lnTo>
                  <a:lnTo>
                    <a:pt x="127" y="106"/>
                  </a:lnTo>
                  <a:lnTo>
                    <a:pt x="132" y="103"/>
                  </a:lnTo>
                  <a:lnTo>
                    <a:pt x="139" y="101"/>
                  </a:lnTo>
                  <a:lnTo>
                    <a:pt x="144" y="98"/>
                  </a:lnTo>
                  <a:lnTo>
                    <a:pt x="150" y="97"/>
                  </a:lnTo>
                  <a:lnTo>
                    <a:pt x="155" y="97"/>
                  </a:lnTo>
                  <a:lnTo>
                    <a:pt x="158" y="98"/>
                  </a:lnTo>
                  <a:lnTo>
                    <a:pt x="163" y="93"/>
                  </a:lnTo>
                  <a:lnTo>
                    <a:pt x="170" y="88"/>
                  </a:lnTo>
                  <a:lnTo>
                    <a:pt x="176" y="85"/>
                  </a:lnTo>
                  <a:lnTo>
                    <a:pt x="183" y="82"/>
                  </a:lnTo>
                  <a:lnTo>
                    <a:pt x="188" y="81"/>
                  </a:lnTo>
                  <a:lnTo>
                    <a:pt x="194" y="80"/>
                  </a:lnTo>
                  <a:lnTo>
                    <a:pt x="199" y="80"/>
                  </a:lnTo>
                  <a:lnTo>
                    <a:pt x="205" y="81"/>
                  </a:lnTo>
                  <a:lnTo>
                    <a:pt x="206" y="81"/>
                  </a:lnTo>
                  <a:lnTo>
                    <a:pt x="207" y="81"/>
                  </a:lnTo>
                  <a:lnTo>
                    <a:pt x="212" y="75"/>
                  </a:lnTo>
                  <a:lnTo>
                    <a:pt x="218" y="71"/>
                  </a:lnTo>
                  <a:lnTo>
                    <a:pt x="224" y="67"/>
                  </a:lnTo>
                  <a:lnTo>
                    <a:pt x="229" y="67"/>
                  </a:lnTo>
                  <a:lnTo>
                    <a:pt x="231" y="67"/>
                  </a:lnTo>
                  <a:lnTo>
                    <a:pt x="233" y="65"/>
                  </a:lnTo>
                  <a:lnTo>
                    <a:pt x="238" y="61"/>
                  </a:lnTo>
                  <a:lnTo>
                    <a:pt x="243" y="61"/>
                  </a:lnTo>
                  <a:lnTo>
                    <a:pt x="243" y="60"/>
                  </a:lnTo>
                  <a:lnTo>
                    <a:pt x="247" y="54"/>
                  </a:lnTo>
                  <a:lnTo>
                    <a:pt x="256" y="47"/>
                  </a:lnTo>
                  <a:lnTo>
                    <a:pt x="261" y="42"/>
                  </a:lnTo>
                  <a:lnTo>
                    <a:pt x="268" y="39"/>
                  </a:lnTo>
                  <a:lnTo>
                    <a:pt x="273" y="38"/>
                  </a:lnTo>
                  <a:lnTo>
                    <a:pt x="278" y="37"/>
                  </a:lnTo>
                  <a:lnTo>
                    <a:pt x="278" y="36"/>
                  </a:lnTo>
                  <a:lnTo>
                    <a:pt x="280" y="31"/>
                  </a:lnTo>
                  <a:lnTo>
                    <a:pt x="284" y="26"/>
                  </a:lnTo>
                  <a:lnTo>
                    <a:pt x="289" y="20"/>
                  </a:lnTo>
                  <a:lnTo>
                    <a:pt x="294" y="13"/>
                  </a:lnTo>
                  <a:lnTo>
                    <a:pt x="299" y="8"/>
                  </a:lnTo>
                  <a:lnTo>
                    <a:pt x="304" y="3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66" y="77"/>
                  </a:lnTo>
                  <a:lnTo>
                    <a:pt x="366" y="77"/>
                  </a:lnTo>
                  <a:lnTo>
                    <a:pt x="361" y="81"/>
                  </a:lnTo>
                  <a:lnTo>
                    <a:pt x="358" y="81"/>
                  </a:lnTo>
                  <a:lnTo>
                    <a:pt x="355" y="86"/>
                  </a:lnTo>
                  <a:lnTo>
                    <a:pt x="351" y="91"/>
                  </a:lnTo>
                  <a:lnTo>
                    <a:pt x="347" y="95"/>
                  </a:lnTo>
                  <a:lnTo>
                    <a:pt x="332" y="110"/>
                  </a:lnTo>
                  <a:lnTo>
                    <a:pt x="326" y="113"/>
                  </a:lnTo>
                  <a:lnTo>
                    <a:pt x="322" y="115"/>
                  </a:lnTo>
                  <a:lnTo>
                    <a:pt x="319" y="115"/>
                  </a:lnTo>
                  <a:lnTo>
                    <a:pt x="315" y="120"/>
                  </a:lnTo>
                  <a:lnTo>
                    <a:pt x="311" y="125"/>
                  </a:lnTo>
                  <a:lnTo>
                    <a:pt x="305" y="130"/>
                  </a:lnTo>
                  <a:lnTo>
                    <a:pt x="299" y="134"/>
                  </a:lnTo>
                  <a:lnTo>
                    <a:pt x="293" y="138"/>
                  </a:lnTo>
                  <a:lnTo>
                    <a:pt x="289" y="141"/>
                  </a:lnTo>
                  <a:lnTo>
                    <a:pt x="283" y="143"/>
                  </a:lnTo>
                  <a:lnTo>
                    <a:pt x="274" y="146"/>
                  </a:lnTo>
                  <a:lnTo>
                    <a:pt x="269" y="147"/>
                  </a:lnTo>
                  <a:lnTo>
                    <a:pt x="268" y="147"/>
                  </a:lnTo>
                  <a:lnTo>
                    <a:pt x="264" y="151"/>
                  </a:lnTo>
                  <a:lnTo>
                    <a:pt x="258" y="156"/>
                  </a:lnTo>
                  <a:lnTo>
                    <a:pt x="252" y="160"/>
                  </a:lnTo>
                  <a:lnTo>
                    <a:pt x="247" y="162"/>
                  </a:lnTo>
                  <a:lnTo>
                    <a:pt x="241" y="165"/>
                  </a:lnTo>
                  <a:lnTo>
                    <a:pt x="236" y="166"/>
                  </a:lnTo>
                  <a:lnTo>
                    <a:pt x="229" y="167"/>
                  </a:lnTo>
                  <a:lnTo>
                    <a:pt x="224" y="167"/>
                  </a:lnTo>
                  <a:lnTo>
                    <a:pt x="223" y="166"/>
                  </a:lnTo>
                  <a:lnTo>
                    <a:pt x="220" y="168"/>
                  </a:lnTo>
                  <a:lnTo>
                    <a:pt x="214" y="173"/>
                  </a:lnTo>
                  <a:lnTo>
                    <a:pt x="207" y="175"/>
                  </a:lnTo>
                  <a:lnTo>
                    <a:pt x="199" y="178"/>
                  </a:lnTo>
                  <a:lnTo>
                    <a:pt x="193" y="181"/>
                  </a:lnTo>
                  <a:lnTo>
                    <a:pt x="188" y="182"/>
                  </a:lnTo>
                  <a:lnTo>
                    <a:pt x="183" y="183"/>
                  </a:lnTo>
                  <a:lnTo>
                    <a:pt x="177" y="183"/>
                  </a:lnTo>
                  <a:lnTo>
                    <a:pt x="173" y="183"/>
                  </a:lnTo>
                  <a:lnTo>
                    <a:pt x="171" y="184"/>
                  </a:lnTo>
                  <a:lnTo>
                    <a:pt x="165" y="188"/>
                  </a:lnTo>
                  <a:lnTo>
                    <a:pt x="156" y="192"/>
                  </a:lnTo>
                  <a:lnTo>
                    <a:pt x="150" y="193"/>
                  </a:lnTo>
                  <a:lnTo>
                    <a:pt x="143" y="195"/>
                  </a:lnTo>
                  <a:lnTo>
                    <a:pt x="139" y="195"/>
                  </a:lnTo>
                  <a:lnTo>
                    <a:pt x="131" y="196"/>
                  </a:lnTo>
                  <a:lnTo>
                    <a:pt x="122" y="195"/>
                  </a:lnTo>
                  <a:lnTo>
                    <a:pt x="119" y="195"/>
                  </a:lnTo>
                  <a:lnTo>
                    <a:pt x="115" y="199"/>
                  </a:lnTo>
                  <a:lnTo>
                    <a:pt x="109" y="201"/>
                  </a:lnTo>
                  <a:lnTo>
                    <a:pt x="103" y="202"/>
                  </a:lnTo>
                  <a:lnTo>
                    <a:pt x="97" y="201"/>
                  </a:lnTo>
                  <a:lnTo>
                    <a:pt x="91" y="200"/>
                  </a:lnTo>
                  <a:lnTo>
                    <a:pt x="89" y="198"/>
                  </a:lnTo>
                  <a:lnTo>
                    <a:pt x="88" y="199"/>
                  </a:lnTo>
                  <a:lnTo>
                    <a:pt x="82" y="202"/>
                  </a:lnTo>
                  <a:lnTo>
                    <a:pt x="76" y="202"/>
                  </a:lnTo>
                  <a:lnTo>
                    <a:pt x="69" y="202"/>
                  </a:lnTo>
                  <a:lnTo>
                    <a:pt x="62" y="202"/>
                  </a:lnTo>
                  <a:lnTo>
                    <a:pt x="58" y="199"/>
                  </a:lnTo>
                  <a:lnTo>
                    <a:pt x="52" y="201"/>
                  </a:lnTo>
                  <a:lnTo>
                    <a:pt x="46" y="198"/>
                  </a:lnTo>
                  <a:lnTo>
                    <a:pt x="40" y="194"/>
                  </a:lnTo>
                  <a:lnTo>
                    <a:pt x="35" y="189"/>
                  </a:lnTo>
                  <a:lnTo>
                    <a:pt x="30" y="185"/>
                  </a:lnTo>
                  <a:lnTo>
                    <a:pt x="21" y="185"/>
                  </a:lnTo>
                  <a:lnTo>
                    <a:pt x="15" y="185"/>
                  </a:lnTo>
                  <a:lnTo>
                    <a:pt x="10" y="184"/>
                  </a:lnTo>
                  <a:lnTo>
                    <a:pt x="5" y="183"/>
                  </a:lnTo>
                  <a:lnTo>
                    <a:pt x="3" y="183"/>
                  </a:lnTo>
                  <a:lnTo>
                    <a:pt x="0" y="183"/>
                  </a:lnTo>
                  <a:lnTo>
                    <a:pt x="37" y="94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6" name="Freeform 34">
              <a:extLst>
                <a:ext uri="{FF2B5EF4-FFF2-40B4-BE49-F238E27FC236}">
                  <a16:creationId xmlns:a16="http://schemas.microsoft.com/office/drawing/2014/main" id="{296F9091-6131-4D38-A6F2-3FC85156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169"/>
              <a:ext cx="102" cy="82"/>
            </a:xfrm>
            <a:custGeom>
              <a:avLst/>
              <a:gdLst>
                <a:gd name="T0" fmla="*/ 0 w 144"/>
                <a:gd name="T1" fmla="*/ 11 h 113"/>
                <a:gd name="T2" fmla="*/ 0 w 144"/>
                <a:gd name="T3" fmla="*/ 10 h 113"/>
                <a:gd name="T4" fmla="*/ 7 w 144"/>
                <a:gd name="T5" fmla="*/ 7 h 113"/>
                <a:gd name="T6" fmla="*/ 11 w 144"/>
                <a:gd name="T7" fmla="*/ 6 h 113"/>
                <a:gd name="T8" fmla="*/ 19 w 144"/>
                <a:gd name="T9" fmla="*/ 4 h 113"/>
                <a:gd name="T10" fmla="*/ 23 w 144"/>
                <a:gd name="T11" fmla="*/ 4 h 113"/>
                <a:gd name="T12" fmla="*/ 28 w 144"/>
                <a:gd name="T13" fmla="*/ 4 h 113"/>
                <a:gd name="T14" fmla="*/ 34 w 144"/>
                <a:gd name="T15" fmla="*/ 4 h 113"/>
                <a:gd name="T16" fmla="*/ 39 w 144"/>
                <a:gd name="T17" fmla="*/ 5 h 113"/>
                <a:gd name="T18" fmla="*/ 43 w 144"/>
                <a:gd name="T19" fmla="*/ 6 h 113"/>
                <a:gd name="T20" fmla="*/ 51 w 144"/>
                <a:gd name="T21" fmla="*/ 4 h 113"/>
                <a:gd name="T22" fmla="*/ 57 w 144"/>
                <a:gd name="T23" fmla="*/ 2 h 113"/>
                <a:gd name="T24" fmla="*/ 64 w 144"/>
                <a:gd name="T25" fmla="*/ 1 h 113"/>
                <a:gd name="T26" fmla="*/ 71 w 144"/>
                <a:gd name="T27" fmla="*/ 0 h 113"/>
                <a:gd name="T28" fmla="*/ 77 w 144"/>
                <a:gd name="T29" fmla="*/ 0 h 113"/>
                <a:gd name="T30" fmla="*/ 85 w 144"/>
                <a:gd name="T31" fmla="*/ 0 h 113"/>
                <a:gd name="T32" fmla="*/ 92 w 144"/>
                <a:gd name="T33" fmla="*/ 2 h 113"/>
                <a:gd name="T34" fmla="*/ 96 w 144"/>
                <a:gd name="T35" fmla="*/ 4 h 113"/>
                <a:gd name="T36" fmla="*/ 103 w 144"/>
                <a:gd name="T37" fmla="*/ 10 h 113"/>
                <a:gd name="T38" fmla="*/ 107 w 144"/>
                <a:gd name="T39" fmla="*/ 14 h 113"/>
                <a:gd name="T40" fmla="*/ 110 w 144"/>
                <a:gd name="T41" fmla="*/ 20 h 113"/>
                <a:gd name="T42" fmla="*/ 112 w 144"/>
                <a:gd name="T43" fmla="*/ 24 h 113"/>
                <a:gd name="T44" fmla="*/ 113 w 144"/>
                <a:gd name="T45" fmla="*/ 27 h 113"/>
                <a:gd name="T46" fmla="*/ 114 w 144"/>
                <a:gd name="T47" fmla="*/ 30 h 113"/>
                <a:gd name="T48" fmla="*/ 120 w 144"/>
                <a:gd name="T49" fmla="*/ 33 h 113"/>
                <a:gd name="T50" fmla="*/ 123 w 144"/>
                <a:gd name="T51" fmla="*/ 39 h 113"/>
                <a:gd name="T52" fmla="*/ 128 w 144"/>
                <a:gd name="T53" fmla="*/ 44 h 113"/>
                <a:gd name="T54" fmla="*/ 130 w 144"/>
                <a:gd name="T55" fmla="*/ 50 h 113"/>
                <a:gd name="T56" fmla="*/ 132 w 144"/>
                <a:gd name="T57" fmla="*/ 56 h 113"/>
                <a:gd name="T58" fmla="*/ 133 w 144"/>
                <a:gd name="T59" fmla="*/ 61 h 113"/>
                <a:gd name="T60" fmla="*/ 134 w 144"/>
                <a:gd name="T61" fmla="*/ 68 h 113"/>
                <a:gd name="T62" fmla="*/ 133 w 144"/>
                <a:gd name="T63" fmla="*/ 71 h 113"/>
                <a:gd name="T64" fmla="*/ 134 w 144"/>
                <a:gd name="T65" fmla="*/ 72 h 113"/>
                <a:gd name="T66" fmla="*/ 136 w 144"/>
                <a:gd name="T67" fmla="*/ 77 h 113"/>
                <a:gd name="T68" fmla="*/ 136 w 144"/>
                <a:gd name="T69" fmla="*/ 82 h 113"/>
                <a:gd name="T70" fmla="*/ 135 w 144"/>
                <a:gd name="T71" fmla="*/ 86 h 113"/>
                <a:gd name="T72" fmla="*/ 136 w 144"/>
                <a:gd name="T73" fmla="*/ 86 h 113"/>
                <a:gd name="T74" fmla="*/ 139 w 144"/>
                <a:gd name="T75" fmla="*/ 92 h 113"/>
                <a:gd name="T76" fmla="*/ 141 w 144"/>
                <a:gd name="T77" fmla="*/ 99 h 113"/>
                <a:gd name="T78" fmla="*/ 143 w 144"/>
                <a:gd name="T79" fmla="*/ 104 h 113"/>
                <a:gd name="T80" fmla="*/ 143 w 144"/>
                <a:gd name="T81" fmla="*/ 110 h 113"/>
                <a:gd name="T82" fmla="*/ 143 w 144"/>
                <a:gd name="T83" fmla="*/ 112 h 113"/>
                <a:gd name="T84" fmla="*/ 63 w 144"/>
                <a:gd name="T85" fmla="*/ 106 h 113"/>
                <a:gd name="T86" fmla="*/ 63 w 144"/>
                <a:gd name="T87" fmla="*/ 106 h 113"/>
                <a:gd name="T88" fmla="*/ 62 w 144"/>
                <a:gd name="T89" fmla="*/ 102 h 113"/>
                <a:gd name="T90" fmla="*/ 61 w 144"/>
                <a:gd name="T91" fmla="*/ 97 h 113"/>
                <a:gd name="T92" fmla="*/ 61 w 144"/>
                <a:gd name="T93" fmla="*/ 92 h 113"/>
                <a:gd name="T94" fmla="*/ 61 w 144"/>
                <a:gd name="T95" fmla="*/ 88 h 113"/>
                <a:gd name="T96" fmla="*/ 58 w 144"/>
                <a:gd name="T97" fmla="*/ 86 h 113"/>
                <a:gd name="T98" fmla="*/ 58 w 144"/>
                <a:gd name="T99" fmla="*/ 86 h 113"/>
                <a:gd name="T100" fmla="*/ 54 w 144"/>
                <a:gd name="T101" fmla="*/ 88 h 113"/>
                <a:gd name="T102" fmla="*/ 0 w 144"/>
                <a:gd name="T103" fmla="*/ 11 h 113"/>
                <a:gd name="T104" fmla="*/ 0 w 144"/>
                <a:gd name="T105" fmla="*/ 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" h="113">
                  <a:moveTo>
                    <a:pt x="0" y="11"/>
                  </a:moveTo>
                  <a:lnTo>
                    <a:pt x="0" y="10"/>
                  </a:lnTo>
                  <a:lnTo>
                    <a:pt x="7" y="7"/>
                  </a:lnTo>
                  <a:lnTo>
                    <a:pt x="11" y="6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3" y="6"/>
                  </a:lnTo>
                  <a:lnTo>
                    <a:pt x="51" y="4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6" y="4"/>
                  </a:lnTo>
                  <a:lnTo>
                    <a:pt x="103" y="10"/>
                  </a:lnTo>
                  <a:lnTo>
                    <a:pt x="107" y="14"/>
                  </a:lnTo>
                  <a:lnTo>
                    <a:pt x="110" y="20"/>
                  </a:lnTo>
                  <a:lnTo>
                    <a:pt x="112" y="24"/>
                  </a:lnTo>
                  <a:lnTo>
                    <a:pt x="113" y="27"/>
                  </a:lnTo>
                  <a:lnTo>
                    <a:pt x="114" y="30"/>
                  </a:lnTo>
                  <a:lnTo>
                    <a:pt x="120" y="33"/>
                  </a:lnTo>
                  <a:lnTo>
                    <a:pt x="123" y="39"/>
                  </a:lnTo>
                  <a:lnTo>
                    <a:pt x="128" y="44"/>
                  </a:lnTo>
                  <a:lnTo>
                    <a:pt x="130" y="50"/>
                  </a:lnTo>
                  <a:lnTo>
                    <a:pt x="132" y="56"/>
                  </a:lnTo>
                  <a:lnTo>
                    <a:pt x="133" y="61"/>
                  </a:lnTo>
                  <a:lnTo>
                    <a:pt x="134" y="68"/>
                  </a:lnTo>
                  <a:lnTo>
                    <a:pt x="133" y="71"/>
                  </a:lnTo>
                  <a:lnTo>
                    <a:pt x="134" y="72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5" y="86"/>
                  </a:lnTo>
                  <a:lnTo>
                    <a:pt x="136" y="86"/>
                  </a:lnTo>
                  <a:lnTo>
                    <a:pt x="139" y="92"/>
                  </a:lnTo>
                  <a:lnTo>
                    <a:pt x="141" y="99"/>
                  </a:lnTo>
                  <a:lnTo>
                    <a:pt x="143" y="104"/>
                  </a:lnTo>
                  <a:lnTo>
                    <a:pt x="143" y="110"/>
                  </a:lnTo>
                  <a:lnTo>
                    <a:pt x="143" y="112"/>
                  </a:lnTo>
                  <a:lnTo>
                    <a:pt x="63" y="106"/>
                  </a:lnTo>
                  <a:lnTo>
                    <a:pt x="63" y="106"/>
                  </a:lnTo>
                  <a:lnTo>
                    <a:pt x="62" y="102"/>
                  </a:lnTo>
                  <a:lnTo>
                    <a:pt x="61" y="97"/>
                  </a:lnTo>
                  <a:lnTo>
                    <a:pt x="61" y="92"/>
                  </a:lnTo>
                  <a:lnTo>
                    <a:pt x="61" y="88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4" y="88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7" name="Freeform 35">
              <a:extLst>
                <a:ext uri="{FF2B5EF4-FFF2-40B4-BE49-F238E27FC236}">
                  <a16:creationId xmlns:a16="http://schemas.microsoft.com/office/drawing/2014/main" id="{DD83EDDD-0AE8-4A7D-8825-039826A8A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169"/>
              <a:ext cx="102" cy="82"/>
            </a:xfrm>
            <a:custGeom>
              <a:avLst/>
              <a:gdLst>
                <a:gd name="T0" fmla="*/ 0 w 144"/>
                <a:gd name="T1" fmla="*/ 11 h 113"/>
                <a:gd name="T2" fmla="*/ 0 w 144"/>
                <a:gd name="T3" fmla="*/ 10 h 113"/>
                <a:gd name="T4" fmla="*/ 7 w 144"/>
                <a:gd name="T5" fmla="*/ 7 h 113"/>
                <a:gd name="T6" fmla="*/ 11 w 144"/>
                <a:gd name="T7" fmla="*/ 6 h 113"/>
                <a:gd name="T8" fmla="*/ 19 w 144"/>
                <a:gd name="T9" fmla="*/ 4 h 113"/>
                <a:gd name="T10" fmla="*/ 23 w 144"/>
                <a:gd name="T11" fmla="*/ 4 h 113"/>
                <a:gd name="T12" fmla="*/ 28 w 144"/>
                <a:gd name="T13" fmla="*/ 4 h 113"/>
                <a:gd name="T14" fmla="*/ 34 w 144"/>
                <a:gd name="T15" fmla="*/ 4 h 113"/>
                <a:gd name="T16" fmla="*/ 39 w 144"/>
                <a:gd name="T17" fmla="*/ 5 h 113"/>
                <a:gd name="T18" fmla="*/ 43 w 144"/>
                <a:gd name="T19" fmla="*/ 6 h 113"/>
                <a:gd name="T20" fmla="*/ 51 w 144"/>
                <a:gd name="T21" fmla="*/ 4 h 113"/>
                <a:gd name="T22" fmla="*/ 57 w 144"/>
                <a:gd name="T23" fmla="*/ 2 h 113"/>
                <a:gd name="T24" fmla="*/ 64 w 144"/>
                <a:gd name="T25" fmla="*/ 1 h 113"/>
                <a:gd name="T26" fmla="*/ 71 w 144"/>
                <a:gd name="T27" fmla="*/ 0 h 113"/>
                <a:gd name="T28" fmla="*/ 77 w 144"/>
                <a:gd name="T29" fmla="*/ 0 h 113"/>
                <a:gd name="T30" fmla="*/ 85 w 144"/>
                <a:gd name="T31" fmla="*/ 0 h 113"/>
                <a:gd name="T32" fmla="*/ 92 w 144"/>
                <a:gd name="T33" fmla="*/ 2 h 113"/>
                <a:gd name="T34" fmla="*/ 96 w 144"/>
                <a:gd name="T35" fmla="*/ 4 h 113"/>
                <a:gd name="T36" fmla="*/ 103 w 144"/>
                <a:gd name="T37" fmla="*/ 10 h 113"/>
                <a:gd name="T38" fmla="*/ 107 w 144"/>
                <a:gd name="T39" fmla="*/ 14 h 113"/>
                <a:gd name="T40" fmla="*/ 110 w 144"/>
                <a:gd name="T41" fmla="*/ 20 h 113"/>
                <a:gd name="T42" fmla="*/ 112 w 144"/>
                <a:gd name="T43" fmla="*/ 24 h 113"/>
                <a:gd name="T44" fmla="*/ 113 w 144"/>
                <a:gd name="T45" fmla="*/ 27 h 113"/>
                <a:gd name="T46" fmla="*/ 114 w 144"/>
                <a:gd name="T47" fmla="*/ 30 h 113"/>
                <a:gd name="T48" fmla="*/ 120 w 144"/>
                <a:gd name="T49" fmla="*/ 33 h 113"/>
                <a:gd name="T50" fmla="*/ 123 w 144"/>
                <a:gd name="T51" fmla="*/ 39 h 113"/>
                <a:gd name="T52" fmla="*/ 128 w 144"/>
                <a:gd name="T53" fmla="*/ 44 h 113"/>
                <a:gd name="T54" fmla="*/ 130 w 144"/>
                <a:gd name="T55" fmla="*/ 50 h 113"/>
                <a:gd name="T56" fmla="*/ 132 w 144"/>
                <a:gd name="T57" fmla="*/ 56 h 113"/>
                <a:gd name="T58" fmla="*/ 133 w 144"/>
                <a:gd name="T59" fmla="*/ 61 h 113"/>
                <a:gd name="T60" fmla="*/ 134 w 144"/>
                <a:gd name="T61" fmla="*/ 68 h 113"/>
                <a:gd name="T62" fmla="*/ 133 w 144"/>
                <a:gd name="T63" fmla="*/ 71 h 113"/>
                <a:gd name="T64" fmla="*/ 134 w 144"/>
                <a:gd name="T65" fmla="*/ 72 h 113"/>
                <a:gd name="T66" fmla="*/ 136 w 144"/>
                <a:gd name="T67" fmla="*/ 77 h 113"/>
                <a:gd name="T68" fmla="*/ 136 w 144"/>
                <a:gd name="T69" fmla="*/ 82 h 113"/>
                <a:gd name="T70" fmla="*/ 135 w 144"/>
                <a:gd name="T71" fmla="*/ 86 h 113"/>
                <a:gd name="T72" fmla="*/ 136 w 144"/>
                <a:gd name="T73" fmla="*/ 86 h 113"/>
                <a:gd name="T74" fmla="*/ 139 w 144"/>
                <a:gd name="T75" fmla="*/ 92 h 113"/>
                <a:gd name="T76" fmla="*/ 141 w 144"/>
                <a:gd name="T77" fmla="*/ 99 h 113"/>
                <a:gd name="T78" fmla="*/ 143 w 144"/>
                <a:gd name="T79" fmla="*/ 104 h 113"/>
                <a:gd name="T80" fmla="*/ 143 w 144"/>
                <a:gd name="T81" fmla="*/ 110 h 113"/>
                <a:gd name="T82" fmla="*/ 143 w 144"/>
                <a:gd name="T83" fmla="*/ 112 h 113"/>
                <a:gd name="T84" fmla="*/ 63 w 144"/>
                <a:gd name="T85" fmla="*/ 106 h 113"/>
                <a:gd name="T86" fmla="*/ 63 w 144"/>
                <a:gd name="T87" fmla="*/ 106 h 113"/>
                <a:gd name="T88" fmla="*/ 62 w 144"/>
                <a:gd name="T89" fmla="*/ 102 h 113"/>
                <a:gd name="T90" fmla="*/ 61 w 144"/>
                <a:gd name="T91" fmla="*/ 97 h 113"/>
                <a:gd name="T92" fmla="*/ 61 w 144"/>
                <a:gd name="T93" fmla="*/ 92 h 113"/>
                <a:gd name="T94" fmla="*/ 61 w 144"/>
                <a:gd name="T95" fmla="*/ 88 h 113"/>
                <a:gd name="T96" fmla="*/ 58 w 144"/>
                <a:gd name="T97" fmla="*/ 86 h 113"/>
                <a:gd name="T98" fmla="*/ 58 w 144"/>
                <a:gd name="T99" fmla="*/ 86 h 113"/>
                <a:gd name="T100" fmla="*/ 54 w 144"/>
                <a:gd name="T101" fmla="*/ 88 h 113"/>
                <a:gd name="T102" fmla="*/ 0 w 144"/>
                <a:gd name="T103" fmla="*/ 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3">
                  <a:moveTo>
                    <a:pt x="0" y="11"/>
                  </a:moveTo>
                  <a:lnTo>
                    <a:pt x="0" y="10"/>
                  </a:lnTo>
                  <a:lnTo>
                    <a:pt x="7" y="7"/>
                  </a:lnTo>
                  <a:lnTo>
                    <a:pt x="11" y="6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8" y="4"/>
                  </a:lnTo>
                  <a:lnTo>
                    <a:pt x="34" y="4"/>
                  </a:lnTo>
                  <a:lnTo>
                    <a:pt x="39" y="5"/>
                  </a:lnTo>
                  <a:lnTo>
                    <a:pt x="43" y="6"/>
                  </a:lnTo>
                  <a:lnTo>
                    <a:pt x="51" y="4"/>
                  </a:lnTo>
                  <a:lnTo>
                    <a:pt x="57" y="2"/>
                  </a:lnTo>
                  <a:lnTo>
                    <a:pt x="64" y="1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6" y="4"/>
                  </a:lnTo>
                  <a:lnTo>
                    <a:pt x="103" y="10"/>
                  </a:lnTo>
                  <a:lnTo>
                    <a:pt x="107" y="14"/>
                  </a:lnTo>
                  <a:lnTo>
                    <a:pt x="110" y="20"/>
                  </a:lnTo>
                  <a:lnTo>
                    <a:pt x="112" y="24"/>
                  </a:lnTo>
                  <a:lnTo>
                    <a:pt x="113" y="27"/>
                  </a:lnTo>
                  <a:lnTo>
                    <a:pt x="114" y="30"/>
                  </a:lnTo>
                  <a:lnTo>
                    <a:pt x="120" y="33"/>
                  </a:lnTo>
                  <a:lnTo>
                    <a:pt x="123" y="39"/>
                  </a:lnTo>
                  <a:lnTo>
                    <a:pt x="128" y="44"/>
                  </a:lnTo>
                  <a:lnTo>
                    <a:pt x="130" y="50"/>
                  </a:lnTo>
                  <a:lnTo>
                    <a:pt x="132" y="56"/>
                  </a:lnTo>
                  <a:lnTo>
                    <a:pt x="133" y="61"/>
                  </a:lnTo>
                  <a:lnTo>
                    <a:pt x="134" y="68"/>
                  </a:lnTo>
                  <a:lnTo>
                    <a:pt x="133" y="71"/>
                  </a:lnTo>
                  <a:lnTo>
                    <a:pt x="134" y="72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5" y="86"/>
                  </a:lnTo>
                  <a:lnTo>
                    <a:pt x="136" y="86"/>
                  </a:lnTo>
                  <a:lnTo>
                    <a:pt x="139" y="92"/>
                  </a:lnTo>
                  <a:lnTo>
                    <a:pt x="141" y="99"/>
                  </a:lnTo>
                  <a:lnTo>
                    <a:pt x="143" y="104"/>
                  </a:lnTo>
                  <a:lnTo>
                    <a:pt x="143" y="110"/>
                  </a:lnTo>
                  <a:lnTo>
                    <a:pt x="143" y="112"/>
                  </a:lnTo>
                  <a:lnTo>
                    <a:pt x="63" y="106"/>
                  </a:lnTo>
                  <a:lnTo>
                    <a:pt x="63" y="106"/>
                  </a:lnTo>
                  <a:lnTo>
                    <a:pt x="62" y="102"/>
                  </a:lnTo>
                  <a:lnTo>
                    <a:pt x="61" y="97"/>
                  </a:lnTo>
                  <a:lnTo>
                    <a:pt x="61" y="92"/>
                  </a:lnTo>
                  <a:lnTo>
                    <a:pt x="61" y="88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4" y="88"/>
                  </a:lnTo>
                  <a:lnTo>
                    <a:pt x="0" y="11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8" name="Freeform 36">
              <a:extLst>
                <a:ext uri="{FF2B5EF4-FFF2-40B4-BE49-F238E27FC236}">
                  <a16:creationId xmlns:a16="http://schemas.microsoft.com/office/drawing/2014/main" id="{65E298C7-EED7-425C-AACD-1F946517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288"/>
              <a:ext cx="5" cy="13"/>
            </a:xfrm>
            <a:custGeom>
              <a:avLst/>
              <a:gdLst>
                <a:gd name="T0" fmla="*/ 5 w 6"/>
                <a:gd name="T1" fmla="*/ 0 h 19"/>
                <a:gd name="T2" fmla="*/ 5 w 6"/>
                <a:gd name="T3" fmla="*/ 5 h 19"/>
                <a:gd name="T4" fmla="*/ 3 w 6"/>
                <a:gd name="T5" fmla="*/ 10 h 19"/>
                <a:gd name="T6" fmla="*/ 0 w 6"/>
                <a:gd name="T7" fmla="*/ 16 h 19"/>
                <a:gd name="T8" fmla="*/ 0 w 6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5" y="5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18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29" name="Freeform 37">
              <a:extLst>
                <a:ext uri="{FF2B5EF4-FFF2-40B4-BE49-F238E27FC236}">
                  <a16:creationId xmlns:a16="http://schemas.microsoft.com/office/drawing/2014/main" id="{FB4D2F36-379B-416D-9F6F-73D47B62E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2494"/>
              <a:ext cx="60" cy="49"/>
            </a:xfrm>
            <a:custGeom>
              <a:avLst/>
              <a:gdLst>
                <a:gd name="T0" fmla="*/ 5 w 87"/>
                <a:gd name="T1" fmla="*/ 14 h 68"/>
                <a:gd name="T2" fmla="*/ 11 w 87"/>
                <a:gd name="T3" fmla="*/ 10 h 68"/>
                <a:gd name="T4" fmla="*/ 21 w 87"/>
                <a:gd name="T5" fmla="*/ 5 h 68"/>
                <a:gd name="T6" fmla="*/ 26 w 87"/>
                <a:gd name="T7" fmla="*/ 2 h 68"/>
                <a:gd name="T8" fmla="*/ 33 w 87"/>
                <a:gd name="T9" fmla="*/ 2 h 68"/>
                <a:gd name="T10" fmla="*/ 39 w 87"/>
                <a:gd name="T11" fmla="*/ 0 h 68"/>
                <a:gd name="T12" fmla="*/ 44 w 87"/>
                <a:gd name="T13" fmla="*/ 0 h 68"/>
                <a:gd name="T14" fmla="*/ 49 w 87"/>
                <a:gd name="T15" fmla="*/ 0 h 68"/>
                <a:gd name="T16" fmla="*/ 56 w 87"/>
                <a:gd name="T17" fmla="*/ 2 h 68"/>
                <a:gd name="T18" fmla="*/ 61 w 87"/>
                <a:gd name="T19" fmla="*/ 3 h 68"/>
                <a:gd name="T20" fmla="*/ 68 w 87"/>
                <a:gd name="T21" fmla="*/ 5 h 68"/>
                <a:gd name="T22" fmla="*/ 72 w 87"/>
                <a:gd name="T23" fmla="*/ 8 h 68"/>
                <a:gd name="T24" fmla="*/ 80 w 87"/>
                <a:gd name="T25" fmla="*/ 12 h 68"/>
                <a:gd name="T26" fmla="*/ 86 w 87"/>
                <a:gd name="T27" fmla="*/ 14 h 68"/>
                <a:gd name="T28" fmla="*/ 62 w 87"/>
                <a:gd name="T29" fmla="*/ 60 h 68"/>
                <a:gd name="T30" fmla="*/ 60 w 87"/>
                <a:gd name="T31" fmla="*/ 57 h 68"/>
                <a:gd name="T32" fmla="*/ 54 w 87"/>
                <a:gd name="T33" fmla="*/ 55 h 68"/>
                <a:gd name="T34" fmla="*/ 48 w 87"/>
                <a:gd name="T35" fmla="*/ 55 h 68"/>
                <a:gd name="T36" fmla="*/ 44 w 87"/>
                <a:gd name="T37" fmla="*/ 56 h 68"/>
                <a:gd name="T38" fmla="*/ 38 w 87"/>
                <a:gd name="T39" fmla="*/ 58 h 68"/>
                <a:gd name="T40" fmla="*/ 32 w 87"/>
                <a:gd name="T41" fmla="*/ 58 h 68"/>
                <a:gd name="T42" fmla="*/ 25 w 87"/>
                <a:gd name="T43" fmla="*/ 64 h 68"/>
                <a:gd name="T44" fmla="*/ 22 w 87"/>
                <a:gd name="T45" fmla="*/ 67 h 68"/>
                <a:gd name="T46" fmla="*/ 0 w 87"/>
                <a:gd name="T47" fmla="*/ 44 h 68"/>
                <a:gd name="T48" fmla="*/ 5 w 87"/>
                <a:gd name="T49" fmla="*/ 14 h 68"/>
                <a:gd name="T50" fmla="*/ 5 w 87"/>
                <a:gd name="T51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68">
                  <a:moveTo>
                    <a:pt x="5" y="14"/>
                  </a:moveTo>
                  <a:lnTo>
                    <a:pt x="11" y="10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1" y="3"/>
                  </a:lnTo>
                  <a:lnTo>
                    <a:pt x="68" y="5"/>
                  </a:lnTo>
                  <a:lnTo>
                    <a:pt x="72" y="8"/>
                  </a:lnTo>
                  <a:lnTo>
                    <a:pt x="80" y="12"/>
                  </a:lnTo>
                  <a:lnTo>
                    <a:pt x="86" y="14"/>
                  </a:lnTo>
                  <a:lnTo>
                    <a:pt x="62" y="60"/>
                  </a:lnTo>
                  <a:lnTo>
                    <a:pt x="60" y="57"/>
                  </a:lnTo>
                  <a:lnTo>
                    <a:pt x="54" y="55"/>
                  </a:lnTo>
                  <a:lnTo>
                    <a:pt x="48" y="55"/>
                  </a:lnTo>
                  <a:lnTo>
                    <a:pt x="44" y="56"/>
                  </a:lnTo>
                  <a:lnTo>
                    <a:pt x="38" y="58"/>
                  </a:lnTo>
                  <a:lnTo>
                    <a:pt x="32" y="58"/>
                  </a:lnTo>
                  <a:lnTo>
                    <a:pt x="25" y="64"/>
                  </a:lnTo>
                  <a:lnTo>
                    <a:pt x="22" y="67"/>
                  </a:lnTo>
                  <a:lnTo>
                    <a:pt x="0" y="44"/>
                  </a:lnTo>
                  <a:lnTo>
                    <a:pt x="5" y="14"/>
                  </a:lnTo>
                  <a:lnTo>
                    <a:pt x="5" y="14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0" name="Freeform 38">
              <a:extLst>
                <a:ext uri="{FF2B5EF4-FFF2-40B4-BE49-F238E27FC236}">
                  <a16:creationId xmlns:a16="http://schemas.microsoft.com/office/drawing/2014/main" id="{8EA72D7E-4075-4EE4-BA57-A25583AD2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2494"/>
              <a:ext cx="60" cy="49"/>
            </a:xfrm>
            <a:custGeom>
              <a:avLst/>
              <a:gdLst>
                <a:gd name="T0" fmla="*/ 5 w 87"/>
                <a:gd name="T1" fmla="*/ 14 h 68"/>
                <a:gd name="T2" fmla="*/ 11 w 87"/>
                <a:gd name="T3" fmla="*/ 10 h 68"/>
                <a:gd name="T4" fmla="*/ 21 w 87"/>
                <a:gd name="T5" fmla="*/ 5 h 68"/>
                <a:gd name="T6" fmla="*/ 26 w 87"/>
                <a:gd name="T7" fmla="*/ 2 h 68"/>
                <a:gd name="T8" fmla="*/ 33 w 87"/>
                <a:gd name="T9" fmla="*/ 2 h 68"/>
                <a:gd name="T10" fmla="*/ 39 w 87"/>
                <a:gd name="T11" fmla="*/ 0 h 68"/>
                <a:gd name="T12" fmla="*/ 44 w 87"/>
                <a:gd name="T13" fmla="*/ 0 h 68"/>
                <a:gd name="T14" fmla="*/ 49 w 87"/>
                <a:gd name="T15" fmla="*/ 0 h 68"/>
                <a:gd name="T16" fmla="*/ 56 w 87"/>
                <a:gd name="T17" fmla="*/ 2 h 68"/>
                <a:gd name="T18" fmla="*/ 61 w 87"/>
                <a:gd name="T19" fmla="*/ 3 h 68"/>
                <a:gd name="T20" fmla="*/ 68 w 87"/>
                <a:gd name="T21" fmla="*/ 5 h 68"/>
                <a:gd name="T22" fmla="*/ 72 w 87"/>
                <a:gd name="T23" fmla="*/ 8 h 68"/>
                <a:gd name="T24" fmla="*/ 80 w 87"/>
                <a:gd name="T25" fmla="*/ 12 h 68"/>
                <a:gd name="T26" fmla="*/ 86 w 87"/>
                <a:gd name="T27" fmla="*/ 14 h 68"/>
                <a:gd name="T28" fmla="*/ 62 w 87"/>
                <a:gd name="T29" fmla="*/ 60 h 68"/>
                <a:gd name="T30" fmla="*/ 60 w 87"/>
                <a:gd name="T31" fmla="*/ 57 h 68"/>
                <a:gd name="T32" fmla="*/ 54 w 87"/>
                <a:gd name="T33" fmla="*/ 55 h 68"/>
                <a:gd name="T34" fmla="*/ 48 w 87"/>
                <a:gd name="T35" fmla="*/ 55 h 68"/>
                <a:gd name="T36" fmla="*/ 44 w 87"/>
                <a:gd name="T37" fmla="*/ 56 h 68"/>
                <a:gd name="T38" fmla="*/ 38 w 87"/>
                <a:gd name="T39" fmla="*/ 58 h 68"/>
                <a:gd name="T40" fmla="*/ 32 w 87"/>
                <a:gd name="T41" fmla="*/ 58 h 68"/>
                <a:gd name="T42" fmla="*/ 25 w 87"/>
                <a:gd name="T43" fmla="*/ 64 h 68"/>
                <a:gd name="T44" fmla="*/ 22 w 87"/>
                <a:gd name="T45" fmla="*/ 67 h 68"/>
                <a:gd name="T46" fmla="*/ 0 w 87"/>
                <a:gd name="T47" fmla="*/ 44 h 68"/>
                <a:gd name="T48" fmla="*/ 5 w 87"/>
                <a:gd name="T49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68">
                  <a:moveTo>
                    <a:pt x="5" y="14"/>
                  </a:moveTo>
                  <a:lnTo>
                    <a:pt x="11" y="10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1" y="3"/>
                  </a:lnTo>
                  <a:lnTo>
                    <a:pt x="68" y="5"/>
                  </a:lnTo>
                  <a:lnTo>
                    <a:pt x="72" y="8"/>
                  </a:lnTo>
                  <a:lnTo>
                    <a:pt x="80" y="12"/>
                  </a:lnTo>
                  <a:lnTo>
                    <a:pt x="86" y="14"/>
                  </a:lnTo>
                  <a:lnTo>
                    <a:pt x="62" y="60"/>
                  </a:lnTo>
                  <a:lnTo>
                    <a:pt x="60" y="57"/>
                  </a:lnTo>
                  <a:lnTo>
                    <a:pt x="54" y="55"/>
                  </a:lnTo>
                  <a:lnTo>
                    <a:pt x="48" y="55"/>
                  </a:lnTo>
                  <a:lnTo>
                    <a:pt x="44" y="56"/>
                  </a:lnTo>
                  <a:lnTo>
                    <a:pt x="38" y="58"/>
                  </a:lnTo>
                  <a:lnTo>
                    <a:pt x="32" y="58"/>
                  </a:lnTo>
                  <a:lnTo>
                    <a:pt x="25" y="64"/>
                  </a:lnTo>
                  <a:lnTo>
                    <a:pt x="22" y="67"/>
                  </a:lnTo>
                  <a:lnTo>
                    <a:pt x="0" y="44"/>
                  </a:lnTo>
                  <a:lnTo>
                    <a:pt x="5" y="14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1" name="Freeform 39">
              <a:extLst>
                <a:ext uri="{FF2B5EF4-FFF2-40B4-BE49-F238E27FC236}">
                  <a16:creationId xmlns:a16="http://schemas.microsoft.com/office/drawing/2014/main" id="{7B36B59C-46B8-47A3-BCC2-1DDC044E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480"/>
              <a:ext cx="136" cy="136"/>
            </a:xfrm>
            <a:custGeom>
              <a:avLst/>
              <a:gdLst>
                <a:gd name="T0" fmla="*/ 18 w 196"/>
                <a:gd name="T1" fmla="*/ 0 h 190"/>
                <a:gd name="T2" fmla="*/ 22 w 196"/>
                <a:gd name="T3" fmla="*/ 10 h 190"/>
                <a:gd name="T4" fmla="*/ 30 w 196"/>
                <a:gd name="T5" fmla="*/ 8 h 190"/>
                <a:gd name="T6" fmla="*/ 16 w 196"/>
                <a:gd name="T7" fmla="*/ 17 h 190"/>
                <a:gd name="T8" fmla="*/ 11 w 196"/>
                <a:gd name="T9" fmla="*/ 28 h 190"/>
                <a:gd name="T10" fmla="*/ 6 w 196"/>
                <a:gd name="T11" fmla="*/ 39 h 190"/>
                <a:gd name="T12" fmla="*/ 2 w 196"/>
                <a:gd name="T13" fmla="*/ 55 h 190"/>
                <a:gd name="T14" fmla="*/ 0 w 196"/>
                <a:gd name="T15" fmla="*/ 69 h 190"/>
                <a:gd name="T16" fmla="*/ 0 w 196"/>
                <a:gd name="T17" fmla="*/ 83 h 190"/>
                <a:gd name="T18" fmla="*/ 1 w 196"/>
                <a:gd name="T19" fmla="*/ 95 h 190"/>
                <a:gd name="T20" fmla="*/ 3 w 196"/>
                <a:gd name="T21" fmla="*/ 106 h 190"/>
                <a:gd name="T22" fmla="*/ 9 w 196"/>
                <a:gd name="T23" fmla="*/ 119 h 190"/>
                <a:gd name="T24" fmla="*/ 16 w 196"/>
                <a:gd name="T25" fmla="*/ 130 h 190"/>
                <a:gd name="T26" fmla="*/ 26 w 196"/>
                <a:gd name="T27" fmla="*/ 142 h 190"/>
                <a:gd name="T28" fmla="*/ 41 w 196"/>
                <a:gd name="T29" fmla="*/ 155 h 190"/>
                <a:gd name="T30" fmla="*/ 41 w 196"/>
                <a:gd name="T31" fmla="*/ 155 h 190"/>
                <a:gd name="T32" fmla="*/ 44 w 196"/>
                <a:gd name="T33" fmla="*/ 162 h 190"/>
                <a:gd name="T34" fmla="*/ 52 w 196"/>
                <a:gd name="T35" fmla="*/ 169 h 190"/>
                <a:gd name="T36" fmla="*/ 57 w 196"/>
                <a:gd name="T37" fmla="*/ 180 h 190"/>
                <a:gd name="T38" fmla="*/ 69 w 196"/>
                <a:gd name="T39" fmla="*/ 184 h 190"/>
                <a:gd name="T40" fmla="*/ 80 w 196"/>
                <a:gd name="T41" fmla="*/ 187 h 190"/>
                <a:gd name="T42" fmla="*/ 91 w 196"/>
                <a:gd name="T43" fmla="*/ 189 h 190"/>
                <a:gd name="T44" fmla="*/ 103 w 196"/>
                <a:gd name="T45" fmla="*/ 187 h 190"/>
                <a:gd name="T46" fmla="*/ 121 w 196"/>
                <a:gd name="T47" fmla="*/ 181 h 190"/>
                <a:gd name="T48" fmla="*/ 133 w 196"/>
                <a:gd name="T49" fmla="*/ 175 h 190"/>
                <a:gd name="T50" fmla="*/ 145 w 196"/>
                <a:gd name="T51" fmla="*/ 168 h 190"/>
                <a:gd name="T52" fmla="*/ 167 w 196"/>
                <a:gd name="T53" fmla="*/ 164 h 190"/>
                <a:gd name="T54" fmla="*/ 177 w 196"/>
                <a:gd name="T55" fmla="*/ 162 h 190"/>
                <a:gd name="T56" fmla="*/ 185 w 196"/>
                <a:gd name="T57" fmla="*/ 151 h 190"/>
                <a:gd name="T58" fmla="*/ 190 w 196"/>
                <a:gd name="T59" fmla="*/ 137 h 190"/>
                <a:gd name="T60" fmla="*/ 194 w 196"/>
                <a:gd name="T61" fmla="*/ 124 h 190"/>
                <a:gd name="T62" fmla="*/ 195 w 196"/>
                <a:gd name="T63" fmla="*/ 113 h 190"/>
                <a:gd name="T64" fmla="*/ 193 w 196"/>
                <a:gd name="T65" fmla="*/ 98 h 190"/>
                <a:gd name="T66" fmla="*/ 188 w 196"/>
                <a:gd name="T67" fmla="*/ 87 h 190"/>
                <a:gd name="T68" fmla="*/ 181 w 196"/>
                <a:gd name="T69" fmla="*/ 76 h 190"/>
                <a:gd name="T70" fmla="*/ 167 w 196"/>
                <a:gd name="T71" fmla="*/ 61 h 190"/>
                <a:gd name="T72" fmla="*/ 169 w 196"/>
                <a:gd name="T73" fmla="*/ 49 h 190"/>
                <a:gd name="T74" fmla="*/ 170 w 196"/>
                <a:gd name="T75" fmla="*/ 39 h 190"/>
                <a:gd name="T76" fmla="*/ 167 w 196"/>
                <a:gd name="T77" fmla="*/ 25 h 190"/>
                <a:gd name="T78" fmla="*/ 163 w 196"/>
                <a:gd name="T79" fmla="*/ 14 h 190"/>
                <a:gd name="T80" fmla="*/ 156 w 196"/>
                <a:gd name="T81" fmla="*/ 6 h 190"/>
                <a:gd name="T82" fmla="*/ 152 w 196"/>
                <a:gd name="T83" fmla="*/ 14 h 190"/>
                <a:gd name="T84" fmla="*/ 18 w 196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90">
                  <a:moveTo>
                    <a:pt x="18" y="0"/>
                  </a:moveTo>
                  <a:lnTo>
                    <a:pt x="18" y="0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6" y="17"/>
                  </a:lnTo>
                  <a:lnTo>
                    <a:pt x="12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2" y="55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2" y="101"/>
                  </a:lnTo>
                  <a:lnTo>
                    <a:pt x="3" y="106"/>
                  </a:lnTo>
                  <a:lnTo>
                    <a:pt x="6" y="113"/>
                  </a:lnTo>
                  <a:lnTo>
                    <a:pt x="9" y="119"/>
                  </a:lnTo>
                  <a:lnTo>
                    <a:pt x="12" y="125"/>
                  </a:lnTo>
                  <a:lnTo>
                    <a:pt x="16" y="130"/>
                  </a:lnTo>
                  <a:lnTo>
                    <a:pt x="20" y="135"/>
                  </a:lnTo>
                  <a:lnTo>
                    <a:pt x="26" y="142"/>
                  </a:lnTo>
                  <a:lnTo>
                    <a:pt x="37" y="151"/>
                  </a:lnTo>
                  <a:lnTo>
                    <a:pt x="41" y="155"/>
                  </a:lnTo>
                  <a:lnTo>
                    <a:pt x="48" y="156"/>
                  </a:lnTo>
                  <a:lnTo>
                    <a:pt x="41" y="155"/>
                  </a:lnTo>
                  <a:lnTo>
                    <a:pt x="41" y="157"/>
                  </a:lnTo>
                  <a:lnTo>
                    <a:pt x="44" y="162"/>
                  </a:lnTo>
                  <a:lnTo>
                    <a:pt x="48" y="167"/>
                  </a:lnTo>
                  <a:lnTo>
                    <a:pt x="52" y="169"/>
                  </a:lnTo>
                  <a:lnTo>
                    <a:pt x="52" y="174"/>
                  </a:lnTo>
                  <a:lnTo>
                    <a:pt x="57" y="180"/>
                  </a:lnTo>
                  <a:lnTo>
                    <a:pt x="64" y="183"/>
                  </a:lnTo>
                  <a:lnTo>
                    <a:pt x="69" y="184"/>
                  </a:lnTo>
                  <a:lnTo>
                    <a:pt x="74" y="187"/>
                  </a:lnTo>
                  <a:lnTo>
                    <a:pt x="80" y="187"/>
                  </a:lnTo>
                  <a:lnTo>
                    <a:pt x="86" y="189"/>
                  </a:lnTo>
                  <a:lnTo>
                    <a:pt x="91" y="189"/>
                  </a:lnTo>
                  <a:lnTo>
                    <a:pt x="98" y="187"/>
                  </a:lnTo>
                  <a:lnTo>
                    <a:pt x="103" y="187"/>
                  </a:lnTo>
                  <a:lnTo>
                    <a:pt x="108" y="185"/>
                  </a:lnTo>
                  <a:lnTo>
                    <a:pt x="121" y="181"/>
                  </a:lnTo>
                  <a:lnTo>
                    <a:pt x="127" y="178"/>
                  </a:lnTo>
                  <a:lnTo>
                    <a:pt x="133" y="175"/>
                  </a:lnTo>
                  <a:lnTo>
                    <a:pt x="138" y="171"/>
                  </a:lnTo>
                  <a:lnTo>
                    <a:pt x="145" y="168"/>
                  </a:lnTo>
                  <a:lnTo>
                    <a:pt x="150" y="163"/>
                  </a:lnTo>
                  <a:lnTo>
                    <a:pt x="167" y="164"/>
                  </a:lnTo>
                  <a:lnTo>
                    <a:pt x="171" y="165"/>
                  </a:lnTo>
                  <a:lnTo>
                    <a:pt x="177" y="162"/>
                  </a:lnTo>
                  <a:lnTo>
                    <a:pt x="181" y="157"/>
                  </a:lnTo>
                  <a:lnTo>
                    <a:pt x="185" y="151"/>
                  </a:lnTo>
                  <a:lnTo>
                    <a:pt x="188" y="144"/>
                  </a:lnTo>
                  <a:lnTo>
                    <a:pt x="190" y="137"/>
                  </a:lnTo>
                  <a:lnTo>
                    <a:pt x="192" y="132"/>
                  </a:lnTo>
                  <a:lnTo>
                    <a:pt x="194" y="124"/>
                  </a:lnTo>
                  <a:lnTo>
                    <a:pt x="194" y="119"/>
                  </a:lnTo>
                  <a:lnTo>
                    <a:pt x="195" y="113"/>
                  </a:lnTo>
                  <a:lnTo>
                    <a:pt x="194" y="106"/>
                  </a:lnTo>
                  <a:lnTo>
                    <a:pt x="193" y="98"/>
                  </a:lnTo>
                  <a:lnTo>
                    <a:pt x="191" y="92"/>
                  </a:lnTo>
                  <a:lnTo>
                    <a:pt x="188" y="87"/>
                  </a:lnTo>
                  <a:lnTo>
                    <a:pt x="185" y="80"/>
                  </a:lnTo>
                  <a:lnTo>
                    <a:pt x="181" y="76"/>
                  </a:lnTo>
                  <a:lnTo>
                    <a:pt x="175" y="69"/>
                  </a:lnTo>
                  <a:lnTo>
                    <a:pt x="167" y="61"/>
                  </a:lnTo>
                  <a:lnTo>
                    <a:pt x="163" y="58"/>
                  </a:lnTo>
                  <a:lnTo>
                    <a:pt x="169" y="49"/>
                  </a:lnTo>
                  <a:lnTo>
                    <a:pt x="170" y="45"/>
                  </a:lnTo>
                  <a:lnTo>
                    <a:pt x="170" y="39"/>
                  </a:lnTo>
                  <a:lnTo>
                    <a:pt x="168" y="31"/>
                  </a:lnTo>
                  <a:lnTo>
                    <a:pt x="167" y="25"/>
                  </a:lnTo>
                  <a:lnTo>
                    <a:pt x="165" y="19"/>
                  </a:lnTo>
                  <a:lnTo>
                    <a:pt x="163" y="14"/>
                  </a:lnTo>
                  <a:lnTo>
                    <a:pt x="158" y="8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2" y="14"/>
                  </a:lnTo>
                  <a:lnTo>
                    <a:pt x="157" y="6"/>
                  </a:lnTo>
                  <a:lnTo>
                    <a:pt x="18" y="0"/>
                  </a:lnTo>
                  <a:lnTo>
                    <a:pt x="18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2" name="Freeform 40">
              <a:extLst>
                <a:ext uri="{FF2B5EF4-FFF2-40B4-BE49-F238E27FC236}">
                  <a16:creationId xmlns:a16="http://schemas.microsoft.com/office/drawing/2014/main" id="{277CB36C-6D9B-4A73-ABA9-5BD2F0163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480"/>
              <a:ext cx="136" cy="136"/>
            </a:xfrm>
            <a:custGeom>
              <a:avLst/>
              <a:gdLst>
                <a:gd name="T0" fmla="*/ 18 w 196"/>
                <a:gd name="T1" fmla="*/ 0 h 190"/>
                <a:gd name="T2" fmla="*/ 22 w 196"/>
                <a:gd name="T3" fmla="*/ 10 h 190"/>
                <a:gd name="T4" fmla="*/ 30 w 196"/>
                <a:gd name="T5" fmla="*/ 8 h 190"/>
                <a:gd name="T6" fmla="*/ 16 w 196"/>
                <a:gd name="T7" fmla="*/ 17 h 190"/>
                <a:gd name="T8" fmla="*/ 11 w 196"/>
                <a:gd name="T9" fmla="*/ 28 h 190"/>
                <a:gd name="T10" fmla="*/ 6 w 196"/>
                <a:gd name="T11" fmla="*/ 39 h 190"/>
                <a:gd name="T12" fmla="*/ 2 w 196"/>
                <a:gd name="T13" fmla="*/ 55 h 190"/>
                <a:gd name="T14" fmla="*/ 0 w 196"/>
                <a:gd name="T15" fmla="*/ 69 h 190"/>
                <a:gd name="T16" fmla="*/ 0 w 196"/>
                <a:gd name="T17" fmla="*/ 83 h 190"/>
                <a:gd name="T18" fmla="*/ 1 w 196"/>
                <a:gd name="T19" fmla="*/ 95 h 190"/>
                <a:gd name="T20" fmla="*/ 3 w 196"/>
                <a:gd name="T21" fmla="*/ 106 h 190"/>
                <a:gd name="T22" fmla="*/ 9 w 196"/>
                <a:gd name="T23" fmla="*/ 119 h 190"/>
                <a:gd name="T24" fmla="*/ 16 w 196"/>
                <a:gd name="T25" fmla="*/ 130 h 190"/>
                <a:gd name="T26" fmla="*/ 26 w 196"/>
                <a:gd name="T27" fmla="*/ 142 h 190"/>
                <a:gd name="T28" fmla="*/ 41 w 196"/>
                <a:gd name="T29" fmla="*/ 155 h 190"/>
                <a:gd name="T30" fmla="*/ 41 w 196"/>
                <a:gd name="T31" fmla="*/ 155 h 190"/>
                <a:gd name="T32" fmla="*/ 44 w 196"/>
                <a:gd name="T33" fmla="*/ 162 h 190"/>
                <a:gd name="T34" fmla="*/ 52 w 196"/>
                <a:gd name="T35" fmla="*/ 169 h 190"/>
                <a:gd name="T36" fmla="*/ 57 w 196"/>
                <a:gd name="T37" fmla="*/ 180 h 190"/>
                <a:gd name="T38" fmla="*/ 69 w 196"/>
                <a:gd name="T39" fmla="*/ 184 h 190"/>
                <a:gd name="T40" fmla="*/ 80 w 196"/>
                <a:gd name="T41" fmla="*/ 187 h 190"/>
                <a:gd name="T42" fmla="*/ 91 w 196"/>
                <a:gd name="T43" fmla="*/ 189 h 190"/>
                <a:gd name="T44" fmla="*/ 103 w 196"/>
                <a:gd name="T45" fmla="*/ 187 h 190"/>
                <a:gd name="T46" fmla="*/ 121 w 196"/>
                <a:gd name="T47" fmla="*/ 181 h 190"/>
                <a:gd name="T48" fmla="*/ 133 w 196"/>
                <a:gd name="T49" fmla="*/ 175 h 190"/>
                <a:gd name="T50" fmla="*/ 145 w 196"/>
                <a:gd name="T51" fmla="*/ 168 h 190"/>
                <a:gd name="T52" fmla="*/ 167 w 196"/>
                <a:gd name="T53" fmla="*/ 164 h 190"/>
                <a:gd name="T54" fmla="*/ 177 w 196"/>
                <a:gd name="T55" fmla="*/ 162 h 190"/>
                <a:gd name="T56" fmla="*/ 185 w 196"/>
                <a:gd name="T57" fmla="*/ 151 h 190"/>
                <a:gd name="T58" fmla="*/ 190 w 196"/>
                <a:gd name="T59" fmla="*/ 137 h 190"/>
                <a:gd name="T60" fmla="*/ 194 w 196"/>
                <a:gd name="T61" fmla="*/ 124 h 190"/>
                <a:gd name="T62" fmla="*/ 195 w 196"/>
                <a:gd name="T63" fmla="*/ 113 h 190"/>
                <a:gd name="T64" fmla="*/ 193 w 196"/>
                <a:gd name="T65" fmla="*/ 98 h 190"/>
                <a:gd name="T66" fmla="*/ 188 w 196"/>
                <a:gd name="T67" fmla="*/ 87 h 190"/>
                <a:gd name="T68" fmla="*/ 181 w 196"/>
                <a:gd name="T69" fmla="*/ 76 h 190"/>
                <a:gd name="T70" fmla="*/ 167 w 196"/>
                <a:gd name="T71" fmla="*/ 61 h 190"/>
                <a:gd name="T72" fmla="*/ 169 w 196"/>
                <a:gd name="T73" fmla="*/ 49 h 190"/>
                <a:gd name="T74" fmla="*/ 170 w 196"/>
                <a:gd name="T75" fmla="*/ 39 h 190"/>
                <a:gd name="T76" fmla="*/ 167 w 196"/>
                <a:gd name="T77" fmla="*/ 25 h 190"/>
                <a:gd name="T78" fmla="*/ 163 w 196"/>
                <a:gd name="T79" fmla="*/ 14 h 190"/>
                <a:gd name="T80" fmla="*/ 156 w 196"/>
                <a:gd name="T81" fmla="*/ 6 h 190"/>
                <a:gd name="T82" fmla="*/ 152 w 196"/>
                <a:gd name="T83" fmla="*/ 14 h 190"/>
                <a:gd name="T84" fmla="*/ 18 w 196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90">
                  <a:moveTo>
                    <a:pt x="18" y="0"/>
                  </a:moveTo>
                  <a:lnTo>
                    <a:pt x="18" y="0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23" y="11"/>
                  </a:lnTo>
                  <a:lnTo>
                    <a:pt x="16" y="17"/>
                  </a:lnTo>
                  <a:lnTo>
                    <a:pt x="12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6" y="39"/>
                  </a:lnTo>
                  <a:lnTo>
                    <a:pt x="3" y="48"/>
                  </a:lnTo>
                  <a:lnTo>
                    <a:pt x="2" y="55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2" y="101"/>
                  </a:lnTo>
                  <a:lnTo>
                    <a:pt x="3" y="106"/>
                  </a:lnTo>
                  <a:lnTo>
                    <a:pt x="6" y="113"/>
                  </a:lnTo>
                  <a:lnTo>
                    <a:pt x="9" y="119"/>
                  </a:lnTo>
                  <a:lnTo>
                    <a:pt x="12" y="125"/>
                  </a:lnTo>
                  <a:lnTo>
                    <a:pt x="16" y="130"/>
                  </a:lnTo>
                  <a:lnTo>
                    <a:pt x="20" y="135"/>
                  </a:lnTo>
                  <a:lnTo>
                    <a:pt x="26" y="142"/>
                  </a:lnTo>
                  <a:lnTo>
                    <a:pt x="37" y="151"/>
                  </a:lnTo>
                  <a:lnTo>
                    <a:pt x="41" y="155"/>
                  </a:lnTo>
                  <a:lnTo>
                    <a:pt x="48" y="156"/>
                  </a:lnTo>
                  <a:lnTo>
                    <a:pt x="41" y="155"/>
                  </a:lnTo>
                  <a:lnTo>
                    <a:pt x="41" y="157"/>
                  </a:lnTo>
                  <a:lnTo>
                    <a:pt x="44" y="162"/>
                  </a:lnTo>
                  <a:lnTo>
                    <a:pt x="48" y="167"/>
                  </a:lnTo>
                  <a:lnTo>
                    <a:pt x="52" y="169"/>
                  </a:lnTo>
                  <a:lnTo>
                    <a:pt x="52" y="174"/>
                  </a:lnTo>
                  <a:lnTo>
                    <a:pt x="57" y="180"/>
                  </a:lnTo>
                  <a:lnTo>
                    <a:pt x="64" y="183"/>
                  </a:lnTo>
                  <a:lnTo>
                    <a:pt x="69" y="184"/>
                  </a:lnTo>
                  <a:lnTo>
                    <a:pt x="74" y="187"/>
                  </a:lnTo>
                  <a:lnTo>
                    <a:pt x="80" y="187"/>
                  </a:lnTo>
                  <a:lnTo>
                    <a:pt x="86" y="189"/>
                  </a:lnTo>
                  <a:lnTo>
                    <a:pt x="91" y="189"/>
                  </a:lnTo>
                  <a:lnTo>
                    <a:pt x="98" y="187"/>
                  </a:lnTo>
                  <a:lnTo>
                    <a:pt x="103" y="187"/>
                  </a:lnTo>
                  <a:lnTo>
                    <a:pt x="108" y="185"/>
                  </a:lnTo>
                  <a:lnTo>
                    <a:pt x="121" y="181"/>
                  </a:lnTo>
                  <a:lnTo>
                    <a:pt x="127" y="178"/>
                  </a:lnTo>
                  <a:lnTo>
                    <a:pt x="133" y="175"/>
                  </a:lnTo>
                  <a:lnTo>
                    <a:pt x="138" y="171"/>
                  </a:lnTo>
                  <a:lnTo>
                    <a:pt x="145" y="168"/>
                  </a:lnTo>
                  <a:lnTo>
                    <a:pt x="150" y="163"/>
                  </a:lnTo>
                  <a:lnTo>
                    <a:pt x="167" y="164"/>
                  </a:lnTo>
                  <a:lnTo>
                    <a:pt x="171" y="165"/>
                  </a:lnTo>
                  <a:lnTo>
                    <a:pt x="177" y="162"/>
                  </a:lnTo>
                  <a:lnTo>
                    <a:pt x="181" y="157"/>
                  </a:lnTo>
                  <a:lnTo>
                    <a:pt x="185" y="151"/>
                  </a:lnTo>
                  <a:lnTo>
                    <a:pt x="188" y="144"/>
                  </a:lnTo>
                  <a:lnTo>
                    <a:pt x="190" y="137"/>
                  </a:lnTo>
                  <a:lnTo>
                    <a:pt x="192" y="132"/>
                  </a:lnTo>
                  <a:lnTo>
                    <a:pt x="194" y="124"/>
                  </a:lnTo>
                  <a:lnTo>
                    <a:pt x="194" y="119"/>
                  </a:lnTo>
                  <a:lnTo>
                    <a:pt x="195" y="113"/>
                  </a:lnTo>
                  <a:lnTo>
                    <a:pt x="194" y="106"/>
                  </a:lnTo>
                  <a:lnTo>
                    <a:pt x="193" y="98"/>
                  </a:lnTo>
                  <a:lnTo>
                    <a:pt x="191" y="92"/>
                  </a:lnTo>
                  <a:lnTo>
                    <a:pt x="188" y="87"/>
                  </a:lnTo>
                  <a:lnTo>
                    <a:pt x="185" y="80"/>
                  </a:lnTo>
                  <a:lnTo>
                    <a:pt x="181" y="76"/>
                  </a:lnTo>
                  <a:lnTo>
                    <a:pt x="175" y="69"/>
                  </a:lnTo>
                  <a:lnTo>
                    <a:pt x="167" y="61"/>
                  </a:lnTo>
                  <a:lnTo>
                    <a:pt x="163" y="58"/>
                  </a:lnTo>
                  <a:lnTo>
                    <a:pt x="169" y="49"/>
                  </a:lnTo>
                  <a:lnTo>
                    <a:pt x="170" y="45"/>
                  </a:lnTo>
                  <a:lnTo>
                    <a:pt x="170" y="39"/>
                  </a:lnTo>
                  <a:lnTo>
                    <a:pt x="168" y="31"/>
                  </a:lnTo>
                  <a:lnTo>
                    <a:pt x="167" y="25"/>
                  </a:lnTo>
                  <a:lnTo>
                    <a:pt x="165" y="19"/>
                  </a:lnTo>
                  <a:lnTo>
                    <a:pt x="163" y="14"/>
                  </a:lnTo>
                  <a:lnTo>
                    <a:pt x="158" y="8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2" y="14"/>
                  </a:lnTo>
                  <a:lnTo>
                    <a:pt x="157" y="6"/>
                  </a:lnTo>
                  <a:lnTo>
                    <a:pt x="18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3" name="Freeform 41">
              <a:extLst>
                <a:ext uri="{FF2B5EF4-FFF2-40B4-BE49-F238E27FC236}">
                  <a16:creationId xmlns:a16="http://schemas.microsoft.com/office/drawing/2014/main" id="{D1151D47-0DC5-4D07-BB6D-6350AEDAE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82"/>
              <a:ext cx="43" cy="64"/>
            </a:xfrm>
            <a:custGeom>
              <a:avLst/>
              <a:gdLst>
                <a:gd name="T0" fmla="*/ 21 w 61"/>
                <a:gd name="T1" fmla="*/ 13 h 90"/>
                <a:gd name="T2" fmla="*/ 18 w 61"/>
                <a:gd name="T3" fmla="*/ 6 h 90"/>
                <a:gd name="T4" fmla="*/ 14 w 61"/>
                <a:gd name="T5" fmla="*/ 2 h 90"/>
                <a:gd name="T6" fmla="*/ 8 w 61"/>
                <a:gd name="T7" fmla="*/ 0 h 90"/>
                <a:gd name="T8" fmla="*/ 2 w 61"/>
                <a:gd name="T9" fmla="*/ 2 h 90"/>
                <a:gd name="T10" fmla="*/ 0 w 61"/>
                <a:gd name="T11" fmla="*/ 8 h 90"/>
                <a:gd name="T12" fmla="*/ 1 w 61"/>
                <a:gd name="T13" fmla="*/ 14 h 90"/>
                <a:gd name="T14" fmla="*/ 4 w 61"/>
                <a:gd name="T15" fmla="*/ 20 h 90"/>
                <a:gd name="T16" fmla="*/ 8 w 61"/>
                <a:gd name="T17" fmla="*/ 27 h 90"/>
                <a:gd name="T18" fmla="*/ 13 w 61"/>
                <a:gd name="T19" fmla="*/ 31 h 90"/>
                <a:gd name="T20" fmla="*/ 19 w 61"/>
                <a:gd name="T21" fmla="*/ 34 h 90"/>
                <a:gd name="T22" fmla="*/ 25 w 61"/>
                <a:gd name="T23" fmla="*/ 36 h 90"/>
                <a:gd name="T24" fmla="*/ 31 w 61"/>
                <a:gd name="T25" fmla="*/ 38 h 90"/>
                <a:gd name="T26" fmla="*/ 34 w 61"/>
                <a:gd name="T27" fmla="*/ 38 h 90"/>
                <a:gd name="T28" fmla="*/ 37 w 61"/>
                <a:gd name="T29" fmla="*/ 35 h 90"/>
                <a:gd name="T30" fmla="*/ 34 w 61"/>
                <a:gd name="T31" fmla="*/ 37 h 90"/>
                <a:gd name="T32" fmla="*/ 36 w 61"/>
                <a:gd name="T33" fmla="*/ 39 h 90"/>
                <a:gd name="T34" fmla="*/ 38 w 61"/>
                <a:gd name="T35" fmla="*/ 37 h 90"/>
                <a:gd name="T36" fmla="*/ 36 w 61"/>
                <a:gd name="T37" fmla="*/ 39 h 90"/>
                <a:gd name="T38" fmla="*/ 36 w 61"/>
                <a:gd name="T39" fmla="*/ 41 h 90"/>
                <a:gd name="T40" fmla="*/ 38 w 61"/>
                <a:gd name="T41" fmla="*/ 47 h 90"/>
                <a:gd name="T42" fmla="*/ 38 w 61"/>
                <a:gd name="T43" fmla="*/ 51 h 90"/>
                <a:gd name="T44" fmla="*/ 36 w 61"/>
                <a:gd name="T45" fmla="*/ 57 h 90"/>
                <a:gd name="T46" fmla="*/ 36 w 61"/>
                <a:gd name="T47" fmla="*/ 62 h 90"/>
                <a:gd name="T48" fmla="*/ 36 w 61"/>
                <a:gd name="T49" fmla="*/ 69 h 90"/>
                <a:gd name="T50" fmla="*/ 36 w 61"/>
                <a:gd name="T51" fmla="*/ 74 h 90"/>
                <a:gd name="T52" fmla="*/ 39 w 61"/>
                <a:gd name="T53" fmla="*/ 80 h 90"/>
                <a:gd name="T54" fmla="*/ 43 w 61"/>
                <a:gd name="T55" fmla="*/ 85 h 90"/>
                <a:gd name="T56" fmla="*/ 48 w 61"/>
                <a:gd name="T57" fmla="*/ 88 h 90"/>
                <a:gd name="T58" fmla="*/ 53 w 61"/>
                <a:gd name="T59" fmla="*/ 89 h 90"/>
                <a:gd name="T60" fmla="*/ 59 w 61"/>
                <a:gd name="T61" fmla="*/ 86 h 90"/>
                <a:gd name="T62" fmla="*/ 60 w 61"/>
                <a:gd name="T63" fmla="*/ 81 h 90"/>
                <a:gd name="T64" fmla="*/ 55 w 61"/>
                <a:gd name="T65" fmla="*/ 75 h 90"/>
                <a:gd name="T66" fmla="*/ 54 w 61"/>
                <a:gd name="T67" fmla="*/ 75 h 90"/>
                <a:gd name="T68" fmla="*/ 51 w 61"/>
                <a:gd name="T69" fmla="*/ 71 h 90"/>
                <a:gd name="T70" fmla="*/ 50 w 61"/>
                <a:gd name="T71" fmla="*/ 65 h 90"/>
                <a:gd name="T72" fmla="*/ 49 w 61"/>
                <a:gd name="T73" fmla="*/ 59 h 90"/>
                <a:gd name="T74" fmla="*/ 51 w 61"/>
                <a:gd name="T75" fmla="*/ 54 h 90"/>
                <a:gd name="T76" fmla="*/ 53 w 61"/>
                <a:gd name="T77" fmla="*/ 48 h 90"/>
                <a:gd name="T78" fmla="*/ 53 w 61"/>
                <a:gd name="T79" fmla="*/ 43 h 90"/>
                <a:gd name="T80" fmla="*/ 53 w 61"/>
                <a:gd name="T81" fmla="*/ 38 h 90"/>
                <a:gd name="T82" fmla="*/ 53 w 61"/>
                <a:gd name="T83" fmla="*/ 33 h 90"/>
                <a:gd name="T84" fmla="*/ 49 w 61"/>
                <a:gd name="T85" fmla="*/ 28 h 90"/>
                <a:gd name="T86" fmla="*/ 43 w 61"/>
                <a:gd name="T87" fmla="*/ 24 h 90"/>
                <a:gd name="T88" fmla="*/ 37 w 61"/>
                <a:gd name="T89" fmla="*/ 22 h 90"/>
                <a:gd name="T90" fmla="*/ 31 w 61"/>
                <a:gd name="T91" fmla="*/ 21 h 90"/>
                <a:gd name="T92" fmla="*/ 27 w 61"/>
                <a:gd name="T93" fmla="*/ 21 h 90"/>
                <a:gd name="T94" fmla="*/ 28 w 61"/>
                <a:gd name="T95" fmla="*/ 20 h 90"/>
                <a:gd name="T96" fmla="*/ 28 w 61"/>
                <a:gd name="T97" fmla="*/ 20 h 90"/>
                <a:gd name="T98" fmla="*/ 24 w 61"/>
                <a:gd name="T99" fmla="*/ 16 h 90"/>
                <a:gd name="T100" fmla="*/ 17 w 61"/>
                <a:gd name="T101" fmla="*/ 14 h 90"/>
                <a:gd name="T102" fmla="*/ 17 w 61"/>
                <a:gd name="T103" fmla="*/ 14 h 90"/>
                <a:gd name="T104" fmla="*/ 21 w 61"/>
                <a:gd name="T105" fmla="*/ 15 h 90"/>
                <a:gd name="T106" fmla="*/ 21 w 61"/>
                <a:gd name="T107" fmla="*/ 13 h 90"/>
                <a:gd name="T108" fmla="*/ 21 w 61"/>
                <a:gd name="T10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90">
                  <a:moveTo>
                    <a:pt x="21" y="13"/>
                  </a:moveTo>
                  <a:lnTo>
                    <a:pt x="18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4" y="20"/>
                  </a:lnTo>
                  <a:lnTo>
                    <a:pt x="8" y="27"/>
                  </a:lnTo>
                  <a:lnTo>
                    <a:pt x="13" y="31"/>
                  </a:lnTo>
                  <a:lnTo>
                    <a:pt x="19" y="34"/>
                  </a:lnTo>
                  <a:lnTo>
                    <a:pt x="25" y="36"/>
                  </a:lnTo>
                  <a:lnTo>
                    <a:pt x="31" y="38"/>
                  </a:lnTo>
                  <a:lnTo>
                    <a:pt x="34" y="38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6" y="39"/>
                  </a:lnTo>
                  <a:lnTo>
                    <a:pt x="38" y="37"/>
                  </a:lnTo>
                  <a:lnTo>
                    <a:pt x="36" y="39"/>
                  </a:lnTo>
                  <a:lnTo>
                    <a:pt x="36" y="41"/>
                  </a:lnTo>
                  <a:lnTo>
                    <a:pt x="38" y="47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62"/>
                  </a:lnTo>
                  <a:lnTo>
                    <a:pt x="36" y="69"/>
                  </a:lnTo>
                  <a:lnTo>
                    <a:pt x="36" y="74"/>
                  </a:lnTo>
                  <a:lnTo>
                    <a:pt x="39" y="80"/>
                  </a:lnTo>
                  <a:lnTo>
                    <a:pt x="43" y="85"/>
                  </a:lnTo>
                  <a:lnTo>
                    <a:pt x="48" y="88"/>
                  </a:lnTo>
                  <a:lnTo>
                    <a:pt x="53" y="89"/>
                  </a:lnTo>
                  <a:lnTo>
                    <a:pt x="59" y="86"/>
                  </a:lnTo>
                  <a:lnTo>
                    <a:pt x="60" y="81"/>
                  </a:lnTo>
                  <a:lnTo>
                    <a:pt x="55" y="75"/>
                  </a:lnTo>
                  <a:lnTo>
                    <a:pt x="54" y="75"/>
                  </a:lnTo>
                  <a:lnTo>
                    <a:pt x="51" y="71"/>
                  </a:lnTo>
                  <a:lnTo>
                    <a:pt x="50" y="65"/>
                  </a:lnTo>
                  <a:lnTo>
                    <a:pt x="49" y="59"/>
                  </a:lnTo>
                  <a:lnTo>
                    <a:pt x="51" y="54"/>
                  </a:lnTo>
                  <a:lnTo>
                    <a:pt x="53" y="48"/>
                  </a:lnTo>
                  <a:lnTo>
                    <a:pt x="53" y="43"/>
                  </a:lnTo>
                  <a:lnTo>
                    <a:pt x="53" y="38"/>
                  </a:lnTo>
                  <a:lnTo>
                    <a:pt x="53" y="33"/>
                  </a:lnTo>
                  <a:lnTo>
                    <a:pt x="49" y="28"/>
                  </a:lnTo>
                  <a:lnTo>
                    <a:pt x="43" y="24"/>
                  </a:lnTo>
                  <a:lnTo>
                    <a:pt x="37" y="22"/>
                  </a:lnTo>
                  <a:lnTo>
                    <a:pt x="31" y="21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4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3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4" name="Freeform 42">
              <a:extLst>
                <a:ext uri="{FF2B5EF4-FFF2-40B4-BE49-F238E27FC236}">
                  <a16:creationId xmlns:a16="http://schemas.microsoft.com/office/drawing/2014/main" id="{97E9C967-B3AB-4D95-949D-313BFA62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582"/>
              <a:ext cx="43" cy="64"/>
            </a:xfrm>
            <a:custGeom>
              <a:avLst/>
              <a:gdLst>
                <a:gd name="T0" fmla="*/ 21 w 61"/>
                <a:gd name="T1" fmla="*/ 13 h 90"/>
                <a:gd name="T2" fmla="*/ 18 w 61"/>
                <a:gd name="T3" fmla="*/ 6 h 90"/>
                <a:gd name="T4" fmla="*/ 14 w 61"/>
                <a:gd name="T5" fmla="*/ 2 h 90"/>
                <a:gd name="T6" fmla="*/ 8 w 61"/>
                <a:gd name="T7" fmla="*/ 0 h 90"/>
                <a:gd name="T8" fmla="*/ 2 w 61"/>
                <a:gd name="T9" fmla="*/ 2 h 90"/>
                <a:gd name="T10" fmla="*/ 0 w 61"/>
                <a:gd name="T11" fmla="*/ 8 h 90"/>
                <a:gd name="T12" fmla="*/ 1 w 61"/>
                <a:gd name="T13" fmla="*/ 14 h 90"/>
                <a:gd name="T14" fmla="*/ 4 w 61"/>
                <a:gd name="T15" fmla="*/ 20 h 90"/>
                <a:gd name="T16" fmla="*/ 8 w 61"/>
                <a:gd name="T17" fmla="*/ 27 h 90"/>
                <a:gd name="T18" fmla="*/ 13 w 61"/>
                <a:gd name="T19" fmla="*/ 31 h 90"/>
                <a:gd name="T20" fmla="*/ 19 w 61"/>
                <a:gd name="T21" fmla="*/ 34 h 90"/>
                <a:gd name="T22" fmla="*/ 25 w 61"/>
                <a:gd name="T23" fmla="*/ 36 h 90"/>
                <a:gd name="T24" fmla="*/ 31 w 61"/>
                <a:gd name="T25" fmla="*/ 38 h 90"/>
                <a:gd name="T26" fmla="*/ 34 w 61"/>
                <a:gd name="T27" fmla="*/ 38 h 90"/>
                <a:gd name="T28" fmla="*/ 37 w 61"/>
                <a:gd name="T29" fmla="*/ 35 h 90"/>
                <a:gd name="T30" fmla="*/ 34 w 61"/>
                <a:gd name="T31" fmla="*/ 37 h 90"/>
                <a:gd name="T32" fmla="*/ 36 w 61"/>
                <a:gd name="T33" fmla="*/ 39 h 90"/>
                <a:gd name="T34" fmla="*/ 38 w 61"/>
                <a:gd name="T35" fmla="*/ 37 h 90"/>
                <a:gd name="T36" fmla="*/ 36 w 61"/>
                <a:gd name="T37" fmla="*/ 39 h 90"/>
                <a:gd name="T38" fmla="*/ 36 w 61"/>
                <a:gd name="T39" fmla="*/ 41 h 90"/>
                <a:gd name="T40" fmla="*/ 38 w 61"/>
                <a:gd name="T41" fmla="*/ 47 h 90"/>
                <a:gd name="T42" fmla="*/ 38 w 61"/>
                <a:gd name="T43" fmla="*/ 51 h 90"/>
                <a:gd name="T44" fmla="*/ 36 w 61"/>
                <a:gd name="T45" fmla="*/ 57 h 90"/>
                <a:gd name="T46" fmla="*/ 36 w 61"/>
                <a:gd name="T47" fmla="*/ 62 h 90"/>
                <a:gd name="T48" fmla="*/ 36 w 61"/>
                <a:gd name="T49" fmla="*/ 69 h 90"/>
                <a:gd name="T50" fmla="*/ 36 w 61"/>
                <a:gd name="T51" fmla="*/ 74 h 90"/>
                <a:gd name="T52" fmla="*/ 39 w 61"/>
                <a:gd name="T53" fmla="*/ 80 h 90"/>
                <a:gd name="T54" fmla="*/ 43 w 61"/>
                <a:gd name="T55" fmla="*/ 85 h 90"/>
                <a:gd name="T56" fmla="*/ 48 w 61"/>
                <a:gd name="T57" fmla="*/ 88 h 90"/>
                <a:gd name="T58" fmla="*/ 53 w 61"/>
                <a:gd name="T59" fmla="*/ 89 h 90"/>
                <a:gd name="T60" fmla="*/ 59 w 61"/>
                <a:gd name="T61" fmla="*/ 86 h 90"/>
                <a:gd name="T62" fmla="*/ 60 w 61"/>
                <a:gd name="T63" fmla="*/ 81 h 90"/>
                <a:gd name="T64" fmla="*/ 55 w 61"/>
                <a:gd name="T65" fmla="*/ 75 h 90"/>
                <a:gd name="T66" fmla="*/ 54 w 61"/>
                <a:gd name="T67" fmla="*/ 75 h 90"/>
                <a:gd name="T68" fmla="*/ 51 w 61"/>
                <a:gd name="T69" fmla="*/ 71 h 90"/>
                <a:gd name="T70" fmla="*/ 50 w 61"/>
                <a:gd name="T71" fmla="*/ 65 h 90"/>
                <a:gd name="T72" fmla="*/ 49 w 61"/>
                <a:gd name="T73" fmla="*/ 59 h 90"/>
                <a:gd name="T74" fmla="*/ 51 w 61"/>
                <a:gd name="T75" fmla="*/ 54 h 90"/>
                <a:gd name="T76" fmla="*/ 53 w 61"/>
                <a:gd name="T77" fmla="*/ 48 h 90"/>
                <a:gd name="T78" fmla="*/ 53 w 61"/>
                <a:gd name="T79" fmla="*/ 43 h 90"/>
                <a:gd name="T80" fmla="*/ 53 w 61"/>
                <a:gd name="T81" fmla="*/ 38 h 90"/>
                <a:gd name="T82" fmla="*/ 53 w 61"/>
                <a:gd name="T83" fmla="*/ 33 h 90"/>
                <a:gd name="T84" fmla="*/ 49 w 61"/>
                <a:gd name="T85" fmla="*/ 28 h 90"/>
                <a:gd name="T86" fmla="*/ 43 w 61"/>
                <a:gd name="T87" fmla="*/ 24 h 90"/>
                <a:gd name="T88" fmla="*/ 37 w 61"/>
                <a:gd name="T89" fmla="*/ 22 h 90"/>
                <a:gd name="T90" fmla="*/ 31 w 61"/>
                <a:gd name="T91" fmla="*/ 21 h 90"/>
                <a:gd name="T92" fmla="*/ 27 w 61"/>
                <a:gd name="T93" fmla="*/ 21 h 90"/>
                <a:gd name="T94" fmla="*/ 28 w 61"/>
                <a:gd name="T95" fmla="*/ 20 h 90"/>
                <a:gd name="T96" fmla="*/ 28 w 61"/>
                <a:gd name="T97" fmla="*/ 20 h 90"/>
                <a:gd name="T98" fmla="*/ 24 w 61"/>
                <a:gd name="T99" fmla="*/ 16 h 90"/>
                <a:gd name="T100" fmla="*/ 17 w 61"/>
                <a:gd name="T101" fmla="*/ 14 h 90"/>
                <a:gd name="T102" fmla="*/ 17 w 61"/>
                <a:gd name="T103" fmla="*/ 14 h 90"/>
                <a:gd name="T104" fmla="*/ 21 w 61"/>
                <a:gd name="T105" fmla="*/ 15 h 90"/>
                <a:gd name="T106" fmla="*/ 21 w 61"/>
                <a:gd name="T107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90">
                  <a:moveTo>
                    <a:pt x="21" y="13"/>
                  </a:moveTo>
                  <a:lnTo>
                    <a:pt x="18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4" y="20"/>
                  </a:lnTo>
                  <a:lnTo>
                    <a:pt x="8" y="27"/>
                  </a:lnTo>
                  <a:lnTo>
                    <a:pt x="13" y="31"/>
                  </a:lnTo>
                  <a:lnTo>
                    <a:pt x="19" y="34"/>
                  </a:lnTo>
                  <a:lnTo>
                    <a:pt x="25" y="36"/>
                  </a:lnTo>
                  <a:lnTo>
                    <a:pt x="31" y="38"/>
                  </a:lnTo>
                  <a:lnTo>
                    <a:pt x="34" y="38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6" y="39"/>
                  </a:lnTo>
                  <a:lnTo>
                    <a:pt x="38" y="37"/>
                  </a:lnTo>
                  <a:lnTo>
                    <a:pt x="36" y="39"/>
                  </a:lnTo>
                  <a:lnTo>
                    <a:pt x="36" y="41"/>
                  </a:lnTo>
                  <a:lnTo>
                    <a:pt x="38" y="47"/>
                  </a:lnTo>
                  <a:lnTo>
                    <a:pt x="38" y="51"/>
                  </a:lnTo>
                  <a:lnTo>
                    <a:pt x="36" y="57"/>
                  </a:lnTo>
                  <a:lnTo>
                    <a:pt x="36" y="62"/>
                  </a:lnTo>
                  <a:lnTo>
                    <a:pt x="36" y="69"/>
                  </a:lnTo>
                  <a:lnTo>
                    <a:pt x="36" y="74"/>
                  </a:lnTo>
                  <a:lnTo>
                    <a:pt x="39" y="80"/>
                  </a:lnTo>
                  <a:lnTo>
                    <a:pt x="43" y="85"/>
                  </a:lnTo>
                  <a:lnTo>
                    <a:pt x="48" y="88"/>
                  </a:lnTo>
                  <a:lnTo>
                    <a:pt x="53" y="89"/>
                  </a:lnTo>
                  <a:lnTo>
                    <a:pt x="59" y="86"/>
                  </a:lnTo>
                  <a:lnTo>
                    <a:pt x="60" y="81"/>
                  </a:lnTo>
                  <a:lnTo>
                    <a:pt x="55" y="75"/>
                  </a:lnTo>
                  <a:lnTo>
                    <a:pt x="54" y="75"/>
                  </a:lnTo>
                  <a:lnTo>
                    <a:pt x="51" y="71"/>
                  </a:lnTo>
                  <a:lnTo>
                    <a:pt x="50" y="65"/>
                  </a:lnTo>
                  <a:lnTo>
                    <a:pt x="49" y="59"/>
                  </a:lnTo>
                  <a:lnTo>
                    <a:pt x="51" y="54"/>
                  </a:lnTo>
                  <a:lnTo>
                    <a:pt x="53" y="48"/>
                  </a:lnTo>
                  <a:lnTo>
                    <a:pt x="53" y="43"/>
                  </a:lnTo>
                  <a:lnTo>
                    <a:pt x="53" y="38"/>
                  </a:lnTo>
                  <a:lnTo>
                    <a:pt x="53" y="33"/>
                  </a:lnTo>
                  <a:lnTo>
                    <a:pt x="49" y="28"/>
                  </a:lnTo>
                  <a:lnTo>
                    <a:pt x="43" y="24"/>
                  </a:lnTo>
                  <a:lnTo>
                    <a:pt x="37" y="22"/>
                  </a:lnTo>
                  <a:lnTo>
                    <a:pt x="31" y="21"/>
                  </a:lnTo>
                  <a:lnTo>
                    <a:pt x="27" y="21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4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1" y="15"/>
                  </a:lnTo>
                  <a:lnTo>
                    <a:pt x="21" y="13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5" name="Freeform 43">
              <a:extLst>
                <a:ext uri="{FF2B5EF4-FFF2-40B4-BE49-F238E27FC236}">
                  <a16:creationId xmlns:a16="http://schemas.microsoft.com/office/drawing/2014/main" id="{C0AED486-8F0B-43C2-907B-1878FF7FF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03"/>
              <a:ext cx="113" cy="182"/>
            </a:xfrm>
            <a:custGeom>
              <a:avLst/>
              <a:gdLst>
                <a:gd name="T0" fmla="*/ 0 w 163"/>
                <a:gd name="T1" fmla="*/ 2 h 256"/>
                <a:gd name="T2" fmla="*/ 0 w 163"/>
                <a:gd name="T3" fmla="*/ 17 h 256"/>
                <a:gd name="T4" fmla="*/ 3 w 163"/>
                <a:gd name="T5" fmla="*/ 28 h 256"/>
                <a:gd name="T6" fmla="*/ 11 w 163"/>
                <a:gd name="T7" fmla="*/ 39 h 256"/>
                <a:gd name="T8" fmla="*/ 8 w 163"/>
                <a:gd name="T9" fmla="*/ 38 h 256"/>
                <a:gd name="T10" fmla="*/ 3 w 163"/>
                <a:gd name="T11" fmla="*/ 46 h 256"/>
                <a:gd name="T12" fmla="*/ 3 w 163"/>
                <a:gd name="T13" fmla="*/ 56 h 256"/>
                <a:gd name="T14" fmla="*/ 4 w 163"/>
                <a:gd name="T15" fmla="*/ 70 h 256"/>
                <a:gd name="T16" fmla="*/ 7 w 163"/>
                <a:gd name="T17" fmla="*/ 82 h 256"/>
                <a:gd name="T18" fmla="*/ 15 w 163"/>
                <a:gd name="T19" fmla="*/ 96 h 256"/>
                <a:gd name="T20" fmla="*/ 11 w 163"/>
                <a:gd name="T21" fmla="*/ 98 h 256"/>
                <a:gd name="T22" fmla="*/ 8 w 163"/>
                <a:gd name="T23" fmla="*/ 111 h 256"/>
                <a:gd name="T24" fmla="*/ 8 w 163"/>
                <a:gd name="T25" fmla="*/ 122 h 256"/>
                <a:gd name="T26" fmla="*/ 11 w 163"/>
                <a:gd name="T27" fmla="*/ 134 h 256"/>
                <a:gd name="T28" fmla="*/ 15 w 163"/>
                <a:gd name="T29" fmla="*/ 145 h 256"/>
                <a:gd name="T30" fmla="*/ 25 w 163"/>
                <a:gd name="T31" fmla="*/ 144 h 256"/>
                <a:gd name="T32" fmla="*/ 19 w 163"/>
                <a:gd name="T33" fmla="*/ 150 h 256"/>
                <a:gd name="T34" fmla="*/ 18 w 163"/>
                <a:gd name="T35" fmla="*/ 162 h 256"/>
                <a:gd name="T36" fmla="*/ 18 w 163"/>
                <a:gd name="T37" fmla="*/ 174 h 256"/>
                <a:gd name="T38" fmla="*/ 22 w 163"/>
                <a:gd name="T39" fmla="*/ 186 h 256"/>
                <a:gd name="T40" fmla="*/ 33 w 163"/>
                <a:gd name="T41" fmla="*/ 186 h 256"/>
                <a:gd name="T42" fmla="*/ 24 w 163"/>
                <a:gd name="T43" fmla="*/ 193 h 256"/>
                <a:gd name="T44" fmla="*/ 19 w 163"/>
                <a:gd name="T45" fmla="*/ 205 h 256"/>
                <a:gd name="T46" fmla="*/ 16 w 163"/>
                <a:gd name="T47" fmla="*/ 216 h 256"/>
                <a:gd name="T48" fmla="*/ 16 w 163"/>
                <a:gd name="T49" fmla="*/ 228 h 256"/>
                <a:gd name="T50" fmla="*/ 16 w 163"/>
                <a:gd name="T51" fmla="*/ 240 h 256"/>
                <a:gd name="T52" fmla="*/ 17 w 163"/>
                <a:gd name="T53" fmla="*/ 249 h 256"/>
                <a:gd name="T54" fmla="*/ 157 w 163"/>
                <a:gd name="T55" fmla="*/ 255 h 256"/>
                <a:gd name="T56" fmla="*/ 159 w 163"/>
                <a:gd name="T57" fmla="*/ 250 h 256"/>
                <a:gd name="T58" fmla="*/ 162 w 163"/>
                <a:gd name="T59" fmla="*/ 236 h 256"/>
                <a:gd name="T60" fmla="*/ 162 w 163"/>
                <a:gd name="T61" fmla="*/ 226 h 256"/>
                <a:gd name="T62" fmla="*/ 159 w 163"/>
                <a:gd name="T63" fmla="*/ 216 h 256"/>
                <a:gd name="T64" fmla="*/ 157 w 163"/>
                <a:gd name="T65" fmla="*/ 205 h 256"/>
                <a:gd name="T66" fmla="*/ 153 w 163"/>
                <a:gd name="T67" fmla="*/ 194 h 256"/>
                <a:gd name="T68" fmla="*/ 146 w 163"/>
                <a:gd name="T69" fmla="*/ 182 h 256"/>
                <a:gd name="T70" fmla="*/ 136 w 163"/>
                <a:gd name="T71" fmla="*/ 178 h 256"/>
                <a:gd name="T72" fmla="*/ 138 w 163"/>
                <a:gd name="T73" fmla="*/ 178 h 256"/>
                <a:gd name="T74" fmla="*/ 143 w 163"/>
                <a:gd name="T75" fmla="*/ 172 h 256"/>
                <a:gd name="T76" fmla="*/ 145 w 163"/>
                <a:gd name="T77" fmla="*/ 159 h 256"/>
                <a:gd name="T78" fmla="*/ 143 w 163"/>
                <a:gd name="T79" fmla="*/ 146 h 256"/>
                <a:gd name="T80" fmla="*/ 138 w 163"/>
                <a:gd name="T81" fmla="*/ 134 h 256"/>
                <a:gd name="T82" fmla="*/ 129 w 163"/>
                <a:gd name="T83" fmla="*/ 124 h 256"/>
                <a:gd name="T84" fmla="*/ 122 w 163"/>
                <a:gd name="T85" fmla="*/ 122 h 256"/>
                <a:gd name="T86" fmla="*/ 124 w 163"/>
                <a:gd name="T87" fmla="*/ 113 h 256"/>
                <a:gd name="T88" fmla="*/ 120 w 163"/>
                <a:gd name="T89" fmla="*/ 101 h 256"/>
                <a:gd name="T90" fmla="*/ 110 w 163"/>
                <a:gd name="T91" fmla="*/ 101 h 256"/>
                <a:gd name="T92" fmla="*/ 118 w 163"/>
                <a:gd name="T93" fmla="*/ 94 h 256"/>
                <a:gd name="T94" fmla="*/ 122 w 163"/>
                <a:gd name="T95" fmla="*/ 82 h 256"/>
                <a:gd name="T96" fmla="*/ 122 w 163"/>
                <a:gd name="T97" fmla="*/ 71 h 256"/>
                <a:gd name="T98" fmla="*/ 118 w 163"/>
                <a:gd name="T99" fmla="*/ 59 h 256"/>
                <a:gd name="T100" fmla="*/ 112 w 163"/>
                <a:gd name="T101" fmla="*/ 42 h 256"/>
                <a:gd name="T102" fmla="*/ 103 w 163"/>
                <a:gd name="T103" fmla="*/ 42 h 256"/>
                <a:gd name="T104" fmla="*/ 109 w 163"/>
                <a:gd name="T105" fmla="*/ 37 h 256"/>
                <a:gd name="T106" fmla="*/ 112 w 163"/>
                <a:gd name="T107" fmla="*/ 32 h 256"/>
                <a:gd name="T108" fmla="*/ 0 w 163"/>
                <a:gd name="T10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256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3" y="28"/>
                  </a:lnTo>
                  <a:lnTo>
                    <a:pt x="6" y="3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3" y="46"/>
                  </a:lnTo>
                  <a:lnTo>
                    <a:pt x="3" y="50"/>
                  </a:lnTo>
                  <a:lnTo>
                    <a:pt x="3" y="56"/>
                  </a:lnTo>
                  <a:lnTo>
                    <a:pt x="3" y="62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7" y="82"/>
                  </a:lnTo>
                  <a:lnTo>
                    <a:pt x="11" y="87"/>
                  </a:lnTo>
                  <a:lnTo>
                    <a:pt x="15" y="96"/>
                  </a:lnTo>
                  <a:lnTo>
                    <a:pt x="18" y="100"/>
                  </a:lnTo>
                  <a:lnTo>
                    <a:pt x="11" y="98"/>
                  </a:lnTo>
                  <a:lnTo>
                    <a:pt x="10" y="104"/>
                  </a:lnTo>
                  <a:lnTo>
                    <a:pt x="8" y="111"/>
                  </a:lnTo>
                  <a:lnTo>
                    <a:pt x="8" y="115"/>
                  </a:lnTo>
                  <a:lnTo>
                    <a:pt x="8" y="122"/>
                  </a:lnTo>
                  <a:lnTo>
                    <a:pt x="10" y="128"/>
                  </a:lnTo>
                  <a:lnTo>
                    <a:pt x="11" y="134"/>
                  </a:lnTo>
                  <a:lnTo>
                    <a:pt x="12" y="140"/>
                  </a:lnTo>
                  <a:lnTo>
                    <a:pt x="15" y="145"/>
                  </a:lnTo>
                  <a:lnTo>
                    <a:pt x="16" y="150"/>
                  </a:lnTo>
                  <a:lnTo>
                    <a:pt x="25" y="144"/>
                  </a:lnTo>
                  <a:lnTo>
                    <a:pt x="24" y="145"/>
                  </a:lnTo>
                  <a:lnTo>
                    <a:pt x="19" y="150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20" y="182"/>
                  </a:lnTo>
                  <a:lnTo>
                    <a:pt x="22" y="186"/>
                  </a:lnTo>
                  <a:lnTo>
                    <a:pt x="24" y="189"/>
                  </a:lnTo>
                  <a:lnTo>
                    <a:pt x="33" y="186"/>
                  </a:lnTo>
                  <a:lnTo>
                    <a:pt x="30" y="188"/>
                  </a:lnTo>
                  <a:lnTo>
                    <a:pt x="24" y="193"/>
                  </a:lnTo>
                  <a:lnTo>
                    <a:pt x="22" y="198"/>
                  </a:lnTo>
                  <a:lnTo>
                    <a:pt x="19" y="205"/>
                  </a:lnTo>
                  <a:lnTo>
                    <a:pt x="18" y="210"/>
                  </a:lnTo>
                  <a:lnTo>
                    <a:pt x="16" y="216"/>
                  </a:lnTo>
                  <a:lnTo>
                    <a:pt x="16" y="223"/>
                  </a:lnTo>
                  <a:lnTo>
                    <a:pt x="16" y="228"/>
                  </a:lnTo>
                  <a:lnTo>
                    <a:pt x="16" y="233"/>
                  </a:lnTo>
                  <a:lnTo>
                    <a:pt x="16" y="240"/>
                  </a:lnTo>
                  <a:lnTo>
                    <a:pt x="16" y="246"/>
                  </a:lnTo>
                  <a:lnTo>
                    <a:pt x="17" y="249"/>
                  </a:lnTo>
                  <a:lnTo>
                    <a:pt x="18" y="250"/>
                  </a:lnTo>
                  <a:lnTo>
                    <a:pt x="157" y="255"/>
                  </a:lnTo>
                  <a:lnTo>
                    <a:pt x="157" y="255"/>
                  </a:lnTo>
                  <a:lnTo>
                    <a:pt x="159" y="250"/>
                  </a:lnTo>
                  <a:lnTo>
                    <a:pt x="161" y="242"/>
                  </a:lnTo>
                  <a:lnTo>
                    <a:pt x="162" y="236"/>
                  </a:lnTo>
                  <a:lnTo>
                    <a:pt x="162" y="232"/>
                  </a:lnTo>
                  <a:lnTo>
                    <a:pt x="162" y="226"/>
                  </a:lnTo>
                  <a:lnTo>
                    <a:pt x="161" y="222"/>
                  </a:lnTo>
                  <a:lnTo>
                    <a:pt x="159" y="216"/>
                  </a:lnTo>
                  <a:lnTo>
                    <a:pt x="158" y="210"/>
                  </a:lnTo>
                  <a:lnTo>
                    <a:pt x="157" y="205"/>
                  </a:lnTo>
                  <a:lnTo>
                    <a:pt x="155" y="200"/>
                  </a:lnTo>
                  <a:lnTo>
                    <a:pt x="153" y="194"/>
                  </a:lnTo>
                  <a:lnTo>
                    <a:pt x="150" y="188"/>
                  </a:lnTo>
                  <a:lnTo>
                    <a:pt x="146" y="182"/>
                  </a:lnTo>
                  <a:lnTo>
                    <a:pt x="140" y="179"/>
                  </a:lnTo>
                  <a:lnTo>
                    <a:pt x="136" y="178"/>
                  </a:lnTo>
                  <a:lnTo>
                    <a:pt x="134" y="178"/>
                  </a:lnTo>
                  <a:lnTo>
                    <a:pt x="138" y="178"/>
                  </a:lnTo>
                  <a:lnTo>
                    <a:pt x="139" y="178"/>
                  </a:lnTo>
                  <a:lnTo>
                    <a:pt x="143" y="172"/>
                  </a:lnTo>
                  <a:lnTo>
                    <a:pt x="144" y="165"/>
                  </a:lnTo>
                  <a:lnTo>
                    <a:pt x="145" y="159"/>
                  </a:lnTo>
                  <a:lnTo>
                    <a:pt x="144" y="152"/>
                  </a:lnTo>
                  <a:lnTo>
                    <a:pt x="143" y="146"/>
                  </a:lnTo>
                  <a:lnTo>
                    <a:pt x="141" y="140"/>
                  </a:lnTo>
                  <a:lnTo>
                    <a:pt x="138" y="134"/>
                  </a:lnTo>
                  <a:lnTo>
                    <a:pt x="136" y="129"/>
                  </a:lnTo>
                  <a:lnTo>
                    <a:pt x="129" y="124"/>
                  </a:lnTo>
                  <a:lnTo>
                    <a:pt x="125" y="122"/>
                  </a:lnTo>
                  <a:lnTo>
                    <a:pt x="122" y="122"/>
                  </a:lnTo>
                  <a:lnTo>
                    <a:pt x="124" y="120"/>
                  </a:lnTo>
                  <a:lnTo>
                    <a:pt x="124" y="113"/>
                  </a:lnTo>
                  <a:lnTo>
                    <a:pt x="122" y="107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10" y="101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0" y="87"/>
                  </a:lnTo>
                  <a:lnTo>
                    <a:pt x="122" y="82"/>
                  </a:lnTo>
                  <a:lnTo>
                    <a:pt x="122" y="76"/>
                  </a:lnTo>
                  <a:lnTo>
                    <a:pt x="122" y="71"/>
                  </a:lnTo>
                  <a:lnTo>
                    <a:pt x="120" y="65"/>
                  </a:lnTo>
                  <a:lnTo>
                    <a:pt x="118" y="59"/>
                  </a:lnTo>
                  <a:lnTo>
                    <a:pt x="116" y="53"/>
                  </a:lnTo>
                  <a:lnTo>
                    <a:pt x="112" y="42"/>
                  </a:lnTo>
                  <a:lnTo>
                    <a:pt x="109" y="39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9" y="37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6" name="Freeform 44">
              <a:extLst>
                <a:ext uri="{FF2B5EF4-FFF2-40B4-BE49-F238E27FC236}">
                  <a16:creationId xmlns:a16="http://schemas.microsoft.com/office/drawing/2014/main" id="{59B183DF-05F3-4910-8595-00CBF894E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03"/>
              <a:ext cx="113" cy="182"/>
            </a:xfrm>
            <a:custGeom>
              <a:avLst/>
              <a:gdLst>
                <a:gd name="T0" fmla="*/ 0 w 163"/>
                <a:gd name="T1" fmla="*/ 2 h 256"/>
                <a:gd name="T2" fmla="*/ 0 w 163"/>
                <a:gd name="T3" fmla="*/ 17 h 256"/>
                <a:gd name="T4" fmla="*/ 3 w 163"/>
                <a:gd name="T5" fmla="*/ 28 h 256"/>
                <a:gd name="T6" fmla="*/ 11 w 163"/>
                <a:gd name="T7" fmla="*/ 39 h 256"/>
                <a:gd name="T8" fmla="*/ 8 w 163"/>
                <a:gd name="T9" fmla="*/ 38 h 256"/>
                <a:gd name="T10" fmla="*/ 3 w 163"/>
                <a:gd name="T11" fmla="*/ 46 h 256"/>
                <a:gd name="T12" fmla="*/ 3 w 163"/>
                <a:gd name="T13" fmla="*/ 56 h 256"/>
                <a:gd name="T14" fmla="*/ 4 w 163"/>
                <a:gd name="T15" fmla="*/ 70 h 256"/>
                <a:gd name="T16" fmla="*/ 7 w 163"/>
                <a:gd name="T17" fmla="*/ 82 h 256"/>
                <a:gd name="T18" fmla="*/ 15 w 163"/>
                <a:gd name="T19" fmla="*/ 96 h 256"/>
                <a:gd name="T20" fmla="*/ 11 w 163"/>
                <a:gd name="T21" fmla="*/ 98 h 256"/>
                <a:gd name="T22" fmla="*/ 8 w 163"/>
                <a:gd name="T23" fmla="*/ 111 h 256"/>
                <a:gd name="T24" fmla="*/ 8 w 163"/>
                <a:gd name="T25" fmla="*/ 122 h 256"/>
                <a:gd name="T26" fmla="*/ 11 w 163"/>
                <a:gd name="T27" fmla="*/ 134 h 256"/>
                <a:gd name="T28" fmla="*/ 15 w 163"/>
                <a:gd name="T29" fmla="*/ 145 h 256"/>
                <a:gd name="T30" fmla="*/ 25 w 163"/>
                <a:gd name="T31" fmla="*/ 144 h 256"/>
                <a:gd name="T32" fmla="*/ 19 w 163"/>
                <a:gd name="T33" fmla="*/ 150 h 256"/>
                <a:gd name="T34" fmla="*/ 18 w 163"/>
                <a:gd name="T35" fmla="*/ 162 h 256"/>
                <a:gd name="T36" fmla="*/ 18 w 163"/>
                <a:gd name="T37" fmla="*/ 174 h 256"/>
                <a:gd name="T38" fmla="*/ 22 w 163"/>
                <a:gd name="T39" fmla="*/ 186 h 256"/>
                <a:gd name="T40" fmla="*/ 33 w 163"/>
                <a:gd name="T41" fmla="*/ 186 h 256"/>
                <a:gd name="T42" fmla="*/ 24 w 163"/>
                <a:gd name="T43" fmla="*/ 193 h 256"/>
                <a:gd name="T44" fmla="*/ 19 w 163"/>
                <a:gd name="T45" fmla="*/ 205 h 256"/>
                <a:gd name="T46" fmla="*/ 16 w 163"/>
                <a:gd name="T47" fmla="*/ 216 h 256"/>
                <a:gd name="T48" fmla="*/ 16 w 163"/>
                <a:gd name="T49" fmla="*/ 228 h 256"/>
                <a:gd name="T50" fmla="*/ 16 w 163"/>
                <a:gd name="T51" fmla="*/ 240 h 256"/>
                <a:gd name="T52" fmla="*/ 17 w 163"/>
                <a:gd name="T53" fmla="*/ 249 h 256"/>
                <a:gd name="T54" fmla="*/ 157 w 163"/>
                <a:gd name="T55" fmla="*/ 255 h 256"/>
                <a:gd name="T56" fmla="*/ 159 w 163"/>
                <a:gd name="T57" fmla="*/ 250 h 256"/>
                <a:gd name="T58" fmla="*/ 162 w 163"/>
                <a:gd name="T59" fmla="*/ 236 h 256"/>
                <a:gd name="T60" fmla="*/ 162 w 163"/>
                <a:gd name="T61" fmla="*/ 226 h 256"/>
                <a:gd name="T62" fmla="*/ 159 w 163"/>
                <a:gd name="T63" fmla="*/ 216 h 256"/>
                <a:gd name="T64" fmla="*/ 157 w 163"/>
                <a:gd name="T65" fmla="*/ 205 h 256"/>
                <a:gd name="T66" fmla="*/ 153 w 163"/>
                <a:gd name="T67" fmla="*/ 194 h 256"/>
                <a:gd name="T68" fmla="*/ 146 w 163"/>
                <a:gd name="T69" fmla="*/ 182 h 256"/>
                <a:gd name="T70" fmla="*/ 136 w 163"/>
                <a:gd name="T71" fmla="*/ 178 h 256"/>
                <a:gd name="T72" fmla="*/ 138 w 163"/>
                <a:gd name="T73" fmla="*/ 178 h 256"/>
                <a:gd name="T74" fmla="*/ 143 w 163"/>
                <a:gd name="T75" fmla="*/ 172 h 256"/>
                <a:gd name="T76" fmla="*/ 145 w 163"/>
                <a:gd name="T77" fmla="*/ 159 h 256"/>
                <a:gd name="T78" fmla="*/ 143 w 163"/>
                <a:gd name="T79" fmla="*/ 146 h 256"/>
                <a:gd name="T80" fmla="*/ 138 w 163"/>
                <a:gd name="T81" fmla="*/ 134 h 256"/>
                <a:gd name="T82" fmla="*/ 129 w 163"/>
                <a:gd name="T83" fmla="*/ 124 h 256"/>
                <a:gd name="T84" fmla="*/ 122 w 163"/>
                <a:gd name="T85" fmla="*/ 122 h 256"/>
                <a:gd name="T86" fmla="*/ 124 w 163"/>
                <a:gd name="T87" fmla="*/ 113 h 256"/>
                <a:gd name="T88" fmla="*/ 120 w 163"/>
                <a:gd name="T89" fmla="*/ 101 h 256"/>
                <a:gd name="T90" fmla="*/ 110 w 163"/>
                <a:gd name="T91" fmla="*/ 101 h 256"/>
                <a:gd name="T92" fmla="*/ 118 w 163"/>
                <a:gd name="T93" fmla="*/ 94 h 256"/>
                <a:gd name="T94" fmla="*/ 122 w 163"/>
                <a:gd name="T95" fmla="*/ 82 h 256"/>
                <a:gd name="T96" fmla="*/ 122 w 163"/>
                <a:gd name="T97" fmla="*/ 71 h 256"/>
                <a:gd name="T98" fmla="*/ 118 w 163"/>
                <a:gd name="T99" fmla="*/ 59 h 256"/>
                <a:gd name="T100" fmla="*/ 112 w 163"/>
                <a:gd name="T101" fmla="*/ 42 h 256"/>
                <a:gd name="T102" fmla="*/ 103 w 163"/>
                <a:gd name="T103" fmla="*/ 42 h 256"/>
                <a:gd name="T104" fmla="*/ 109 w 163"/>
                <a:gd name="T105" fmla="*/ 37 h 256"/>
                <a:gd name="T106" fmla="*/ 112 w 163"/>
                <a:gd name="T107" fmla="*/ 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" h="256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3" y="28"/>
                  </a:lnTo>
                  <a:lnTo>
                    <a:pt x="6" y="3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3" y="46"/>
                  </a:lnTo>
                  <a:lnTo>
                    <a:pt x="3" y="50"/>
                  </a:lnTo>
                  <a:lnTo>
                    <a:pt x="3" y="56"/>
                  </a:lnTo>
                  <a:lnTo>
                    <a:pt x="3" y="62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7" y="82"/>
                  </a:lnTo>
                  <a:lnTo>
                    <a:pt x="11" y="87"/>
                  </a:lnTo>
                  <a:lnTo>
                    <a:pt x="15" y="96"/>
                  </a:lnTo>
                  <a:lnTo>
                    <a:pt x="18" y="100"/>
                  </a:lnTo>
                  <a:lnTo>
                    <a:pt x="11" y="98"/>
                  </a:lnTo>
                  <a:lnTo>
                    <a:pt x="10" y="104"/>
                  </a:lnTo>
                  <a:lnTo>
                    <a:pt x="8" y="111"/>
                  </a:lnTo>
                  <a:lnTo>
                    <a:pt x="8" y="115"/>
                  </a:lnTo>
                  <a:lnTo>
                    <a:pt x="8" y="122"/>
                  </a:lnTo>
                  <a:lnTo>
                    <a:pt x="10" y="128"/>
                  </a:lnTo>
                  <a:lnTo>
                    <a:pt x="11" y="134"/>
                  </a:lnTo>
                  <a:lnTo>
                    <a:pt x="12" y="140"/>
                  </a:lnTo>
                  <a:lnTo>
                    <a:pt x="15" y="145"/>
                  </a:lnTo>
                  <a:lnTo>
                    <a:pt x="16" y="150"/>
                  </a:lnTo>
                  <a:lnTo>
                    <a:pt x="25" y="144"/>
                  </a:lnTo>
                  <a:lnTo>
                    <a:pt x="24" y="145"/>
                  </a:lnTo>
                  <a:lnTo>
                    <a:pt x="19" y="150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20" y="182"/>
                  </a:lnTo>
                  <a:lnTo>
                    <a:pt x="22" y="186"/>
                  </a:lnTo>
                  <a:lnTo>
                    <a:pt x="24" y="189"/>
                  </a:lnTo>
                  <a:lnTo>
                    <a:pt x="33" y="186"/>
                  </a:lnTo>
                  <a:lnTo>
                    <a:pt x="30" y="188"/>
                  </a:lnTo>
                  <a:lnTo>
                    <a:pt x="24" y="193"/>
                  </a:lnTo>
                  <a:lnTo>
                    <a:pt x="22" y="198"/>
                  </a:lnTo>
                  <a:lnTo>
                    <a:pt x="19" y="205"/>
                  </a:lnTo>
                  <a:lnTo>
                    <a:pt x="18" y="210"/>
                  </a:lnTo>
                  <a:lnTo>
                    <a:pt x="16" y="216"/>
                  </a:lnTo>
                  <a:lnTo>
                    <a:pt x="16" y="223"/>
                  </a:lnTo>
                  <a:lnTo>
                    <a:pt x="16" y="228"/>
                  </a:lnTo>
                  <a:lnTo>
                    <a:pt x="16" y="233"/>
                  </a:lnTo>
                  <a:lnTo>
                    <a:pt x="16" y="240"/>
                  </a:lnTo>
                  <a:lnTo>
                    <a:pt x="16" y="246"/>
                  </a:lnTo>
                  <a:lnTo>
                    <a:pt x="17" y="249"/>
                  </a:lnTo>
                  <a:lnTo>
                    <a:pt x="18" y="250"/>
                  </a:lnTo>
                  <a:lnTo>
                    <a:pt x="157" y="255"/>
                  </a:lnTo>
                  <a:lnTo>
                    <a:pt x="157" y="255"/>
                  </a:lnTo>
                  <a:lnTo>
                    <a:pt x="159" y="250"/>
                  </a:lnTo>
                  <a:lnTo>
                    <a:pt x="161" y="242"/>
                  </a:lnTo>
                  <a:lnTo>
                    <a:pt x="162" y="236"/>
                  </a:lnTo>
                  <a:lnTo>
                    <a:pt x="162" y="232"/>
                  </a:lnTo>
                  <a:lnTo>
                    <a:pt x="162" y="226"/>
                  </a:lnTo>
                  <a:lnTo>
                    <a:pt x="161" y="222"/>
                  </a:lnTo>
                  <a:lnTo>
                    <a:pt x="159" y="216"/>
                  </a:lnTo>
                  <a:lnTo>
                    <a:pt x="158" y="210"/>
                  </a:lnTo>
                  <a:lnTo>
                    <a:pt x="157" y="205"/>
                  </a:lnTo>
                  <a:lnTo>
                    <a:pt x="155" y="200"/>
                  </a:lnTo>
                  <a:lnTo>
                    <a:pt x="153" y="194"/>
                  </a:lnTo>
                  <a:lnTo>
                    <a:pt x="150" y="188"/>
                  </a:lnTo>
                  <a:lnTo>
                    <a:pt x="146" y="182"/>
                  </a:lnTo>
                  <a:lnTo>
                    <a:pt x="140" y="179"/>
                  </a:lnTo>
                  <a:lnTo>
                    <a:pt x="136" y="178"/>
                  </a:lnTo>
                  <a:lnTo>
                    <a:pt x="134" y="178"/>
                  </a:lnTo>
                  <a:lnTo>
                    <a:pt x="138" y="178"/>
                  </a:lnTo>
                  <a:lnTo>
                    <a:pt x="139" y="178"/>
                  </a:lnTo>
                  <a:lnTo>
                    <a:pt x="143" y="172"/>
                  </a:lnTo>
                  <a:lnTo>
                    <a:pt x="144" y="165"/>
                  </a:lnTo>
                  <a:lnTo>
                    <a:pt x="145" y="159"/>
                  </a:lnTo>
                  <a:lnTo>
                    <a:pt x="144" y="152"/>
                  </a:lnTo>
                  <a:lnTo>
                    <a:pt x="143" y="146"/>
                  </a:lnTo>
                  <a:lnTo>
                    <a:pt x="141" y="140"/>
                  </a:lnTo>
                  <a:lnTo>
                    <a:pt x="138" y="134"/>
                  </a:lnTo>
                  <a:lnTo>
                    <a:pt x="136" y="129"/>
                  </a:lnTo>
                  <a:lnTo>
                    <a:pt x="129" y="124"/>
                  </a:lnTo>
                  <a:lnTo>
                    <a:pt x="125" y="122"/>
                  </a:lnTo>
                  <a:lnTo>
                    <a:pt x="122" y="122"/>
                  </a:lnTo>
                  <a:lnTo>
                    <a:pt x="124" y="120"/>
                  </a:lnTo>
                  <a:lnTo>
                    <a:pt x="124" y="113"/>
                  </a:lnTo>
                  <a:lnTo>
                    <a:pt x="122" y="107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10" y="101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0" y="87"/>
                  </a:lnTo>
                  <a:lnTo>
                    <a:pt x="122" y="82"/>
                  </a:lnTo>
                  <a:lnTo>
                    <a:pt x="122" y="76"/>
                  </a:lnTo>
                  <a:lnTo>
                    <a:pt x="122" y="71"/>
                  </a:lnTo>
                  <a:lnTo>
                    <a:pt x="120" y="65"/>
                  </a:lnTo>
                  <a:lnTo>
                    <a:pt x="118" y="59"/>
                  </a:lnTo>
                  <a:lnTo>
                    <a:pt x="116" y="53"/>
                  </a:lnTo>
                  <a:lnTo>
                    <a:pt x="112" y="42"/>
                  </a:lnTo>
                  <a:lnTo>
                    <a:pt x="109" y="39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9" y="37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0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7" name="Freeform 45">
              <a:extLst>
                <a:ext uri="{FF2B5EF4-FFF2-40B4-BE49-F238E27FC236}">
                  <a16:creationId xmlns:a16="http://schemas.microsoft.com/office/drawing/2014/main" id="{CA3E670C-71AE-4E7D-8BB1-449E8157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234"/>
              <a:ext cx="108" cy="93"/>
            </a:xfrm>
            <a:custGeom>
              <a:avLst/>
              <a:gdLst>
                <a:gd name="T0" fmla="*/ 154 w 155"/>
                <a:gd name="T1" fmla="*/ 15 h 129"/>
                <a:gd name="T2" fmla="*/ 152 w 155"/>
                <a:gd name="T3" fmla="*/ 12 h 129"/>
                <a:gd name="T4" fmla="*/ 146 w 155"/>
                <a:gd name="T5" fmla="*/ 10 h 129"/>
                <a:gd name="T6" fmla="*/ 139 w 155"/>
                <a:gd name="T7" fmla="*/ 9 h 129"/>
                <a:gd name="T8" fmla="*/ 135 w 155"/>
                <a:gd name="T9" fmla="*/ 9 h 129"/>
                <a:gd name="T10" fmla="*/ 128 w 155"/>
                <a:gd name="T11" fmla="*/ 9 h 129"/>
                <a:gd name="T12" fmla="*/ 123 w 155"/>
                <a:gd name="T13" fmla="*/ 11 h 129"/>
                <a:gd name="T14" fmla="*/ 121 w 155"/>
                <a:gd name="T15" fmla="*/ 14 h 129"/>
                <a:gd name="T16" fmla="*/ 128 w 155"/>
                <a:gd name="T17" fmla="*/ 9 h 129"/>
                <a:gd name="T18" fmla="*/ 127 w 155"/>
                <a:gd name="T19" fmla="*/ 7 h 129"/>
                <a:gd name="T20" fmla="*/ 121 w 155"/>
                <a:gd name="T21" fmla="*/ 3 h 129"/>
                <a:gd name="T22" fmla="*/ 112 w 155"/>
                <a:gd name="T23" fmla="*/ 2 h 129"/>
                <a:gd name="T24" fmla="*/ 106 w 155"/>
                <a:gd name="T25" fmla="*/ 0 h 129"/>
                <a:gd name="T26" fmla="*/ 100 w 155"/>
                <a:gd name="T27" fmla="*/ 0 h 129"/>
                <a:gd name="T28" fmla="*/ 92 w 155"/>
                <a:gd name="T29" fmla="*/ 0 h 129"/>
                <a:gd name="T30" fmla="*/ 87 w 155"/>
                <a:gd name="T31" fmla="*/ 2 h 129"/>
                <a:gd name="T32" fmla="*/ 85 w 155"/>
                <a:gd name="T33" fmla="*/ 2 h 129"/>
                <a:gd name="T34" fmla="*/ 76 w 155"/>
                <a:gd name="T35" fmla="*/ 0 h 129"/>
                <a:gd name="T36" fmla="*/ 69 w 155"/>
                <a:gd name="T37" fmla="*/ 0 h 129"/>
                <a:gd name="T38" fmla="*/ 63 w 155"/>
                <a:gd name="T39" fmla="*/ 0 h 129"/>
                <a:gd name="T40" fmla="*/ 52 w 155"/>
                <a:gd name="T41" fmla="*/ 1 h 129"/>
                <a:gd name="T42" fmla="*/ 47 w 155"/>
                <a:gd name="T43" fmla="*/ 2 h 129"/>
                <a:gd name="T44" fmla="*/ 39 w 155"/>
                <a:gd name="T45" fmla="*/ 4 h 129"/>
                <a:gd name="T46" fmla="*/ 33 w 155"/>
                <a:gd name="T47" fmla="*/ 8 h 129"/>
                <a:gd name="T48" fmla="*/ 26 w 155"/>
                <a:gd name="T49" fmla="*/ 12 h 129"/>
                <a:gd name="T50" fmla="*/ 23 w 155"/>
                <a:gd name="T51" fmla="*/ 17 h 129"/>
                <a:gd name="T52" fmla="*/ 18 w 155"/>
                <a:gd name="T53" fmla="*/ 25 h 129"/>
                <a:gd name="T54" fmla="*/ 16 w 155"/>
                <a:gd name="T55" fmla="*/ 30 h 129"/>
                <a:gd name="T56" fmla="*/ 15 w 155"/>
                <a:gd name="T57" fmla="*/ 35 h 129"/>
                <a:gd name="T58" fmla="*/ 12 w 155"/>
                <a:gd name="T59" fmla="*/ 41 h 129"/>
                <a:gd name="T60" fmla="*/ 11 w 155"/>
                <a:gd name="T61" fmla="*/ 47 h 129"/>
                <a:gd name="T62" fmla="*/ 10 w 155"/>
                <a:gd name="T63" fmla="*/ 53 h 129"/>
                <a:gd name="T64" fmla="*/ 8 w 155"/>
                <a:gd name="T65" fmla="*/ 58 h 129"/>
                <a:gd name="T66" fmla="*/ 7 w 155"/>
                <a:gd name="T67" fmla="*/ 62 h 129"/>
                <a:gd name="T68" fmla="*/ 7 w 155"/>
                <a:gd name="T69" fmla="*/ 68 h 129"/>
                <a:gd name="T70" fmla="*/ 7 w 155"/>
                <a:gd name="T71" fmla="*/ 74 h 129"/>
                <a:gd name="T72" fmla="*/ 7 w 155"/>
                <a:gd name="T73" fmla="*/ 80 h 129"/>
                <a:gd name="T74" fmla="*/ 8 w 155"/>
                <a:gd name="T75" fmla="*/ 82 h 129"/>
                <a:gd name="T76" fmla="*/ 13 w 155"/>
                <a:gd name="T77" fmla="*/ 87 h 129"/>
                <a:gd name="T78" fmla="*/ 8 w 155"/>
                <a:gd name="T79" fmla="*/ 83 h 129"/>
                <a:gd name="T80" fmla="*/ 7 w 155"/>
                <a:gd name="T81" fmla="*/ 83 h 129"/>
                <a:gd name="T82" fmla="*/ 4 w 155"/>
                <a:gd name="T83" fmla="*/ 88 h 129"/>
                <a:gd name="T84" fmla="*/ 1 w 155"/>
                <a:gd name="T85" fmla="*/ 95 h 129"/>
                <a:gd name="T86" fmla="*/ 0 w 155"/>
                <a:gd name="T87" fmla="*/ 96 h 129"/>
                <a:gd name="T88" fmla="*/ 0 w 155"/>
                <a:gd name="T89" fmla="*/ 96 h 129"/>
                <a:gd name="T90" fmla="*/ 112 w 155"/>
                <a:gd name="T91" fmla="*/ 128 h 129"/>
                <a:gd name="T92" fmla="*/ 114 w 155"/>
                <a:gd name="T93" fmla="*/ 125 h 129"/>
                <a:gd name="T94" fmla="*/ 114 w 155"/>
                <a:gd name="T95" fmla="*/ 120 h 129"/>
                <a:gd name="T96" fmla="*/ 114 w 155"/>
                <a:gd name="T97" fmla="*/ 115 h 129"/>
                <a:gd name="T98" fmla="*/ 114 w 155"/>
                <a:gd name="T99" fmla="*/ 110 h 129"/>
                <a:gd name="T100" fmla="*/ 114 w 155"/>
                <a:gd name="T101" fmla="*/ 105 h 129"/>
                <a:gd name="T102" fmla="*/ 114 w 155"/>
                <a:gd name="T103" fmla="*/ 104 h 129"/>
                <a:gd name="T104" fmla="*/ 112 w 155"/>
                <a:gd name="T105" fmla="*/ 101 h 129"/>
                <a:gd name="T106" fmla="*/ 114 w 155"/>
                <a:gd name="T107" fmla="*/ 104 h 129"/>
                <a:gd name="T108" fmla="*/ 117 w 155"/>
                <a:gd name="T109" fmla="*/ 104 h 129"/>
                <a:gd name="T110" fmla="*/ 154 w 155"/>
                <a:gd name="T111" fmla="*/ 15 h 129"/>
                <a:gd name="T112" fmla="*/ 154 w 155"/>
                <a:gd name="T113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" h="129">
                  <a:moveTo>
                    <a:pt x="154" y="15"/>
                  </a:moveTo>
                  <a:lnTo>
                    <a:pt x="152" y="12"/>
                  </a:lnTo>
                  <a:lnTo>
                    <a:pt x="146" y="10"/>
                  </a:lnTo>
                  <a:lnTo>
                    <a:pt x="139" y="9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3" y="11"/>
                  </a:lnTo>
                  <a:lnTo>
                    <a:pt x="121" y="14"/>
                  </a:lnTo>
                  <a:lnTo>
                    <a:pt x="128" y="9"/>
                  </a:lnTo>
                  <a:lnTo>
                    <a:pt x="127" y="7"/>
                  </a:lnTo>
                  <a:lnTo>
                    <a:pt x="121" y="3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47" y="2"/>
                  </a:lnTo>
                  <a:lnTo>
                    <a:pt x="39" y="4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5" y="35"/>
                  </a:lnTo>
                  <a:lnTo>
                    <a:pt x="12" y="41"/>
                  </a:lnTo>
                  <a:lnTo>
                    <a:pt x="11" y="47"/>
                  </a:lnTo>
                  <a:lnTo>
                    <a:pt x="10" y="53"/>
                  </a:lnTo>
                  <a:lnTo>
                    <a:pt x="8" y="58"/>
                  </a:lnTo>
                  <a:lnTo>
                    <a:pt x="7" y="62"/>
                  </a:lnTo>
                  <a:lnTo>
                    <a:pt x="7" y="68"/>
                  </a:lnTo>
                  <a:lnTo>
                    <a:pt x="7" y="74"/>
                  </a:lnTo>
                  <a:lnTo>
                    <a:pt x="7" y="80"/>
                  </a:lnTo>
                  <a:lnTo>
                    <a:pt x="8" y="82"/>
                  </a:lnTo>
                  <a:lnTo>
                    <a:pt x="13" y="87"/>
                  </a:lnTo>
                  <a:lnTo>
                    <a:pt x="8" y="83"/>
                  </a:lnTo>
                  <a:lnTo>
                    <a:pt x="7" y="83"/>
                  </a:lnTo>
                  <a:lnTo>
                    <a:pt x="4" y="8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12" y="128"/>
                  </a:lnTo>
                  <a:lnTo>
                    <a:pt x="114" y="125"/>
                  </a:lnTo>
                  <a:lnTo>
                    <a:pt x="114" y="120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5"/>
                  </a:lnTo>
                  <a:lnTo>
                    <a:pt x="114" y="104"/>
                  </a:lnTo>
                  <a:lnTo>
                    <a:pt x="112" y="101"/>
                  </a:lnTo>
                  <a:lnTo>
                    <a:pt x="114" y="104"/>
                  </a:lnTo>
                  <a:lnTo>
                    <a:pt x="117" y="104"/>
                  </a:lnTo>
                  <a:lnTo>
                    <a:pt x="154" y="15"/>
                  </a:lnTo>
                  <a:lnTo>
                    <a:pt x="154" y="15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8" name="Freeform 46">
              <a:extLst>
                <a:ext uri="{FF2B5EF4-FFF2-40B4-BE49-F238E27FC236}">
                  <a16:creationId xmlns:a16="http://schemas.microsoft.com/office/drawing/2014/main" id="{0C37F9E3-0EC4-4699-9947-A69DD1E9A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234"/>
              <a:ext cx="108" cy="93"/>
            </a:xfrm>
            <a:custGeom>
              <a:avLst/>
              <a:gdLst>
                <a:gd name="T0" fmla="*/ 154 w 155"/>
                <a:gd name="T1" fmla="*/ 15 h 129"/>
                <a:gd name="T2" fmla="*/ 152 w 155"/>
                <a:gd name="T3" fmla="*/ 12 h 129"/>
                <a:gd name="T4" fmla="*/ 146 w 155"/>
                <a:gd name="T5" fmla="*/ 10 h 129"/>
                <a:gd name="T6" fmla="*/ 139 w 155"/>
                <a:gd name="T7" fmla="*/ 9 h 129"/>
                <a:gd name="T8" fmla="*/ 135 w 155"/>
                <a:gd name="T9" fmla="*/ 9 h 129"/>
                <a:gd name="T10" fmla="*/ 128 w 155"/>
                <a:gd name="T11" fmla="*/ 9 h 129"/>
                <a:gd name="T12" fmla="*/ 123 w 155"/>
                <a:gd name="T13" fmla="*/ 11 h 129"/>
                <a:gd name="T14" fmla="*/ 121 w 155"/>
                <a:gd name="T15" fmla="*/ 14 h 129"/>
                <a:gd name="T16" fmla="*/ 128 w 155"/>
                <a:gd name="T17" fmla="*/ 9 h 129"/>
                <a:gd name="T18" fmla="*/ 127 w 155"/>
                <a:gd name="T19" fmla="*/ 7 h 129"/>
                <a:gd name="T20" fmla="*/ 121 w 155"/>
                <a:gd name="T21" fmla="*/ 3 h 129"/>
                <a:gd name="T22" fmla="*/ 112 w 155"/>
                <a:gd name="T23" fmla="*/ 2 h 129"/>
                <a:gd name="T24" fmla="*/ 106 w 155"/>
                <a:gd name="T25" fmla="*/ 0 h 129"/>
                <a:gd name="T26" fmla="*/ 100 w 155"/>
                <a:gd name="T27" fmla="*/ 0 h 129"/>
                <a:gd name="T28" fmla="*/ 92 w 155"/>
                <a:gd name="T29" fmla="*/ 0 h 129"/>
                <a:gd name="T30" fmla="*/ 87 w 155"/>
                <a:gd name="T31" fmla="*/ 2 h 129"/>
                <a:gd name="T32" fmla="*/ 85 w 155"/>
                <a:gd name="T33" fmla="*/ 2 h 129"/>
                <a:gd name="T34" fmla="*/ 76 w 155"/>
                <a:gd name="T35" fmla="*/ 0 h 129"/>
                <a:gd name="T36" fmla="*/ 69 w 155"/>
                <a:gd name="T37" fmla="*/ 0 h 129"/>
                <a:gd name="T38" fmla="*/ 63 w 155"/>
                <a:gd name="T39" fmla="*/ 0 h 129"/>
                <a:gd name="T40" fmla="*/ 52 w 155"/>
                <a:gd name="T41" fmla="*/ 1 h 129"/>
                <a:gd name="T42" fmla="*/ 47 w 155"/>
                <a:gd name="T43" fmla="*/ 2 h 129"/>
                <a:gd name="T44" fmla="*/ 39 w 155"/>
                <a:gd name="T45" fmla="*/ 4 h 129"/>
                <a:gd name="T46" fmla="*/ 33 w 155"/>
                <a:gd name="T47" fmla="*/ 8 h 129"/>
                <a:gd name="T48" fmla="*/ 26 w 155"/>
                <a:gd name="T49" fmla="*/ 12 h 129"/>
                <a:gd name="T50" fmla="*/ 23 w 155"/>
                <a:gd name="T51" fmla="*/ 17 h 129"/>
                <a:gd name="T52" fmla="*/ 18 w 155"/>
                <a:gd name="T53" fmla="*/ 25 h 129"/>
                <a:gd name="T54" fmla="*/ 16 w 155"/>
                <a:gd name="T55" fmla="*/ 30 h 129"/>
                <a:gd name="T56" fmla="*/ 15 w 155"/>
                <a:gd name="T57" fmla="*/ 35 h 129"/>
                <a:gd name="T58" fmla="*/ 12 w 155"/>
                <a:gd name="T59" fmla="*/ 41 h 129"/>
                <a:gd name="T60" fmla="*/ 11 w 155"/>
                <a:gd name="T61" fmla="*/ 47 h 129"/>
                <a:gd name="T62" fmla="*/ 10 w 155"/>
                <a:gd name="T63" fmla="*/ 53 h 129"/>
                <a:gd name="T64" fmla="*/ 8 w 155"/>
                <a:gd name="T65" fmla="*/ 58 h 129"/>
                <a:gd name="T66" fmla="*/ 7 w 155"/>
                <a:gd name="T67" fmla="*/ 62 h 129"/>
                <a:gd name="T68" fmla="*/ 7 w 155"/>
                <a:gd name="T69" fmla="*/ 68 h 129"/>
                <a:gd name="T70" fmla="*/ 7 w 155"/>
                <a:gd name="T71" fmla="*/ 74 h 129"/>
                <a:gd name="T72" fmla="*/ 7 w 155"/>
                <a:gd name="T73" fmla="*/ 80 h 129"/>
                <a:gd name="T74" fmla="*/ 8 w 155"/>
                <a:gd name="T75" fmla="*/ 82 h 129"/>
                <a:gd name="T76" fmla="*/ 13 w 155"/>
                <a:gd name="T77" fmla="*/ 87 h 129"/>
                <a:gd name="T78" fmla="*/ 8 w 155"/>
                <a:gd name="T79" fmla="*/ 83 h 129"/>
                <a:gd name="T80" fmla="*/ 7 w 155"/>
                <a:gd name="T81" fmla="*/ 83 h 129"/>
                <a:gd name="T82" fmla="*/ 4 w 155"/>
                <a:gd name="T83" fmla="*/ 88 h 129"/>
                <a:gd name="T84" fmla="*/ 1 w 155"/>
                <a:gd name="T85" fmla="*/ 95 h 129"/>
                <a:gd name="T86" fmla="*/ 0 w 155"/>
                <a:gd name="T87" fmla="*/ 96 h 129"/>
                <a:gd name="T88" fmla="*/ 0 w 155"/>
                <a:gd name="T89" fmla="*/ 96 h 129"/>
                <a:gd name="T90" fmla="*/ 112 w 155"/>
                <a:gd name="T91" fmla="*/ 128 h 129"/>
                <a:gd name="T92" fmla="*/ 114 w 155"/>
                <a:gd name="T93" fmla="*/ 125 h 129"/>
                <a:gd name="T94" fmla="*/ 114 w 155"/>
                <a:gd name="T95" fmla="*/ 120 h 129"/>
                <a:gd name="T96" fmla="*/ 114 w 155"/>
                <a:gd name="T97" fmla="*/ 115 h 129"/>
                <a:gd name="T98" fmla="*/ 114 w 155"/>
                <a:gd name="T99" fmla="*/ 110 h 129"/>
                <a:gd name="T100" fmla="*/ 114 w 155"/>
                <a:gd name="T101" fmla="*/ 105 h 129"/>
                <a:gd name="T102" fmla="*/ 114 w 155"/>
                <a:gd name="T103" fmla="*/ 104 h 129"/>
                <a:gd name="T104" fmla="*/ 112 w 155"/>
                <a:gd name="T105" fmla="*/ 101 h 129"/>
                <a:gd name="T106" fmla="*/ 114 w 155"/>
                <a:gd name="T107" fmla="*/ 104 h 129"/>
                <a:gd name="T108" fmla="*/ 117 w 155"/>
                <a:gd name="T109" fmla="*/ 104 h 129"/>
                <a:gd name="T110" fmla="*/ 154 w 155"/>
                <a:gd name="T111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129">
                  <a:moveTo>
                    <a:pt x="154" y="15"/>
                  </a:moveTo>
                  <a:lnTo>
                    <a:pt x="152" y="12"/>
                  </a:lnTo>
                  <a:lnTo>
                    <a:pt x="146" y="10"/>
                  </a:lnTo>
                  <a:lnTo>
                    <a:pt x="139" y="9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3" y="11"/>
                  </a:lnTo>
                  <a:lnTo>
                    <a:pt x="121" y="14"/>
                  </a:lnTo>
                  <a:lnTo>
                    <a:pt x="128" y="9"/>
                  </a:lnTo>
                  <a:lnTo>
                    <a:pt x="127" y="7"/>
                  </a:lnTo>
                  <a:lnTo>
                    <a:pt x="121" y="3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47" y="2"/>
                  </a:lnTo>
                  <a:lnTo>
                    <a:pt x="39" y="4"/>
                  </a:lnTo>
                  <a:lnTo>
                    <a:pt x="33" y="8"/>
                  </a:lnTo>
                  <a:lnTo>
                    <a:pt x="26" y="12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5" y="35"/>
                  </a:lnTo>
                  <a:lnTo>
                    <a:pt x="12" y="41"/>
                  </a:lnTo>
                  <a:lnTo>
                    <a:pt x="11" y="47"/>
                  </a:lnTo>
                  <a:lnTo>
                    <a:pt x="10" y="53"/>
                  </a:lnTo>
                  <a:lnTo>
                    <a:pt x="8" y="58"/>
                  </a:lnTo>
                  <a:lnTo>
                    <a:pt x="7" y="62"/>
                  </a:lnTo>
                  <a:lnTo>
                    <a:pt x="7" y="68"/>
                  </a:lnTo>
                  <a:lnTo>
                    <a:pt x="7" y="74"/>
                  </a:lnTo>
                  <a:lnTo>
                    <a:pt x="7" y="80"/>
                  </a:lnTo>
                  <a:lnTo>
                    <a:pt x="8" y="82"/>
                  </a:lnTo>
                  <a:lnTo>
                    <a:pt x="13" y="87"/>
                  </a:lnTo>
                  <a:lnTo>
                    <a:pt x="8" y="83"/>
                  </a:lnTo>
                  <a:lnTo>
                    <a:pt x="7" y="83"/>
                  </a:lnTo>
                  <a:lnTo>
                    <a:pt x="4" y="8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12" y="128"/>
                  </a:lnTo>
                  <a:lnTo>
                    <a:pt x="114" y="125"/>
                  </a:lnTo>
                  <a:lnTo>
                    <a:pt x="114" y="120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5"/>
                  </a:lnTo>
                  <a:lnTo>
                    <a:pt x="114" y="104"/>
                  </a:lnTo>
                  <a:lnTo>
                    <a:pt x="112" y="101"/>
                  </a:lnTo>
                  <a:lnTo>
                    <a:pt x="114" y="104"/>
                  </a:lnTo>
                  <a:lnTo>
                    <a:pt x="117" y="104"/>
                  </a:lnTo>
                  <a:lnTo>
                    <a:pt x="154" y="15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39" name="Freeform 47">
              <a:extLst>
                <a:ext uri="{FF2B5EF4-FFF2-40B4-BE49-F238E27FC236}">
                  <a16:creationId xmlns:a16="http://schemas.microsoft.com/office/drawing/2014/main" id="{3EC19B26-46D5-4B05-999C-638CF9C4D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545"/>
              <a:ext cx="238" cy="116"/>
            </a:xfrm>
            <a:custGeom>
              <a:avLst/>
              <a:gdLst>
                <a:gd name="T0" fmla="*/ 256 w 341"/>
                <a:gd name="T1" fmla="*/ 8 h 165"/>
                <a:gd name="T2" fmla="*/ 249 w 341"/>
                <a:gd name="T3" fmla="*/ 23 h 165"/>
                <a:gd name="T4" fmla="*/ 257 w 341"/>
                <a:gd name="T5" fmla="*/ 19 h 165"/>
                <a:gd name="T6" fmla="*/ 243 w 341"/>
                <a:gd name="T7" fmla="*/ 29 h 165"/>
                <a:gd name="T8" fmla="*/ 236 w 341"/>
                <a:gd name="T9" fmla="*/ 40 h 165"/>
                <a:gd name="T10" fmla="*/ 224 w 341"/>
                <a:gd name="T11" fmla="*/ 54 h 165"/>
                <a:gd name="T12" fmla="*/ 208 w 341"/>
                <a:gd name="T13" fmla="*/ 70 h 165"/>
                <a:gd name="T14" fmla="*/ 208 w 341"/>
                <a:gd name="T15" fmla="*/ 81 h 165"/>
                <a:gd name="T16" fmla="*/ 194 w 341"/>
                <a:gd name="T17" fmla="*/ 85 h 165"/>
                <a:gd name="T18" fmla="*/ 176 w 341"/>
                <a:gd name="T19" fmla="*/ 99 h 165"/>
                <a:gd name="T20" fmla="*/ 175 w 341"/>
                <a:gd name="T21" fmla="*/ 102 h 165"/>
                <a:gd name="T22" fmla="*/ 164 w 341"/>
                <a:gd name="T23" fmla="*/ 93 h 165"/>
                <a:gd name="T24" fmla="*/ 149 w 341"/>
                <a:gd name="T25" fmla="*/ 95 h 165"/>
                <a:gd name="T26" fmla="*/ 156 w 341"/>
                <a:gd name="T27" fmla="*/ 83 h 165"/>
                <a:gd name="T28" fmla="*/ 149 w 341"/>
                <a:gd name="T29" fmla="*/ 70 h 165"/>
                <a:gd name="T30" fmla="*/ 149 w 341"/>
                <a:gd name="T31" fmla="*/ 68 h 165"/>
                <a:gd name="T32" fmla="*/ 141 w 341"/>
                <a:gd name="T33" fmla="*/ 49 h 165"/>
                <a:gd name="T34" fmla="*/ 132 w 341"/>
                <a:gd name="T35" fmla="*/ 39 h 165"/>
                <a:gd name="T36" fmla="*/ 118 w 341"/>
                <a:gd name="T37" fmla="*/ 20 h 165"/>
                <a:gd name="T38" fmla="*/ 99 w 341"/>
                <a:gd name="T39" fmla="*/ 10 h 165"/>
                <a:gd name="T40" fmla="*/ 83 w 341"/>
                <a:gd name="T41" fmla="*/ 6 h 165"/>
                <a:gd name="T42" fmla="*/ 66 w 341"/>
                <a:gd name="T43" fmla="*/ 5 h 165"/>
                <a:gd name="T44" fmla="*/ 48 w 341"/>
                <a:gd name="T45" fmla="*/ 8 h 165"/>
                <a:gd name="T46" fmla="*/ 31 w 341"/>
                <a:gd name="T47" fmla="*/ 17 h 165"/>
                <a:gd name="T48" fmla="*/ 15 w 341"/>
                <a:gd name="T49" fmla="*/ 31 h 165"/>
                <a:gd name="T50" fmla="*/ 6 w 341"/>
                <a:gd name="T51" fmla="*/ 49 h 165"/>
                <a:gd name="T52" fmla="*/ 1 w 341"/>
                <a:gd name="T53" fmla="*/ 68 h 165"/>
                <a:gd name="T54" fmla="*/ 1 w 341"/>
                <a:gd name="T55" fmla="*/ 85 h 165"/>
                <a:gd name="T56" fmla="*/ 4 w 341"/>
                <a:gd name="T57" fmla="*/ 104 h 165"/>
                <a:gd name="T58" fmla="*/ 1 w 341"/>
                <a:gd name="T59" fmla="*/ 119 h 165"/>
                <a:gd name="T60" fmla="*/ 78 w 341"/>
                <a:gd name="T61" fmla="*/ 109 h 165"/>
                <a:gd name="T62" fmla="*/ 75 w 341"/>
                <a:gd name="T63" fmla="*/ 84 h 165"/>
                <a:gd name="T64" fmla="*/ 73 w 341"/>
                <a:gd name="T65" fmla="*/ 81 h 165"/>
                <a:gd name="T66" fmla="*/ 74 w 341"/>
                <a:gd name="T67" fmla="*/ 72 h 165"/>
                <a:gd name="T68" fmla="*/ 86 w 341"/>
                <a:gd name="T69" fmla="*/ 78 h 165"/>
                <a:gd name="T70" fmla="*/ 86 w 341"/>
                <a:gd name="T71" fmla="*/ 80 h 165"/>
                <a:gd name="T72" fmla="*/ 93 w 341"/>
                <a:gd name="T73" fmla="*/ 93 h 165"/>
                <a:gd name="T74" fmla="*/ 94 w 341"/>
                <a:gd name="T75" fmla="*/ 95 h 165"/>
                <a:gd name="T76" fmla="*/ 94 w 341"/>
                <a:gd name="T77" fmla="*/ 111 h 165"/>
                <a:gd name="T78" fmla="*/ 102 w 341"/>
                <a:gd name="T79" fmla="*/ 131 h 165"/>
                <a:gd name="T80" fmla="*/ 118 w 341"/>
                <a:gd name="T81" fmla="*/ 149 h 165"/>
                <a:gd name="T82" fmla="*/ 134 w 341"/>
                <a:gd name="T83" fmla="*/ 160 h 165"/>
                <a:gd name="T84" fmla="*/ 151 w 341"/>
                <a:gd name="T85" fmla="*/ 164 h 165"/>
                <a:gd name="T86" fmla="*/ 171 w 341"/>
                <a:gd name="T87" fmla="*/ 163 h 165"/>
                <a:gd name="T88" fmla="*/ 182 w 341"/>
                <a:gd name="T89" fmla="*/ 161 h 165"/>
                <a:gd name="T90" fmla="*/ 181 w 341"/>
                <a:gd name="T91" fmla="*/ 161 h 165"/>
                <a:gd name="T92" fmla="*/ 200 w 341"/>
                <a:gd name="T93" fmla="*/ 163 h 165"/>
                <a:gd name="T94" fmla="*/ 220 w 341"/>
                <a:gd name="T95" fmla="*/ 159 h 165"/>
                <a:gd name="T96" fmla="*/ 236 w 341"/>
                <a:gd name="T97" fmla="*/ 150 h 165"/>
                <a:gd name="T98" fmla="*/ 247 w 341"/>
                <a:gd name="T99" fmla="*/ 138 h 165"/>
                <a:gd name="T100" fmla="*/ 246 w 341"/>
                <a:gd name="T101" fmla="*/ 137 h 165"/>
                <a:gd name="T102" fmla="*/ 264 w 341"/>
                <a:gd name="T103" fmla="*/ 123 h 165"/>
                <a:gd name="T104" fmla="*/ 274 w 341"/>
                <a:gd name="T105" fmla="*/ 108 h 165"/>
                <a:gd name="T106" fmla="*/ 276 w 341"/>
                <a:gd name="T107" fmla="*/ 107 h 165"/>
                <a:gd name="T108" fmla="*/ 289 w 341"/>
                <a:gd name="T109" fmla="*/ 93 h 165"/>
                <a:gd name="T110" fmla="*/ 291 w 341"/>
                <a:gd name="T111" fmla="*/ 88 h 165"/>
                <a:gd name="T112" fmla="*/ 305 w 341"/>
                <a:gd name="T113" fmla="*/ 77 h 165"/>
                <a:gd name="T114" fmla="*/ 312 w 341"/>
                <a:gd name="T115" fmla="*/ 66 h 165"/>
                <a:gd name="T116" fmla="*/ 314 w 341"/>
                <a:gd name="T117" fmla="*/ 66 h 165"/>
                <a:gd name="T118" fmla="*/ 327 w 341"/>
                <a:gd name="T119" fmla="*/ 49 h 165"/>
                <a:gd name="T120" fmla="*/ 329 w 341"/>
                <a:gd name="T121" fmla="*/ 42 h 165"/>
                <a:gd name="T122" fmla="*/ 340 w 341"/>
                <a:gd name="T123" fmla="*/ 27 h 165"/>
                <a:gd name="T124" fmla="*/ 260 w 341"/>
                <a:gd name="T1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" h="165">
                  <a:moveTo>
                    <a:pt x="260" y="0"/>
                  </a:moveTo>
                  <a:lnTo>
                    <a:pt x="258" y="2"/>
                  </a:lnTo>
                  <a:lnTo>
                    <a:pt x="256" y="8"/>
                  </a:lnTo>
                  <a:lnTo>
                    <a:pt x="252" y="13"/>
                  </a:lnTo>
                  <a:lnTo>
                    <a:pt x="250" y="18"/>
                  </a:lnTo>
                  <a:lnTo>
                    <a:pt x="249" y="23"/>
                  </a:lnTo>
                  <a:lnTo>
                    <a:pt x="256" y="21"/>
                  </a:lnTo>
                  <a:lnTo>
                    <a:pt x="260" y="18"/>
                  </a:lnTo>
                  <a:lnTo>
                    <a:pt x="257" y="19"/>
                  </a:lnTo>
                  <a:lnTo>
                    <a:pt x="249" y="23"/>
                  </a:lnTo>
                  <a:lnTo>
                    <a:pt x="248" y="25"/>
                  </a:lnTo>
                  <a:lnTo>
                    <a:pt x="243" y="29"/>
                  </a:lnTo>
                  <a:lnTo>
                    <a:pt x="240" y="35"/>
                  </a:lnTo>
                  <a:lnTo>
                    <a:pt x="239" y="39"/>
                  </a:lnTo>
                  <a:lnTo>
                    <a:pt x="236" y="40"/>
                  </a:lnTo>
                  <a:lnTo>
                    <a:pt x="231" y="44"/>
                  </a:lnTo>
                  <a:lnTo>
                    <a:pt x="227" y="49"/>
                  </a:lnTo>
                  <a:lnTo>
                    <a:pt x="224" y="54"/>
                  </a:lnTo>
                  <a:lnTo>
                    <a:pt x="218" y="60"/>
                  </a:lnTo>
                  <a:lnTo>
                    <a:pt x="213" y="66"/>
                  </a:lnTo>
                  <a:lnTo>
                    <a:pt x="208" y="70"/>
                  </a:lnTo>
                  <a:lnTo>
                    <a:pt x="204" y="75"/>
                  </a:lnTo>
                  <a:lnTo>
                    <a:pt x="203" y="80"/>
                  </a:lnTo>
                  <a:lnTo>
                    <a:pt x="208" y="81"/>
                  </a:lnTo>
                  <a:lnTo>
                    <a:pt x="204" y="81"/>
                  </a:lnTo>
                  <a:lnTo>
                    <a:pt x="200" y="81"/>
                  </a:lnTo>
                  <a:lnTo>
                    <a:pt x="194" y="85"/>
                  </a:lnTo>
                  <a:lnTo>
                    <a:pt x="187" y="89"/>
                  </a:lnTo>
                  <a:lnTo>
                    <a:pt x="181" y="94"/>
                  </a:lnTo>
                  <a:lnTo>
                    <a:pt x="176" y="99"/>
                  </a:lnTo>
                  <a:lnTo>
                    <a:pt x="175" y="103"/>
                  </a:lnTo>
                  <a:lnTo>
                    <a:pt x="171" y="108"/>
                  </a:lnTo>
                  <a:lnTo>
                    <a:pt x="175" y="102"/>
                  </a:lnTo>
                  <a:lnTo>
                    <a:pt x="175" y="101"/>
                  </a:lnTo>
                  <a:lnTo>
                    <a:pt x="170" y="97"/>
                  </a:lnTo>
                  <a:lnTo>
                    <a:pt x="164" y="93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49" y="95"/>
                  </a:lnTo>
                  <a:lnTo>
                    <a:pt x="159" y="93"/>
                  </a:lnTo>
                  <a:lnTo>
                    <a:pt x="158" y="91"/>
                  </a:lnTo>
                  <a:lnTo>
                    <a:pt x="156" y="83"/>
                  </a:lnTo>
                  <a:lnTo>
                    <a:pt x="154" y="78"/>
                  </a:lnTo>
                  <a:lnTo>
                    <a:pt x="151" y="72"/>
                  </a:lnTo>
                  <a:lnTo>
                    <a:pt x="149" y="70"/>
                  </a:lnTo>
                  <a:lnTo>
                    <a:pt x="144" y="69"/>
                  </a:lnTo>
                  <a:lnTo>
                    <a:pt x="149" y="70"/>
                  </a:lnTo>
                  <a:lnTo>
                    <a:pt x="149" y="68"/>
                  </a:lnTo>
                  <a:lnTo>
                    <a:pt x="147" y="61"/>
                  </a:lnTo>
                  <a:lnTo>
                    <a:pt x="144" y="53"/>
                  </a:lnTo>
                  <a:lnTo>
                    <a:pt x="141" y="49"/>
                  </a:lnTo>
                  <a:lnTo>
                    <a:pt x="136" y="42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29" y="32"/>
                  </a:lnTo>
                  <a:lnTo>
                    <a:pt x="124" y="25"/>
                  </a:lnTo>
                  <a:lnTo>
                    <a:pt x="118" y="20"/>
                  </a:lnTo>
                  <a:lnTo>
                    <a:pt x="112" y="17"/>
                  </a:lnTo>
                  <a:lnTo>
                    <a:pt x="106" y="12"/>
                  </a:lnTo>
                  <a:lnTo>
                    <a:pt x="99" y="10"/>
                  </a:lnTo>
                  <a:lnTo>
                    <a:pt x="95" y="8"/>
                  </a:lnTo>
                  <a:lnTo>
                    <a:pt x="89" y="7"/>
                  </a:lnTo>
                  <a:lnTo>
                    <a:pt x="83" y="6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6" y="6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5"/>
                  </a:lnTo>
                  <a:lnTo>
                    <a:pt x="15" y="31"/>
                  </a:lnTo>
                  <a:lnTo>
                    <a:pt x="11" y="38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4" y="55"/>
                  </a:lnTo>
                  <a:lnTo>
                    <a:pt x="2" y="62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1" y="85"/>
                  </a:lnTo>
                  <a:lnTo>
                    <a:pt x="2" y="93"/>
                  </a:lnTo>
                  <a:lnTo>
                    <a:pt x="3" y="99"/>
                  </a:lnTo>
                  <a:lnTo>
                    <a:pt x="4" y="104"/>
                  </a:lnTo>
                  <a:lnTo>
                    <a:pt x="3" y="109"/>
                  </a:lnTo>
                  <a:lnTo>
                    <a:pt x="2" y="116"/>
                  </a:lnTo>
                  <a:lnTo>
                    <a:pt x="1" y="119"/>
                  </a:lnTo>
                  <a:lnTo>
                    <a:pt x="80" y="118"/>
                  </a:lnTo>
                  <a:lnTo>
                    <a:pt x="80" y="114"/>
                  </a:lnTo>
                  <a:lnTo>
                    <a:pt x="78" y="109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5" y="84"/>
                  </a:lnTo>
                  <a:lnTo>
                    <a:pt x="73" y="82"/>
                  </a:lnTo>
                  <a:lnTo>
                    <a:pt x="69" y="86"/>
                  </a:lnTo>
                  <a:lnTo>
                    <a:pt x="73" y="81"/>
                  </a:lnTo>
                  <a:lnTo>
                    <a:pt x="76" y="77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80" y="77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84" y="73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7" y="85"/>
                  </a:lnTo>
                  <a:lnTo>
                    <a:pt x="90" y="91"/>
                  </a:lnTo>
                  <a:lnTo>
                    <a:pt x="93" y="93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4" y="95"/>
                  </a:lnTo>
                  <a:lnTo>
                    <a:pt x="93" y="100"/>
                  </a:lnTo>
                  <a:lnTo>
                    <a:pt x="94" y="106"/>
                  </a:lnTo>
                  <a:lnTo>
                    <a:pt x="94" y="111"/>
                  </a:lnTo>
                  <a:lnTo>
                    <a:pt x="96" y="119"/>
                  </a:lnTo>
                  <a:lnTo>
                    <a:pt x="98" y="123"/>
                  </a:lnTo>
                  <a:lnTo>
                    <a:pt x="102" y="131"/>
                  </a:lnTo>
                  <a:lnTo>
                    <a:pt x="106" y="135"/>
                  </a:lnTo>
                  <a:lnTo>
                    <a:pt x="111" y="141"/>
                  </a:lnTo>
                  <a:lnTo>
                    <a:pt x="118" y="149"/>
                  </a:lnTo>
                  <a:lnTo>
                    <a:pt x="123" y="153"/>
                  </a:lnTo>
                  <a:lnTo>
                    <a:pt x="129" y="156"/>
                  </a:lnTo>
                  <a:lnTo>
                    <a:pt x="134" y="160"/>
                  </a:lnTo>
                  <a:lnTo>
                    <a:pt x="139" y="161"/>
                  </a:lnTo>
                  <a:lnTo>
                    <a:pt x="145" y="163"/>
                  </a:lnTo>
                  <a:lnTo>
                    <a:pt x="151" y="164"/>
                  </a:lnTo>
                  <a:lnTo>
                    <a:pt x="157" y="164"/>
                  </a:lnTo>
                  <a:lnTo>
                    <a:pt x="163" y="164"/>
                  </a:lnTo>
                  <a:lnTo>
                    <a:pt x="171" y="163"/>
                  </a:lnTo>
                  <a:lnTo>
                    <a:pt x="176" y="162"/>
                  </a:lnTo>
                  <a:lnTo>
                    <a:pt x="181" y="161"/>
                  </a:lnTo>
                  <a:lnTo>
                    <a:pt x="182" y="161"/>
                  </a:lnTo>
                  <a:lnTo>
                    <a:pt x="185" y="156"/>
                  </a:lnTo>
                  <a:lnTo>
                    <a:pt x="180" y="160"/>
                  </a:lnTo>
                  <a:lnTo>
                    <a:pt x="181" y="161"/>
                  </a:lnTo>
                  <a:lnTo>
                    <a:pt x="186" y="163"/>
                  </a:lnTo>
                  <a:lnTo>
                    <a:pt x="194" y="163"/>
                  </a:lnTo>
                  <a:lnTo>
                    <a:pt x="200" y="163"/>
                  </a:lnTo>
                  <a:lnTo>
                    <a:pt x="207" y="161"/>
                  </a:lnTo>
                  <a:lnTo>
                    <a:pt x="213" y="161"/>
                  </a:lnTo>
                  <a:lnTo>
                    <a:pt x="220" y="159"/>
                  </a:lnTo>
                  <a:lnTo>
                    <a:pt x="225" y="155"/>
                  </a:lnTo>
                  <a:lnTo>
                    <a:pt x="231" y="152"/>
                  </a:lnTo>
                  <a:lnTo>
                    <a:pt x="236" y="150"/>
                  </a:lnTo>
                  <a:lnTo>
                    <a:pt x="240" y="145"/>
                  </a:lnTo>
                  <a:lnTo>
                    <a:pt x="246" y="139"/>
                  </a:lnTo>
                  <a:lnTo>
                    <a:pt x="247" y="138"/>
                  </a:lnTo>
                  <a:lnTo>
                    <a:pt x="247" y="132"/>
                  </a:lnTo>
                  <a:lnTo>
                    <a:pt x="246" y="137"/>
                  </a:lnTo>
                  <a:lnTo>
                    <a:pt x="246" y="137"/>
                  </a:lnTo>
                  <a:lnTo>
                    <a:pt x="250" y="135"/>
                  </a:lnTo>
                  <a:lnTo>
                    <a:pt x="259" y="127"/>
                  </a:lnTo>
                  <a:lnTo>
                    <a:pt x="264" y="123"/>
                  </a:lnTo>
                  <a:lnTo>
                    <a:pt x="268" y="119"/>
                  </a:lnTo>
                  <a:lnTo>
                    <a:pt x="273" y="111"/>
                  </a:lnTo>
                  <a:lnTo>
                    <a:pt x="274" y="108"/>
                  </a:lnTo>
                  <a:lnTo>
                    <a:pt x="272" y="100"/>
                  </a:lnTo>
                  <a:lnTo>
                    <a:pt x="274" y="107"/>
                  </a:lnTo>
                  <a:lnTo>
                    <a:pt x="276" y="107"/>
                  </a:lnTo>
                  <a:lnTo>
                    <a:pt x="280" y="104"/>
                  </a:lnTo>
                  <a:lnTo>
                    <a:pt x="286" y="99"/>
                  </a:lnTo>
                  <a:lnTo>
                    <a:pt x="289" y="93"/>
                  </a:lnTo>
                  <a:lnTo>
                    <a:pt x="291" y="88"/>
                  </a:lnTo>
                  <a:lnTo>
                    <a:pt x="290" y="72"/>
                  </a:lnTo>
                  <a:lnTo>
                    <a:pt x="291" y="88"/>
                  </a:lnTo>
                  <a:lnTo>
                    <a:pt x="291" y="88"/>
                  </a:lnTo>
                  <a:lnTo>
                    <a:pt x="297" y="85"/>
                  </a:lnTo>
                  <a:lnTo>
                    <a:pt x="305" y="77"/>
                  </a:lnTo>
                  <a:lnTo>
                    <a:pt x="308" y="72"/>
                  </a:lnTo>
                  <a:lnTo>
                    <a:pt x="312" y="67"/>
                  </a:lnTo>
                  <a:lnTo>
                    <a:pt x="312" y="66"/>
                  </a:lnTo>
                  <a:lnTo>
                    <a:pt x="311" y="54"/>
                  </a:lnTo>
                  <a:lnTo>
                    <a:pt x="312" y="66"/>
                  </a:lnTo>
                  <a:lnTo>
                    <a:pt x="314" y="66"/>
                  </a:lnTo>
                  <a:lnTo>
                    <a:pt x="320" y="61"/>
                  </a:lnTo>
                  <a:lnTo>
                    <a:pt x="324" y="54"/>
                  </a:lnTo>
                  <a:lnTo>
                    <a:pt x="327" y="49"/>
                  </a:lnTo>
                  <a:lnTo>
                    <a:pt x="328" y="44"/>
                  </a:lnTo>
                  <a:lnTo>
                    <a:pt x="328" y="41"/>
                  </a:lnTo>
                  <a:lnTo>
                    <a:pt x="329" y="42"/>
                  </a:lnTo>
                  <a:lnTo>
                    <a:pt x="334" y="39"/>
                  </a:lnTo>
                  <a:lnTo>
                    <a:pt x="338" y="33"/>
                  </a:lnTo>
                  <a:lnTo>
                    <a:pt x="340" y="27"/>
                  </a:lnTo>
                  <a:lnTo>
                    <a:pt x="340" y="26"/>
                  </a:lnTo>
                  <a:lnTo>
                    <a:pt x="340" y="25"/>
                  </a:lnTo>
                  <a:lnTo>
                    <a:pt x="260" y="0"/>
                  </a:lnTo>
                  <a:lnTo>
                    <a:pt x="260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0" name="Freeform 48">
              <a:extLst>
                <a:ext uri="{FF2B5EF4-FFF2-40B4-BE49-F238E27FC236}">
                  <a16:creationId xmlns:a16="http://schemas.microsoft.com/office/drawing/2014/main" id="{649C93B3-2F59-48BD-AFBD-30E8C8359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545"/>
              <a:ext cx="238" cy="116"/>
            </a:xfrm>
            <a:custGeom>
              <a:avLst/>
              <a:gdLst>
                <a:gd name="T0" fmla="*/ 256 w 341"/>
                <a:gd name="T1" fmla="*/ 8 h 165"/>
                <a:gd name="T2" fmla="*/ 249 w 341"/>
                <a:gd name="T3" fmla="*/ 23 h 165"/>
                <a:gd name="T4" fmla="*/ 257 w 341"/>
                <a:gd name="T5" fmla="*/ 19 h 165"/>
                <a:gd name="T6" fmla="*/ 243 w 341"/>
                <a:gd name="T7" fmla="*/ 29 h 165"/>
                <a:gd name="T8" fmla="*/ 236 w 341"/>
                <a:gd name="T9" fmla="*/ 40 h 165"/>
                <a:gd name="T10" fmla="*/ 224 w 341"/>
                <a:gd name="T11" fmla="*/ 54 h 165"/>
                <a:gd name="T12" fmla="*/ 208 w 341"/>
                <a:gd name="T13" fmla="*/ 70 h 165"/>
                <a:gd name="T14" fmla="*/ 208 w 341"/>
                <a:gd name="T15" fmla="*/ 81 h 165"/>
                <a:gd name="T16" fmla="*/ 194 w 341"/>
                <a:gd name="T17" fmla="*/ 85 h 165"/>
                <a:gd name="T18" fmla="*/ 176 w 341"/>
                <a:gd name="T19" fmla="*/ 99 h 165"/>
                <a:gd name="T20" fmla="*/ 175 w 341"/>
                <a:gd name="T21" fmla="*/ 102 h 165"/>
                <a:gd name="T22" fmla="*/ 164 w 341"/>
                <a:gd name="T23" fmla="*/ 93 h 165"/>
                <a:gd name="T24" fmla="*/ 149 w 341"/>
                <a:gd name="T25" fmla="*/ 95 h 165"/>
                <a:gd name="T26" fmla="*/ 156 w 341"/>
                <a:gd name="T27" fmla="*/ 83 h 165"/>
                <a:gd name="T28" fmla="*/ 149 w 341"/>
                <a:gd name="T29" fmla="*/ 70 h 165"/>
                <a:gd name="T30" fmla="*/ 149 w 341"/>
                <a:gd name="T31" fmla="*/ 68 h 165"/>
                <a:gd name="T32" fmla="*/ 141 w 341"/>
                <a:gd name="T33" fmla="*/ 49 h 165"/>
                <a:gd name="T34" fmla="*/ 132 w 341"/>
                <a:gd name="T35" fmla="*/ 39 h 165"/>
                <a:gd name="T36" fmla="*/ 118 w 341"/>
                <a:gd name="T37" fmla="*/ 20 h 165"/>
                <a:gd name="T38" fmla="*/ 99 w 341"/>
                <a:gd name="T39" fmla="*/ 10 h 165"/>
                <a:gd name="T40" fmla="*/ 83 w 341"/>
                <a:gd name="T41" fmla="*/ 6 h 165"/>
                <a:gd name="T42" fmla="*/ 66 w 341"/>
                <a:gd name="T43" fmla="*/ 5 h 165"/>
                <a:gd name="T44" fmla="*/ 48 w 341"/>
                <a:gd name="T45" fmla="*/ 8 h 165"/>
                <a:gd name="T46" fmla="*/ 31 w 341"/>
                <a:gd name="T47" fmla="*/ 17 h 165"/>
                <a:gd name="T48" fmla="*/ 15 w 341"/>
                <a:gd name="T49" fmla="*/ 31 h 165"/>
                <a:gd name="T50" fmla="*/ 6 w 341"/>
                <a:gd name="T51" fmla="*/ 49 h 165"/>
                <a:gd name="T52" fmla="*/ 1 w 341"/>
                <a:gd name="T53" fmla="*/ 68 h 165"/>
                <a:gd name="T54" fmla="*/ 1 w 341"/>
                <a:gd name="T55" fmla="*/ 85 h 165"/>
                <a:gd name="T56" fmla="*/ 4 w 341"/>
                <a:gd name="T57" fmla="*/ 104 h 165"/>
                <a:gd name="T58" fmla="*/ 1 w 341"/>
                <a:gd name="T59" fmla="*/ 119 h 165"/>
                <a:gd name="T60" fmla="*/ 78 w 341"/>
                <a:gd name="T61" fmla="*/ 109 h 165"/>
                <a:gd name="T62" fmla="*/ 75 w 341"/>
                <a:gd name="T63" fmla="*/ 84 h 165"/>
                <a:gd name="T64" fmla="*/ 73 w 341"/>
                <a:gd name="T65" fmla="*/ 81 h 165"/>
                <a:gd name="T66" fmla="*/ 74 w 341"/>
                <a:gd name="T67" fmla="*/ 72 h 165"/>
                <a:gd name="T68" fmla="*/ 86 w 341"/>
                <a:gd name="T69" fmla="*/ 78 h 165"/>
                <a:gd name="T70" fmla="*/ 86 w 341"/>
                <a:gd name="T71" fmla="*/ 80 h 165"/>
                <a:gd name="T72" fmla="*/ 93 w 341"/>
                <a:gd name="T73" fmla="*/ 93 h 165"/>
                <a:gd name="T74" fmla="*/ 94 w 341"/>
                <a:gd name="T75" fmla="*/ 95 h 165"/>
                <a:gd name="T76" fmla="*/ 94 w 341"/>
                <a:gd name="T77" fmla="*/ 111 h 165"/>
                <a:gd name="T78" fmla="*/ 102 w 341"/>
                <a:gd name="T79" fmla="*/ 131 h 165"/>
                <a:gd name="T80" fmla="*/ 118 w 341"/>
                <a:gd name="T81" fmla="*/ 149 h 165"/>
                <a:gd name="T82" fmla="*/ 134 w 341"/>
                <a:gd name="T83" fmla="*/ 160 h 165"/>
                <a:gd name="T84" fmla="*/ 151 w 341"/>
                <a:gd name="T85" fmla="*/ 164 h 165"/>
                <a:gd name="T86" fmla="*/ 171 w 341"/>
                <a:gd name="T87" fmla="*/ 163 h 165"/>
                <a:gd name="T88" fmla="*/ 182 w 341"/>
                <a:gd name="T89" fmla="*/ 161 h 165"/>
                <a:gd name="T90" fmla="*/ 181 w 341"/>
                <a:gd name="T91" fmla="*/ 161 h 165"/>
                <a:gd name="T92" fmla="*/ 200 w 341"/>
                <a:gd name="T93" fmla="*/ 163 h 165"/>
                <a:gd name="T94" fmla="*/ 220 w 341"/>
                <a:gd name="T95" fmla="*/ 159 h 165"/>
                <a:gd name="T96" fmla="*/ 236 w 341"/>
                <a:gd name="T97" fmla="*/ 150 h 165"/>
                <a:gd name="T98" fmla="*/ 247 w 341"/>
                <a:gd name="T99" fmla="*/ 138 h 165"/>
                <a:gd name="T100" fmla="*/ 246 w 341"/>
                <a:gd name="T101" fmla="*/ 137 h 165"/>
                <a:gd name="T102" fmla="*/ 264 w 341"/>
                <a:gd name="T103" fmla="*/ 123 h 165"/>
                <a:gd name="T104" fmla="*/ 274 w 341"/>
                <a:gd name="T105" fmla="*/ 108 h 165"/>
                <a:gd name="T106" fmla="*/ 276 w 341"/>
                <a:gd name="T107" fmla="*/ 107 h 165"/>
                <a:gd name="T108" fmla="*/ 289 w 341"/>
                <a:gd name="T109" fmla="*/ 93 h 165"/>
                <a:gd name="T110" fmla="*/ 291 w 341"/>
                <a:gd name="T111" fmla="*/ 88 h 165"/>
                <a:gd name="T112" fmla="*/ 305 w 341"/>
                <a:gd name="T113" fmla="*/ 77 h 165"/>
                <a:gd name="T114" fmla="*/ 312 w 341"/>
                <a:gd name="T115" fmla="*/ 66 h 165"/>
                <a:gd name="T116" fmla="*/ 314 w 341"/>
                <a:gd name="T117" fmla="*/ 66 h 165"/>
                <a:gd name="T118" fmla="*/ 327 w 341"/>
                <a:gd name="T119" fmla="*/ 49 h 165"/>
                <a:gd name="T120" fmla="*/ 329 w 341"/>
                <a:gd name="T121" fmla="*/ 42 h 165"/>
                <a:gd name="T122" fmla="*/ 340 w 341"/>
                <a:gd name="T123" fmla="*/ 27 h 165"/>
                <a:gd name="T124" fmla="*/ 260 w 341"/>
                <a:gd name="T1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" h="165">
                  <a:moveTo>
                    <a:pt x="260" y="0"/>
                  </a:moveTo>
                  <a:lnTo>
                    <a:pt x="258" y="2"/>
                  </a:lnTo>
                  <a:lnTo>
                    <a:pt x="256" y="8"/>
                  </a:lnTo>
                  <a:lnTo>
                    <a:pt x="252" y="13"/>
                  </a:lnTo>
                  <a:lnTo>
                    <a:pt x="250" y="18"/>
                  </a:lnTo>
                  <a:lnTo>
                    <a:pt x="249" y="23"/>
                  </a:lnTo>
                  <a:lnTo>
                    <a:pt x="256" y="21"/>
                  </a:lnTo>
                  <a:lnTo>
                    <a:pt x="260" y="18"/>
                  </a:lnTo>
                  <a:lnTo>
                    <a:pt x="257" y="19"/>
                  </a:lnTo>
                  <a:lnTo>
                    <a:pt x="249" y="23"/>
                  </a:lnTo>
                  <a:lnTo>
                    <a:pt x="248" y="25"/>
                  </a:lnTo>
                  <a:lnTo>
                    <a:pt x="243" y="29"/>
                  </a:lnTo>
                  <a:lnTo>
                    <a:pt x="240" y="35"/>
                  </a:lnTo>
                  <a:lnTo>
                    <a:pt x="239" y="39"/>
                  </a:lnTo>
                  <a:lnTo>
                    <a:pt x="236" y="40"/>
                  </a:lnTo>
                  <a:lnTo>
                    <a:pt x="231" y="44"/>
                  </a:lnTo>
                  <a:lnTo>
                    <a:pt x="227" y="49"/>
                  </a:lnTo>
                  <a:lnTo>
                    <a:pt x="224" y="54"/>
                  </a:lnTo>
                  <a:lnTo>
                    <a:pt x="218" y="60"/>
                  </a:lnTo>
                  <a:lnTo>
                    <a:pt x="213" y="66"/>
                  </a:lnTo>
                  <a:lnTo>
                    <a:pt x="208" y="70"/>
                  </a:lnTo>
                  <a:lnTo>
                    <a:pt x="204" y="75"/>
                  </a:lnTo>
                  <a:lnTo>
                    <a:pt x="203" y="80"/>
                  </a:lnTo>
                  <a:lnTo>
                    <a:pt x="208" y="81"/>
                  </a:lnTo>
                  <a:lnTo>
                    <a:pt x="204" y="81"/>
                  </a:lnTo>
                  <a:lnTo>
                    <a:pt x="200" y="81"/>
                  </a:lnTo>
                  <a:lnTo>
                    <a:pt x="194" y="85"/>
                  </a:lnTo>
                  <a:lnTo>
                    <a:pt x="187" y="89"/>
                  </a:lnTo>
                  <a:lnTo>
                    <a:pt x="181" y="94"/>
                  </a:lnTo>
                  <a:lnTo>
                    <a:pt x="176" y="99"/>
                  </a:lnTo>
                  <a:lnTo>
                    <a:pt x="175" y="103"/>
                  </a:lnTo>
                  <a:lnTo>
                    <a:pt x="171" y="108"/>
                  </a:lnTo>
                  <a:lnTo>
                    <a:pt x="175" y="102"/>
                  </a:lnTo>
                  <a:lnTo>
                    <a:pt x="175" y="101"/>
                  </a:lnTo>
                  <a:lnTo>
                    <a:pt x="170" y="97"/>
                  </a:lnTo>
                  <a:lnTo>
                    <a:pt x="164" y="93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49" y="95"/>
                  </a:lnTo>
                  <a:lnTo>
                    <a:pt x="159" y="93"/>
                  </a:lnTo>
                  <a:lnTo>
                    <a:pt x="158" y="91"/>
                  </a:lnTo>
                  <a:lnTo>
                    <a:pt x="156" y="83"/>
                  </a:lnTo>
                  <a:lnTo>
                    <a:pt x="154" y="78"/>
                  </a:lnTo>
                  <a:lnTo>
                    <a:pt x="151" y="72"/>
                  </a:lnTo>
                  <a:lnTo>
                    <a:pt x="149" y="70"/>
                  </a:lnTo>
                  <a:lnTo>
                    <a:pt x="144" y="69"/>
                  </a:lnTo>
                  <a:lnTo>
                    <a:pt x="149" y="70"/>
                  </a:lnTo>
                  <a:lnTo>
                    <a:pt x="149" y="68"/>
                  </a:lnTo>
                  <a:lnTo>
                    <a:pt x="147" y="61"/>
                  </a:lnTo>
                  <a:lnTo>
                    <a:pt x="144" y="53"/>
                  </a:lnTo>
                  <a:lnTo>
                    <a:pt x="141" y="49"/>
                  </a:lnTo>
                  <a:lnTo>
                    <a:pt x="136" y="42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29" y="32"/>
                  </a:lnTo>
                  <a:lnTo>
                    <a:pt x="124" y="25"/>
                  </a:lnTo>
                  <a:lnTo>
                    <a:pt x="118" y="20"/>
                  </a:lnTo>
                  <a:lnTo>
                    <a:pt x="112" y="17"/>
                  </a:lnTo>
                  <a:lnTo>
                    <a:pt x="106" y="12"/>
                  </a:lnTo>
                  <a:lnTo>
                    <a:pt x="99" y="10"/>
                  </a:lnTo>
                  <a:lnTo>
                    <a:pt x="95" y="8"/>
                  </a:lnTo>
                  <a:lnTo>
                    <a:pt x="89" y="7"/>
                  </a:lnTo>
                  <a:lnTo>
                    <a:pt x="83" y="6"/>
                  </a:lnTo>
                  <a:lnTo>
                    <a:pt x="78" y="5"/>
                  </a:lnTo>
                  <a:lnTo>
                    <a:pt x="72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6" y="6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37" y="12"/>
                  </a:lnTo>
                  <a:lnTo>
                    <a:pt x="31" y="17"/>
                  </a:lnTo>
                  <a:lnTo>
                    <a:pt x="26" y="21"/>
                  </a:lnTo>
                  <a:lnTo>
                    <a:pt x="20" y="25"/>
                  </a:lnTo>
                  <a:lnTo>
                    <a:pt x="15" y="31"/>
                  </a:lnTo>
                  <a:lnTo>
                    <a:pt x="11" y="38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4" y="55"/>
                  </a:lnTo>
                  <a:lnTo>
                    <a:pt x="2" y="62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1" y="85"/>
                  </a:lnTo>
                  <a:lnTo>
                    <a:pt x="2" y="93"/>
                  </a:lnTo>
                  <a:lnTo>
                    <a:pt x="3" y="99"/>
                  </a:lnTo>
                  <a:lnTo>
                    <a:pt x="4" y="104"/>
                  </a:lnTo>
                  <a:lnTo>
                    <a:pt x="3" y="109"/>
                  </a:lnTo>
                  <a:lnTo>
                    <a:pt x="2" y="116"/>
                  </a:lnTo>
                  <a:lnTo>
                    <a:pt x="1" y="119"/>
                  </a:lnTo>
                  <a:lnTo>
                    <a:pt x="80" y="118"/>
                  </a:lnTo>
                  <a:lnTo>
                    <a:pt x="80" y="114"/>
                  </a:lnTo>
                  <a:lnTo>
                    <a:pt x="78" y="109"/>
                  </a:lnTo>
                  <a:lnTo>
                    <a:pt x="78" y="95"/>
                  </a:lnTo>
                  <a:lnTo>
                    <a:pt x="76" y="89"/>
                  </a:lnTo>
                  <a:lnTo>
                    <a:pt x="75" y="84"/>
                  </a:lnTo>
                  <a:lnTo>
                    <a:pt x="73" y="82"/>
                  </a:lnTo>
                  <a:lnTo>
                    <a:pt x="69" y="86"/>
                  </a:lnTo>
                  <a:lnTo>
                    <a:pt x="73" y="81"/>
                  </a:lnTo>
                  <a:lnTo>
                    <a:pt x="76" y="77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80" y="77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84" y="73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7" y="85"/>
                  </a:lnTo>
                  <a:lnTo>
                    <a:pt x="90" y="91"/>
                  </a:lnTo>
                  <a:lnTo>
                    <a:pt x="93" y="93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4" y="95"/>
                  </a:lnTo>
                  <a:lnTo>
                    <a:pt x="93" y="100"/>
                  </a:lnTo>
                  <a:lnTo>
                    <a:pt x="94" y="106"/>
                  </a:lnTo>
                  <a:lnTo>
                    <a:pt x="94" y="111"/>
                  </a:lnTo>
                  <a:lnTo>
                    <a:pt x="96" y="119"/>
                  </a:lnTo>
                  <a:lnTo>
                    <a:pt x="98" y="123"/>
                  </a:lnTo>
                  <a:lnTo>
                    <a:pt x="102" y="131"/>
                  </a:lnTo>
                  <a:lnTo>
                    <a:pt x="106" y="135"/>
                  </a:lnTo>
                  <a:lnTo>
                    <a:pt x="111" y="141"/>
                  </a:lnTo>
                  <a:lnTo>
                    <a:pt x="118" y="149"/>
                  </a:lnTo>
                  <a:lnTo>
                    <a:pt x="123" y="153"/>
                  </a:lnTo>
                  <a:lnTo>
                    <a:pt x="129" y="156"/>
                  </a:lnTo>
                  <a:lnTo>
                    <a:pt x="134" y="160"/>
                  </a:lnTo>
                  <a:lnTo>
                    <a:pt x="139" y="161"/>
                  </a:lnTo>
                  <a:lnTo>
                    <a:pt x="145" y="163"/>
                  </a:lnTo>
                  <a:lnTo>
                    <a:pt x="151" y="164"/>
                  </a:lnTo>
                  <a:lnTo>
                    <a:pt x="157" y="164"/>
                  </a:lnTo>
                  <a:lnTo>
                    <a:pt x="163" y="164"/>
                  </a:lnTo>
                  <a:lnTo>
                    <a:pt x="171" y="163"/>
                  </a:lnTo>
                  <a:lnTo>
                    <a:pt x="176" y="162"/>
                  </a:lnTo>
                  <a:lnTo>
                    <a:pt x="181" y="161"/>
                  </a:lnTo>
                  <a:lnTo>
                    <a:pt x="182" y="161"/>
                  </a:lnTo>
                  <a:lnTo>
                    <a:pt x="185" y="156"/>
                  </a:lnTo>
                  <a:lnTo>
                    <a:pt x="180" y="160"/>
                  </a:lnTo>
                  <a:lnTo>
                    <a:pt x="181" y="161"/>
                  </a:lnTo>
                  <a:lnTo>
                    <a:pt x="186" y="163"/>
                  </a:lnTo>
                  <a:lnTo>
                    <a:pt x="194" y="163"/>
                  </a:lnTo>
                  <a:lnTo>
                    <a:pt x="200" y="163"/>
                  </a:lnTo>
                  <a:lnTo>
                    <a:pt x="207" y="161"/>
                  </a:lnTo>
                  <a:lnTo>
                    <a:pt x="213" y="161"/>
                  </a:lnTo>
                  <a:lnTo>
                    <a:pt x="220" y="159"/>
                  </a:lnTo>
                  <a:lnTo>
                    <a:pt x="225" y="155"/>
                  </a:lnTo>
                  <a:lnTo>
                    <a:pt x="231" y="152"/>
                  </a:lnTo>
                  <a:lnTo>
                    <a:pt x="236" y="150"/>
                  </a:lnTo>
                  <a:lnTo>
                    <a:pt x="240" y="145"/>
                  </a:lnTo>
                  <a:lnTo>
                    <a:pt x="246" y="139"/>
                  </a:lnTo>
                  <a:lnTo>
                    <a:pt x="247" y="138"/>
                  </a:lnTo>
                  <a:lnTo>
                    <a:pt x="247" y="132"/>
                  </a:lnTo>
                  <a:lnTo>
                    <a:pt x="246" y="137"/>
                  </a:lnTo>
                  <a:lnTo>
                    <a:pt x="246" y="137"/>
                  </a:lnTo>
                  <a:lnTo>
                    <a:pt x="250" y="135"/>
                  </a:lnTo>
                  <a:lnTo>
                    <a:pt x="259" y="127"/>
                  </a:lnTo>
                  <a:lnTo>
                    <a:pt x="264" y="123"/>
                  </a:lnTo>
                  <a:lnTo>
                    <a:pt x="268" y="119"/>
                  </a:lnTo>
                  <a:lnTo>
                    <a:pt x="273" y="111"/>
                  </a:lnTo>
                  <a:lnTo>
                    <a:pt x="274" y="108"/>
                  </a:lnTo>
                  <a:lnTo>
                    <a:pt x="272" y="100"/>
                  </a:lnTo>
                  <a:lnTo>
                    <a:pt x="274" y="107"/>
                  </a:lnTo>
                  <a:lnTo>
                    <a:pt x="276" y="107"/>
                  </a:lnTo>
                  <a:lnTo>
                    <a:pt x="280" y="104"/>
                  </a:lnTo>
                  <a:lnTo>
                    <a:pt x="286" y="99"/>
                  </a:lnTo>
                  <a:lnTo>
                    <a:pt x="289" y="93"/>
                  </a:lnTo>
                  <a:lnTo>
                    <a:pt x="291" y="88"/>
                  </a:lnTo>
                  <a:lnTo>
                    <a:pt x="290" y="72"/>
                  </a:lnTo>
                  <a:lnTo>
                    <a:pt x="291" y="88"/>
                  </a:lnTo>
                  <a:lnTo>
                    <a:pt x="291" y="88"/>
                  </a:lnTo>
                  <a:lnTo>
                    <a:pt x="297" y="85"/>
                  </a:lnTo>
                  <a:lnTo>
                    <a:pt x="305" y="77"/>
                  </a:lnTo>
                  <a:lnTo>
                    <a:pt x="308" y="72"/>
                  </a:lnTo>
                  <a:lnTo>
                    <a:pt x="312" y="67"/>
                  </a:lnTo>
                  <a:lnTo>
                    <a:pt x="312" y="66"/>
                  </a:lnTo>
                  <a:lnTo>
                    <a:pt x="311" y="54"/>
                  </a:lnTo>
                  <a:lnTo>
                    <a:pt x="312" y="66"/>
                  </a:lnTo>
                  <a:lnTo>
                    <a:pt x="314" y="66"/>
                  </a:lnTo>
                  <a:lnTo>
                    <a:pt x="320" y="61"/>
                  </a:lnTo>
                  <a:lnTo>
                    <a:pt x="324" y="54"/>
                  </a:lnTo>
                  <a:lnTo>
                    <a:pt x="327" y="49"/>
                  </a:lnTo>
                  <a:lnTo>
                    <a:pt x="328" y="44"/>
                  </a:lnTo>
                  <a:lnTo>
                    <a:pt x="328" y="41"/>
                  </a:lnTo>
                  <a:lnTo>
                    <a:pt x="329" y="42"/>
                  </a:lnTo>
                  <a:lnTo>
                    <a:pt x="334" y="39"/>
                  </a:lnTo>
                  <a:lnTo>
                    <a:pt x="338" y="33"/>
                  </a:lnTo>
                  <a:lnTo>
                    <a:pt x="340" y="27"/>
                  </a:lnTo>
                  <a:lnTo>
                    <a:pt x="340" y="26"/>
                  </a:lnTo>
                  <a:lnTo>
                    <a:pt x="340" y="25"/>
                  </a:lnTo>
                  <a:lnTo>
                    <a:pt x="260" y="0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1" name="Freeform 49">
              <a:extLst>
                <a:ext uri="{FF2B5EF4-FFF2-40B4-BE49-F238E27FC236}">
                  <a16:creationId xmlns:a16="http://schemas.microsoft.com/office/drawing/2014/main" id="{BAA84869-991B-4199-8F59-EE9A3A2D9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628"/>
              <a:ext cx="62" cy="102"/>
            </a:xfrm>
            <a:custGeom>
              <a:avLst/>
              <a:gdLst>
                <a:gd name="T0" fmla="*/ 1 w 88"/>
                <a:gd name="T1" fmla="*/ 1 h 142"/>
                <a:gd name="T2" fmla="*/ 0 w 88"/>
                <a:gd name="T3" fmla="*/ 7 h 142"/>
                <a:gd name="T4" fmla="*/ 1 w 88"/>
                <a:gd name="T5" fmla="*/ 18 h 142"/>
                <a:gd name="T6" fmla="*/ 2 w 88"/>
                <a:gd name="T7" fmla="*/ 23 h 142"/>
                <a:gd name="T8" fmla="*/ 4 w 88"/>
                <a:gd name="T9" fmla="*/ 30 h 142"/>
                <a:gd name="T10" fmla="*/ 7 w 88"/>
                <a:gd name="T11" fmla="*/ 46 h 142"/>
                <a:gd name="T12" fmla="*/ 11 w 88"/>
                <a:gd name="T13" fmla="*/ 56 h 142"/>
                <a:gd name="T14" fmla="*/ 15 w 88"/>
                <a:gd name="T15" fmla="*/ 73 h 142"/>
                <a:gd name="T16" fmla="*/ 17 w 88"/>
                <a:gd name="T17" fmla="*/ 89 h 142"/>
                <a:gd name="T18" fmla="*/ 18 w 88"/>
                <a:gd name="T19" fmla="*/ 97 h 142"/>
                <a:gd name="T20" fmla="*/ 19 w 88"/>
                <a:gd name="T21" fmla="*/ 106 h 142"/>
                <a:gd name="T22" fmla="*/ 19 w 88"/>
                <a:gd name="T23" fmla="*/ 110 h 142"/>
                <a:gd name="T24" fmla="*/ 18 w 88"/>
                <a:gd name="T25" fmla="*/ 115 h 142"/>
                <a:gd name="T26" fmla="*/ 18 w 88"/>
                <a:gd name="T27" fmla="*/ 109 h 142"/>
                <a:gd name="T28" fmla="*/ 17 w 88"/>
                <a:gd name="T29" fmla="*/ 110 h 142"/>
                <a:gd name="T30" fmla="*/ 14 w 88"/>
                <a:gd name="T31" fmla="*/ 115 h 142"/>
                <a:gd name="T32" fmla="*/ 11 w 88"/>
                <a:gd name="T33" fmla="*/ 119 h 142"/>
                <a:gd name="T34" fmla="*/ 11 w 88"/>
                <a:gd name="T35" fmla="*/ 126 h 142"/>
                <a:gd name="T36" fmla="*/ 14 w 88"/>
                <a:gd name="T37" fmla="*/ 130 h 142"/>
                <a:gd name="T38" fmla="*/ 17 w 88"/>
                <a:gd name="T39" fmla="*/ 136 h 142"/>
                <a:gd name="T40" fmla="*/ 22 w 88"/>
                <a:gd name="T41" fmla="*/ 139 h 142"/>
                <a:gd name="T42" fmla="*/ 28 w 88"/>
                <a:gd name="T43" fmla="*/ 140 h 142"/>
                <a:gd name="T44" fmla="*/ 34 w 88"/>
                <a:gd name="T45" fmla="*/ 141 h 142"/>
                <a:gd name="T46" fmla="*/ 40 w 88"/>
                <a:gd name="T47" fmla="*/ 140 h 142"/>
                <a:gd name="T48" fmla="*/ 55 w 88"/>
                <a:gd name="T49" fmla="*/ 139 h 142"/>
                <a:gd name="T50" fmla="*/ 62 w 88"/>
                <a:gd name="T51" fmla="*/ 137 h 142"/>
                <a:gd name="T52" fmla="*/ 69 w 88"/>
                <a:gd name="T53" fmla="*/ 137 h 142"/>
                <a:gd name="T54" fmla="*/ 73 w 88"/>
                <a:gd name="T55" fmla="*/ 135 h 142"/>
                <a:gd name="T56" fmla="*/ 79 w 88"/>
                <a:gd name="T57" fmla="*/ 131 h 142"/>
                <a:gd name="T58" fmla="*/ 83 w 88"/>
                <a:gd name="T59" fmla="*/ 126 h 142"/>
                <a:gd name="T60" fmla="*/ 87 w 88"/>
                <a:gd name="T61" fmla="*/ 121 h 142"/>
                <a:gd name="T62" fmla="*/ 86 w 88"/>
                <a:gd name="T63" fmla="*/ 116 h 142"/>
                <a:gd name="T64" fmla="*/ 82 w 88"/>
                <a:gd name="T65" fmla="*/ 110 h 142"/>
                <a:gd name="T66" fmla="*/ 78 w 88"/>
                <a:gd name="T67" fmla="*/ 109 h 142"/>
                <a:gd name="T68" fmla="*/ 77 w 88"/>
                <a:gd name="T69" fmla="*/ 109 h 142"/>
                <a:gd name="T70" fmla="*/ 77 w 88"/>
                <a:gd name="T71" fmla="*/ 115 h 142"/>
                <a:gd name="T72" fmla="*/ 76 w 88"/>
                <a:gd name="T73" fmla="*/ 110 h 142"/>
                <a:gd name="T74" fmla="*/ 76 w 88"/>
                <a:gd name="T75" fmla="*/ 110 h 142"/>
                <a:gd name="T76" fmla="*/ 74 w 88"/>
                <a:gd name="T77" fmla="*/ 105 h 142"/>
                <a:gd name="T78" fmla="*/ 74 w 88"/>
                <a:gd name="T79" fmla="*/ 89 h 142"/>
                <a:gd name="T80" fmla="*/ 76 w 88"/>
                <a:gd name="T81" fmla="*/ 69 h 142"/>
                <a:gd name="T82" fmla="*/ 78 w 88"/>
                <a:gd name="T83" fmla="*/ 55 h 142"/>
                <a:gd name="T84" fmla="*/ 83 w 88"/>
                <a:gd name="T85" fmla="*/ 24 h 142"/>
                <a:gd name="T86" fmla="*/ 84 w 88"/>
                <a:gd name="T87" fmla="*/ 19 h 142"/>
                <a:gd name="T88" fmla="*/ 84 w 88"/>
                <a:gd name="T89" fmla="*/ 14 h 142"/>
                <a:gd name="T90" fmla="*/ 83 w 88"/>
                <a:gd name="T91" fmla="*/ 7 h 142"/>
                <a:gd name="T92" fmla="*/ 82 w 88"/>
                <a:gd name="T93" fmla="*/ 3 h 142"/>
                <a:gd name="T94" fmla="*/ 80 w 88"/>
                <a:gd name="T95" fmla="*/ 0 h 142"/>
                <a:gd name="T96" fmla="*/ 1 w 88"/>
                <a:gd name="T97" fmla="*/ 1 h 142"/>
                <a:gd name="T98" fmla="*/ 1 w 88"/>
                <a:gd name="T99" fmla="*/ 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" h="142">
                  <a:moveTo>
                    <a:pt x="1" y="1"/>
                  </a:moveTo>
                  <a:lnTo>
                    <a:pt x="0" y="7"/>
                  </a:lnTo>
                  <a:lnTo>
                    <a:pt x="1" y="18"/>
                  </a:lnTo>
                  <a:lnTo>
                    <a:pt x="2" y="23"/>
                  </a:lnTo>
                  <a:lnTo>
                    <a:pt x="4" y="30"/>
                  </a:lnTo>
                  <a:lnTo>
                    <a:pt x="7" y="46"/>
                  </a:lnTo>
                  <a:lnTo>
                    <a:pt x="11" y="56"/>
                  </a:lnTo>
                  <a:lnTo>
                    <a:pt x="15" y="73"/>
                  </a:lnTo>
                  <a:lnTo>
                    <a:pt x="17" y="89"/>
                  </a:lnTo>
                  <a:lnTo>
                    <a:pt x="18" y="97"/>
                  </a:lnTo>
                  <a:lnTo>
                    <a:pt x="19" y="106"/>
                  </a:lnTo>
                  <a:lnTo>
                    <a:pt x="19" y="110"/>
                  </a:lnTo>
                  <a:lnTo>
                    <a:pt x="18" y="115"/>
                  </a:lnTo>
                  <a:lnTo>
                    <a:pt x="18" y="109"/>
                  </a:lnTo>
                  <a:lnTo>
                    <a:pt x="17" y="110"/>
                  </a:lnTo>
                  <a:lnTo>
                    <a:pt x="14" y="115"/>
                  </a:lnTo>
                  <a:lnTo>
                    <a:pt x="11" y="119"/>
                  </a:lnTo>
                  <a:lnTo>
                    <a:pt x="11" y="126"/>
                  </a:lnTo>
                  <a:lnTo>
                    <a:pt x="14" y="130"/>
                  </a:lnTo>
                  <a:lnTo>
                    <a:pt x="17" y="136"/>
                  </a:lnTo>
                  <a:lnTo>
                    <a:pt x="22" y="139"/>
                  </a:lnTo>
                  <a:lnTo>
                    <a:pt x="28" y="140"/>
                  </a:lnTo>
                  <a:lnTo>
                    <a:pt x="34" y="141"/>
                  </a:lnTo>
                  <a:lnTo>
                    <a:pt x="40" y="140"/>
                  </a:lnTo>
                  <a:lnTo>
                    <a:pt x="55" y="139"/>
                  </a:lnTo>
                  <a:lnTo>
                    <a:pt x="62" y="137"/>
                  </a:lnTo>
                  <a:lnTo>
                    <a:pt x="69" y="137"/>
                  </a:lnTo>
                  <a:lnTo>
                    <a:pt x="73" y="135"/>
                  </a:lnTo>
                  <a:lnTo>
                    <a:pt x="79" y="131"/>
                  </a:lnTo>
                  <a:lnTo>
                    <a:pt x="83" y="126"/>
                  </a:lnTo>
                  <a:lnTo>
                    <a:pt x="87" y="121"/>
                  </a:lnTo>
                  <a:lnTo>
                    <a:pt x="86" y="116"/>
                  </a:lnTo>
                  <a:lnTo>
                    <a:pt x="82" y="110"/>
                  </a:lnTo>
                  <a:lnTo>
                    <a:pt x="78" y="109"/>
                  </a:lnTo>
                  <a:lnTo>
                    <a:pt x="77" y="109"/>
                  </a:lnTo>
                  <a:lnTo>
                    <a:pt x="77" y="115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4" y="105"/>
                  </a:lnTo>
                  <a:lnTo>
                    <a:pt x="74" y="89"/>
                  </a:lnTo>
                  <a:lnTo>
                    <a:pt x="76" y="69"/>
                  </a:lnTo>
                  <a:lnTo>
                    <a:pt x="78" y="55"/>
                  </a:lnTo>
                  <a:lnTo>
                    <a:pt x="83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3" y="7"/>
                  </a:lnTo>
                  <a:lnTo>
                    <a:pt x="82" y="3"/>
                  </a:lnTo>
                  <a:lnTo>
                    <a:pt x="80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2" name="Freeform 50">
              <a:extLst>
                <a:ext uri="{FF2B5EF4-FFF2-40B4-BE49-F238E27FC236}">
                  <a16:creationId xmlns:a16="http://schemas.microsoft.com/office/drawing/2014/main" id="{962A9350-BC91-42EA-9B7C-EB60E2E76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628"/>
              <a:ext cx="62" cy="102"/>
            </a:xfrm>
            <a:custGeom>
              <a:avLst/>
              <a:gdLst>
                <a:gd name="T0" fmla="*/ 1 w 88"/>
                <a:gd name="T1" fmla="*/ 1 h 142"/>
                <a:gd name="T2" fmla="*/ 0 w 88"/>
                <a:gd name="T3" fmla="*/ 7 h 142"/>
                <a:gd name="T4" fmla="*/ 1 w 88"/>
                <a:gd name="T5" fmla="*/ 18 h 142"/>
                <a:gd name="T6" fmla="*/ 2 w 88"/>
                <a:gd name="T7" fmla="*/ 23 h 142"/>
                <a:gd name="T8" fmla="*/ 4 w 88"/>
                <a:gd name="T9" fmla="*/ 30 h 142"/>
                <a:gd name="T10" fmla="*/ 7 w 88"/>
                <a:gd name="T11" fmla="*/ 46 h 142"/>
                <a:gd name="T12" fmla="*/ 11 w 88"/>
                <a:gd name="T13" fmla="*/ 56 h 142"/>
                <a:gd name="T14" fmla="*/ 15 w 88"/>
                <a:gd name="T15" fmla="*/ 73 h 142"/>
                <a:gd name="T16" fmla="*/ 17 w 88"/>
                <a:gd name="T17" fmla="*/ 89 h 142"/>
                <a:gd name="T18" fmla="*/ 18 w 88"/>
                <a:gd name="T19" fmla="*/ 97 h 142"/>
                <a:gd name="T20" fmla="*/ 19 w 88"/>
                <a:gd name="T21" fmla="*/ 106 h 142"/>
                <a:gd name="T22" fmla="*/ 19 w 88"/>
                <a:gd name="T23" fmla="*/ 110 h 142"/>
                <a:gd name="T24" fmla="*/ 18 w 88"/>
                <a:gd name="T25" fmla="*/ 115 h 142"/>
                <a:gd name="T26" fmla="*/ 18 w 88"/>
                <a:gd name="T27" fmla="*/ 109 h 142"/>
                <a:gd name="T28" fmla="*/ 17 w 88"/>
                <a:gd name="T29" fmla="*/ 110 h 142"/>
                <a:gd name="T30" fmla="*/ 14 w 88"/>
                <a:gd name="T31" fmla="*/ 115 h 142"/>
                <a:gd name="T32" fmla="*/ 11 w 88"/>
                <a:gd name="T33" fmla="*/ 119 h 142"/>
                <a:gd name="T34" fmla="*/ 11 w 88"/>
                <a:gd name="T35" fmla="*/ 126 h 142"/>
                <a:gd name="T36" fmla="*/ 14 w 88"/>
                <a:gd name="T37" fmla="*/ 130 h 142"/>
                <a:gd name="T38" fmla="*/ 17 w 88"/>
                <a:gd name="T39" fmla="*/ 136 h 142"/>
                <a:gd name="T40" fmla="*/ 22 w 88"/>
                <a:gd name="T41" fmla="*/ 139 h 142"/>
                <a:gd name="T42" fmla="*/ 28 w 88"/>
                <a:gd name="T43" fmla="*/ 140 h 142"/>
                <a:gd name="T44" fmla="*/ 34 w 88"/>
                <a:gd name="T45" fmla="*/ 141 h 142"/>
                <a:gd name="T46" fmla="*/ 40 w 88"/>
                <a:gd name="T47" fmla="*/ 140 h 142"/>
                <a:gd name="T48" fmla="*/ 55 w 88"/>
                <a:gd name="T49" fmla="*/ 139 h 142"/>
                <a:gd name="T50" fmla="*/ 62 w 88"/>
                <a:gd name="T51" fmla="*/ 137 h 142"/>
                <a:gd name="T52" fmla="*/ 69 w 88"/>
                <a:gd name="T53" fmla="*/ 137 h 142"/>
                <a:gd name="T54" fmla="*/ 73 w 88"/>
                <a:gd name="T55" fmla="*/ 135 h 142"/>
                <a:gd name="T56" fmla="*/ 79 w 88"/>
                <a:gd name="T57" fmla="*/ 131 h 142"/>
                <a:gd name="T58" fmla="*/ 83 w 88"/>
                <a:gd name="T59" fmla="*/ 126 h 142"/>
                <a:gd name="T60" fmla="*/ 87 w 88"/>
                <a:gd name="T61" fmla="*/ 121 h 142"/>
                <a:gd name="T62" fmla="*/ 86 w 88"/>
                <a:gd name="T63" fmla="*/ 116 h 142"/>
                <a:gd name="T64" fmla="*/ 82 w 88"/>
                <a:gd name="T65" fmla="*/ 110 h 142"/>
                <a:gd name="T66" fmla="*/ 78 w 88"/>
                <a:gd name="T67" fmla="*/ 109 h 142"/>
                <a:gd name="T68" fmla="*/ 77 w 88"/>
                <a:gd name="T69" fmla="*/ 109 h 142"/>
                <a:gd name="T70" fmla="*/ 77 w 88"/>
                <a:gd name="T71" fmla="*/ 115 h 142"/>
                <a:gd name="T72" fmla="*/ 76 w 88"/>
                <a:gd name="T73" fmla="*/ 110 h 142"/>
                <a:gd name="T74" fmla="*/ 76 w 88"/>
                <a:gd name="T75" fmla="*/ 110 h 142"/>
                <a:gd name="T76" fmla="*/ 74 w 88"/>
                <a:gd name="T77" fmla="*/ 105 h 142"/>
                <a:gd name="T78" fmla="*/ 74 w 88"/>
                <a:gd name="T79" fmla="*/ 89 h 142"/>
                <a:gd name="T80" fmla="*/ 76 w 88"/>
                <a:gd name="T81" fmla="*/ 69 h 142"/>
                <a:gd name="T82" fmla="*/ 78 w 88"/>
                <a:gd name="T83" fmla="*/ 55 h 142"/>
                <a:gd name="T84" fmla="*/ 83 w 88"/>
                <a:gd name="T85" fmla="*/ 24 h 142"/>
                <a:gd name="T86" fmla="*/ 84 w 88"/>
                <a:gd name="T87" fmla="*/ 19 h 142"/>
                <a:gd name="T88" fmla="*/ 84 w 88"/>
                <a:gd name="T89" fmla="*/ 14 h 142"/>
                <a:gd name="T90" fmla="*/ 83 w 88"/>
                <a:gd name="T91" fmla="*/ 7 h 142"/>
                <a:gd name="T92" fmla="*/ 82 w 88"/>
                <a:gd name="T93" fmla="*/ 3 h 142"/>
                <a:gd name="T94" fmla="*/ 80 w 88"/>
                <a:gd name="T95" fmla="*/ 0 h 142"/>
                <a:gd name="T96" fmla="*/ 1 w 88"/>
                <a:gd name="T97" fmla="*/ 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42">
                  <a:moveTo>
                    <a:pt x="1" y="1"/>
                  </a:moveTo>
                  <a:lnTo>
                    <a:pt x="0" y="7"/>
                  </a:lnTo>
                  <a:lnTo>
                    <a:pt x="1" y="18"/>
                  </a:lnTo>
                  <a:lnTo>
                    <a:pt x="2" y="23"/>
                  </a:lnTo>
                  <a:lnTo>
                    <a:pt x="4" y="30"/>
                  </a:lnTo>
                  <a:lnTo>
                    <a:pt x="7" y="46"/>
                  </a:lnTo>
                  <a:lnTo>
                    <a:pt x="11" y="56"/>
                  </a:lnTo>
                  <a:lnTo>
                    <a:pt x="15" y="73"/>
                  </a:lnTo>
                  <a:lnTo>
                    <a:pt x="17" y="89"/>
                  </a:lnTo>
                  <a:lnTo>
                    <a:pt x="18" y="97"/>
                  </a:lnTo>
                  <a:lnTo>
                    <a:pt x="19" y="106"/>
                  </a:lnTo>
                  <a:lnTo>
                    <a:pt x="19" y="110"/>
                  </a:lnTo>
                  <a:lnTo>
                    <a:pt x="18" y="115"/>
                  </a:lnTo>
                  <a:lnTo>
                    <a:pt x="18" y="109"/>
                  </a:lnTo>
                  <a:lnTo>
                    <a:pt x="17" y="110"/>
                  </a:lnTo>
                  <a:lnTo>
                    <a:pt x="14" y="115"/>
                  </a:lnTo>
                  <a:lnTo>
                    <a:pt x="11" y="119"/>
                  </a:lnTo>
                  <a:lnTo>
                    <a:pt x="11" y="126"/>
                  </a:lnTo>
                  <a:lnTo>
                    <a:pt x="14" y="130"/>
                  </a:lnTo>
                  <a:lnTo>
                    <a:pt x="17" y="136"/>
                  </a:lnTo>
                  <a:lnTo>
                    <a:pt x="22" y="139"/>
                  </a:lnTo>
                  <a:lnTo>
                    <a:pt x="28" y="140"/>
                  </a:lnTo>
                  <a:lnTo>
                    <a:pt x="34" y="141"/>
                  </a:lnTo>
                  <a:lnTo>
                    <a:pt x="40" y="140"/>
                  </a:lnTo>
                  <a:lnTo>
                    <a:pt x="55" y="139"/>
                  </a:lnTo>
                  <a:lnTo>
                    <a:pt x="62" y="137"/>
                  </a:lnTo>
                  <a:lnTo>
                    <a:pt x="69" y="137"/>
                  </a:lnTo>
                  <a:lnTo>
                    <a:pt x="73" y="135"/>
                  </a:lnTo>
                  <a:lnTo>
                    <a:pt x="79" y="131"/>
                  </a:lnTo>
                  <a:lnTo>
                    <a:pt x="83" y="126"/>
                  </a:lnTo>
                  <a:lnTo>
                    <a:pt x="87" y="121"/>
                  </a:lnTo>
                  <a:lnTo>
                    <a:pt x="86" y="116"/>
                  </a:lnTo>
                  <a:lnTo>
                    <a:pt x="82" y="110"/>
                  </a:lnTo>
                  <a:lnTo>
                    <a:pt x="78" y="109"/>
                  </a:lnTo>
                  <a:lnTo>
                    <a:pt x="77" y="109"/>
                  </a:lnTo>
                  <a:lnTo>
                    <a:pt x="77" y="115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4" y="105"/>
                  </a:lnTo>
                  <a:lnTo>
                    <a:pt x="74" y="89"/>
                  </a:lnTo>
                  <a:lnTo>
                    <a:pt x="76" y="69"/>
                  </a:lnTo>
                  <a:lnTo>
                    <a:pt x="78" y="55"/>
                  </a:lnTo>
                  <a:lnTo>
                    <a:pt x="83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3" y="7"/>
                  </a:lnTo>
                  <a:lnTo>
                    <a:pt x="82" y="3"/>
                  </a:lnTo>
                  <a:lnTo>
                    <a:pt x="80" y="0"/>
                  </a:lnTo>
                  <a:lnTo>
                    <a:pt x="1" y="1"/>
                  </a:lnTo>
                </a:path>
              </a:pathLst>
            </a:custGeom>
            <a:solidFill>
              <a:srgbClr val="FF99CC"/>
            </a:solidFill>
            <a:ln w="9525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3" name="Freeform 51">
              <a:extLst>
                <a:ext uri="{FF2B5EF4-FFF2-40B4-BE49-F238E27FC236}">
                  <a16:creationId xmlns:a16="http://schemas.microsoft.com/office/drawing/2014/main" id="{11E1699F-5D9A-4502-A7DF-F410C476E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457"/>
              <a:ext cx="222" cy="193"/>
            </a:xfrm>
            <a:custGeom>
              <a:avLst/>
              <a:gdLst>
                <a:gd name="T0" fmla="*/ 76 w 321"/>
                <a:gd name="T1" fmla="*/ 270 h 271"/>
                <a:gd name="T2" fmla="*/ 10 w 321"/>
                <a:gd name="T3" fmla="*/ 225 h 271"/>
                <a:gd name="T4" fmla="*/ 0 w 321"/>
                <a:gd name="T5" fmla="*/ 156 h 271"/>
                <a:gd name="T6" fmla="*/ 0 w 321"/>
                <a:gd name="T7" fmla="*/ 81 h 271"/>
                <a:gd name="T8" fmla="*/ 34 w 321"/>
                <a:gd name="T9" fmla="*/ 22 h 271"/>
                <a:gd name="T10" fmla="*/ 98 w 321"/>
                <a:gd name="T11" fmla="*/ 0 h 271"/>
                <a:gd name="T12" fmla="*/ 198 w 321"/>
                <a:gd name="T13" fmla="*/ 0 h 271"/>
                <a:gd name="T14" fmla="*/ 274 w 321"/>
                <a:gd name="T15" fmla="*/ 0 h 271"/>
                <a:gd name="T16" fmla="*/ 320 w 321"/>
                <a:gd name="T17" fmla="*/ 59 h 271"/>
                <a:gd name="T18" fmla="*/ 320 w 321"/>
                <a:gd name="T19" fmla="*/ 127 h 271"/>
                <a:gd name="T20" fmla="*/ 320 w 321"/>
                <a:gd name="T21" fmla="*/ 201 h 271"/>
                <a:gd name="T22" fmla="*/ 274 w 321"/>
                <a:gd name="T23" fmla="*/ 248 h 271"/>
                <a:gd name="T24" fmla="*/ 268 w 321"/>
                <a:gd name="T25" fmla="*/ 25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1" h="271">
                  <a:moveTo>
                    <a:pt x="76" y="270"/>
                  </a:moveTo>
                  <a:lnTo>
                    <a:pt x="10" y="225"/>
                  </a:lnTo>
                  <a:lnTo>
                    <a:pt x="0" y="156"/>
                  </a:lnTo>
                  <a:lnTo>
                    <a:pt x="0" y="81"/>
                  </a:lnTo>
                  <a:lnTo>
                    <a:pt x="34" y="22"/>
                  </a:lnTo>
                  <a:lnTo>
                    <a:pt x="98" y="0"/>
                  </a:lnTo>
                  <a:lnTo>
                    <a:pt x="198" y="0"/>
                  </a:lnTo>
                  <a:lnTo>
                    <a:pt x="274" y="0"/>
                  </a:lnTo>
                  <a:lnTo>
                    <a:pt x="320" y="59"/>
                  </a:lnTo>
                  <a:lnTo>
                    <a:pt x="320" y="127"/>
                  </a:lnTo>
                  <a:lnTo>
                    <a:pt x="320" y="201"/>
                  </a:lnTo>
                  <a:lnTo>
                    <a:pt x="274" y="248"/>
                  </a:lnTo>
                  <a:lnTo>
                    <a:pt x="268" y="259"/>
                  </a:lnTo>
                </a:path>
              </a:pathLst>
            </a:custGeom>
            <a:noFill/>
            <a:ln w="19050" cap="flat" cmpd="sng">
              <a:solidFill>
                <a:srgbClr val="B052A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4" name="Freeform 52">
              <a:extLst>
                <a:ext uri="{FF2B5EF4-FFF2-40B4-BE49-F238E27FC236}">
                  <a16:creationId xmlns:a16="http://schemas.microsoft.com/office/drawing/2014/main" id="{CDE77F60-FF9B-4E41-BD00-56E26E85D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646"/>
              <a:ext cx="78" cy="92"/>
            </a:xfrm>
            <a:custGeom>
              <a:avLst/>
              <a:gdLst>
                <a:gd name="T0" fmla="*/ 0 w 111"/>
                <a:gd name="T1" fmla="*/ 0 h 128"/>
                <a:gd name="T2" fmla="*/ 77 w 111"/>
                <a:gd name="T3" fmla="*/ 0 h 128"/>
                <a:gd name="T4" fmla="*/ 110 w 111"/>
                <a:gd name="T5" fmla="*/ 63 h 128"/>
                <a:gd name="T6" fmla="*/ 82 w 111"/>
                <a:gd name="T7" fmla="*/ 127 h 128"/>
                <a:gd name="T8" fmla="*/ 0 w 111"/>
                <a:gd name="T9" fmla="*/ 127 h 128"/>
                <a:gd name="T10" fmla="*/ 0 w 111"/>
                <a:gd name="T11" fmla="*/ 1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28">
                  <a:moveTo>
                    <a:pt x="0" y="0"/>
                  </a:moveTo>
                  <a:lnTo>
                    <a:pt x="77" y="0"/>
                  </a:lnTo>
                  <a:lnTo>
                    <a:pt x="110" y="63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127"/>
                  </a:lnTo>
                </a:path>
              </a:pathLst>
            </a:custGeom>
            <a:noFill/>
            <a:ln w="19050" cap="flat" cmpd="sng">
              <a:solidFill>
                <a:srgbClr val="B052A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5" name="Freeform 53">
              <a:extLst>
                <a:ext uri="{FF2B5EF4-FFF2-40B4-BE49-F238E27FC236}">
                  <a16:creationId xmlns:a16="http://schemas.microsoft.com/office/drawing/2014/main" id="{61558FED-36D2-42EE-BCCF-3F70D8061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737"/>
              <a:ext cx="30" cy="479"/>
            </a:xfrm>
            <a:custGeom>
              <a:avLst/>
              <a:gdLst>
                <a:gd name="T0" fmla="*/ 0 w 43"/>
                <a:gd name="T1" fmla="*/ 0 h 670"/>
                <a:gd name="T2" fmla="*/ 24 w 43"/>
                <a:gd name="T3" fmla="*/ 74 h 670"/>
                <a:gd name="T4" fmla="*/ 24 w 43"/>
                <a:gd name="T5" fmla="*/ 167 h 670"/>
                <a:gd name="T6" fmla="*/ 24 w 43"/>
                <a:gd name="T7" fmla="*/ 265 h 670"/>
                <a:gd name="T8" fmla="*/ 24 w 43"/>
                <a:gd name="T9" fmla="*/ 356 h 670"/>
                <a:gd name="T10" fmla="*/ 24 w 43"/>
                <a:gd name="T11" fmla="*/ 438 h 670"/>
                <a:gd name="T12" fmla="*/ 42 w 43"/>
                <a:gd name="T13" fmla="*/ 507 h 670"/>
                <a:gd name="T14" fmla="*/ 42 w 43"/>
                <a:gd name="T15" fmla="*/ 576 h 670"/>
                <a:gd name="T16" fmla="*/ 42 w 43"/>
                <a:gd name="T17" fmla="*/ 651 h 670"/>
                <a:gd name="T18" fmla="*/ 42 w 43"/>
                <a:gd name="T19" fmla="*/ 669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70">
                  <a:moveTo>
                    <a:pt x="0" y="0"/>
                  </a:moveTo>
                  <a:lnTo>
                    <a:pt x="24" y="74"/>
                  </a:lnTo>
                  <a:lnTo>
                    <a:pt x="24" y="167"/>
                  </a:lnTo>
                  <a:lnTo>
                    <a:pt x="24" y="265"/>
                  </a:lnTo>
                  <a:lnTo>
                    <a:pt x="24" y="356"/>
                  </a:lnTo>
                  <a:lnTo>
                    <a:pt x="24" y="438"/>
                  </a:lnTo>
                  <a:lnTo>
                    <a:pt x="42" y="507"/>
                  </a:lnTo>
                  <a:lnTo>
                    <a:pt x="42" y="576"/>
                  </a:lnTo>
                  <a:lnTo>
                    <a:pt x="42" y="651"/>
                  </a:lnTo>
                  <a:lnTo>
                    <a:pt x="42" y="669"/>
                  </a:lnTo>
                </a:path>
              </a:pathLst>
            </a:custGeom>
            <a:noFill/>
            <a:ln w="19050" cap="flat" cmpd="sng">
              <a:solidFill>
                <a:srgbClr val="B052A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6" name="Freeform 54">
              <a:extLst>
                <a:ext uri="{FF2B5EF4-FFF2-40B4-BE49-F238E27FC236}">
                  <a16:creationId xmlns:a16="http://schemas.microsoft.com/office/drawing/2014/main" id="{89206BFA-5846-47B1-9C8F-01846CB9B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742"/>
              <a:ext cx="71" cy="474"/>
            </a:xfrm>
            <a:custGeom>
              <a:avLst/>
              <a:gdLst>
                <a:gd name="T0" fmla="*/ 100 w 101"/>
                <a:gd name="T1" fmla="*/ 663 h 664"/>
                <a:gd name="T2" fmla="*/ 52 w 101"/>
                <a:gd name="T3" fmla="*/ 606 h 664"/>
                <a:gd name="T4" fmla="*/ 34 w 101"/>
                <a:gd name="T5" fmla="*/ 535 h 664"/>
                <a:gd name="T6" fmla="*/ 34 w 101"/>
                <a:gd name="T7" fmla="*/ 455 h 664"/>
                <a:gd name="T8" fmla="*/ 34 w 101"/>
                <a:gd name="T9" fmla="*/ 374 h 664"/>
                <a:gd name="T10" fmla="*/ 34 w 101"/>
                <a:gd name="T11" fmla="*/ 294 h 664"/>
                <a:gd name="T12" fmla="*/ 24 w 101"/>
                <a:gd name="T13" fmla="*/ 223 h 664"/>
                <a:gd name="T14" fmla="*/ 24 w 101"/>
                <a:gd name="T15" fmla="*/ 154 h 664"/>
                <a:gd name="T16" fmla="*/ 0 w 101"/>
                <a:gd name="T17" fmla="*/ 91 h 664"/>
                <a:gd name="T18" fmla="*/ 0 w 101"/>
                <a:gd name="T19" fmla="*/ 11 h 664"/>
                <a:gd name="T20" fmla="*/ 0 w 101"/>
                <a:gd name="T21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664">
                  <a:moveTo>
                    <a:pt x="100" y="663"/>
                  </a:moveTo>
                  <a:lnTo>
                    <a:pt x="52" y="606"/>
                  </a:lnTo>
                  <a:lnTo>
                    <a:pt x="34" y="535"/>
                  </a:lnTo>
                  <a:lnTo>
                    <a:pt x="34" y="455"/>
                  </a:lnTo>
                  <a:lnTo>
                    <a:pt x="34" y="374"/>
                  </a:lnTo>
                  <a:lnTo>
                    <a:pt x="34" y="294"/>
                  </a:lnTo>
                  <a:lnTo>
                    <a:pt x="24" y="223"/>
                  </a:lnTo>
                  <a:lnTo>
                    <a:pt x="24" y="154"/>
                  </a:lnTo>
                  <a:lnTo>
                    <a:pt x="0" y="9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7" name="Freeform 55">
              <a:extLst>
                <a:ext uri="{FF2B5EF4-FFF2-40B4-BE49-F238E27FC236}">
                  <a16:creationId xmlns:a16="http://schemas.microsoft.com/office/drawing/2014/main" id="{9542298E-E3D6-4CDD-A6C1-BCC94FE09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692"/>
              <a:ext cx="78" cy="50"/>
            </a:xfrm>
            <a:custGeom>
              <a:avLst/>
              <a:gdLst>
                <a:gd name="T0" fmla="*/ 112 w 113"/>
                <a:gd name="T1" fmla="*/ 70 h 71"/>
                <a:gd name="T2" fmla="*/ 64 w 113"/>
                <a:gd name="T3" fmla="*/ 23 h 71"/>
                <a:gd name="T4" fmla="*/ 0 w 113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71">
                  <a:moveTo>
                    <a:pt x="112" y="70"/>
                  </a:moveTo>
                  <a:lnTo>
                    <a:pt x="64" y="23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B052A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8" name="Line 56">
              <a:extLst>
                <a:ext uri="{FF2B5EF4-FFF2-40B4-BE49-F238E27FC236}">
                  <a16:creationId xmlns:a16="http://schemas.microsoft.com/office/drawing/2014/main" id="{2C97CABD-1D9B-40F8-B51E-2E29E2063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1844"/>
              <a:ext cx="0" cy="23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49" name="Line 57">
              <a:extLst>
                <a:ext uri="{FF2B5EF4-FFF2-40B4-BE49-F238E27FC236}">
                  <a16:creationId xmlns:a16="http://schemas.microsoft.com/office/drawing/2014/main" id="{AD9BB78C-1CDE-47A3-96D2-10005BC05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646"/>
              <a:ext cx="12" cy="43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50" name="Oval 58" descr="50%">
              <a:extLst>
                <a:ext uri="{FF2B5EF4-FFF2-40B4-BE49-F238E27FC236}">
                  <a16:creationId xmlns:a16="http://schemas.microsoft.com/office/drawing/2014/main" id="{F4A03A8F-9274-49FF-8266-1A9C7A772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" y="1713"/>
              <a:ext cx="24" cy="26"/>
            </a:xfrm>
            <a:prstGeom prst="ellipse">
              <a:avLst/>
            </a:prstGeom>
            <a:pattFill prst="pct50">
              <a:fgClr>
                <a:srgbClr val="FFFFFF"/>
              </a:fgClr>
              <a:bgClr>
                <a:srgbClr val="CCCCCC"/>
              </a:bgClr>
            </a:patt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51" name="Freeform 59">
              <a:extLst>
                <a:ext uri="{FF2B5EF4-FFF2-40B4-BE49-F238E27FC236}">
                  <a16:creationId xmlns:a16="http://schemas.microsoft.com/office/drawing/2014/main" id="{4A0EBDE4-E3CE-4E96-821F-8CD27D25C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2107"/>
              <a:ext cx="2" cy="62"/>
            </a:xfrm>
            <a:custGeom>
              <a:avLst/>
              <a:gdLst>
                <a:gd name="T0" fmla="*/ 0 w 1"/>
                <a:gd name="T1" fmla="*/ 0 h 88"/>
                <a:gd name="T2" fmla="*/ 0 w 1"/>
                <a:gd name="T3" fmla="*/ 74 h 88"/>
                <a:gd name="T4" fmla="*/ 0 w 1"/>
                <a:gd name="T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88">
                  <a:moveTo>
                    <a:pt x="0" y="0"/>
                  </a:moveTo>
                  <a:lnTo>
                    <a:pt x="0" y="74"/>
                  </a:lnTo>
                  <a:lnTo>
                    <a:pt x="0" y="87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6012" name="Text Box 60">
              <a:extLst>
                <a:ext uri="{FF2B5EF4-FFF2-40B4-BE49-F238E27FC236}">
                  <a16:creationId xmlns:a16="http://schemas.microsoft.com/office/drawing/2014/main" id="{A59D1116-A2D1-476F-8AF9-3D621227C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1999"/>
              <a:ext cx="44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67000"/>
                </a:spcAft>
                <a:buSzTx/>
                <a:buFontTx/>
                <a:buNone/>
              </a:pPr>
              <a:r>
                <a:rPr lang="en-US" altLang="en-US" sz="1400" b="1" i="1">
                  <a:solidFill>
                    <a:srgbClr val="FFFF00"/>
                  </a:solidFill>
                  <a:latin typeface="Arial" panose="020B0604020202020204" pitchFamily="34" charset="0"/>
                </a:rPr>
                <a:t>S2,3,4</a:t>
              </a:r>
              <a:endParaRPr lang="en-US" altLang="en-US" sz="36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6013" name="Text Box 61">
              <a:extLst>
                <a:ext uri="{FF2B5EF4-FFF2-40B4-BE49-F238E27FC236}">
                  <a16:creationId xmlns:a16="http://schemas.microsoft.com/office/drawing/2014/main" id="{28606201-A3A8-434F-A7DE-77DE9C2E6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" y="1467"/>
              <a:ext cx="76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spcAft>
                  <a:spcPct val="67000"/>
                </a:spcAft>
                <a:buSzTx/>
                <a:buFontTx/>
                <a:buNone/>
              </a:pPr>
              <a:r>
                <a:rPr lang="en-US" altLang="en-US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Vagal nuclei</a:t>
              </a:r>
              <a:endParaRPr lang="en-US" altLang="en-US" sz="36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126014" name="Text Box 62">
              <a:extLst>
                <a:ext uri="{FF2B5EF4-FFF2-40B4-BE49-F238E27FC236}">
                  <a16:creationId xmlns:a16="http://schemas.microsoft.com/office/drawing/2014/main" id="{4FAE2163-EBC5-43FB-B5CC-A4333CF8E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" y="1802"/>
              <a:ext cx="78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67000"/>
                </a:spcAft>
                <a:buSzTx/>
                <a:buFontTx/>
                <a:buNone/>
              </a:pPr>
              <a:r>
                <a:rPr lang="en-US" altLang="en-US" sz="1400" b="1">
                  <a:solidFill>
                    <a:srgbClr val="FFFF00"/>
                  </a:solidFill>
                  <a:latin typeface="Arial" panose="020B0604020202020204" pitchFamily="34" charset="0"/>
                </a:rPr>
                <a:t>Sympathetic</a:t>
              </a:r>
              <a:endParaRPr lang="en-US" altLang="en-US" sz="3600" b="1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494655" name="Line 63">
              <a:extLst>
                <a:ext uri="{FF2B5EF4-FFF2-40B4-BE49-F238E27FC236}">
                  <a16:creationId xmlns:a16="http://schemas.microsoft.com/office/drawing/2014/main" id="{1B887752-60DE-495F-ABC8-45649B145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2" y="1392"/>
              <a:ext cx="468" cy="872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56" name="Line 64">
              <a:extLst>
                <a:ext uri="{FF2B5EF4-FFF2-40B4-BE49-F238E27FC236}">
                  <a16:creationId xmlns:a16="http://schemas.microsoft.com/office/drawing/2014/main" id="{ABFE97E0-AE0C-4266-9789-F9F21026B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1392"/>
              <a:ext cx="468" cy="872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57" name="Line 65">
              <a:extLst>
                <a:ext uri="{FF2B5EF4-FFF2-40B4-BE49-F238E27FC236}">
                  <a16:creationId xmlns:a16="http://schemas.microsoft.com/office/drawing/2014/main" id="{3AF59A3B-83BD-4379-89B0-9E6A0A303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8" y="2492"/>
              <a:ext cx="6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94658" name="Line 66">
              <a:extLst>
                <a:ext uri="{FF2B5EF4-FFF2-40B4-BE49-F238E27FC236}">
                  <a16:creationId xmlns:a16="http://schemas.microsoft.com/office/drawing/2014/main" id="{BCB32765-54A1-4C7C-89AA-F72BABA81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88" y="1410"/>
              <a:ext cx="466" cy="872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26019" name="Text Box 67">
              <a:extLst>
                <a:ext uri="{FF2B5EF4-FFF2-40B4-BE49-F238E27FC236}">
                  <a16:creationId xmlns:a16="http://schemas.microsoft.com/office/drawing/2014/main" id="{0167CA2C-F047-4F59-A780-99A4091CA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7" y="2365"/>
              <a:ext cx="840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anose="05000000000000000000" pitchFamily="2" charset="2"/>
                <a:buChar char="u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Altered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Sensation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896BE6D4-CD87-46AB-9643-DACBAB020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4800" b="1">
                <a:latin typeface="Arial" panose="020B0604020202020204" pitchFamily="34" charset="0"/>
                <a:cs typeface="Arial" panose="020B0604020202020204" pitchFamily="34" charset="0"/>
              </a:rPr>
              <a:t>IBS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3AEE7DB-812A-4403-AE48-98E294E974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844675"/>
            <a:ext cx="8316913" cy="4271963"/>
          </a:xfrm>
        </p:spPr>
        <p:txBody>
          <a:bodyPr lIns="0" tIns="0" rIns="0" bIns="0"/>
          <a:lstStyle/>
          <a:p>
            <a:pPr>
              <a:buFontTx/>
              <a:buNone/>
              <a:defRPr/>
            </a:pPr>
            <a:r>
              <a:rPr lang="en-GB" altLang="en-US" sz="4000" b="1" dirty="0">
                <a:solidFill>
                  <a:srgbClr val="FFD4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Hallmark symptoms of IBS</a:t>
            </a:r>
          </a:p>
          <a:p>
            <a:pPr>
              <a:buClr>
                <a:srgbClr val="00FFFF"/>
              </a:buClr>
              <a:buSzPct val="65000"/>
              <a:buFont typeface="Wingdings" pitchFamily="2" charset="2"/>
              <a:buChar char="§"/>
              <a:defRPr/>
            </a:pPr>
            <a:r>
              <a:rPr lang="en-US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Affects predominantly females (</a:t>
            </a:r>
            <a:r>
              <a:rPr lang="en-US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sym typeface="Symbol" pitchFamily="18" charset="2"/>
              </a:rPr>
              <a:t>~</a:t>
            </a:r>
            <a:r>
              <a:rPr lang="en-US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70% of sufferers) </a:t>
            </a:r>
            <a:r>
              <a:rPr lang="en-GB" alt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Chronic or recurrent GI symptoms</a:t>
            </a:r>
          </a:p>
          <a:p>
            <a:pPr marL="795338" lvl="1" indent="-276225">
              <a:buClr>
                <a:srgbClr val="00FFFF"/>
              </a:buClr>
              <a:buSzPct val="65000"/>
              <a:buFontTx/>
              <a:buNone/>
              <a:defRPr/>
            </a:pPr>
            <a:r>
              <a:rPr lang="en-GB" altLang="en-U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–</a:t>
            </a:r>
            <a:r>
              <a:rPr lang="en-GB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	lower abdominal pain/discomfort</a:t>
            </a:r>
          </a:p>
          <a:p>
            <a:pPr marL="795338" lvl="1" indent="-276225">
              <a:buClr>
                <a:srgbClr val="00FFFF"/>
              </a:buClr>
              <a:buSzPct val="65000"/>
              <a:buFontTx/>
              <a:buNone/>
              <a:defRPr/>
            </a:pPr>
            <a:r>
              <a:rPr lang="en-GB" altLang="en-U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–</a:t>
            </a:r>
            <a:r>
              <a:rPr lang="en-GB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	altered bowel function (urgency, altered stool consistency, altered stool frequency, incomplete evacuation)</a:t>
            </a:r>
          </a:p>
          <a:p>
            <a:pPr marL="795338" lvl="1" indent="-276225">
              <a:spcAft>
                <a:spcPct val="50000"/>
              </a:spcAft>
              <a:buClr>
                <a:srgbClr val="00FFFF"/>
              </a:buClr>
              <a:buSzPct val="65000"/>
              <a:buFontTx/>
              <a:buNone/>
              <a:defRPr/>
            </a:pPr>
            <a:r>
              <a:rPr lang="en-GB" altLang="en-U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–</a:t>
            </a:r>
            <a:r>
              <a:rPr lang="en-GB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	bloating</a:t>
            </a:r>
          </a:p>
          <a:p>
            <a:pPr marL="282575" indent="-282575">
              <a:buClr>
                <a:srgbClr val="00FFFF"/>
              </a:buClr>
              <a:buSzPct val="65000"/>
              <a:buFont typeface="Wingdings" pitchFamily="2" charset="2"/>
              <a:buChar char="l"/>
              <a:defRPr/>
            </a:pPr>
            <a:r>
              <a:rPr lang="en-GB" alt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Not explained by identifiable structural or </a:t>
            </a:r>
            <a:br>
              <a:rPr lang="en-GB" alt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GB" alt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biochemical abnormalities</a:t>
            </a:r>
          </a:p>
          <a:p>
            <a:pPr>
              <a:buFontTx/>
              <a:buNone/>
              <a:defRPr/>
            </a:pPr>
            <a:endParaRPr lang="en-US" altLang="ar-SA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3823FA43-82D8-4AAA-9DD7-6F90E7C86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892175"/>
            <a:ext cx="6908800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/>
              <a:t>Currently available </a:t>
            </a:r>
            <a:br>
              <a:rPr lang="en-US" altLang="en-US" sz="3600"/>
            </a:br>
            <a:r>
              <a:rPr lang="en-US" altLang="en-US" sz="3600"/>
              <a:t>Rx treatments for IBS</a:t>
            </a:r>
            <a:endParaRPr lang="en-US" altLang="en-US" sz="4000"/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F3AF5230-7538-46A2-AAC6-1C26DCC41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729537" cy="32400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1900" dirty="0" err="1"/>
              <a:t>Dicyclomine</a:t>
            </a:r>
            <a:r>
              <a:rPr lang="en-US" altLang="en-US" sz="1900" dirty="0"/>
              <a:t> </a:t>
            </a:r>
            <a:r>
              <a:rPr lang="en-US" altLang="en-US" sz="1900" dirty="0" err="1"/>
              <a:t>HCl</a:t>
            </a:r>
            <a:endParaRPr lang="en-US" altLang="en-US" sz="1900" dirty="0"/>
          </a:p>
          <a:p>
            <a:pPr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1900" dirty="0" err="1"/>
              <a:t>Hyoscyamine</a:t>
            </a:r>
            <a:r>
              <a:rPr lang="en-US" altLang="en-US" sz="1900" dirty="0"/>
              <a:t> sulfate </a:t>
            </a:r>
            <a:br>
              <a:rPr lang="en-US" altLang="en-US" sz="1900" dirty="0"/>
            </a:br>
            <a:r>
              <a:rPr lang="en-US" altLang="en-US" sz="1800" b="0" dirty="0"/>
              <a:t>(± other </a:t>
            </a:r>
            <a:r>
              <a:rPr lang="en-US" altLang="en-US" sz="1800" b="0" dirty="0" err="1"/>
              <a:t>anticholinergics</a:t>
            </a:r>
            <a:r>
              <a:rPr lang="en-US" altLang="en-US" sz="1800" b="0" dirty="0"/>
              <a:t>/sedatives)</a:t>
            </a:r>
          </a:p>
          <a:p>
            <a:pPr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1800" baseline="30000" dirty="0"/>
              <a:t> </a:t>
            </a:r>
            <a:r>
              <a:rPr lang="en-US" altLang="en-US" sz="1900" dirty="0"/>
              <a:t>Belladonna and phenobarbital</a:t>
            </a:r>
          </a:p>
          <a:p>
            <a:pPr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1900" dirty="0" err="1"/>
              <a:t>Clidinium</a:t>
            </a:r>
            <a:r>
              <a:rPr lang="en-US" altLang="en-US" sz="1900" dirty="0"/>
              <a:t> bromide with </a:t>
            </a:r>
            <a:r>
              <a:rPr lang="en-US" altLang="en-US" sz="1900" dirty="0" err="1"/>
              <a:t>chlordiazepoxide</a:t>
            </a:r>
            <a:endParaRPr lang="en-US" altLang="en-US" sz="1800" baseline="30000" dirty="0"/>
          </a:p>
          <a:p>
            <a:pPr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2800" baseline="30000" dirty="0" err="1"/>
              <a:t>Tegaserod</a:t>
            </a:r>
            <a:r>
              <a:rPr lang="en-US" sz="2800" dirty="0">
                <a:solidFill>
                  <a:srgbClr val="FFD41B"/>
                </a:solidFill>
                <a:ea typeface="+mj-ea"/>
                <a:cs typeface="+mj-cs"/>
              </a:rPr>
              <a:t> (</a:t>
            </a:r>
            <a:r>
              <a:rPr lang="en-US" sz="2800" baseline="30000" dirty="0" err="1"/>
              <a:t>serotinin</a:t>
            </a:r>
            <a:r>
              <a:rPr lang="en-US" sz="2800" baseline="30000" dirty="0"/>
              <a:t> 4 receptor agonist)</a:t>
            </a:r>
            <a:endParaRPr lang="en-US" altLang="en-US" sz="2800" baseline="30000" dirty="0"/>
          </a:p>
          <a:p>
            <a:pPr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z="2800" baseline="30000" dirty="0" err="1"/>
              <a:t>Alosetron</a:t>
            </a:r>
            <a:r>
              <a:rPr lang="en-US" altLang="en-US" sz="2000" b="0" kern="1200" dirty="0">
                <a:effectLst/>
                <a:latin typeface="gemeli"/>
              </a:rPr>
              <a:t> (</a:t>
            </a:r>
            <a:r>
              <a:rPr lang="en-US" sz="2000" b="0" kern="1200" dirty="0">
                <a:effectLst/>
                <a:latin typeface="gemeli"/>
              </a:rPr>
              <a:t>5-HT3 antagonist )</a:t>
            </a:r>
            <a:endParaRPr lang="en-US" altLang="en-US" sz="2800" baseline="30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517D-007C-4B42-A1D8-83A5CD89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SUMMARY- Crohn’s </a:t>
            </a:r>
            <a:r>
              <a:rPr lang="en-GB" sz="1800" i="1" dirty="0"/>
              <a:t>Vs. </a:t>
            </a:r>
            <a:r>
              <a:rPr lang="en-GB" dirty="0"/>
              <a:t>UC (3)</a:t>
            </a:r>
          </a:p>
        </p:txBody>
      </p:sp>
      <p:sp>
        <p:nvSpPr>
          <p:cNvPr id="92163" name="Content Placeholder 2">
            <a:extLst>
              <a:ext uri="{FF2B5EF4-FFF2-40B4-BE49-F238E27FC236}">
                <a16:creationId xmlns:a16="http://schemas.microsoft.com/office/drawing/2014/main" id="{E45277D7-1E86-47DE-A419-F34328F581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GB" altLang="en-US">
              <a:cs typeface="Times New Roman" panose="02020603050405020304" pitchFamily="18" charset="0"/>
            </a:endParaRPr>
          </a:p>
        </p:txBody>
      </p:sp>
      <p:pic>
        <p:nvPicPr>
          <p:cNvPr id="92164" name="Picture 2" descr="https://gi.jhsps.org/Upload/200710261526_42614_000.jpg">
            <a:extLst>
              <a:ext uri="{FF2B5EF4-FFF2-40B4-BE49-F238E27FC236}">
                <a16:creationId xmlns:a16="http://schemas.microsoft.com/office/drawing/2014/main" id="{DB9B36F7-892F-4E0A-843F-0FB37567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428750"/>
            <a:ext cx="478631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E8EA9132-57EE-4399-99AF-E41A912A9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263" y="960438"/>
            <a:ext cx="7642225" cy="990600"/>
          </a:xfrm>
        </p:spPr>
        <p:txBody>
          <a:bodyPr/>
          <a:lstStyle/>
          <a:p>
            <a:pPr>
              <a:defRPr/>
            </a:pPr>
            <a:r>
              <a:rPr lang="en-US" altLang="en-US" sz="4000"/>
              <a:t>Multiple medications needed </a:t>
            </a:r>
            <a:br>
              <a:rPr lang="en-US" altLang="en-US" sz="4000"/>
            </a:br>
            <a:r>
              <a:rPr lang="en-US" altLang="en-US" sz="4000"/>
              <a:t>to treat multiple symptoms</a:t>
            </a:r>
          </a:p>
        </p:txBody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1FBA8D06-D8B6-4900-87B4-EA492383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339725"/>
            <a:ext cx="2703512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buClr>
                <a:srgbClr val="00FFFF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GB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IBS – </a:t>
            </a:r>
            <a:r>
              <a:rPr lang="en-GB" altLang="en-US" sz="2000" b="1">
                <a:solidFill>
                  <a:srgbClr val="FFD4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Management</a:t>
            </a:r>
            <a:endParaRPr lang="en-GB" altLang="en-US" sz="20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129028" name="Group 36">
            <a:extLst>
              <a:ext uri="{FF2B5EF4-FFF2-40B4-BE49-F238E27FC236}">
                <a16:creationId xmlns:a16="http://schemas.microsoft.com/office/drawing/2014/main" id="{41888DD5-C8B4-4FDA-BD04-BB443E8047AF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2324100"/>
            <a:ext cx="8524875" cy="3265488"/>
            <a:chOff x="512" y="1194"/>
            <a:chExt cx="5590" cy="1846"/>
          </a:xfrm>
        </p:grpSpPr>
        <p:sp>
          <p:nvSpPr>
            <p:cNvPr id="453637" name="Text Box 5">
              <a:extLst>
                <a:ext uri="{FF2B5EF4-FFF2-40B4-BE49-F238E27FC236}">
                  <a16:creationId xmlns:a16="http://schemas.microsoft.com/office/drawing/2014/main" id="{EA21273A-B20C-4444-B064-292A39E1D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" y="1554"/>
              <a:ext cx="5537" cy="1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defTabSz="762000">
                <a:tabLst>
                  <a:tab pos="169863" algn="l"/>
                  <a:tab pos="2228850" algn="ctr"/>
                  <a:tab pos="3660775" algn="ctr"/>
                  <a:tab pos="5092700" algn="ctr"/>
                  <a:tab pos="6399213" algn="ctr"/>
                  <a:tab pos="7831138" algn="ctr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algn="l" defTabSz="762000">
                <a:tabLst>
                  <a:tab pos="169863" algn="l"/>
                  <a:tab pos="2228850" algn="ctr"/>
                  <a:tab pos="3660775" algn="ctr"/>
                  <a:tab pos="5092700" algn="ctr"/>
                  <a:tab pos="6399213" algn="ctr"/>
                  <a:tab pos="7831138" algn="ctr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algn="l" defTabSz="762000">
                <a:tabLst>
                  <a:tab pos="169863" algn="l"/>
                  <a:tab pos="2228850" algn="ctr"/>
                  <a:tab pos="3660775" algn="ctr"/>
                  <a:tab pos="5092700" algn="ctr"/>
                  <a:tab pos="6399213" algn="ctr"/>
                  <a:tab pos="7831138" algn="ctr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algn="l" defTabSz="762000">
                <a:tabLst>
                  <a:tab pos="169863" algn="l"/>
                  <a:tab pos="2228850" algn="ctr"/>
                  <a:tab pos="3660775" algn="ctr"/>
                  <a:tab pos="5092700" algn="ctr"/>
                  <a:tab pos="6399213" algn="ctr"/>
                  <a:tab pos="7831138" algn="ctr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algn="l" defTabSz="762000">
                <a:tabLst>
                  <a:tab pos="169863" algn="l"/>
                  <a:tab pos="2228850" algn="ctr"/>
                  <a:tab pos="3660775" algn="ctr"/>
                  <a:tab pos="5092700" algn="ctr"/>
                  <a:tab pos="6399213" algn="ctr"/>
                  <a:tab pos="7831138" algn="ctr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9863" algn="l"/>
                  <a:tab pos="2228850" algn="ctr"/>
                  <a:tab pos="3660775" algn="ctr"/>
                  <a:tab pos="5092700" algn="ctr"/>
                  <a:tab pos="6399213" algn="ctr"/>
                  <a:tab pos="7831138" algn="ctr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9863" algn="l"/>
                  <a:tab pos="2228850" algn="ctr"/>
                  <a:tab pos="3660775" algn="ctr"/>
                  <a:tab pos="5092700" algn="ctr"/>
                  <a:tab pos="6399213" algn="ctr"/>
                  <a:tab pos="7831138" algn="ctr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9863" algn="l"/>
                  <a:tab pos="2228850" algn="ctr"/>
                  <a:tab pos="3660775" algn="ctr"/>
                  <a:tab pos="5092700" algn="ctr"/>
                  <a:tab pos="6399213" algn="ctr"/>
                  <a:tab pos="7831138" algn="ctr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69863" algn="l"/>
                  <a:tab pos="2228850" algn="ctr"/>
                  <a:tab pos="3660775" algn="ctr"/>
                  <a:tab pos="5092700" algn="ctr"/>
                  <a:tab pos="6399213" algn="ctr"/>
                  <a:tab pos="7831138" algn="ctr"/>
                </a:tabLs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80000"/>
                </a:spcBef>
                <a:buSzTx/>
                <a:buFontTx/>
                <a:buNone/>
                <a:defRPr/>
              </a:pPr>
              <a:r>
                <a:rPr lang="en-US" alt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Anticholinergics</a:t>
              </a:r>
              <a: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	X	X			</a:t>
              </a:r>
            </a:p>
            <a:p>
              <a:pPr>
                <a:lnSpc>
                  <a:spcPct val="80000"/>
                </a:lnSpc>
                <a:spcBef>
                  <a:spcPct val="70000"/>
                </a:spcBef>
                <a:buSzTx/>
                <a:buFontTx/>
                <a:buNone/>
                <a:defRPr/>
              </a:pPr>
              <a: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Tricyclic</a:t>
              </a:r>
              <a:b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antidepressants	X		 		</a:t>
              </a:r>
              <a:b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and SSRIs</a:t>
              </a:r>
            </a:p>
            <a:p>
              <a:pPr>
                <a:lnSpc>
                  <a:spcPct val="80000"/>
                </a:lnSpc>
                <a:spcBef>
                  <a:spcPct val="70000"/>
                </a:spcBef>
                <a:buSzTx/>
                <a:buFontTx/>
                <a:buNone/>
                <a:defRPr/>
              </a:pPr>
              <a:r>
                <a:rPr lang="en-US" altLang="en-US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Antidiarrheals</a:t>
              </a:r>
              <a: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			X	X	X</a:t>
              </a:r>
            </a:p>
            <a:p>
              <a:pPr>
                <a:lnSpc>
                  <a:spcPct val="80000"/>
                </a:lnSpc>
                <a:spcBef>
                  <a:spcPct val="80000"/>
                </a:spcBef>
                <a:buSzTx/>
                <a:buFontTx/>
                <a:buNone/>
                <a:defRPr/>
              </a:pPr>
              <a: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Bulking agents	 X 		X	X	</a:t>
              </a:r>
            </a:p>
            <a:p>
              <a:pPr>
                <a:lnSpc>
                  <a:spcPct val="80000"/>
                </a:lnSpc>
                <a:spcBef>
                  <a:spcPct val="95000"/>
                </a:spcBef>
                <a:buSzTx/>
                <a:buFontTx/>
                <a:buNone/>
                <a:defRPr/>
              </a:pPr>
              <a:r>
                <a:rPr lang="en-US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Laxatives			X	X	</a:t>
              </a:r>
            </a:p>
          </p:txBody>
        </p:sp>
        <p:sp>
          <p:nvSpPr>
            <p:cNvPr id="453638" name="Text Box 6">
              <a:extLst>
                <a:ext uri="{FF2B5EF4-FFF2-40B4-BE49-F238E27FC236}">
                  <a16:creationId xmlns:a16="http://schemas.microsoft.com/office/drawing/2014/main" id="{BCCE7F08-3B95-46AB-B1AF-7BC71CE2F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1224"/>
              <a:ext cx="92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Lower </a:t>
              </a:r>
              <a:b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</a:b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abdominal pain</a:t>
              </a:r>
            </a:p>
          </p:txBody>
        </p:sp>
        <p:sp>
          <p:nvSpPr>
            <p:cNvPr id="453639" name="Text Box 7">
              <a:extLst>
                <a:ext uri="{FF2B5EF4-FFF2-40B4-BE49-F238E27FC236}">
                  <a16:creationId xmlns:a16="http://schemas.microsoft.com/office/drawing/2014/main" id="{49EEAE60-6DA5-4C06-8DD9-53623F6B5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5" y="1224"/>
              <a:ext cx="62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b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</a:b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Bloating</a:t>
              </a:r>
            </a:p>
          </p:txBody>
        </p:sp>
        <p:sp>
          <p:nvSpPr>
            <p:cNvPr id="453640" name="Text Box 8">
              <a:extLst>
                <a:ext uri="{FF2B5EF4-FFF2-40B4-BE49-F238E27FC236}">
                  <a16:creationId xmlns:a16="http://schemas.microsoft.com/office/drawing/2014/main" id="{9AE0DE4D-5336-43A3-8DE3-17F8DAFFB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1224"/>
              <a:ext cx="792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Altered </a:t>
              </a:r>
              <a:b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</a:b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stool form</a:t>
              </a:r>
            </a:p>
          </p:txBody>
        </p:sp>
        <p:sp>
          <p:nvSpPr>
            <p:cNvPr id="453641" name="Text Box 9">
              <a:extLst>
                <a:ext uri="{FF2B5EF4-FFF2-40B4-BE49-F238E27FC236}">
                  <a16:creationId xmlns:a16="http://schemas.microsoft.com/office/drawing/2014/main" id="{B109F5EB-902E-46BF-A4D9-09397A9E9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" y="1224"/>
              <a:ext cx="86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Altered </a:t>
              </a:r>
              <a:b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</a:b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stool passage</a:t>
              </a:r>
            </a:p>
          </p:txBody>
        </p:sp>
        <p:sp>
          <p:nvSpPr>
            <p:cNvPr id="453648" name="Line 16">
              <a:extLst>
                <a:ext uri="{FF2B5EF4-FFF2-40B4-BE49-F238E27FC236}">
                  <a16:creationId xmlns:a16="http://schemas.microsoft.com/office/drawing/2014/main" id="{189C2868-305F-4E29-BA30-1200CEF50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" y="1534"/>
              <a:ext cx="5486" cy="4"/>
            </a:xfrm>
            <a:prstGeom prst="line">
              <a:avLst/>
            </a:prstGeom>
            <a:noFill/>
            <a:ln w="12700">
              <a:solidFill>
                <a:srgbClr val="FFD41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53649" name="Line 17">
              <a:extLst>
                <a:ext uri="{FF2B5EF4-FFF2-40B4-BE49-F238E27FC236}">
                  <a16:creationId xmlns:a16="http://schemas.microsoft.com/office/drawing/2014/main" id="{65124BC4-2EC7-439A-9964-1574AD924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1829"/>
              <a:ext cx="5481" cy="0"/>
            </a:xfrm>
            <a:prstGeom prst="line">
              <a:avLst/>
            </a:prstGeom>
            <a:noFill/>
            <a:ln w="12700">
              <a:solidFill>
                <a:srgbClr val="FFD41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53653" name="Line 21">
              <a:extLst>
                <a:ext uri="{FF2B5EF4-FFF2-40B4-BE49-F238E27FC236}">
                  <a16:creationId xmlns:a16="http://schemas.microsoft.com/office/drawing/2014/main" id="{3B81B47C-AEFF-4F44-A1E0-C563873C4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239"/>
              <a:ext cx="5486" cy="0"/>
            </a:xfrm>
            <a:prstGeom prst="line">
              <a:avLst/>
            </a:prstGeom>
            <a:noFill/>
            <a:ln w="12700">
              <a:solidFill>
                <a:srgbClr val="FFD41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53654" name="Line 22">
              <a:extLst>
                <a:ext uri="{FF2B5EF4-FFF2-40B4-BE49-F238E27FC236}">
                  <a16:creationId xmlns:a16="http://schemas.microsoft.com/office/drawing/2014/main" id="{4737F498-2A6D-4CF2-9983-2E65C97A7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505"/>
              <a:ext cx="5481" cy="0"/>
            </a:xfrm>
            <a:prstGeom prst="line">
              <a:avLst/>
            </a:prstGeom>
            <a:noFill/>
            <a:ln w="12700">
              <a:solidFill>
                <a:srgbClr val="FFD41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53655" name="Line 23">
              <a:extLst>
                <a:ext uri="{FF2B5EF4-FFF2-40B4-BE49-F238E27FC236}">
                  <a16:creationId xmlns:a16="http://schemas.microsoft.com/office/drawing/2014/main" id="{8C1AE40D-DCF0-4914-9B4E-ED55C138A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2772"/>
              <a:ext cx="5481" cy="0"/>
            </a:xfrm>
            <a:prstGeom prst="line">
              <a:avLst/>
            </a:prstGeom>
            <a:noFill/>
            <a:ln w="12700">
              <a:solidFill>
                <a:srgbClr val="FFD41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53659" name="Rectangle 27">
              <a:extLst>
                <a:ext uri="{FF2B5EF4-FFF2-40B4-BE49-F238E27FC236}">
                  <a16:creationId xmlns:a16="http://schemas.microsoft.com/office/drawing/2014/main" id="{5F91812F-EF75-430B-B35D-F3FC79452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" y="1194"/>
              <a:ext cx="5486" cy="1846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spcBef>
                  <a:spcPct val="0"/>
                </a:spcBef>
                <a:buSzTx/>
                <a:buFontTx/>
                <a:buNone/>
                <a:defRPr/>
              </a:pPr>
              <a:endPara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453660" name="Text Box 28">
              <a:extLst>
                <a:ext uri="{FF2B5EF4-FFF2-40B4-BE49-F238E27FC236}">
                  <a16:creationId xmlns:a16="http://schemas.microsoft.com/office/drawing/2014/main" id="{E710665B-6EB0-437C-80CB-EC5B364BE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" y="1224"/>
              <a:ext cx="86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571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286000" algn="l" defTabSz="7620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b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</a:br>
              <a:r>
                <a:rPr lang="en-US" altLang="en-US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Urgency</a:t>
              </a:r>
            </a:p>
          </p:txBody>
        </p:sp>
        <p:grpSp>
          <p:nvGrpSpPr>
            <p:cNvPr id="129041" name="Group 33">
              <a:extLst>
                <a:ext uri="{FF2B5EF4-FFF2-40B4-BE49-F238E27FC236}">
                  <a16:creationId xmlns:a16="http://schemas.microsoft.com/office/drawing/2014/main" id="{35E7A179-621A-425D-8D25-36C9D9ED3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7" y="1194"/>
              <a:ext cx="3524" cy="1846"/>
              <a:chOff x="1597" y="970"/>
              <a:chExt cx="3524" cy="2823"/>
            </a:xfrm>
          </p:grpSpPr>
          <p:sp>
            <p:nvSpPr>
              <p:cNvPr id="453643" name="Line 11">
                <a:extLst>
                  <a:ext uri="{FF2B5EF4-FFF2-40B4-BE49-F238E27FC236}">
                    <a16:creationId xmlns:a16="http://schemas.microsoft.com/office/drawing/2014/main" id="{A3311999-FCAF-4D79-B285-95D3AF833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7" y="970"/>
                <a:ext cx="0" cy="2823"/>
              </a:xfrm>
              <a:prstGeom prst="line">
                <a:avLst/>
              </a:prstGeom>
              <a:noFill/>
              <a:ln w="12700">
                <a:solidFill>
                  <a:srgbClr val="FFD41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453644" name="Line 12">
                <a:extLst>
                  <a:ext uri="{FF2B5EF4-FFF2-40B4-BE49-F238E27FC236}">
                    <a16:creationId xmlns:a16="http://schemas.microsoft.com/office/drawing/2014/main" id="{FB81F1FB-6022-4B47-91BB-F4BCBA9A5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8" y="970"/>
                <a:ext cx="0" cy="2823"/>
              </a:xfrm>
              <a:prstGeom prst="line">
                <a:avLst/>
              </a:prstGeom>
              <a:noFill/>
              <a:ln w="12700">
                <a:solidFill>
                  <a:srgbClr val="FFD41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453645" name="Line 13">
                <a:extLst>
                  <a:ext uri="{FF2B5EF4-FFF2-40B4-BE49-F238E27FC236}">
                    <a16:creationId xmlns:a16="http://schemas.microsoft.com/office/drawing/2014/main" id="{30963E04-2F51-4F3F-9AFB-080459FD0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9" y="970"/>
                <a:ext cx="0" cy="2823"/>
              </a:xfrm>
              <a:prstGeom prst="line">
                <a:avLst/>
              </a:prstGeom>
              <a:noFill/>
              <a:ln w="12700">
                <a:solidFill>
                  <a:srgbClr val="FFD41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453646" name="Line 14">
                <a:extLst>
                  <a:ext uri="{FF2B5EF4-FFF2-40B4-BE49-F238E27FC236}">
                    <a16:creationId xmlns:a16="http://schemas.microsoft.com/office/drawing/2014/main" id="{0749917D-08C6-4485-B914-7CB23AEB9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1" y="970"/>
                <a:ext cx="0" cy="2823"/>
              </a:xfrm>
              <a:prstGeom prst="line">
                <a:avLst/>
              </a:prstGeom>
              <a:noFill/>
              <a:ln w="12700">
                <a:solidFill>
                  <a:srgbClr val="FFD41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453661" name="Line 29">
                <a:extLst>
                  <a:ext uri="{FF2B5EF4-FFF2-40B4-BE49-F238E27FC236}">
                    <a16:creationId xmlns:a16="http://schemas.microsoft.com/office/drawing/2014/main" id="{234FAB9C-9D19-467F-A779-04FB7586E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1" y="970"/>
                <a:ext cx="0" cy="2823"/>
              </a:xfrm>
              <a:prstGeom prst="line">
                <a:avLst/>
              </a:prstGeom>
              <a:noFill/>
              <a:ln w="12700">
                <a:solidFill>
                  <a:srgbClr val="FFD41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3ECF5485-5757-44B9-BD6B-9A194A363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Tegaserod</a:t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dirty="0" err="1"/>
              <a:t>serotinin</a:t>
            </a:r>
            <a:r>
              <a:rPr lang="en-US" sz="2800" dirty="0"/>
              <a:t> 4 receptor agonist)</a:t>
            </a:r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2B97F344-6403-477E-8BBD-467718FAB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Approved for constipation predominant IBS</a:t>
            </a:r>
          </a:p>
          <a:p>
            <a:pPr>
              <a:defRPr/>
            </a:pPr>
            <a:r>
              <a:rPr lang="en-US"/>
              <a:t>1 pill given twice daily</a:t>
            </a:r>
          </a:p>
          <a:p>
            <a:pPr>
              <a:defRPr/>
            </a:pPr>
            <a:r>
              <a:rPr lang="en-US"/>
              <a:t>Improvement of symptoms in women but not men</a:t>
            </a:r>
          </a:p>
          <a:p>
            <a:pPr>
              <a:defRPr/>
            </a:pPr>
            <a:r>
              <a:rPr lang="en-US"/>
              <a:t>Use up to 12 weeks</a:t>
            </a:r>
          </a:p>
          <a:p>
            <a:pPr>
              <a:defRPr/>
            </a:pPr>
            <a:r>
              <a:rPr lang="en-US"/>
              <a:t>Mild side effects:  diarrhea the most prominent side effect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1">
            <a:extLst>
              <a:ext uri="{FF2B5EF4-FFF2-40B4-BE49-F238E27FC236}">
                <a16:creationId xmlns:a16="http://schemas.microsoft.com/office/drawing/2014/main" id="{5BDBE790-CF52-454F-B0BA-DC1984B4B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1075" name="Title 2">
            <a:extLst>
              <a:ext uri="{FF2B5EF4-FFF2-40B4-BE49-F238E27FC236}">
                <a16:creationId xmlns:a16="http://schemas.microsoft.com/office/drawing/2014/main" id="{8943DAF8-6C5D-44AB-A4E3-3D7FB91C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1076" name="Picture 2">
            <a:extLst>
              <a:ext uri="{FF2B5EF4-FFF2-40B4-BE49-F238E27FC236}">
                <a16:creationId xmlns:a16="http://schemas.microsoft.com/office/drawing/2014/main" id="{82A711A6-02B4-43C5-9B75-3F573AE9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442AE00C-1708-4376-A551-79FB91A0F3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285750"/>
            <a:ext cx="8550275" cy="6281738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Symptoms and complications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Symptoms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Vomiting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Abdominal pain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Diarrhea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Rectal bleeding.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Weight loss</a:t>
            </a:r>
          </a:p>
          <a:p>
            <a:pPr marL="0" indent="0" eaLnBrk="1" hangingPunct="1">
              <a:buClr>
                <a:srgbClr val="3333CC"/>
              </a:buClr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Complications</a:t>
            </a:r>
          </a:p>
          <a:p>
            <a:pPr eaLnBrk="1" hangingPunct="1">
              <a:buClr>
                <a:srgbClr val="3333CC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Anemia</a:t>
            </a:r>
          </a:p>
          <a:p>
            <a:pPr eaLnBrk="1" hangingPunct="1">
              <a:buClr>
                <a:srgbClr val="3333CC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Abdominal obstruction (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disease)</a:t>
            </a:r>
          </a:p>
          <a:p>
            <a:pPr eaLnBrk="1" hangingPunct="1">
              <a:buClr>
                <a:srgbClr val="3333CC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Mega colon</a:t>
            </a:r>
          </a:p>
          <a:p>
            <a:pPr eaLnBrk="1" hangingPunct="1">
              <a:buClr>
                <a:srgbClr val="3333CC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Colon cancer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351668-6E7D-4731-87E7-CD5CBF8C34F5}"/>
              </a:ext>
            </a:extLst>
          </p:cNvPr>
          <p:cNvSpPr/>
          <p:nvPr/>
        </p:nvSpPr>
        <p:spPr>
          <a:xfrm>
            <a:off x="292100" y="2057400"/>
            <a:ext cx="8212138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There is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 cure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 IBDs but treatment options are restricted to controlling symptoms, maintaining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hlinkClick r:id="rId2" action="ppaction://hlinkfile" tooltip="Remission (medicine)"/>
              </a:rPr>
              <a:t>remission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and preventing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hlinkClick r:id="rId3" action="ppaction://hlinkfile" tooltip="Relapse"/>
              </a:rPr>
              <a:t>relapse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760753-4F63-4519-B39A-FBCC540B7A8B}"/>
              </a:ext>
            </a:extLst>
          </p:cNvPr>
          <p:cNvSpPr/>
          <p:nvPr/>
        </p:nvSpPr>
        <p:spPr>
          <a:xfrm>
            <a:off x="1527175" y="766763"/>
            <a:ext cx="6016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 eaLnBrk="1" hangingPunct="1">
              <a:spcBef>
                <a:spcPct val="0"/>
              </a:spcBef>
              <a:buSzTx/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Treatment of IBD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1519DF8E-B9A8-44AA-8554-D6704825FA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285750"/>
            <a:ext cx="8550275" cy="6281738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Treatment of IBD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5-amino salicylic acid compounds (5-ASA).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Glucocorticoids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Immunomodulators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Biological therapy (TNF-</a:t>
            </a: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inhibitors).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Surgery in severe condition</a:t>
            </a:r>
          </a:p>
          <a:p>
            <a:pPr marL="609600" indent="-609600"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1A6CEB5A-9969-42B2-89EC-5DAFAD0577F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6213" y="285750"/>
            <a:ext cx="8804275" cy="6281738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5-amino salicylic acid compounds (5-ASA) 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Aminosalicylates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sz="10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25000"/>
              </a:lnSpc>
              <a:spcBef>
                <a:spcPct val="50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Topical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anti-inflammatory drugs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50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5-ASA itself is absorbed from small intestine.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50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Different formulations are used to overcome rapid absorption of 5-ASA from the proximal small intestine</a:t>
            </a:r>
          </a:p>
          <a:p>
            <a:pPr lvl="1" eaLnBrk="1" hangingPunct="1">
              <a:lnSpc>
                <a:spcPct val="125000"/>
              </a:lnSpc>
              <a:spcBef>
                <a:spcPct val="50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Azo compounds</a:t>
            </a:r>
          </a:p>
          <a:p>
            <a:pPr lvl="1" eaLnBrk="1" hangingPunct="1">
              <a:spcBef>
                <a:spcPct val="50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Mesalamine compounds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EF54AFB7-492E-42B4-8331-E5233EB223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220663"/>
            <a:ext cx="8709025" cy="6345237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Azo compounds</a:t>
            </a:r>
          </a:p>
          <a:p>
            <a:pPr marL="609600" indent="-609600"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3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Compounds that contain 5-ASA and connected by azo bond </a:t>
            </a:r>
            <a:r>
              <a:rPr lang="en-US" sz="3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(N=N)</a:t>
            </a: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to sulfapyridine moiety, another molecule of 5-ASA or to inert compound.</a:t>
            </a:r>
          </a:p>
          <a:p>
            <a:pPr marL="609600" indent="-609600" eaLnBrk="1" hangingPunct="1">
              <a:lnSpc>
                <a:spcPct val="95000"/>
              </a:lnSpc>
              <a:buFont typeface="Wingdings" panose="05000000000000000000" pitchFamily="2" charset="2"/>
              <a:buNone/>
              <a:defRPr/>
            </a:pPr>
            <a:endParaRPr lang="en-US" sz="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Sulfasalazine: </a:t>
            </a: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5-ASA + sulphapyridine </a:t>
            </a:r>
          </a:p>
          <a:p>
            <a:pPr marL="609600" indent="-609600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Olsalazine:</a:t>
            </a:r>
            <a:r>
              <a:rPr lang="en-US" sz="3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5-ASA + 5-ASA</a:t>
            </a:r>
            <a:endParaRPr lang="en-US" sz="34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Balsalazide:</a:t>
            </a:r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5-ASA + inert carrier</a:t>
            </a: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cid_Peptic Disease_Smoot">
  <a:themeElements>
    <a:clrScheme name="Acid_Peptic Disease_Smoo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Acid_Peptic Disease_Smo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50000"/>
          <a:buFont typeface="Wingdings" pitchFamily="2" charset="2"/>
          <a:buChar char="u"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50000"/>
          <a:buFont typeface="Wingdings" pitchFamily="2" charset="2"/>
          <a:buChar char="u"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id_Peptic Disease_Smo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id_Peptic Disease_Smo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Vienna98">
  <a:themeElements>
    <a:clrScheme name="">
      <a:dk1>
        <a:srgbClr val="919191"/>
      </a:dk1>
      <a:lt1>
        <a:srgbClr val="FFFF00"/>
      </a:lt1>
      <a:dk2>
        <a:srgbClr val="114FFB"/>
      </a:dk2>
      <a:lt2>
        <a:srgbClr val="000000"/>
      </a:lt2>
      <a:accent1>
        <a:srgbClr val="618FFD"/>
      </a:accent1>
      <a:accent2>
        <a:srgbClr val="00AE00"/>
      </a:accent2>
      <a:accent3>
        <a:srgbClr val="AAB2FD"/>
      </a:accent3>
      <a:accent4>
        <a:srgbClr val="DADA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Vienna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Vienna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nna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enna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nna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nna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nna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enna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C:\WINDOWS\Desktop\lecture\second year\peptic ulcer\Acid_Peptic Disease_Smoot.ppt</Template>
  <TotalTime>707</TotalTime>
  <Words>1609</Words>
  <Application>Microsoft Office PowerPoint</Application>
  <PresentationFormat>On-screen Show (4:3)</PresentationFormat>
  <Paragraphs>403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Acid_Peptic Disease_Smoot</vt:lpstr>
      <vt:lpstr>Blends</vt:lpstr>
      <vt:lpstr>1_Blends</vt:lpstr>
      <vt:lpstr>2_Blends</vt:lpstr>
      <vt:lpstr>Oriel</vt:lpstr>
      <vt:lpstr>1_Oriel</vt:lpstr>
      <vt:lpstr>Beam</vt:lpstr>
      <vt:lpstr>Vienna98</vt:lpstr>
      <vt:lpstr>Contemporary Portrait</vt:lpstr>
      <vt:lpstr> Treatment of Inflammatory bowel disease (IBD) and irritable bowel syndrome (IBS)  </vt:lpstr>
      <vt:lpstr>PowerPoint Presentation</vt:lpstr>
      <vt:lpstr>PowerPoint Presentation</vt:lpstr>
      <vt:lpstr>SUMMARY- Crohn’s Vs. UC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Monoclonal antibodies used in IBD (TNF-α inhibitors)</vt:lpstr>
      <vt:lpstr>PowerPoint Presentation</vt:lpstr>
      <vt:lpstr>PowerPoint Presentation</vt:lpstr>
      <vt:lpstr>PowerPoint Presentation</vt:lpstr>
      <vt:lpstr>PowerPoint Presentation</vt:lpstr>
      <vt:lpstr>Adalimumab (HUMIRA) </vt:lpstr>
      <vt:lpstr>PowerPoint Presentation</vt:lpstr>
      <vt:lpstr>Ulcerative Colitis- Management</vt:lpstr>
      <vt:lpstr>PowerPoint Presentation</vt:lpstr>
      <vt:lpstr>Irritable Bowel Syndrome</vt:lpstr>
      <vt:lpstr>IBS</vt:lpstr>
      <vt:lpstr>Currently available  Rx treatments for IBS</vt:lpstr>
      <vt:lpstr>Multiple medications needed  to treat multiple symptoms</vt:lpstr>
      <vt:lpstr>Tegaserod (serotinin 4 receptor agonist)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Peptic Ulcer</dc:title>
  <dc:creator>a</dc:creator>
  <cp:lastModifiedBy>hamzeh otoom</cp:lastModifiedBy>
  <cp:revision>142</cp:revision>
  <dcterms:created xsi:type="dcterms:W3CDTF">2005-03-24T09:00:14Z</dcterms:created>
  <dcterms:modified xsi:type="dcterms:W3CDTF">2020-10-09T11:44:02Z</dcterms:modified>
</cp:coreProperties>
</file>