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69"/>
  </p:handoutMasterIdLst>
  <p:sldIdLst>
    <p:sldId id="256" r:id="rId4"/>
    <p:sldId id="257" r:id="rId5"/>
    <p:sldId id="258" r:id="rId6"/>
    <p:sldId id="360" r:id="rId7"/>
    <p:sldId id="261" r:id="rId8"/>
    <p:sldId id="361" r:id="rId9"/>
    <p:sldId id="262" r:id="rId10"/>
    <p:sldId id="333" r:id="rId11"/>
    <p:sldId id="334" r:id="rId12"/>
    <p:sldId id="312" r:id="rId13"/>
    <p:sldId id="313" r:id="rId14"/>
    <p:sldId id="367" r:id="rId15"/>
    <p:sldId id="405" r:id="rId16"/>
    <p:sldId id="401" r:id="rId17"/>
    <p:sldId id="368" r:id="rId18"/>
    <p:sldId id="314" r:id="rId19"/>
    <p:sldId id="369" r:id="rId20"/>
    <p:sldId id="376" r:id="rId21"/>
    <p:sldId id="377" r:id="rId22"/>
    <p:sldId id="315" r:id="rId23"/>
    <p:sldId id="316" r:id="rId24"/>
    <p:sldId id="317" r:id="rId25"/>
    <p:sldId id="318" r:id="rId26"/>
    <p:sldId id="319" r:id="rId27"/>
    <p:sldId id="320" r:id="rId28"/>
    <p:sldId id="378" r:id="rId29"/>
    <p:sldId id="379" r:id="rId30"/>
    <p:sldId id="380" r:id="rId31"/>
    <p:sldId id="381" r:id="rId32"/>
    <p:sldId id="321" r:id="rId33"/>
    <p:sldId id="322" r:id="rId34"/>
    <p:sldId id="323" r:id="rId35"/>
    <p:sldId id="391" r:id="rId36"/>
    <p:sldId id="392" r:id="rId37"/>
    <p:sldId id="403" r:id="rId38"/>
    <p:sldId id="324" r:id="rId39"/>
    <p:sldId id="325" r:id="rId40"/>
    <p:sldId id="393" r:id="rId41"/>
    <p:sldId id="394" r:id="rId42"/>
    <p:sldId id="326" r:id="rId43"/>
    <p:sldId id="327" r:id="rId44"/>
    <p:sldId id="328" r:id="rId45"/>
    <p:sldId id="329" r:id="rId46"/>
    <p:sldId id="395" r:id="rId47"/>
    <p:sldId id="330" r:id="rId48"/>
    <p:sldId id="331" r:id="rId49"/>
    <p:sldId id="357" r:id="rId50"/>
    <p:sldId id="404" r:id="rId51"/>
    <p:sldId id="332" r:id="rId52"/>
    <p:sldId id="335" r:id="rId53"/>
    <p:sldId id="396" r:id="rId54"/>
    <p:sldId id="397" r:id="rId55"/>
    <p:sldId id="398" r:id="rId56"/>
    <p:sldId id="336" r:id="rId57"/>
    <p:sldId id="338" r:id="rId58"/>
    <p:sldId id="341" r:id="rId59"/>
    <p:sldId id="342" r:id="rId60"/>
    <p:sldId id="406" r:id="rId61"/>
    <p:sldId id="343" r:id="rId62"/>
    <p:sldId id="344" r:id="rId63"/>
    <p:sldId id="345" r:id="rId64"/>
    <p:sldId id="349" r:id="rId65"/>
    <p:sldId id="348" r:id="rId66"/>
    <p:sldId id="347" r:id="rId67"/>
    <p:sldId id="351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0000"/>
    <a:srgbClr val="FAFAFA"/>
    <a:srgbClr val="FDFDF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slide" Target="slides/slide52.xml" /><Relationship Id="rId63" Type="http://schemas.openxmlformats.org/officeDocument/2006/relationships/slide" Target="slides/slide60.xml" /><Relationship Id="rId68" Type="http://schemas.openxmlformats.org/officeDocument/2006/relationships/slide" Target="slides/slide65.xml" /><Relationship Id="rId7" Type="http://schemas.openxmlformats.org/officeDocument/2006/relationships/slide" Target="slides/slide4.xml" /><Relationship Id="rId71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9" Type="http://schemas.openxmlformats.org/officeDocument/2006/relationships/slide" Target="slides/slide26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slide" Target="slides/slide50.xml" /><Relationship Id="rId58" Type="http://schemas.openxmlformats.org/officeDocument/2006/relationships/slide" Target="slides/slide55.xml" /><Relationship Id="rId66" Type="http://schemas.openxmlformats.org/officeDocument/2006/relationships/slide" Target="slides/slide63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57" Type="http://schemas.openxmlformats.org/officeDocument/2006/relationships/slide" Target="slides/slide54.xml" /><Relationship Id="rId61" Type="http://schemas.openxmlformats.org/officeDocument/2006/relationships/slide" Target="slides/slide58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slide" Target="slides/slide49.xml" /><Relationship Id="rId60" Type="http://schemas.openxmlformats.org/officeDocument/2006/relationships/slide" Target="slides/slide57.xml" /><Relationship Id="rId65" Type="http://schemas.openxmlformats.org/officeDocument/2006/relationships/slide" Target="slides/slide62.xml" /><Relationship Id="rId73" Type="http://schemas.openxmlformats.org/officeDocument/2006/relationships/tableStyles" Target="tableStyle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56" Type="http://schemas.openxmlformats.org/officeDocument/2006/relationships/slide" Target="slides/slide53.xml" /><Relationship Id="rId64" Type="http://schemas.openxmlformats.org/officeDocument/2006/relationships/slide" Target="slides/slide61.xml" /><Relationship Id="rId69" Type="http://schemas.openxmlformats.org/officeDocument/2006/relationships/handoutMaster" Target="handoutMasters/handoutMaster1.xml" /><Relationship Id="rId8" Type="http://schemas.openxmlformats.org/officeDocument/2006/relationships/slide" Target="slides/slide5.xml" /><Relationship Id="rId51" Type="http://schemas.openxmlformats.org/officeDocument/2006/relationships/slide" Target="slides/slide48.xml" /><Relationship Id="rId72" Type="http://schemas.openxmlformats.org/officeDocument/2006/relationships/theme" Target="theme/theme1.xml" /><Relationship Id="rId3" Type="http://schemas.openxmlformats.org/officeDocument/2006/relationships/slideMaster" Target="slideMasters/slideMaster3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59" Type="http://schemas.openxmlformats.org/officeDocument/2006/relationships/slide" Target="slides/slide56.xml" /><Relationship Id="rId67" Type="http://schemas.openxmlformats.org/officeDocument/2006/relationships/slide" Target="slides/slide64.xml" /><Relationship Id="rId20" Type="http://schemas.openxmlformats.org/officeDocument/2006/relationships/slide" Target="slides/slide17.xml" /><Relationship Id="rId41" Type="http://schemas.openxmlformats.org/officeDocument/2006/relationships/slide" Target="slides/slide38.xml" /><Relationship Id="rId54" Type="http://schemas.openxmlformats.org/officeDocument/2006/relationships/slide" Target="slides/slide51.xml" /><Relationship Id="rId62" Type="http://schemas.openxmlformats.org/officeDocument/2006/relationships/slide" Target="slides/slide59.xml" /><Relationship Id="rId7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E972A5-E194-41F7-B2ED-083A71401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0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72F2C-C7E0-48B8-8F58-D35F45BF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DB1CD-354F-4638-8C67-7BDB872B3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857FF-891D-4915-8CA8-0D7B83C72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72F2C-C7E0-48B8-8F58-D35F45BFF6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4F17-8D32-4FFF-B05A-EA5869318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1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9BA5-9BC4-4420-9EF5-450A7D0B4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C9079-EFEA-4A6E-9ACE-8B2C08291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6A722-1F4A-4449-9CB0-CB77C7611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8D63-637B-407F-B35B-7131484DB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7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E6C8-B61C-48E3-86F7-43437482B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77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2AC6-A1C4-44D8-975D-35BD9EDC7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14F17-8D32-4FFF-B05A-EA586931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33ACD-79D0-4E49-8EC8-EA153D277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DB1CD-354F-4638-8C67-7BDB872B3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63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857FF-891D-4915-8CA8-0D7B83C72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68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72F2C-C7E0-48B8-8F58-D35F45BFF6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1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14F17-8D32-4FFF-B05A-EA58693187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B9BA5-9BC4-4420-9EF5-450A7D0B4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17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C9079-EFEA-4A6E-9ACE-8B2C08291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1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6A722-1F4A-4449-9CB0-CB77C76113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8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8D63-637B-407F-B35B-7131484DB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56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9E6C8-B61C-48E3-86F7-43437482B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9BA5-9BC4-4420-9EF5-450A7D0B4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E2AC6-A1C4-44D8-975D-35BD9EDC74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42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33ACD-79D0-4E49-8EC8-EA153D2779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78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DB1CD-354F-4638-8C67-7BDB872B3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2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857FF-891D-4915-8CA8-0D7B83C72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9079-EFEA-4A6E-9ACE-8B2C08291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A722-1F4A-4449-9CB0-CB77C7611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98D63-637B-407F-B35B-7131484DB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9E6C8-B61C-48E3-86F7-43437482B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2AC6-A1C4-44D8-975D-35BD9EDC7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33ACD-79D0-4E49-8EC8-EA153D277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969F53-25F6-499B-8054-8B3FE6F9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69F53-25F6-499B-8054-8B3FE6F9D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69F53-25F6-499B-8054-8B3FE6F9DF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9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9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9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4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1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4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9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9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9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9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4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37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9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9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42.jpe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45.jpeg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50.jpe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53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56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 /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58.jpeg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 /><Relationship Id="rId2" Type="http://schemas.openxmlformats.org/officeDocument/2006/relationships/image" Target="../media/image59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61.jpe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29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29.xml" /><Relationship Id="rId5" Type="http://schemas.openxmlformats.org/officeDocument/2006/relationships/image" Target="../media/image66.jpeg" /><Relationship Id="rId4" Type="http://schemas.openxmlformats.org/officeDocument/2006/relationships/hyperlink" Target="http://www.gastrolab.net/s04ze1.jpg" TargetMode="External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ucosa" TargetMode="External" /><Relationship Id="rId7" Type="http://schemas.openxmlformats.org/officeDocument/2006/relationships/hyperlink" Target="https://en.wikipedia.org/wiki/Esophagus" TargetMode="External" /><Relationship Id="rId2" Type="http://schemas.openxmlformats.org/officeDocument/2006/relationships/hyperlink" Target="https://en.wikipedia.org/wiki/Diverticulum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Sphincter" TargetMode="External" /><Relationship Id="rId5" Type="http://schemas.openxmlformats.org/officeDocument/2006/relationships/hyperlink" Target="https://en.wikipedia.org/wiki/Cricopharyngeal_muscle" TargetMode="External" /><Relationship Id="rId4" Type="http://schemas.openxmlformats.org/officeDocument/2006/relationships/hyperlink" Target="https://en.wikipedia.org/wiki/Human_pharynx" TargetMode="Externa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 /><Relationship Id="rId2" Type="http://schemas.openxmlformats.org/officeDocument/2006/relationships/image" Target="../media/image68.jpeg" /><Relationship Id="rId1" Type="http://schemas.openxmlformats.org/officeDocument/2006/relationships/slideLayout" Target="../slideLayouts/slideLayout24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4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 /><Relationship Id="rId1" Type="http://schemas.openxmlformats.org/officeDocument/2006/relationships/slideLayout" Target="../slideLayouts/slideLayout18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9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73.png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 /><Relationship Id="rId1" Type="http://schemas.openxmlformats.org/officeDocument/2006/relationships/slideLayout" Target="../slideLayouts/slideLayout18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 /><Relationship Id="rId1" Type="http://schemas.openxmlformats.org/officeDocument/2006/relationships/slideLayout" Target="../slideLayouts/slideLayout29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18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 /><Relationship Id="rId1" Type="http://schemas.openxmlformats.org/officeDocument/2006/relationships/slideLayout" Target="../slideLayouts/slideLayout29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29718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rgbClr val="FFFF66"/>
                </a:solidFill>
              </a:rPr>
            </a:br>
            <a:r>
              <a:rPr lang="en-US" sz="4800" b="1" dirty="0">
                <a:solidFill>
                  <a:schemeClr val="tx1"/>
                </a:solidFill>
                <a:latin typeface="+mn-lt"/>
                <a:cs typeface="Aharoni" pitchFamily="2" charset="-79"/>
              </a:rPr>
              <a:t>Introduction to the Gastrointestinal System</a:t>
            </a:r>
            <a:br>
              <a:rPr lang="en-US" sz="4800" b="1" dirty="0">
                <a:solidFill>
                  <a:schemeClr val="tx1"/>
                </a:solidFill>
                <a:latin typeface="+mn-lt"/>
                <a:cs typeface="Aharoni" pitchFamily="2" charset="-79"/>
              </a:rPr>
            </a:br>
            <a:r>
              <a:rPr lang="en-US" sz="4800" b="1" dirty="0">
                <a:solidFill>
                  <a:schemeClr val="tx1"/>
                </a:solidFill>
                <a:latin typeface="+mn-lt"/>
                <a:cs typeface="Aharoni" pitchFamily="2" charset="-79"/>
              </a:rPr>
              <a:t>Module (MED 320)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8458200" cy="3200400"/>
          </a:xfrm>
        </p:spPr>
        <p:txBody>
          <a:bodyPr/>
          <a:lstStyle/>
          <a:p>
            <a:pPr lvl="0" rtl="1"/>
            <a:r>
              <a:rPr lang="en-US" altLang="ar-IQ" sz="2800" b="1" dirty="0">
                <a:solidFill>
                  <a:srgbClr val="FFC000"/>
                </a:solidFill>
                <a:cs typeface="Arial"/>
              </a:rPr>
              <a:t>By</a:t>
            </a:r>
          </a:p>
          <a:p>
            <a:pPr lvl="0" rtl="1"/>
            <a:endParaRPr lang="en-US" altLang="ar-IQ" sz="1800" dirty="0">
              <a:solidFill>
                <a:srgbClr val="FFC000"/>
              </a:solidFill>
              <a:cs typeface="Arial"/>
            </a:endParaRPr>
          </a:p>
          <a:p>
            <a:pPr lvl="0" rtl="1"/>
            <a:r>
              <a:rPr lang="en-US" altLang="ar-IQ" sz="2000" b="1" dirty="0">
                <a:solidFill>
                  <a:srgbClr val="FFFF00"/>
                </a:solidFill>
                <a:cs typeface="Arial"/>
              </a:rPr>
              <a:t>Prof. Dr. </a:t>
            </a:r>
            <a:r>
              <a:rPr lang="en-US" altLang="ar-IQ" sz="2000" b="1" dirty="0" err="1">
                <a:solidFill>
                  <a:srgbClr val="FFFF00"/>
                </a:solidFill>
                <a:cs typeface="Arial"/>
              </a:rPr>
              <a:t>Zainalabideen</a:t>
            </a:r>
            <a:r>
              <a:rPr lang="en-US" altLang="ar-IQ" sz="2000" b="1" dirty="0">
                <a:solidFill>
                  <a:srgbClr val="FFFF00"/>
                </a:solidFill>
                <a:cs typeface="Arial"/>
              </a:rPr>
              <a:t> A. Al- Abdulla,</a:t>
            </a:r>
          </a:p>
          <a:p>
            <a:pPr lvl="0" rtl="1"/>
            <a:r>
              <a:rPr lang="en-US" altLang="ar-IQ" sz="2000" b="1" dirty="0">
                <a:solidFill>
                  <a:srgbClr val="FFFF00"/>
                </a:solidFill>
                <a:cs typeface="Arial"/>
              </a:rPr>
              <a:t>   MRCPI, DTM&amp;H, </a:t>
            </a:r>
            <a:r>
              <a:rPr lang="en-US" altLang="ar-IQ" sz="2000" b="1" dirty="0" err="1">
                <a:solidFill>
                  <a:srgbClr val="FFFF00"/>
                </a:solidFill>
                <a:cs typeface="Arial"/>
              </a:rPr>
              <a:t>FRCPath</a:t>
            </a:r>
            <a:r>
              <a:rPr lang="en-US" altLang="ar-IQ" sz="2000" b="1" dirty="0">
                <a:solidFill>
                  <a:srgbClr val="FFFF00"/>
                </a:solidFill>
                <a:cs typeface="Arial"/>
              </a:rPr>
              <a:t>, </a:t>
            </a:r>
            <a:r>
              <a:rPr lang="en-US" altLang="ar-IQ" sz="2000" b="1" dirty="0" err="1">
                <a:solidFill>
                  <a:srgbClr val="FFFF00"/>
                </a:solidFill>
                <a:cs typeface="Arial"/>
              </a:rPr>
              <a:t>Ph.D</a:t>
            </a:r>
            <a:r>
              <a:rPr lang="en-US" altLang="ar-IQ" sz="2000" b="1" dirty="0">
                <a:solidFill>
                  <a:srgbClr val="FFFF00"/>
                </a:solidFill>
                <a:cs typeface="Arial"/>
              </a:rPr>
              <a:t> (Oxford)</a:t>
            </a:r>
          </a:p>
          <a:p>
            <a:pPr lvl="0" rtl="1"/>
            <a:endParaRPr lang="en-US" sz="2000" b="1" i="1" dirty="0">
              <a:solidFill>
                <a:srgbClr val="FFFF00"/>
              </a:solidFill>
              <a:cs typeface="Arial"/>
            </a:endParaRPr>
          </a:p>
          <a:p>
            <a:pPr lvl="0" rtl="1"/>
            <a:r>
              <a:rPr lang="en-US" sz="4800" b="1" dirty="0">
                <a:cs typeface="Arial"/>
              </a:rPr>
              <a:t>2020/2021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053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0249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50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0243" name="Picture 2052" descr="blar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40608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2057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0247" name="Rectangle 2054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248" name="Rectangle 2055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0245" name="Picture 2056" descr="s92j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133600"/>
            <a:ext cx="1927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2058"/>
          <p:cNvSpPr>
            <a:spLocks noChangeArrowheads="1"/>
          </p:cNvSpPr>
          <p:nvPr/>
        </p:nvSpPr>
        <p:spPr bwMode="auto">
          <a:xfrm>
            <a:off x="2286000" y="838200"/>
            <a:ext cx="487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The Larynx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053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1277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8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1267" name="Picture 2052" descr="boes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810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2057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1275" name="Rectangle 2054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6" name="Rectangle 2055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1269" name="Picture 2056" descr="s92j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0"/>
            <a:ext cx="1454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2058"/>
          <p:cNvSpPr>
            <a:spLocks noChangeArrowheads="1"/>
          </p:cNvSpPr>
          <p:nvPr/>
        </p:nvSpPr>
        <p:spPr bwMode="auto">
          <a:xfrm>
            <a:off x="2514600" y="304800"/>
            <a:ext cx="4343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The Esophagus</a:t>
            </a:r>
          </a:p>
        </p:txBody>
      </p:sp>
      <p:grpSp>
        <p:nvGrpSpPr>
          <p:cNvPr id="11271" name="Group 2062"/>
          <p:cNvGrpSpPr>
            <a:grpSpLocks/>
          </p:cNvGrpSpPr>
          <p:nvPr/>
        </p:nvGrpSpPr>
        <p:grpSpPr bwMode="auto">
          <a:xfrm>
            <a:off x="1714500" y="976313"/>
            <a:ext cx="5715000" cy="4906962"/>
            <a:chOff x="0" y="0"/>
            <a:chExt cx="3600" cy="3091"/>
          </a:xfrm>
        </p:grpSpPr>
        <p:sp>
          <p:nvSpPr>
            <p:cNvPr id="11273" name="Rectangle 2059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274" name="Rectangle 2060"/>
            <p:cNvSpPr>
              <a:spLocks noChangeArrowheads="1"/>
            </p:cNvSpPr>
            <p:nvPr/>
          </p:nvSpPr>
          <p:spPr bwMode="auto">
            <a:xfrm>
              <a:off x="0" y="0"/>
              <a:ext cx="2186" cy="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304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1272" name="Picture 2061" descr="s93jo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28241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5400" b="1" u="sng" dirty="0">
                <a:solidFill>
                  <a:srgbClr val="FFFF66"/>
                </a:solidFill>
              </a:rPr>
              <a:t>Esophagus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sz="2400" dirty="0"/>
              <a:t>It is of 25 cm in length in adults.</a:t>
            </a:r>
          </a:p>
          <a:p>
            <a:r>
              <a:rPr lang="en-US" sz="2400" dirty="0"/>
              <a:t>At the start of the esophagus, where the </a:t>
            </a:r>
            <a:r>
              <a:rPr lang="en-US" sz="2400" u="sng" dirty="0">
                <a:solidFill>
                  <a:srgbClr val="FFC000"/>
                </a:solidFill>
              </a:rPr>
              <a:t>laryngopharynx</a:t>
            </a:r>
            <a:r>
              <a:rPr lang="en-US" sz="2400" dirty="0"/>
              <a:t> joins the esophagus, behind the </a:t>
            </a:r>
            <a:r>
              <a:rPr lang="en-US" sz="2400" dirty="0">
                <a:solidFill>
                  <a:srgbClr val="FFC000"/>
                </a:solidFill>
              </a:rPr>
              <a:t>cricoid cartilage</a:t>
            </a:r>
          </a:p>
          <a:p>
            <a:r>
              <a:rPr lang="en-US" sz="2400" dirty="0"/>
              <a:t>Where it is crossed on the front by the </a:t>
            </a:r>
            <a:r>
              <a:rPr lang="en-US" sz="2400" dirty="0">
                <a:solidFill>
                  <a:srgbClr val="FFC000"/>
                </a:solidFill>
              </a:rPr>
              <a:t>aortic arch </a:t>
            </a:r>
            <a:r>
              <a:rPr lang="en-US" sz="2400" dirty="0"/>
              <a:t>and the left main </a:t>
            </a:r>
            <a:r>
              <a:rPr lang="en-US" sz="2400" dirty="0">
                <a:solidFill>
                  <a:srgbClr val="FFC000"/>
                </a:solidFill>
              </a:rPr>
              <a:t>bronchus</a:t>
            </a:r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C000"/>
                </a:solidFill>
              </a:rPr>
              <a:t>esophageal hiatus </a:t>
            </a:r>
            <a:r>
              <a:rPr lang="en-US" sz="2400" dirty="0"/>
              <a:t>where it passes through the </a:t>
            </a:r>
            <a:r>
              <a:rPr lang="en-US" sz="2400" dirty="0">
                <a:solidFill>
                  <a:srgbClr val="FFC000"/>
                </a:solidFill>
              </a:rPr>
              <a:t>diaphragm</a:t>
            </a:r>
          </a:p>
          <a:p>
            <a:r>
              <a:rPr lang="en-US" sz="2400" dirty="0"/>
              <a:t>The </a:t>
            </a:r>
            <a:r>
              <a:rPr lang="en-US" sz="2400" b="1" u="sng" dirty="0">
                <a:solidFill>
                  <a:srgbClr val="FFFF00"/>
                </a:solidFill>
              </a:rPr>
              <a:t>upper esophageal sphincter </a:t>
            </a:r>
            <a:r>
              <a:rPr lang="en-US" sz="2400" dirty="0"/>
              <a:t>surrounds the upper part of the esophagus. It consists of </a:t>
            </a:r>
            <a:r>
              <a:rPr lang="en-US" sz="2400" u="sng" dirty="0">
                <a:solidFill>
                  <a:srgbClr val="FFFF00"/>
                </a:solidFill>
              </a:rPr>
              <a:t>striated muscle</a:t>
            </a:r>
            <a:r>
              <a:rPr lang="en-US" sz="2400" dirty="0"/>
              <a:t>, but is </a:t>
            </a:r>
            <a:r>
              <a:rPr lang="en-US" sz="2400" b="1" u="sng" dirty="0"/>
              <a:t>not</a:t>
            </a:r>
            <a:r>
              <a:rPr lang="en-US" sz="2400" dirty="0"/>
              <a:t> under </a:t>
            </a:r>
            <a:r>
              <a:rPr lang="en-US" sz="2400" dirty="0">
                <a:solidFill>
                  <a:srgbClr val="FFC000"/>
                </a:solidFill>
              </a:rPr>
              <a:t>voluntary control</a:t>
            </a:r>
            <a:r>
              <a:rPr lang="en-US" sz="2400" dirty="0"/>
              <a:t>. Opening of the upper esophageal sphincter is triggered by the </a:t>
            </a:r>
            <a:r>
              <a:rPr lang="en-US" sz="2400" u="sng" dirty="0">
                <a:solidFill>
                  <a:srgbClr val="FFC000"/>
                </a:solidFill>
              </a:rPr>
              <a:t>swallowing reflex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rgbClr val="FFFF00"/>
                </a:solidFill>
              </a:rPr>
              <a:t>                                                             cont. /…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08909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70" y="228600"/>
            <a:ext cx="4569460" cy="6400800"/>
          </a:xfrm>
        </p:spPr>
      </p:pic>
    </p:spTree>
    <p:extLst>
      <p:ext uri="{BB962C8B-B14F-4D97-AF65-F5344CB8AC3E}">
        <p14:creationId xmlns:p14="http://schemas.microsoft.com/office/powerpoint/2010/main" val="12793199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sz="2800" b="1" i="1" u="sng" dirty="0">
                <a:solidFill>
                  <a:srgbClr val="FFFF66"/>
                </a:solidFill>
              </a:rPr>
              <a:t>Cont./… Esophagus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dirty="0"/>
              <a:t>• </a:t>
            </a:r>
            <a:r>
              <a:rPr lang="en-US" b="1" u="sng" dirty="0">
                <a:solidFill>
                  <a:srgbClr val="FFFF00"/>
                </a:solidFill>
              </a:rPr>
              <a:t>Lower esophageal </a:t>
            </a:r>
            <a:r>
              <a:rPr lang="en-US" dirty="0"/>
              <a:t>sphincter or </a:t>
            </a:r>
            <a:r>
              <a:rPr lang="en-US" b="1" u="sng" dirty="0">
                <a:solidFill>
                  <a:srgbClr val="FFFF00"/>
                </a:solidFill>
              </a:rPr>
              <a:t>Gastroesophageal </a:t>
            </a:r>
            <a:r>
              <a:rPr lang="en-US" dirty="0"/>
              <a:t>sphincter surrounds the lower part of the esophagus at the junction between the esophagus and the stomach. It is </a:t>
            </a:r>
            <a:r>
              <a:rPr lang="en-US" u="sng" dirty="0"/>
              <a:t>also</a:t>
            </a:r>
            <a:r>
              <a:rPr lang="en-US" dirty="0"/>
              <a:t> called the </a:t>
            </a:r>
            <a:r>
              <a:rPr lang="en-US" b="1" dirty="0">
                <a:solidFill>
                  <a:srgbClr val="FFC000"/>
                </a:solidFill>
              </a:rPr>
              <a:t>cardiac </a:t>
            </a:r>
            <a:r>
              <a:rPr lang="en-US" dirty="0"/>
              <a:t>or </a:t>
            </a:r>
            <a:r>
              <a:rPr lang="en-US" b="1" dirty="0">
                <a:solidFill>
                  <a:srgbClr val="FFC000"/>
                </a:solidFill>
              </a:rPr>
              <a:t>cardioesophageal </a:t>
            </a:r>
            <a:r>
              <a:rPr lang="en-US" dirty="0"/>
              <a:t>sphincter.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7190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l" eaLnBrk="1" hangingPunct="1"/>
            <a:r>
              <a:rPr lang="en-US" sz="3200" b="1" i="1" u="sng" dirty="0">
                <a:solidFill>
                  <a:srgbClr val="FFFF66"/>
                </a:solidFill>
              </a:rPr>
              <a:t>Cont./… Esophagus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Dysfunction of the </a:t>
            </a:r>
            <a:r>
              <a:rPr lang="en-US" sz="2800" dirty="0" err="1"/>
              <a:t>gastroesophageal</a:t>
            </a:r>
            <a:r>
              <a:rPr lang="en-US" sz="2800" dirty="0"/>
              <a:t> sphincter causes </a:t>
            </a:r>
            <a:r>
              <a:rPr lang="en-US" sz="2800" dirty="0" err="1"/>
              <a:t>gastroesophageal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FF00"/>
                </a:solidFill>
              </a:rPr>
              <a:t>reflux</a:t>
            </a:r>
            <a:r>
              <a:rPr lang="en-US" sz="2800" dirty="0"/>
              <a:t>, which causes </a:t>
            </a:r>
            <a:r>
              <a:rPr lang="en-US" sz="2800" dirty="0">
                <a:solidFill>
                  <a:srgbClr val="FFC000"/>
                </a:solidFill>
              </a:rPr>
              <a:t>heartburn</a:t>
            </a:r>
            <a:r>
              <a:rPr lang="en-US" sz="2800" dirty="0"/>
              <a:t> and, if it happens often enough, can lead to </a:t>
            </a:r>
            <a:r>
              <a:rPr lang="en-US" sz="2800" u="sng" dirty="0" err="1">
                <a:solidFill>
                  <a:srgbClr val="FFFF00"/>
                </a:solidFill>
              </a:rPr>
              <a:t>gastroesophageal</a:t>
            </a:r>
            <a:r>
              <a:rPr lang="en-US" sz="2800" u="sng" dirty="0">
                <a:solidFill>
                  <a:srgbClr val="FFFF00"/>
                </a:solidFill>
              </a:rPr>
              <a:t> reflux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FFFF00"/>
                </a:solidFill>
              </a:rPr>
              <a:t>disease (GERD)</a:t>
            </a:r>
            <a:r>
              <a:rPr lang="en-US" sz="2800" dirty="0"/>
              <a:t>, with damage of the esophageal mucosa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esophagus is innervated by the </a:t>
            </a:r>
            <a:r>
              <a:rPr lang="en-US" sz="2800" b="1" u="sng" dirty="0">
                <a:solidFill>
                  <a:srgbClr val="FFC000"/>
                </a:solidFill>
              </a:rPr>
              <a:t>vagus nerve </a:t>
            </a:r>
            <a:r>
              <a:rPr lang="en-US" sz="2800" dirty="0"/>
              <a:t>and the cervical and thoracic </a:t>
            </a:r>
            <a:r>
              <a:rPr lang="en-US" sz="2800" u="sng" dirty="0">
                <a:solidFill>
                  <a:srgbClr val="FFFF00"/>
                </a:solidFill>
              </a:rPr>
              <a:t>sympathetic trunk (inhibitor)</a:t>
            </a:r>
            <a:r>
              <a:rPr lang="en-US" sz="2800" dirty="0"/>
              <a:t>.   The vagus nerve has a </a:t>
            </a:r>
            <a:r>
              <a:rPr lang="en-US" sz="2800" u="sng" dirty="0">
                <a:solidFill>
                  <a:srgbClr val="FFFF00"/>
                </a:solidFill>
              </a:rPr>
              <a:t>parasympathetic (stimulant)</a:t>
            </a:r>
            <a:r>
              <a:rPr lang="en-US" sz="2800" dirty="0"/>
              <a:t> function, supplying the muscles of the esophagus and stimulating glandular contraction.</a:t>
            </a:r>
          </a:p>
        </p:txBody>
      </p:sp>
    </p:spTree>
    <p:extLst>
      <p:ext uri="{BB962C8B-B14F-4D97-AF65-F5344CB8AC3E}">
        <p14:creationId xmlns:p14="http://schemas.microsoft.com/office/powerpoint/2010/main" val="12922491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053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2297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8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2291" name="Picture 2052" descr="bcar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383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2057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2295" name="Rectangle 2054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96" name="Rectangle 2055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2293" name="Picture 2056" descr="s92j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1720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058"/>
          <p:cNvSpPr>
            <a:spLocks noChangeArrowheads="1"/>
          </p:cNvSpPr>
          <p:nvPr/>
        </p:nvSpPr>
        <p:spPr bwMode="auto">
          <a:xfrm>
            <a:off x="2590800" y="304800"/>
            <a:ext cx="4343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The </a:t>
            </a:r>
            <a:r>
              <a:rPr lang="en-US" sz="3200" b="1" dirty="0" err="1"/>
              <a:t>cardia</a:t>
            </a:r>
            <a:r>
              <a:rPr lang="en-US" sz="3200" b="1" dirty="0"/>
              <a:t> or EGJ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6000" b="1" dirty="0"/>
              <a:t>Stomach</a:t>
            </a:r>
          </a:p>
        </p:txBody>
      </p:sp>
      <p:pic>
        <p:nvPicPr>
          <p:cNvPr id="4098" name="Picture 2" descr="Illu stoma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038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16764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Body of stomach 2. Fundus 3. Anterior wall 4. Greater curvature 5. Lesser curvature 6. </a:t>
            </a:r>
            <a:r>
              <a:rPr lang="en-US" b="1" dirty="0" err="1"/>
              <a:t>Cardia</a:t>
            </a:r>
            <a:r>
              <a:rPr lang="en-US" b="1" dirty="0"/>
              <a:t> 9. Pyloric sphincter 10. Pyloric antrum 11. Pyloric canal 12. Angular </a:t>
            </a:r>
            <a:r>
              <a:rPr lang="en-US" b="1" dirty="0" err="1"/>
              <a:t>incisure</a:t>
            </a:r>
            <a:r>
              <a:rPr lang="en-US" b="1" dirty="0"/>
              <a:t> 13. Gastric canal 14. </a:t>
            </a:r>
            <a:r>
              <a:rPr lang="en-US" b="1" dirty="0" err="1"/>
              <a:t>Rugae</a:t>
            </a:r>
            <a:endParaRPr lang="ar-JO" b="1" dirty="0"/>
          </a:p>
        </p:txBody>
      </p:sp>
      <p:pic>
        <p:nvPicPr>
          <p:cNvPr id="3" name="Picture 2" descr="نتيجة بحث الصور عن ‪what is gastric corpus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521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dirty="0"/>
              <a:t>Stomach</a:t>
            </a:r>
          </a:p>
        </p:txBody>
      </p:sp>
      <p:pic>
        <p:nvPicPr>
          <p:cNvPr id="7170" name="Picture 2" descr="نتيجة بحث الصور عن ‪angulus of the stomach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657600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نتيجة بحث الصور عن ‪angulus of the stomach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0"/>
            <a:ext cx="4953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59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rgbClr val="000000"/>
                </a:solidFill>
              </a:rPr>
              <a:t>Stomach</a:t>
            </a:r>
          </a:p>
        </p:txBody>
      </p:sp>
      <p:pic>
        <p:nvPicPr>
          <p:cNvPr id="6146" name="Picture 2" descr="نتيجة بحث الصور عن ‪angulus of the stomach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191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‪angulus of the stomach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19601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870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u="sng" dirty="0">
                <a:solidFill>
                  <a:srgbClr val="FFFF66"/>
                </a:solidFill>
              </a:rPr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AutoNum type="arabicPeriod"/>
            </a:pPr>
            <a:r>
              <a:rPr lang="en-US" dirty="0"/>
              <a:t>Understand the general outline of the GIT module.</a:t>
            </a:r>
          </a:p>
          <a:p>
            <a:pPr marL="0" indent="0" eaLnBrk="1" hangingPunct="1">
              <a:buNone/>
            </a:pPr>
            <a:r>
              <a:rPr lang="en-US" dirty="0"/>
              <a:t>2. Endoscopic findings along the GI tract.</a:t>
            </a:r>
          </a:p>
          <a:p>
            <a:pPr marL="0" indent="0" eaLnBrk="1" hangingPunct="1">
              <a:buNone/>
            </a:pPr>
            <a:r>
              <a:rPr lang="en-US" dirty="0"/>
              <a:t>3. Acknowledge the important relationships between  normal structure and functions</a:t>
            </a:r>
          </a:p>
          <a:p>
            <a:pPr marL="0" indent="0" eaLnBrk="1" hangingPunct="1">
              <a:buNone/>
            </a:pPr>
            <a:r>
              <a:rPr lang="en-US" dirty="0"/>
              <a:t>4. Discussion of clinical case scenarios to link basic sciences with the clinical practice.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053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3325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6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3315" name="Picture 2052" descr="bfun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4353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6" name="Group 2057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3323" name="Rectangle 2054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4" name="Rectangle 2055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3317" name="Picture 2056" descr="s92jf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828800"/>
            <a:ext cx="190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058"/>
          <p:cNvSpPr>
            <a:spLocks noChangeArrowheads="1"/>
          </p:cNvSpPr>
          <p:nvPr/>
        </p:nvSpPr>
        <p:spPr bwMode="auto">
          <a:xfrm>
            <a:off x="762000" y="533400"/>
            <a:ext cx="7620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Gastric Fundus</a:t>
            </a:r>
          </a:p>
        </p:txBody>
      </p:sp>
      <p:grpSp>
        <p:nvGrpSpPr>
          <p:cNvPr id="13319" name="Group 2062"/>
          <p:cNvGrpSpPr>
            <a:grpSpLocks/>
          </p:cNvGrpSpPr>
          <p:nvPr/>
        </p:nvGrpSpPr>
        <p:grpSpPr bwMode="auto">
          <a:xfrm>
            <a:off x="1714500" y="1782763"/>
            <a:ext cx="5715000" cy="3292475"/>
            <a:chOff x="0" y="0"/>
            <a:chExt cx="3600" cy="2074"/>
          </a:xfrm>
        </p:grpSpPr>
        <p:sp>
          <p:nvSpPr>
            <p:cNvPr id="13321" name="Rectangle 2059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22" name="Rectangle 2060"/>
            <p:cNvSpPr>
              <a:spLocks noChangeArrowheads="1"/>
            </p:cNvSpPr>
            <p:nvPr/>
          </p:nvSpPr>
          <p:spPr bwMode="auto">
            <a:xfrm>
              <a:off x="0" y="0"/>
              <a:ext cx="2186" cy="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198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3320" name="Picture 2061" descr="s93jf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288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053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4349" name="Rectangle 205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50" name="Rectangle 2051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4339" name="Picture 2052" descr="bcor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37115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2057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4347" name="Rectangle 2054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48" name="Rectangle 2055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4341" name="Picture 2056" descr="s92j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4888" y="1828800"/>
            <a:ext cx="178911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058"/>
          <p:cNvSpPr>
            <a:spLocks noChangeArrowheads="1"/>
          </p:cNvSpPr>
          <p:nvPr/>
        </p:nvSpPr>
        <p:spPr bwMode="auto">
          <a:xfrm>
            <a:off x="457200" y="533400"/>
            <a:ext cx="8305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/>
              <a:t>The Gastric Corpus</a:t>
            </a:r>
          </a:p>
        </p:txBody>
      </p:sp>
      <p:grpSp>
        <p:nvGrpSpPr>
          <p:cNvPr id="14343" name="Group 2062"/>
          <p:cNvGrpSpPr>
            <a:grpSpLocks/>
          </p:cNvGrpSpPr>
          <p:nvPr/>
        </p:nvGrpSpPr>
        <p:grpSpPr bwMode="auto">
          <a:xfrm>
            <a:off x="1714500" y="1668463"/>
            <a:ext cx="5715000" cy="3521075"/>
            <a:chOff x="0" y="0"/>
            <a:chExt cx="3600" cy="2218"/>
          </a:xfrm>
        </p:grpSpPr>
        <p:sp>
          <p:nvSpPr>
            <p:cNvPr id="14345" name="Rectangle 2059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346" name="Rectangle 2060"/>
            <p:cNvSpPr>
              <a:spLocks noChangeArrowheads="1"/>
            </p:cNvSpPr>
            <p:nvPr/>
          </p:nvSpPr>
          <p:spPr bwMode="auto">
            <a:xfrm>
              <a:off x="0" y="0"/>
              <a:ext cx="2186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13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4344" name="Picture 2061" descr="s93jc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8288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29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5369" name="Rectangle 102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70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5363" name="Picture 1028" descr="bcor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3908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1033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5367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68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5365" name="Picture 1032" descr="s92j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3263" y="1676400"/>
            <a:ext cx="17891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1034"/>
          <p:cNvSpPr>
            <a:spLocks noChangeArrowheads="1"/>
          </p:cNvSpPr>
          <p:nvPr/>
        </p:nvSpPr>
        <p:spPr bwMode="auto">
          <a:xfrm>
            <a:off x="838200" y="381000"/>
            <a:ext cx="72390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The Gastric Corpus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639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39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6387" name="Picture 4" descr="bcor-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1752600"/>
            <a:ext cx="37115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639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39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6389" name="Picture 8" descr="s92jc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676400"/>
            <a:ext cx="152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2209800" y="304800"/>
            <a:ext cx="480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Angulus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742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7411" name="Picture 4" descr="bant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74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2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7413" name="Picture 8" descr="s92j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9813" y="2057400"/>
            <a:ext cx="17541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381000" y="685800"/>
            <a:ext cx="838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Gastric Antrum</a:t>
            </a:r>
          </a:p>
        </p:txBody>
      </p:sp>
      <p:grpSp>
        <p:nvGrpSpPr>
          <p:cNvPr id="17415" name="Group 14"/>
          <p:cNvGrpSpPr>
            <a:grpSpLocks/>
          </p:cNvGrpSpPr>
          <p:nvPr/>
        </p:nvGrpSpPr>
        <p:grpSpPr bwMode="auto">
          <a:xfrm>
            <a:off x="1714500" y="1744663"/>
            <a:ext cx="5715000" cy="3368675"/>
            <a:chOff x="0" y="0"/>
            <a:chExt cx="3600" cy="2122"/>
          </a:xfrm>
        </p:grpSpPr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3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7416" name="Picture 13" descr="s93j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9188" y="2057400"/>
            <a:ext cx="350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844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8435" name="Picture 4" descr="bpyl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06575"/>
            <a:ext cx="39846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843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8437" name="Picture 8" descr="s92jpy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828800"/>
            <a:ext cx="1720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762000" y="304800"/>
            <a:ext cx="7620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Pyloric Canal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Duodenum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• The duodenum is  about </a:t>
            </a:r>
            <a:r>
              <a:rPr lang="en-US" sz="2400" b="1" dirty="0">
                <a:solidFill>
                  <a:srgbClr val="FFFF00"/>
                </a:solidFill>
              </a:rPr>
              <a:t>25–38 cm </a:t>
            </a:r>
            <a:r>
              <a:rPr lang="en-US" sz="2400" dirty="0"/>
              <a:t>(10–15 inches) long connecting the stomach to the jejunum. It begins with the </a:t>
            </a:r>
            <a:r>
              <a:rPr lang="en-US" sz="2400" b="1" dirty="0">
                <a:solidFill>
                  <a:srgbClr val="FFFF00"/>
                </a:solidFill>
              </a:rPr>
              <a:t>duodenal bulb (2 cm) </a:t>
            </a:r>
            <a:r>
              <a:rPr lang="en-US" sz="2400" dirty="0"/>
              <a:t>and ends at the </a:t>
            </a:r>
            <a:r>
              <a:rPr lang="en-US" sz="2400" b="1" dirty="0">
                <a:solidFill>
                  <a:srgbClr val="FFFF00"/>
                </a:solidFill>
              </a:rPr>
              <a:t>suspensory muscle </a:t>
            </a:r>
            <a:r>
              <a:rPr lang="en-US" sz="2400" dirty="0"/>
              <a:t>of duodenum. It can be divided into </a:t>
            </a:r>
            <a:r>
              <a:rPr lang="en-US" sz="2400" b="1" u="sng" dirty="0">
                <a:solidFill>
                  <a:srgbClr val="FFFF00"/>
                </a:solidFill>
              </a:rPr>
              <a:t>four parts</a:t>
            </a:r>
            <a:r>
              <a:rPr lang="en-US" sz="2400" dirty="0"/>
              <a:t>: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 - </a:t>
            </a:r>
            <a:r>
              <a:rPr lang="en-US" sz="2400" b="1" u="sng" dirty="0">
                <a:solidFill>
                  <a:srgbClr val="FFC000"/>
                </a:solidFill>
              </a:rPr>
              <a:t>First Part</a:t>
            </a:r>
            <a:r>
              <a:rPr lang="en-US" sz="2400" dirty="0"/>
              <a:t>: The first part of the duodenum is mobile,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   and connected to the liver by the </a:t>
            </a:r>
            <a:r>
              <a:rPr lang="en-US" sz="2400" u="sng" dirty="0" err="1"/>
              <a:t>hepatoduodenal</a:t>
            </a:r>
            <a:endParaRPr lang="en-US" sz="2400" u="sng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   </a:t>
            </a:r>
            <a:r>
              <a:rPr lang="en-US" sz="2400" u="sng" dirty="0"/>
              <a:t>ligament</a:t>
            </a:r>
            <a:r>
              <a:rPr lang="en-US" sz="2400" dirty="0"/>
              <a:t> of the lesser omentum.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- </a:t>
            </a:r>
            <a:r>
              <a:rPr lang="en-US" sz="2400" b="1" u="sng" dirty="0">
                <a:solidFill>
                  <a:srgbClr val="FFC000"/>
                </a:solidFill>
              </a:rPr>
              <a:t>Second Part</a:t>
            </a:r>
            <a:r>
              <a:rPr lang="en-US" sz="2400" dirty="0"/>
              <a:t>: The pancreatic duct and common bile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 duct enter the </a:t>
            </a:r>
            <a:r>
              <a:rPr lang="en-US" sz="2400" dirty="0">
                <a:solidFill>
                  <a:srgbClr val="FFFF00"/>
                </a:solidFill>
              </a:rPr>
              <a:t>descending duodenum</a:t>
            </a:r>
            <a:r>
              <a:rPr lang="en-US" sz="2400" dirty="0"/>
              <a:t>, through the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FF00"/>
                </a:solidFill>
              </a:rPr>
              <a:t>major duodenal papilla</a:t>
            </a:r>
            <a:r>
              <a:rPr lang="en-US" sz="2400" dirty="0"/>
              <a:t>.  The </a:t>
            </a:r>
            <a:r>
              <a:rPr lang="en-US" sz="2400" dirty="0">
                <a:solidFill>
                  <a:srgbClr val="FFFF00"/>
                </a:solidFill>
              </a:rPr>
              <a:t>minor duodenal papilla</a:t>
            </a:r>
            <a:r>
              <a:rPr lang="en-US" sz="2400" dirty="0"/>
              <a:t>,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   the entrance for the </a:t>
            </a:r>
            <a:r>
              <a:rPr lang="en-US" sz="2400" dirty="0">
                <a:solidFill>
                  <a:srgbClr val="FFC000"/>
                </a:solidFill>
              </a:rPr>
              <a:t>accessory pancreatic duct</a:t>
            </a:r>
            <a:r>
              <a:rPr lang="en-US" sz="2400" dirty="0">
                <a:solidFill>
                  <a:srgbClr val="FFFF00"/>
                </a:solidFill>
              </a:rPr>
              <a:t>.  </a:t>
            </a:r>
            <a:r>
              <a:rPr lang="en-US" sz="2400" b="1" i="1" dirty="0"/>
              <a:t>cont./…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846783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sz="3200" b="1" i="1" u="sng" dirty="0">
                <a:solidFill>
                  <a:srgbClr val="FFFF66"/>
                </a:solidFill>
              </a:rPr>
              <a:t>Cont./… Duodenum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The </a:t>
            </a:r>
            <a:r>
              <a:rPr lang="en-US" sz="2400" b="1" i="1" u="sng" dirty="0">
                <a:solidFill>
                  <a:srgbClr val="FFFF00"/>
                </a:solidFill>
              </a:rPr>
              <a:t>third part</a:t>
            </a:r>
            <a:r>
              <a:rPr lang="en-US" sz="2400" dirty="0"/>
              <a:t>, or </a:t>
            </a:r>
            <a:r>
              <a:rPr lang="en-US" sz="2400" i="1" dirty="0">
                <a:solidFill>
                  <a:srgbClr val="FFFF00"/>
                </a:solidFill>
              </a:rPr>
              <a:t>horizontal part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i="1" dirty="0">
                <a:solidFill>
                  <a:srgbClr val="FFFF00"/>
                </a:solidFill>
              </a:rPr>
              <a:t>inferior part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of the duodenum begins at the </a:t>
            </a:r>
            <a:r>
              <a:rPr lang="en-US" sz="2400" i="1" dirty="0"/>
              <a:t>inferior duodenal flexure</a:t>
            </a:r>
            <a:r>
              <a:rPr lang="en-US" sz="2400" dirty="0"/>
              <a:t> and passes transversely to the left, passing in front of the inferior vena cava, abdominal aorta and the vertebral column. 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The </a:t>
            </a:r>
            <a:r>
              <a:rPr lang="en-US" sz="2400" b="1" i="1" u="sng" dirty="0">
                <a:solidFill>
                  <a:srgbClr val="FFFF00"/>
                </a:solidFill>
              </a:rPr>
              <a:t>fourth part</a:t>
            </a:r>
            <a:r>
              <a:rPr lang="en-US" sz="2400" dirty="0"/>
              <a:t>, or </a:t>
            </a:r>
            <a:r>
              <a:rPr lang="en-US" sz="2400" i="1" dirty="0"/>
              <a:t>ascending part</a:t>
            </a:r>
            <a:r>
              <a:rPr lang="en-US" sz="2400" dirty="0"/>
              <a:t>, of the duodenum passes upward, joining with the jejunum at the </a:t>
            </a:r>
            <a:r>
              <a:rPr lang="en-US" sz="2400" u="sng" dirty="0" err="1"/>
              <a:t>duodenojejunal</a:t>
            </a:r>
            <a:r>
              <a:rPr lang="en-US" sz="2400" u="sng" dirty="0"/>
              <a:t> flexure</a:t>
            </a:r>
            <a:r>
              <a:rPr lang="en-US" sz="2400" dirty="0"/>
              <a:t>. The fourth part of the duodenum is at the vertebral level </a:t>
            </a:r>
            <a:r>
              <a:rPr lang="en-US" sz="2400" b="1" dirty="0">
                <a:solidFill>
                  <a:srgbClr val="FFFF00"/>
                </a:solidFill>
              </a:rPr>
              <a:t>L2</a:t>
            </a:r>
            <a:r>
              <a:rPr lang="en-US" sz="2400" dirty="0"/>
              <a:t>, and may pass directly on top of, or slightly left to, the aorta.</a:t>
            </a:r>
          </a:p>
        </p:txBody>
      </p:sp>
    </p:spTree>
    <p:extLst>
      <p:ext uri="{BB962C8B-B14F-4D97-AF65-F5344CB8AC3E}">
        <p14:creationId xmlns:p14="http://schemas.microsoft.com/office/powerpoint/2010/main" val="27599419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rgbClr val="000000"/>
                </a:solidFill>
              </a:rPr>
              <a:t>Duodenum</a:t>
            </a:r>
          </a:p>
        </p:txBody>
      </p:sp>
      <p:pic>
        <p:nvPicPr>
          <p:cNvPr id="9218" name="Picture 2" descr="https://upload.wikimedia.org/wikipedia/commons/thumb/3/35/Duodenumanatomy.jpg/800px-Duodenumanatom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8429" y="1825625"/>
            <a:ext cx="61071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2314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rgbClr val="000000"/>
                </a:solidFill>
              </a:rPr>
              <a:t>Duodenum</a:t>
            </a:r>
          </a:p>
        </p:txBody>
      </p:sp>
      <p:pic>
        <p:nvPicPr>
          <p:cNvPr id="12290" name="Picture 2" descr="https://upload.wikimedia.org/wikipedia/commons/1/15/Gray11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11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6/64/Illu_pancr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449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80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5400" b="1" u="sng" dirty="0">
                <a:solidFill>
                  <a:srgbClr val="FFFF66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/>
              <a:t>Dramatic growth of knowledge  in GI over the last 2-3 decades.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Better understanding of the biology/microbiology biochemistry,  and physiology of the GIT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New insights in the pathophysiology of different GI diseases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Breakthrough in the diagnostic and therapeutic tools and procedures in gastrointestinal diseases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029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19469" name="Rectangle 102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70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9459" name="Picture 1028" descr="bbul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1033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19467" name="Rectangle 1030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68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19461" name="Picture 1032" descr="s92jdu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3" y="1752600"/>
            <a:ext cx="18240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034"/>
          <p:cNvSpPr>
            <a:spLocks noChangeArrowheads="1"/>
          </p:cNvSpPr>
          <p:nvPr/>
        </p:nvSpPr>
        <p:spPr bwMode="auto">
          <a:xfrm>
            <a:off x="685800" y="533400"/>
            <a:ext cx="7848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Duodenal Bulb</a:t>
            </a:r>
          </a:p>
        </p:txBody>
      </p:sp>
      <p:grpSp>
        <p:nvGrpSpPr>
          <p:cNvPr id="19463" name="Group 1038"/>
          <p:cNvGrpSpPr>
            <a:grpSpLocks/>
          </p:cNvGrpSpPr>
          <p:nvPr/>
        </p:nvGrpSpPr>
        <p:grpSpPr bwMode="auto">
          <a:xfrm>
            <a:off x="1714500" y="1706563"/>
            <a:ext cx="5715000" cy="3444875"/>
            <a:chOff x="0" y="0"/>
            <a:chExt cx="3600" cy="2170"/>
          </a:xfrm>
        </p:grpSpPr>
        <p:sp>
          <p:nvSpPr>
            <p:cNvPr id="19465" name="Rectangle 1035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466" name="Rectangle 1036"/>
            <p:cNvSpPr>
              <a:spLocks noChangeArrowheads="1"/>
            </p:cNvSpPr>
            <p:nvPr/>
          </p:nvSpPr>
          <p:spPr bwMode="auto">
            <a:xfrm>
              <a:off x="0" y="0"/>
              <a:ext cx="2186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8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19464" name="Picture 1037" descr="s93jdu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048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9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64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0483" name="Picture 4" descr="n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806575"/>
            <a:ext cx="416718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0485" name="Picture 8" descr="s92jdu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3" y="1828800"/>
            <a:ext cx="1892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304800" y="304800"/>
            <a:ext cx="868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Papilla of Vater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151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1507" name="Picture 4" descr="bduo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06575"/>
            <a:ext cx="4137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1509" name="Picture 8" descr="s92jdu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1828800"/>
            <a:ext cx="1857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04800" y="533400"/>
            <a:ext cx="830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The Descending Duodenum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Small Intestine (Enteroscopy)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average length of the small intestine in an adult human male is 6.9 m (22 </a:t>
            </a:r>
            <a:r>
              <a:rPr lang="en-US" sz="2800" dirty="0" err="1"/>
              <a:t>ft</a:t>
            </a:r>
            <a:r>
              <a:rPr lang="en-US" sz="2800" dirty="0"/>
              <a:t> 8 in), and 7.1 m (23 </a:t>
            </a:r>
            <a:r>
              <a:rPr lang="en-US" sz="2800" dirty="0" err="1"/>
              <a:t>ft</a:t>
            </a:r>
            <a:r>
              <a:rPr lang="en-US" sz="2800" dirty="0"/>
              <a:t> 4 in) in an adult female, and diameter is 1 inch.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Surface area about 30 square meter.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</a:t>
            </a:r>
            <a:r>
              <a:rPr lang="en-US" sz="2800" b="1" u="sng" dirty="0">
                <a:solidFill>
                  <a:srgbClr val="FFFF00"/>
                </a:solidFill>
              </a:rPr>
              <a:t>duodenum</a:t>
            </a:r>
            <a:r>
              <a:rPr lang="en-US" sz="2800" dirty="0"/>
              <a:t> contains </a:t>
            </a:r>
            <a:r>
              <a:rPr lang="en-US" sz="2800" u="sng" dirty="0">
                <a:solidFill>
                  <a:srgbClr val="FFFF00"/>
                </a:solidFill>
              </a:rPr>
              <a:t>Brunner's glands</a:t>
            </a:r>
            <a:r>
              <a:rPr lang="en-US" sz="2800" dirty="0"/>
              <a:t>, which produce a mucus-rich alkaline secretion containing bicarbonate. These secretions, in combination with </a:t>
            </a:r>
            <a:r>
              <a:rPr lang="en-US" sz="2800" dirty="0">
                <a:solidFill>
                  <a:srgbClr val="FFC000"/>
                </a:solidFill>
              </a:rPr>
              <a:t>bicarbonate from the pancreas</a:t>
            </a:r>
            <a:r>
              <a:rPr lang="en-US" sz="2800" dirty="0"/>
              <a:t>, neutralize the stomach acids contained in gastric chyme.               </a:t>
            </a:r>
            <a:r>
              <a:rPr lang="en-US" sz="2800" b="1" i="1" dirty="0">
                <a:solidFill>
                  <a:srgbClr val="FFC000"/>
                </a:solidFill>
              </a:rPr>
              <a:t>Cont./…</a:t>
            </a:r>
          </a:p>
        </p:txBody>
      </p:sp>
    </p:spTree>
    <p:extLst>
      <p:ext uri="{BB962C8B-B14F-4D97-AF65-F5344CB8AC3E}">
        <p14:creationId xmlns:p14="http://schemas.microsoft.com/office/powerpoint/2010/main" val="26057029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Small Intestine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txBody>
          <a:bodyPr/>
          <a:lstStyle/>
          <a:p>
            <a:r>
              <a:rPr lang="en-US" sz="3600" u="sng" dirty="0">
                <a:solidFill>
                  <a:srgbClr val="FFFF00"/>
                </a:solidFill>
              </a:rPr>
              <a:t>The </a:t>
            </a:r>
            <a:r>
              <a:rPr lang="en-US" sz="3600" b="1" u="sng" dirty="0">
                <a:solidFill>
                  <a:srgbClr val="FFFF00"/>
                </a:solidFill>
              </a:rPr>
              <a:t>jejunum</a:t>
            </a:r>
            <a:r>
              <a:rPr lang="en-US" sz="3600" u="sng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is  about 2.5 m long, and contains the </a:t>
            </a:r>
            <a:r>
              <a:rPr lang="en-US" sz="3600" dirty="0" err="1"/>
              <a:t>plicae</a:t>
            </a:r>
            <a:r>
              <a:rPr lang="en-US" sz="3600" dirty="0"/>
              <a:t> </a:t>
            </a:r>
            <a:r>
              <a:rPr lang="en-US" sz="3600" dirty="0" err="1"/>
              <a:t>circulares</a:t>
            </a:r>
            <a:r>
              <a:rPr lang="en-US" sz="3600" dirty="0"/>
              <a:t> (</a:t>
            </a:r>
            <a:r>
              <a:rPr lang="en-US" sz="3600" i="1" dirty="0" err="1"/>
              <a:t>valvulae</a:t>
            </a:r>
            <a:r>
              <a:rPr lang="en-US" sz="3600" dirty="0"/>
              <a:t> </a:t>
            </a:r>
            <a:r>
              <a:rPr lang="en-US" sz="3600" i="1" dirty="0"/>
              <a:t>conniventes</a:t>
            </a:r>
            <a:r>
              <a:rPr lang="en-US" sz="3600" dirty="0"/>
              <a:t>), and villi that increase its surface area. Products of digestion (sugars, amino acids, and fatty acids) are absorbed into the bloodstream here. The </a:t>
            </a:r>
            <a:r>
              <a:rPr lang="en-US" sz="3600" b="1" u="sng" dirty="0">
                <a:solidFill>
                  <a:srgbClr val="FFC000"/>
                </a:solidFill>
              </a:rPr>
              <a:t>suspensory muscle of duodenum</a:t>
            </a:r>
            <a:r>
              <a:rPr lang="en-US" sz="3600" dirty="0"/>
              <a:t> marks the division between the duodenum and the jejunum.</a:t>
            </a:r>
          </a:p>
          <a:p>
            <a:endParaRPr lang="en-US" sz="3600" dirty="0"/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8436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Small Intestine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• </a:t>
            </a:r>
            <a:r>
              <a:rPr lang="en-US" u="sng" dirty="0">
                <a:solidFill>
                  <a:srgbClr val="FFFF00"/>
                </a:solidFill>
              </a:rPr>
              <a:t>The </a:t>
            </a:r>
            <a:r>
              <a:rPr lang="en-US" b="1" u="sng" dirty="0">
                <a:solidFill>
                  <a:srgbClr val="FFFF00"/>
                </a:solidFill>
              </a:rPr>
              <a:t>ileum</a:t>
            </a:r>
            <a:r>
              <a:rPr lang="en-US" dirty="0"/>
              <a:t>: It is about 3 m long, and contains villi similar to the jejunum. It absorbs mainly vitamin </a:t>
            </a:r>
            <a:r>
              <a:rPr lang="en-US" dirty="0">
                <a:solidFill>
                  <a:srgbClr val="FFC000"/>
                </a:solidFill>
              </a:rPr>
              <a:t>B12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bile acids</a:t>
            </a:r>
            <a:r>
              <a:rPr lang="en-US" dirty="0"/>
              <a:t>, as well as any other remaining nutrients. The ileum joins to the cecum of the large intestine at the </a:t>
            </a:r>
            <a:r>
              <a:rPr lang="en-US" b="1" u="sng" dirty="0">
                <a:solidFill>
                  <a:srgbClr val="FFC000"/>
                </a:solidFill>
              </a:rPr>
              <a:t>ileocecal junction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jejunum &amp; ileum are suspended in the abdominal cavity by </a:t>
            </a:r>
            <a:r>
              <a:rPr lang="en-US" dirty="0">
                <a:solidFill>
                  <a:srgbClr val="FFC000"/>
                </a:solidFill>
              </a:rPr>
              <a:t>mesentery</a:t>
            </a:r>
            <a:r>
              <a:rPr lang="en-US" dirty="0"/>
              <a:t>. The mesentery is part of the peritoneum. 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4473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254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2531" name="Picture 4" descr="ya156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358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253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2533" name="Picture 8" descr="bb12jej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63" y="1752600"/>
            <a:ext cx="19256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2590800" y="381000"/>
            <a:ext cx="495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Jejunum</a:t>
            </a:r>
          </a:p>
        </p:txBody>
      </p:sp>
      <p:grpSp>
        <p:nvGrpSpPr>
          <p:cNvPr id="22535" name="Group 14"/>
          <p:cNvGrpSpPr>
            <a:grpSpLocks/>
          </p:cNvGrpSpPr>
          <p:nvPr/>
        </p:nvGrpSpPr>
        <p:grpSpPr bwMode="auto">
          <a:xfrm>
            <a:off x="1714500" y="1882775"/>
            <a:ext cx="5715000" cy="3094038"/>
            <a:chOff x="0" y="0"/>
            <a:chExt cx="3600" cy="1949"/>
          </a:xfrm>
        </p:grpSpPr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185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2536" name="Picture 13" descr="s93js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75260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356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3555" name="Picture 4" descr="ya142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3557" name="Picture 8" descr="bb12il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752600"/>
            <a:ext cx="1892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228600" y="304800"/>
            <a:ext cx="86741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Terminal Ileum</a:t>
            </a:r>
          </a:p>
        </p:txBody>
      </p:sp>
      <p:grpSp>
        <p:nvGrpSpPr>
          <p:cNvPr id="23559" name="Group 14"/>
          <p:cNvGrpSpPr>
            <a:grpSpLocks/>
          </p:cNvGrpSpPr>
          <p:nvPr/>
        </p:nvGrpSpPr>
        <p:grpSpPr bwMode="auto">
          <a:xfrm>
            <a:off x="1714500" y="1349375"/>
            <a:ext cx="5715000" cy="4160838"/>
            <a:chOff x="0" y="0"/>
            <a:chExt cx="3600" cy="2621"/>
          </a:xfrm>
        </p:grpSpPr>
        <p:sp>
          <p:nvSpPr>
            <p:cNvPr id="2356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55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3560" name="Picture 13" descr="s9a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7526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Large Intestine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large intestine as the combination of the </a:t>
            </a:r>
            <a:r>
              <a:rPr lang="en-US" sz="2800" dirty="0">
                <a:solidFill>
                  <a:srgbClr val="FFC000"/>
                </a:solidFill>
              </a:rPr>
              <a:t>cecum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colon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rectum</a:t>
            </a:r>
            <a:r>
              <a:rPr lang="en-US" sz="2800" dirty="0"/>
              <a:t>, and </a:t>
            </a:r>
            <a:r>
              <a:rPr lang="en-US" sz="2800" dirty="0">
                <a:solidFill>
                  <a:srgbClr val="FFC000"/>
                </a:solidFill>
              </a:rPr>
              <a:t>anal canal</a:t>
            </a:r>
            <a:r>
              <a:rPr lang="en-US" sz="2800" dirty="0"/>
              <a:t>. Some other sources exclude the anal canal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</a:t>
            </a:r>
            <a:r>
              <a:rPr lang="en-US" sz="2800" b="1" u="sng" dirty="0">
                <a:solidFill>
                  <a:srgbClr val="FFFF00"/>
                </a:solidFill>
              </a:rPr>
              <a:t>cecum</a:t>
            </a:r>
            <a:r>
              <a:rPr lang="en-US" sz="2800" dirty="0"/>
              <a:t> is the first section of the colon , and the </a:t>
            </a:r>
            <a:r>
              <a:rPr lang="en-US" sz="2800" b="1" u="sng" dirty="0">
                <a:solidFill>
                  <a:srgbClr val="FFFF00"/>
                </a:solidFill>
              </a:rPr>
              <a:t>appendix </a:t>
            </a:r>
            <a:r>
              <a:rPr lang="en-US" sz="2800" dirty="0"/>
              <a:t> develops embryologically from it. It is a part of the </a:t>
            </a:r>
            <a:r>
              <a:rPr lang="en-US" sz="2800" dirty="0">
                <a:solidFill>
                  <a:srgbClr val="FFC000"/>
                </a:solidFill>
              </a:rPr>
              <a:t>gut-associated lymphoid tissue</a:t>
            </a:r>
            <a:r>
              <a:rPr lang="en-US" sz="2800" dirty="0"/>
              <a:t>. The appendix has a role in housing a sample of the </a:t>
            </a:r>
            <a:r>
              <a:rPr lang="en-US" sz="2800" u="sng" dirty="0">
                <a:solidFill>
                  <a:srgbClr val="FFC000"/>
                </a:solidFill>
              </a:rPr>
              <a:t>colon's </a:t>
            </a:r>
            <a:r>
              <a:rPr lang="en-US" sz="2800" u="sng" dirty="0" err="1">
                <a:solidFill>
                  <a:srgbClr val="FFC000"/>
                </a:solidFill>
              </a:rPr>
              <a:t>microflora</a:t>
            </a:r>
            <a:r>
              <a:rPr lang="en-US" sz="2800" dirty="0"/>
              <a:t>, and help in immune reaction.  </a:t>
            </a:r>
          </a:p>
        </p:txBody>
      </p:sp>
    </p:spTree>
    <p:extLst>
      <p:ext uri="{BB962C8B-B14F-4D97-AF65-F5344CB8AC3E}">
        <p14:creationId xmlns:p14="http://schemas.microsoft.com/office/powerpoint/2010/main" val="17913963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rgbClr val="000000"/>
                </a:solidFill>
              </a:rPr>
              <a:t>Large Intestine</a:t>
            </a:r>
          </a:p>
        </p:txBody>
      </p:sp>
      <p:pic>
        <p:nvPicPr>
          <p:cNvPr id="14340" name="Picture 4" descr="Gray12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1147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upload.wikimedia.org/wikipedia/commons/thumb/2/2d/Blausen_0604_LargeIntestine2.png/800px-Blausen_0604_LargeIntestin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64819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0488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66"/>
                </a:solidFill>
              </a:rPr>
              <a:t>Endoscopy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9067800" cy="5638800"/>
          </a:xfrm>
        </p:spPr>
        <p:txBody>
          <a:bodyPr/>
          <a:lstStyle/>
          <a:p>
            <a:r>
              <a:rPr lang="en-US" sz="2400" dirty="0"/>
              <a:t>The</a:t>
            </a:r>
            <a:r>
              <a:rPr lang="en-US" sz="2400" dirty="0">
                <a:solidFill>
                  <a:srgbClr val="FFC000"/>
                </a:solidFill>
              </a:rPr>
              <a:t> gastrointestinal tract </a:t>
            </a:r>
            <a:r>
              <a:rPr lang="en-US" sz="2400" dirty="0"/>
              <a:t>(GI tract): Esophagus, stomach and duodenum (Esophagogastroduodenoscopy)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Small intestine </a:t>
            </a:r>
            <a:r>
              <a:rPr lang="en-US" sz="2400" dirty="0"/>
              <a:t>(Enteroscopy)</a:t>
            </a:r>
          </a:p>
          <a:p>
            <a:r>
              <a:rPr lang="en-US" sz="2400" dirty="0">
                <a:solidFill>
                  <a:srgbClr val="FFC000"/>
                </a:solidFill>
              </a:rPr>
              <a:t>Large intestine</a:t>
            </a:r>
            <a:r>
              <a:rPr lang="en-US" sz="2400" dirty="0"/>
              <a:t>/colon (Colonoscopy, Sigmoidoscopy)</a:t>
            </a:r>
          </a:p>
          <a:p>
            <a:r>
              <a:rPr lang="en-US" sz="2400" dirty="0">
                <a:solidFill>
                  <a:srgbClr val="FFC000"/>
                </a:solidFill>
              </a:rPr>
              <a:t>Bile duct </a:t>
            </a:r>
          </a:p>
          <a:p>
            <a:pPr lvl="1">
              <a:buFontTx/>
              <a:buChar char="-"/>
            </a:pPr>
            <a:r>
              <a:rPr lang="en-US" sz="2400" dirty="0"/>
              <a:t>Endoscopic retrograde cholangiopancreatography (</a:t>
            </a:r>
            <a:r>
              <a:rPr lang="en-US" sz="2400" dirty="0">
                <a:solidFill>
                  <a:srgbClr val="FFC000"/>
                </a:solidFill>
              </a:rPr>
              <a:t>ERCP</a:t>
            </a:r>
            <a:r>
              <a:rPr lang="en-US" sz="2400" dirty="0"/>
              <a:t>):</a:t>
            </a:r>
          </a:p>
          <a:p>
            <a:pPr marL="457200" lvl="1" indent="0">
              <a:buNone/>
            </a:pPr>
            <a:r>
              <a:rPr lang="en-US" sz="2400" dirty="0"/>
              <a:t>        # Diagnostic and therapeutic (now mainly therapeutic)  </a:t>
            </a:r>
          </a:p>
          <a:p>
            <a:pPr lvl="1">
              <a:buFontTx/>
              <a:buChar char="-"/>
            </a:pPr>
            <a:r>
              <a:rPr lang="en-US" sz="2400" dirty="0"/>
              <a:t> Magnetic resonance </a:t>
            </a:r>
            <a:r>
              <a:rPr lang="en-US" sz="2400" dirty="0" err="1"/>
              <a:t>cholangiopancreatography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FFC000"/>
                </a:solidFill>
              </a:rPr>
              <a:t>MRCP</a:t>
            </a:r>
            <a:r>
              <a:rPr lang="en-US" sz="2400" dirty="0"/>
              <a:t>):</a:t>
            </a:r>
          </a:p>
          <a:p>
            <a:pPr marL="457200" lvl="1" indent="0">
              <a:buNone/>
            </a:pPr>
            <a:r>
              <a:rPr lang="en-US" sz="2400" dirty="0"/>
              <a:t>        #  Diagnostic only</a:t>
            </a:r>
          </a:p>
          <a:p>
            <a:r>
              <a:rPr lang="en-US" sz="2400" dirty="0">
                <a:solidFill>
                  <a:srgbClr val="FFC000"/>
                </a:solidFill>
              </a:rPr>
              <a:t>Rectum</a:t>
            </a:r>
            <a:r>
              <a:rPr lang="en-US" sz="2400" dirty="0"/>
              <a:t> (</a:t>
            </a:r>
            <a:r>
              <a:rPr lang="en-US" sz="2400" dirty="0" err="1"/>
              <a:t>Rectoscopy</a:t>
            </a:r>
            <a:r>
              <a:rPr lang="en-US" sz="2400" dirty="0"/>
              <a:t>) and </a:t>
            </a:r>
            <a:r>
              <a:rPr lang="en-US" sz="2400" dirty="0">
                <a:solidFill>
                  <a:srgbClr val="FFC000"/>
                </a:solidFill>
              </a:rPr>
              <a:t>anus</a:t>
            </a:r>
            <a:r>
              <a:rPr lang="en-US" sz="2400" dirty="0"/>
              <a:t> (</a:t>
            </a:r>
            <a:r>
              <a:rPr lang="en-US" sz="2400" dirty="0" err="1"/>
              <a:t>Anoscopy</a:t>
            </a:r>
            <a:r>
              <a:rPr lang="en-US" sz="2400" dirty="0"/>
              <a:t>), </a:t>
            </a:r>
            <a:r>
              <a:rPr lang="en-US" sz="2400" u="sng" dirty="0">
                <a:solidFill>
                  <a:srgbClr val="FFC000"/>
                </a:solidFill>
              </a:rPr>
              <a:t>both</a:t>
            </a:r>
            <a:r>
              <a:rPr lang="en-US" sz="2400" dirty="0"/>
              <a:t> also referred to as (</a:t>
            </a:r>
            <a:r>
              <a:rPr lang="en-US" sz="2400" dirty="0" err="1">
                <a:solidFill>
                  <a:srgbClr val="FFC000"/>
                </a:solidFill>
              </a:rPr>
              <a:t>Proctoscopy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/>
              <a:t>Note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FF00"/>
                </a:solidFill>
              </a:rPr>
              <a:t>Invented 1806; Applied 1906;  Fiber Optic 1957</a:t>
            </a:r>
          </a:p>
        </p:txBody>
      </p:sp>
    </p:spTree>
    <p:extLst>
      <p:ext uri="{BB962C8B-B14F-4D97-AF65-F5344CB8AC3E}">
        <p14:creationId xmlns:p14="http://schemas.microsoft.com/office/powerpoint/2010/main" val="33621814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458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9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4579" name="Picture 4" descr="bbau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458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4581" name="Picture 8" descr="s92j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905000"/>
            <a:ext cx="1857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609600" y="457200"/>
            <a:ext cx="7696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Ileo-Cecal Valve</a:t>
            </a:r>
          </a:p>
        </p:txBody>
      </p:sp>
      <p:grpSp>
        <p:nvGrpSpPr>
          <p:cNvPr id="24583" name="Group 14"/>
          <p:cNvGrpSpPr>
            <a:grpSpLocks/>
          </p:cNvGrpSpPr>
          <p:nvPr/>
        </p:nvGrpSpPr>
        <p:grpSpPr bwMode="auto">
          <a:xfrm>
            <a:off x="1714500" y="1577975"/>
            <a:ext cx="5715000" cy="3703638"/>
            <a:chOff x="0" y="0"/>
            <a:chExt cx="3600" cy="2333"/>
          </a:xfrm>
        </p:grpSpPr>
        <p:sp>
          <p:nvSpPr>
            <p:cNvPr id="2458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58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25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4584" name="Picture 13" descr="s93jc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905000"/>
            <a:ext cx="3200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561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5603" name="Picture 4" descr="bapp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5611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5605" name="Picture 8" descr="s92ja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1588" y="2209800"/>
            <a:ext cx="15224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04800" y="533400"/>
            <a:ext cx="8458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Appendiceal Orifice</a:t>
            </a:r>
          </a:p>
        </p:txBody>
      </p:sp>
      <p:grpSp>
        <p:nvGrpSpPr>
          <p:cNvPr id="25607" name="Group 14"/>
          <p:cNvGrpSpPr>
            <a:grpSpLocks/>
          </p:cNvGrpSpPr>
          <p:nvPr/>
        </p:nvGrpSpPr>
        <p:grpSpPr bwMode="auto">
          <a:xfrm>
            <a:off x="1714500" y="1706563"/>
            <a:ext cx="5715000" cy="3444875"/>
            <a:chOff x="0" y="0"/>
            <a:chExt cx="3600" cy="2170"/>
          </a:xfrm>
        </p:grpSpPr>
        <p:sp>
          <p:nvSpPr>
            <p:cNvPr id="2560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610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8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5608" name="Picture 13" descr="s93ja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2098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6637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6627" name="Picture 4" descr="bcol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6635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6629" name="Picture 8" descr="s92j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8363" y="1828800"/>
            <a:ext cx="19256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04800" y="228600"/>
            <a:ext cx="8381999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Transverse Colon</a:t>
            </a:r>
          </a:p>
        </p:txBody>
      </p:sp>
      <p:grpSp>
        <p:nvGrpSpPr>
          <p:cNvPr id="26631" name="Group 15"/>
          <p:cNvGrpSpPr>
            <a:grpSpLocks/>
          </p:cNvGrpSpPr>
          <p:nvPr/>
        </p:nvGrpSpPr>
        <p:grpSpPr bwMode="auto">
          <a:xfrm>
            <a:off x="1714500" y="2133600"/>
            <a:ext cx="5715000" cy="2590800"/>
            <a:chOff x="0" y="0"/>
            <a:chExt cx="3600" cy="1632"/>
          </a:xfrm>
        </p:grpSpPr>
        <p:sp>
          <p:nvSpPr>
            <p:cNvPr id="26633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3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2186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152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6632" name="Picture 14" descr="s93jt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8288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766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6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7651" name="Picture 4" descr="bcol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765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7653" name="Picture 8" descr="s92jc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1828800"/>
            <a:ext cx="19954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304800" y="609600"/>
            <a:ext cx="853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Descending Colon</a:t>
            </a:r>
          </a:p>
        </p:txBody>
      </p:sp>
      <p:grpSp>
        <p:nvGrpSpPr>
          <p:cNvPr id="27655" name="Group 14"/>
          <p:cNvGrpSpPr>
            <a:grpSpLocks/>
          </p:cNvGrpSpPr>
          <p:nvPr/>
        </p:nvGrpSpPr>
        <p:grpSpPr bwMode="auto">
          <a:xfrm>
            <a:off x="1714500" y="1744663"/>
            <a:ext cx="5715000" cy="3368675"/>
            <a:chOff x="0" y="0"/>
            <a:chExt cx="3600" cy="2122"/>
          </a:xfrm>
        </p:grpSpPr>
        <p:sp>
          <p:nvSpPr>
            <p:cNvPr id="27657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658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3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7656" name="Picture 13" descr="s93jd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rgbClr val="FFFF66"/>
                </a:solidFill>
              </a:rPr>
              <a:t>Large Intestine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One of the main functions of the colon is to remove the water and other key nutrients from waste material and recycle it.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ascending colon is sometimes attached to the appendix via </a:t>
            </a:r>
            <a:r>
              <a:rPr lang="en-US" sz="2800" u="sng" dirty="0" err="1">
                <a:solidFill>
                  <a:srgbClr val="FFC000"/>
                </a:solidFill>
              </a:rPr>
              <a:t>Gerlach's</a:t>
            </a:r>
            <a:r>
              <a:rPr lang="en-US" sz="2800" u="sng" dirty="0">
                <a:solidFill>
                  <a:srgbClr val="FFC000"/>
                </a:solidFill>
              </a:rPr>
              <a:t> valve</a:t>
            </a:r>
            <a:r>
              <a:rPr lang="en-US" sz="2800" dirty="0"/>
              <a:t>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The </a:t>
            </a:r>
            <a:r>
              <a:rPr lang="en-US" sz="2800" b="1" u="sng" dirty="0">
                <a:solidFill>
                  <a:srgbClr val="FFC000"/>
                </a:solidFill>
              </a:rPr>
              <a:t>sigmoid colon</a:t>
            </a:r>
            <a:r>
              <a:rPr lang="en-US" sz="2800" u="sng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is the part of the large intestine after the descending colon and before the rectum. The name </a:t>
            </a:r>
            <a:r>
              <a:rPr lang="en-US" sz="2800" i="1" dirty="0"/>
              <a:t>sigmoid</a:t>
            </a:r>
            <a:r>
              <a:rPr lang="en-US" sz="2800" dirty="0"/>
              <a:t> means </a:t>
            </a:r>
            <a:r>
              <a:rPr lang="en-US" sz="2800" b="1" dirty="0">
                <a:solidFill>
                  <a:srgbClr val="FFFF00"/>
                </a:solidFill>
              </a:rPr>
              <a:t>S-shaped</a:t>
            </a:r>
          </a:p>
        </p:txBody>
      </p:sp>
    </p:spTree>
    <p:extLst>
      <p:ext uri="{BB962C8B-B14F-4D97-AF65-F5344CB8AC3E}">
        <p14:creationId xmlns:p14="http://schemas.microsoft.com/office/powerpoint/2010/main" val="424163630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868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8675" name="Picture 4" descr="brec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868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8677" name="Picture 8" descr="s92jr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3438" y="1752600"/>
            <a:ext cx="19605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2057400" y="381000"/>
            <a:ext cx="525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Rectum</a:t>
            </a:r>
          </a:p>
        </p:txBody>
      </p:sp>
      <p:grpSp>
        <p:nvGrpSpPr>
          <p:cNvPr id="28679" name="Group 14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186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8680" name="Picture 13" descr="s93jre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7526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5"/>
          <p:cNvGrpSpPr>
            <a:grpSpLocks/>
          </p:cNvGrpSpPr>
          <p:nvPr/>
        </p:nvGrpSpPr>
        <p:grpSpPr bwMode="auto">
          <a:xfrm>
            <a:off x="1714500" y="1760538"/>
            <a:ext cx="5715000" cy="3338512"/>
            <a:chOff x="0" y="0"/>
            <a:chExt cx="3600" cy="2103"/>
          </a:xfrm>
        </p:grpSpPr>
        <p:sp>
          <p:nvSpPr>
            <p:cNvPr id="2970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0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79" cy="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0100"/>
                <a:t> </a:t>
              </a:r>
              <a:r>
                <a:rPr lang="en-US" sz="1200"/>
                <a:t>                                                                          </a:t>
              </a:r>
            </a:p>
          </p:txBody>
        </p:sp>
      </p:grpSp>
      <p:pic>
        <p:nvPicPr>
          <p:cNvPr id="29699" name="Picture 4" descr="g4g0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1806575"/>
            <a:ext cx="412273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1714500" y="2446338"/>
            <a:ext cx="5715000" cy="1966912"/>
            <a:chOff x="0" y="0"/>
            <a:chExt cx="3600" cy="1239"/>
          </a:xfrm>
        </p:grpSpPr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674" cy="1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  </a:t>
              </a:r>
              <a:r>
                <a:rPr lang="en-US" sz="11100"/>
                <a:t> </a:t>
              </a:r>
              <a:r>
                <a:rPr lang="en-US" sz="1200"/>
                <a:t>                 </a:t>
              </a:r>
            </a:p>
          </p:txBody>
        </p:sp>
      </p:grpSp>
      <p:pic>
        <p:nvPicPr>
          <p:cNvPr id="29701" name="Picture 8" descr="s92ja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7825" y="1828800"/>
            <a:ext cx="1858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1981200" y="457200"/>
            <a:ext cx="495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0000"/>
                </a:solidFill>
              </a:rPr>
              <a:t>The Anus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714500" y="1319213"/>
            <a:ext cx="5715000" cy="4221162"/>
            <a:chOff x="0" y="0"/>
            <a:chExt cx="3600" cy="2659"/>
          </a:xfrm>
        </p:grpSpPr>
        <p:sp>
          <p:nvSpPr>
            <p:cNvPr id="307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6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2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596" cy="2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  </a:t>
              </a:r>
              <a:r>
                <a:rPr lang="en-US" sz="25900"/>
                <a:t> </a:t>
              </a:r>
              <a:r>
                <a:rPr lang="en-US" sz="1200"/>
                <a:t>                                                    </a:t>
              </a:r>
            </a:p>
          </p:txBody>
        </p:sp>
      </p:grpSp>
      <p:pic>
        <p:nvPicPr>
          <p:cNvPr id="30723" name="Picture 5" descr="s04ze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2263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y01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4958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s04ze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752600"/>
            <a:ext cx="137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FF5050"/>
                </a:solidFill>
              </a:rPr>
              <a:t>What is this???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FF00"/>
                </a:solidFill>
              </a:rPr>
              <a:t>Answer</a:t>
            </a:r>
          </a:p>
          <a:p>
            <a:pPr marL="0" indent="0">
              <a:buNone/>
            </a:pPr>
            <a:r>
              <a:rPr lang="en-US" b="1" u="sng" dirty="0" err="1">
                <a:solidFill>
                  <a:srgbClr val="FFFF00"/>
                </a:solidFill>
              </a:rPr>
              <a:t>Zenker's</a:t>
            </a:r>
            <a:r>
              <a:rPr lang="en-US" b="1" u="sng" dirty="0">
                <a:solidFill>
                  <a:srgbClr val="FFFF00"/>
                </a:solidFill>
              </a:rPr>
              <a:t> diverticulum</a:t>
            </a:r>
            <a:r>
              <a:rPr lang="en-US" u="sng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/>
              <a:t>It is also known as </a:t>
            </a:r>
            <a:r>
              <a:rPr lang="en-US" b="1" u="sng" dirty="0" err="1">
                <a:solidFill>
                  <a:srgbClr val="FFC000"/>
                </a:solidFill>
              </a:rPr>
              <a:t>pharyngoesophageal</a:t>
            </a:r>
            <a:r>
              <a:rPr lang="en-US" b="1" u="sng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diverticulum</a:t>
            </a:r>
            <a:r>
              <a:rPr lang="en-US" dirty="0"/>
              <a:t>, pharyngeal pouch, or hypopharyngeal diverticulum.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a </a:t>
            </a:r>
            <a:r>
              <a:rPr lang="en-US" dirty="0">
                <a:solidFill>
                  <a:srgbClr val="FF0000"/>
                </a:solidFill>
                <a:hlinkClick r:id="rId2" tooltip="Diverticulum"/>
              </a:rPr>
              <a:t>diverticulum</a:t>
            </a:r>
            <a:r>
              <a:rPr lang="en-US" dirty="0"/>
              <a:t> of the </a:t>
            </a:r>
            <a:r>
              <a:rPr lang="en-US" dirty="0">
                <a:hlinkClick r:id="rId3" tooltip="Mucosa"/>
              </a:rPr>
              <a:t>mucosa</a:t>
            </a:r>
            <a:r>
              <a:rPr lang="en-US" dirty="0"/>
              <a:t> of the </a:t>
            </a:r>
            <a:r>
              <a:rPr lang="en-US" dirty="0">
                <a:hlinkClick r:id="rId4" tooltip="Human pharynx"/>
              </a:rPr>
              <a:t>esophagus</a:t>
            </a:r>
            <a:r>
              <a:rPr lang="en-US" dirty="0"/>
              <a:t>, just above the </a:t>
            </a:r>
            <a:r>
              <a:rPr lang="en-US" dirty="0" err="1">
                <a:hlinkClick r:id="rId5" tooltip="Cricopharyngeal muscle"/>
              </a:rPr>
              <a:t>cricopharyngeal</a:t>
            </a:r>
            <a:r>
              <a:rPr lang="en-US" dirty="0">
                <a:hlinkClick r:id="rId5" tooltip="Cricopharyngeal muscle"/>
              </a:rPr>
              <a:t> muscle</a:t>
            </a:r>
            <a:r>
              <a:rPr lang="en-US" dirty="0"/>
              <a:t> (i.e. above the upper </a:t>
            </a:r>
            <a:r>
              <a:rPr lang="en-US" dirty="0">
                <a:hlinkClick r:id="rId6" tooltip="Sphincter"/>
              </a:rPr>
              <a:t>sphincter</a:t>
            </a:r>
            <a:r>
              <a:rPr lang="en-US" dirty="0"/>
              <a:t> of the </a:t>
            </a:r>
            <a:r>
              <a:rPr lang="en-US" dirty="0">
                <a:hlinkClick r:id="rId7" tooltip="Esophagus"/>
              </a:rPr>
              <a:t>esophagus</a:t>
            </a:r>
            <a:r>
              <a:rPr lang="en-US" dirty="0"/>
              <a:t>). It is a </a:t>
            </a:r>
            <a:r>
              <a:rPr lang="en-US" u="sng" dirty="0">
                <a:solidFill>
                  <a:srgbClr val="FFC000"/>
                </a:solidFill>
              </a:rPr>
              <a:t>pseudo-diverticulum </a:t>
            </a:r>
            <a:r>
              <a:rPr lang="en-US" dirty="0"/>
              <a:t>(not involving all layers of the esophageal wall). </a:t>
            </a:r>
          </a:p>
        </p:txBody>
      </p:sp>
    </p:spTree>
    <p:extLst>
      <p:ext uri="{BB962C8B-B14F-4D97-AF65-F5344CB8AC3E}">
        <p14:creationId xmlns:p14="http://schemas.microsoft.com/office/powerpoint/2010/main" val="19238964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u="sng" dirty="0"/>
              <a:t>Case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763000" cy="5664200"/>
          </a:xfrm>
        </p:spPr>
        <p:txBody>
          <a:bodyPr/>
          <a:lstStyle/>
          <a:p>
            <a:pPr algn="l" eaLnBrk="1" hangingPunct="1"/>
            <a:endParaRPr lang="en-US" sz="2800" dirty="0"/>
          </a:p>
          <a:p>
            <a:pPr algn="l" eaLnBrk="1" hangingPunct="1"/>
            <a:r>
              <a:rPr lang="en-US" sz="2800" dirty="0"/>
              <a:t>A 45-year-old man has had </a:t>
            </a:r>
            <a:r>
              <a:rPr lang="en-US" sz="2800" u="sng" dirty="0">
                <a:solidFill>
                  <a:srgbClr val="FFFF00"/>
                </a:solidFill>
              </a:rPr>
              <a:t>dysphagia of increasing severity </a:t>
            </a:r>
            <a:r>
              <a:rPr lang="en-US" sz="2800" dirty="0"/>
              <a:t>over the past year. He has recently lost 3 Kg. Upper endoscopy is normal except for some resistance to passage of the endoscope at the esophagogastric junction.</a:t>
            </a:r>
          </a:p>
          <a:p>
            <a:pPr eaLnBrk="1" hangingPunct="1"/>
            <a:endParaRPr lang="en-US" sz="2800" dirty="0"/>
          </a:p>
          <a:p>
            <a:pPr algn="l" eaLnBrk="1" hangingPunct="1"/>
            <a:r>
              <a:rPr lang="en-US" sz="2800" b="1" dirty="0">
                <a:solidFill>
                  <a:srgbClr val="FFFF00"/>
                </a:solidFill>
              </a:rPr>
              <a:t>What do you think is going on??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400" dirty="0"/>
          </a:p>
        </p:txBody>
      </p:sp>
      <p:pic>
        <p:nvPicPr>
          <p:cNvPr id="31748" name="Picture 4" descr="pe016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05200"/>
            <a:ext cx="3276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 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914400"/>
          </a:xfrm>
        </p:spPr>
        <p:txBody>
          <a:bodyPr/>
          <a:lstStyle/>
          <a:p>
            <a:pPr eaLnBrk="1" hangingPunct="1"/>
            <a:r>
              <a:rPr lang="en-US" sz="4000" b="1" u="sng" dirty="0"/>
              <a:t>Case 1 (</a:t>
            </a:r>
            <a:r>
              <a:rPr lang="en-US" sz="2800" i="1" u="sng" dirty="0"/>
              <a:t>cont’d</a:t>
            </a:r>
            <a:r>
              <a:rPr lang="en-US" sz="4000" b="1" u="sng" dirty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eaLnBrk="1" hangingPunct="1"/>
            <a:r>
              <a:rPr lang="en-US" sz="2800" b="1" dirty="0"/>
              <a:t>Questions to ask:</a:t>
            </a:r>
          </a:p>
          <a:p>
            <a:pPr lvl="1" eaLnBrk="1" hangingPunct="1"/>
            <a:r>
              <a:rPr lang="en-US" dirty="0"/>
              <a:t>Is the dysphagia for solids only or for both solids and liquids??</a:t>
            </a:r>
          </a:p>
          <a:p>
            <a:pPr lvl="1" eaLnBrk="1" hangingPunct="1"/>
            <a:r>
              <a:rPr lang="en-US" dirty="0"/>
              <a:t>Is it a “transfer” dysphagia or “transit” dysphagia??</a:t>
            </a:r>
          </a:p>
          <a:p>
            <a:pPr lvl="1" eaLnBrk="1" hangingPunct="1"/>
            <a:r>
              <a:rPr lang="en-US" dirty="0"/>
              <a:t>What further investigations should we do??</a:t>
            </a:r>
          </a:p>
          <a:p>
            <a:pPr eaLnBrk="1" hangingPunct="1"/>
            <a:r>
              <a:rPr lang="en-US" sz="2800" b="1" dirty="0"/>
              <a:t>The diagnosis is: Esophageal achalasia</a:t>
            </a:r>
            <a:r>
              <a:rPr lang="en-US" dirty="0"/>
              <a:t> </a:t>
            </a:r>
            <a:r>
              <a:rPr lang="en-US" sz="2800" dirty="0"/>
              <a:t>(lack of peristalsis, high pressure LES and incomplete relaxation of LES on swallowing</a:t>
            </a:r>
          </a:p>
          <a:p>
            <a:pPr eaLnBrk="1" hangingPunct="1"/>
            <a:r>
              <a:rPr lang="en-US" sz="4800" b="1" dirty="0">
                <a:solidFill>
                  <a:srgbClr val="FFFF00"/>
                </a:solidFill>
              </a:rPr>
              <a:t>Manometry is diagnostic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66"/>
                </a:solidFill>
              </a:rPr>
              <a:t>Achalasia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b="1" dirty="0"/>
              <a:t>• Achalasia</a:t>
            </a:r>
            <a:r>
              <a:rPr lang="en-US" sz="2400" dirty="0"/>
              <a:t> is a failure of </a:t>
            </a:r>
            <a:r>
              <a:rPr lang="en-US" sz="2400" u="sng" dirty="0">
                <a:solidFill>
                  <a:srgbClr val="FFC000"/>
                </a:solidFill>
              </a:rPr>
              <a:t>smooth muscle </a:t>
            </a:r>
            <a:r>
              <a:rPr lang="en-US" sz="2400" dirty="0"/>
              <a:t>fibers to relax, which can cause a </a:t>
            </a:r>
            <a:r>
              <a:rPr lang="en-US" sz="2400" u="sng" dirty="0">
                <a:solidFill>
                  <a:srgbClr val="FFC000"/>
                </a:solidFill>
              </a:rPr>
              <a:t>sphincter</a:t>
            </a:r>
            <a:r>
              <a:rPr lang="en-US" sz="2400" dirty="0"/>
              <a:t> to remain closed and fail to open when needed; </a:t>
            </a:r>
            <a:r>
              <a:rPr lang="en-US" sz="2800" b="1" u="sng" dirty="0">
                <a:solidFill>
                  <a:srgbClr val="FFFF00"/>
                </a:solidFill>
              </a:rPr>
              <a:t>esophageal achalasia</a:t>
            </a:r>
            <a:r>
              <a:rPr lang="en-US" sz="2400" dirty="0"/>
              <a:t>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</a:t>
            </a:r>
            <a:r>
              <a:rPr lang="en-US" sz="2400" dirty="0"/>
              <a:t>Achalasia is characterized by </a:t>
            </a:r>
            <a:r>
              <a:rPr lang="en-US" sz="2400" dirty="0">
                <a:solidFill>
                  <a:srgbClr val="FFC000"/>
                </a:solidFill>
              </a:rPr>
              <a:t>difficulty in swallowing (dysphagia)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C000"/>
                </a:solidFill>
              </a:rPr>
              <a:t>regurgitation</a:t>
            </a:r>
            <a:r>
              <a:rPr lang="en-US" sz="2400" dirty="0"/>
              <a:t>, and sometimes </a:t>
            </a:r>
            <a:r>
              <a:rPr lang="en-US" sz="2400" dirty="0">
                <a:solidFill>
                  <a:srgbClr val="FFC000"/>
                </a:solidFill>
              </a:rPr>
              <a:t>chest pain</a:t>
            </a:r>
            <a:r>
              <a:rPr lang="en-US" sz="2400" dirty="0"/>
              <a:t>. 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dirty="0"/>
              <a:t>• </a:t>
            </a:r>
            <a:r>
              <a:rPr lang="en-US" sz="2400" b="1" u="sng" dirty="0">
                <a:solidFill>
                  <a:srgbClr val="FFFF00"/>
                </a:solidFill>
              </a:rPr>
              <a:t>Diagnosis</a:t>
            </a:r>
            <a:r>
              <a:rPr lang="en-US" sz="2400" dirty="0"/>
              <a:t> is reached with </a:t>
            </a:r>
            <a:r>
              <a:rPr lang="en-US" sz="2800" b="1" u="sng" dirty="0">
                <a:solidFill>
                  <a:srgbClr val="FFC000"/>
                </a:solidFill>
              </a:rPr>
              <a:t>esophageal manometry </a:t>
            </a:r>
            <a:r>
              <a:rPr lang="en-US" sz="2400" dirty="0"/>
              <a:t>and </a:t>
            </a:r>
            <a:r>
              <a:rPr lang="en-US" sz="2400" u="sng" dirty="0">
                <a:solidFill>
                  <a:srgbClr val="FFC000"/>
                </a:solidFill>
              </a:rPr>
              <a:t>barium swallow </a:t>
            </a:r>
            <a:r>
              <a:rPr lang="en-US" sz="2400" dirty="0"/>
              <a:t>radiographic studies.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400" b="1" u="sng" dirty="0">
                <a:solidFill>
                  <a:srgbClr val="FFFF00"/>
                </a:solidFill>
              </a:rPr>
              <a:t>Treatment</a:t>
            </a:r>
            <a:r>
              <a:rPr lang="en-US" sz="2400" dirty="0"/>
              <a:t>: </a:t>
            </a:r>
            <a:r>
              <a:rPr lang="en-US" sz="2400" dirty="0" err="1"/>
              <a:t>Ca</a:t>
            </a:r>
            <a:r>
              <a:rPr lang="en-US" sz="1800" dirty="0"/>
              <a:t>++</a:t>
            </a:r>
            <a:r>
              <a:rPr lang="en-US" sz="2400" dirty="0"/>
              <a:t> channel blockers or </a:t>
            </a:r>
            <a:r>
              <a:rPr lang="en-US" sz="2400" u="sng" dirty="0">
                <a:solidFill>
                  <a:srgbClr val="FFC000"/>
                </a:solidFill>
              </a:rPr>
              <a:t>Botox</a:t>
            </a:r>
            <a:r>
              <a:rPr lang="en-US" sz="2400" dirty="0"/>
              <a:t> (botulinum toxin), but more permanent relief is brought by </a:t>
            </a:r>
            <a:r>
              <a:rPr lang="en-US" sz="2400" u="sng" dirty="0">
                <a:solidFill>
                  <a:srgbClr val="FFC000"/>
                </a:solidFill>
              </a:rPr>
              <a:t>esophageal balloon  dilatation </a:t>
            </a:r>
            <a:r>
              <a:rPr lang="en-US" sz="2400" dirty="0"/>
              <a:t>and surgical cleaving of the muscle (</a:t>
            </a:r>
            <a:r>
              <a:rPr lang="en-US" sz="2400" u="sng" dirty="0">
                <a:solidFill>
                  <a:srgbClr val="FFC000"/>
                </a:solidFill>
              </a:rPr>
              <a:t>Heller myotomy</a:t>
            </a:r>
            <a:r>
              <a:rPr lang="en-US" sz="2400" dirty="0"/>
              <a:t>).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169591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</a:rPr>
              <a:t>Achalasia (barium Swallow and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Manometry </a:t>
            </a:r>
          </a:p>
        </p:txBody>
      </p:sp>
      <p:pic>
        <p:nvPicPr>
          <p:cNvPr id="2050" name="Picture 2" descr="https://upload.wikimedia.org/wikipedia/commons/thumb/8/82/Acha.JPG/320px-Ach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80416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1/Achalasia_EMS.jpg/800px-Achalasia_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79" y="1676400"/>
            <a:ext cx="537972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" y="56388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</a:t>
            </a:r>
            <a:r>
              <a:rPr lang="en-US" b="1" dirty="0">
                <a:solidFill>
                  <a:srgbClr val="FF0000"/>
                </a:solidFill>
              </a:rPr>
              <a:t>Bird's beak</a:t>
            </a:r>
            <a:r>
              <a:rPr lang="en-US" dirty="0"/>
              <a:t>" appearance and "</a:t>
            </a:r>
            <a:r>
              <a:rPr lang="en-US" b="1" dirty="0">
                <a:solidFill>
                  <a:srgbClr val="FF0000"/>
                </a:solidFill>
              </a:rPr>
              <a:t>megaesophagus</a:t>
            </a:r>
            <a:r>
              <a:rPr lang="en-US" dirty="0"/>
              <a:t>," typical in achalasia.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3352799" y="5410200"/>
            <a:ext cx="5638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Schematic of manometry in achalasia showing </a:t>
            </a:r>
            <a:r>
              <a:rPr lang="en-US" b="1" u="sng" dirty="0">
                <a:solidFill>
                  <a:srgbClr val="FF0000"/>
                </a:solidFill>
              </a:rPr>
              <a:t>aperistaltic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contractions, increased intraesophageal pressure, and failure of relaxation of the lower esophageal sphincter.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02625633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sz="5400" b="1" u="sng" dirty="0">
                <a:solidFill>
                  <a:srgbClr val="FFFF66"/>
                </a:solidFill>
              </a:rPr>
              <a:t>Dysphagia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</a:t>
            </a:r>
            <a:r>
              <a:rPr lang="en-US" sz="2800" b="1" u="sng" dirty="0">
                <a:solidFill>
                  <a:srgbClr val="FFFF00"/>
                </a:solidFill>
              </a:rPr>
              <a:t>Dysphagia</a:t>
            </a:r>
            <a:r>
              <a:rPr lang="en-US" sz="2800" dirty="0"/>
              <a:t>: Difficulty of swallowing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</a:t>
            </a:r>
            <a:r>
              <a:rPr lang="en-US" sz="2800" b="1" u="sng" dirty="0">
                <a:solidFill>
                  <a:srgbClr val="FFFF00"/>
                </a:solidFill>
              </a:rPr>
              <a:t>Odynophagia</a:t>
            </a:r>
            <a:r>
              <a:rPr lang="en-US" sz="2800" dirty="0"/>
              <a:t>: Painful swallowing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en-US" sz="2800" dirty="0"/>
              <a:t>• </a:t>
            </a:r>
            <a:r>
              <a:rPr lang="en-US" sz="2800" b="1" u="sng" dirty="0">
                <a:solidFill>
                  <a:srgbClr val="FFFF00"/>
                </a:solidFill>
              </a:rPr>
              <a:t>Globus</a:t>
            </a:r>
            <a:r>
              <a:rPr lang="en-US" sz="2800" dirty="0"/>
              <a:t>: Sensation of a lump in the throat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en-US" sz="2800" dirty="0"/>
          </a:p>
          <a:p>
            <a:r>
              <a:rPr lang="en-US" sz="2800" dirty="0"/>
              <a:t>Dysphagia is classified into </a:t>
            </a:r>
            <a:r>
              <a:rPr lang="en-US" sz="2800" b="1" dirty="0">
                <a:solidFill>
                  <a:srgbClr val="FFFF00"/>
                </a:solidFill>
              </a:rPr>
              <a:t>three major types</a:t>
            </a:r>
            <a:r>
              <a:rPr lang="en-US" sz="2800" dirty="0"/>
              <a:t>:</a:t>
            </a:r>
          </a:p>
          <a:p>
            <a:pPr marL="0" indent="0">
              <a:buNone/>
            </a:pPr>
            <a:r>
              <a:rPr lang="en-US" sz="2800" dirty="0"/>
              <a:t>        1. Oropharyngeal dysphagia </a:t>
            </a:r>
          </a:p>
          <a:p>
            <a:pPr marL="0" indent="0">
              <a:buNone/>
            </a:pPr>
            <a:r>
              <a:rPr lang="en-US" sz="2800" dirty="0"/>
              <a:t>        2. Esophageal dysphagia</a:t>
            </a:r>
          </a:p>
          <a:p>
            <a:pPr marL="0" indent="0">
              <a:buNone/>
            </a:pPr>
            <a:r>
              <a:rPr lang="en-US" sz="2800" dirty="0"/>
              <a:t>        3. Functional dysphagia (no organic cause) </a:t>
            </a:r>
          </a:p>
        </p:txBody>
      </p:sp>
    </p:spTree>
    <p:extLst>
      <p:ext uri="{BB962C8B-B14F-4D97-AF65-F5344CB8AC3E}">
        <p14:creationId xmlns:p14="http://schemas.microsoft.com/office/powerpoint/2010/main" val="184652822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dirty="0"/>
              <a:t>Anatomo-Physiologic Basis of Dysphagia</a:t>
            </a:r>
            <a:br>
              <a:rPr lang="en-US" sz="3200" b="1" u="sng" dirty="0"/>
            </a:br>
            <a:endParaRPr lang="en-US" sz="3200" b="1" u="sng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/>
              <a:t>The process of swallowing depends on the </a:t>
            </a:r>
            <a:r>
              <a:rPr lang="en-US" b="1" dirty="0">
                <a:solidFill>
                  <a:srgbClr val="FFC000"/>
                </a:solidFill>
              </a:rPr>
              <a:t>voluntary</a:t>
            </a:r>
            <a:r>
              <a:rPr lang="en-US" dirty="0"/>
              <a:t> action of the </a:t>
            </a:r>
            <a:r>
              <a:rPr lang="en-US" u="sng" dirty="0"/>
              <a:t>orophayngeal striated</a:t>
            </a:r>
            <a:r>
              <a:rPr lang="en-US" dirty="0"/>
              <a:t> muscles and the </a:t>
            </a:r>
            <a:r>
              <a:rPr lang="en-US" b="1" dirty="0">
                <a:solidFill>
                  <a:srgbClr val="FFC000"/>
                </a:solidFill>
              </a:rPr>
              <a:t>involuntary</a:t>
            </a:r>
            <a:r>
              <a:rPr lang="en-US" dirty="0"/>
              <a:t> action of the </a:t>
            </a:r>
            <a:r>
              <a:rPr lang="en-US" u="sng" dirty="0"/>
              <a:t>esophageal smooth</a:t>
            </a:r>
            <a:r>
              <a:rPr lang="en-US" dirty="0"/>
              <a:t> muscles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Dysphagia secondary to </a:t>
            </a:r>
            <a:r>
              <a:rPr lang="en-US" b="1" dirty="0">
                <a:solidFill>
                  <a:srgbClr val="FFC000"/>
                </a:solidFill>
              </a:rPr>
              <a:t>oropharyngeal </a:t>
            </a:r>
            <a:r>
              <a:rPr lang="en-US" dirty="0"/>
              <a:t>problems (neurologic or muscular) is called </a:t>
            </a:r>
            <a:r>
              <a:rPr lang="en-US" b="1" dirty="0">
                <a:solidFill>
                  <a:srgbClr val="FFC000"/>
                </a:solidFill>
              </a:rPr>
              <a:t>TRANSFER dysphagia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Dysphagia secondary to </a:t>
            </a:r>
            <a:r>
              <a:rPr lang="en-US" b="1" dirty="0">
                <a:solidFill>
                  <a:srgbClr val="FFC000"/>
                </a:solidFill>
              </a:rPr>
              <a:t>esophageal </a:t>
            </a:r>
            <a:r>
              <a:rPr lang="en-US" dirty="0"/>
              <a:t>problems (anatomic obstruction or dysmotility) is called </a:t>
            </a:r>
            <a:r>
              <a:rPr lang="en-US" b="1" dirty="0">
                <a:solidFill>
                  <a:srgbClr val="FFC000"/>
                </a:solidFill>
              </a:rPr>
              <a:t>TRANSIT dysphagia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u="sng" dirty="0"/>
              <a:t>Case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 52-year-old obese woman presents with a 4-day history of right upper quadrant pain, associated with nausea and jaundice. The patient also reports dark, tea-colored urine and pale stools.</a:t>
            </a:r>
          </a:p>
          <a:p>
            <a:pPr eaLnBrk="1" hangingPunct="1"/>
            <a:endParaRPr lang="en-US" sz="2800" dirty="0"/>
          </a:p>
          <a:p>
            <a:pPr eaLnBrk="1" hangingPunct="1">
              <a:buFontTx/>
              <a:buNone/>
            </a:pPr>
            <a:r>
              <a:rPr lang="en-US" sz="2800" dirty="0"/>
              <a:t>• </a:t>
            </a:r>
            <a:r>
              <a:rPr lang="en-US" b="1" dirty="0">
                <a:solidFill>
                  <a:srgbClr val="FFFF00"/>
                </a:solidFill>
              </a:rPr>
              <a:t>What is the most likely diagnosis??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b="1" u="sng" dirty="0"/>
              <a:t>Case 2 (</a:t>
            </a:r>
            <a:r>
              <a:rPr lang="en-US" sz="2400" b="1" i="1" u="sng" dirty="0"/>
              <a:t>cont’d</a:t>
            </a:r>
            <a:r>
              <a:rPr lang="en-US" sz="4800" b="1" u="sng" dirty="0"/>
              <a:t>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u="sng" dirty="0">
                <a:solidFill>
                  <a:srgbClr val="FFC000"/>
                </a:solidFill>
              </a:rPr>
              <a:t>Physiopathology of biliary pain and jaundice</a:t>
            </a:r>
            <a:r>
              <a:rPr lang="en-US" sz="2800" dirty="0"/>
              <a:t>:</a:t>
            </a:r>
          </a:p>
          <a:p>
            <a:pPr lvl="1" eaLnBrk="1" hangingPunct="1"/>
            <a:r>
              <a:rPr lang="en-US" dirty="0"/>
              <a:t>Biliary pain is caused by obstruction of the bile ducts, especially the CBD. It’s </a:t>
            </a:r>
            <a:r>
              <a:rPr lang="en-US" b="1" u="sng" dirty="0">
                <a:solidFill>
                  <a:srgbClr val="FFC000"/>
                </a:solidFill>
              </a:rPr>
              <a:t>constant </a:t>
            </a:r>
            <a:r>
              <a:rPr lang="en-US" dirty="0"/>
              <a:t>and </a:t>
            </a:r>
            <a:r>
              <a:rPr lang="en-US" u="sng" dirty="0"/>
              <a:t>not colicky</a:t>
            </a:r>
            <a:r>
              <a:rPr lang="en-US" dirty="0"/>
              <a:t>.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Jaundice associated with dark urine (bilirubinuria)  and light stools is mostly secondary to obstruction to the flow of bile. </a:t>
            </a:r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Direct or conjugated bilirubin, but not indirect bilirubin,  is </a:t>
            </a:r>
            <a:r>
              <a:rPr lang="en-US" u="sng" dirty="0"/>
              <a:t>water soluble </a:t>
            </a:r>
            <a:r>
              <a:rPr lang="en-US" dirty="0"/>
              <a:t>and therefore can be filtrated in the kidneys.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dirty="0"/>
              <a:t>Case 2 (</a:t>
            </a:r>
            <a:r>
              <a:rPr lang="en-US" sz="2400" b="1" i="1" u="sng" dirty="0"/>
              <a:t>cont’d</a:t>
            </a:r>
            <a:r>
              <a:rPr lang="en-US" sz="4800" b="1" u="sng" dirty="0"/>
              <a:t>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solidFill>
                  <a:srgbClr val="FFC000"/>
                </a:solidFill>
              </a:rPr>
              <a:t>Diagnosis:</a:t>
            </a:r>
            <a:r>
              <a:rPr lang="en-US" sz="3600" dirty="0"/>
              <a:t> Choledocholithiasis (stone impacted in the CBD)</a:t>
            </a:r>
          </a:p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>
                <a:solidFill>
                  <a:srgbClr val="FFC000"/>
                </a:solidFill>
              </a:rPr>
              <a:t>Treatment: </a:t>
            </a:r>
          </a:p>
          <a:p>
            <a:pPr marL="0" indent="0" eaLnBrk="1" hangingPunct="1">
              <a:buNone/>
            </a:pPr>
            <a:r>
              <a:rPr lang="en-US" sz="3600" dirty="0"/>
              <a:t>  - ERCP with stone extraction followed</a:t>
            </a:r>
          </a:p>
          <a:p>
            <a:pPr marL="0" indent="0" eaLnBrk="1" hangingPunct="1">
              <a:buNone/>
            </a:pPr>
            <a:r>
              <a:rPr lang="en-US" sz="3600" dirty="0"/>
              <a:t>     by cholecystectomy.</a:t>
            </a:r>
          </a:p>
        </p:txBody>
      </p:sp>
    </p:spTree>
    <p:extLst>
      <p:ext uri="{BB962C8B-B14F-4D97-AF65-F5344CB8AC3E}">
        <p14:creationId xmlns:p14="http://schemas.microsoft.com/office/powerpoint/2010/main" val="33582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icture 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54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</a:rPr>
              <a:t>An example of a flexible endoscope</a:t>
            </a:r>
          </a:p>
        </p:txBody>
      </p:sp>
      <p:pic>
        <p:nvPicPr>
          <p:cNvPr id="3074" name="Picture 2" descr="Flexibles Endosko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86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17078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 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04800"/>
            <a:ext cx="5943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Bitmap Image" r:id="rId3" imgW="4315427" imgH="2847619" progId="Paint.Picture">
                  <p:embed/>
                </p:oleObj>
              </mc:Choice>
              <mc:Fallback>
                <p:oleObj name="Bitmap Image" r:id="rId3" imgW="4315427" imgH="2847619" progId="Paint.Picture">
                  <p:embed/>
                  <p:pic>
                    <p:nvPicPr>
                      <p:cNvPr id="102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 1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381000"/>
            <a:ext cx="510063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PACTED STONE #2 REMOVAL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762000"/>
            <a:ext cx="4906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PACTED STONE #2 REMOVAL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906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1g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663" y="758825"/>
            <a:ext cx="7399337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71600" y="62484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sz="2800" b="1" dirty="0">
                <a:solidFill>
                  <a:srgbClr val="FF0000"/>
                </a:solidFill>
              </a:rPr>
              <a:t>Different Types of Gall Bladder Stones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 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457200" y="762000"/>
            <a:ext cx="8305800" cy="53340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An Endoscopic and Radiologic/Anatomic Journey </a:t>
            </a:r>
          </a:p>
          <a:p>
            <a:pPr algn="ctr"/>
            <a:r>
              <a:rPr lang="en-US" sz="2800"/>
              <a:t>through the </a:t>
            </a:r>
          </a:p>
          <a:p>
            <a:pPr algn="ctr"/>
            <a:r>
              <a:rPr lang="en-US" sz="2800"/>
              <a:t>Gastrointestinal Channel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acu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6962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4170</TotalTime>
  <Words>1567</Words>
  <Application>Microsoft Office PowerPoint</Application>
  <PresentationFormat>On-screen Show (4:3)</PresentationFormat>
  <Paragraphs>226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Default Design</vt:lpstr>
      <vt:lpstr>Office Theme</vt:lpstr>
      <vt:lpstr>1_Office Theme</vt:lpstr>
      <vt:lpstr> Introduction to the Gastrointestinal System Module (MED 320)</vt:lpstr>
      <vt:lpstr>Learning Objectives</vt:lpstr>
      <vt:lpstr>Overview</vt:lpstr>
      <vt:lpstr>Endoscopy</vt:lpstr>
      <vt:lpstr>PowerPoint Presentation</vt:lpstr>
      <vt:lpstr>An example of a flexible endoscope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Esophagus</vt:lpstr>
      <vt:lpstr>PowerPoint Presentation</vt:lpstr>
      <vt:lpstr>Cont./… Esophagus</vt:lpstr>
      <vt:lpstr>Cont./… Esophagus</vt:lpstr>
      <vt:lpstr>PowerPoint Presentation</vt:lpstr>
      <vt:lpstr>Stomach</vt:lpstr>
      <vt:lpstr>Stomach</vt:lpstr>
      <vt:lpstr>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Duodenum</vt:lpstr>
      <vt:lpstr>Cont./… Duodenum</vt:lpstr>
      <vt:lpstr>Duodenum</vt:lpstr>
      <vt:lpstr>Duodenum</vt:lpstr>
      <vt:lpstr>PowerPoint Presentation</vt:lpstr>
      <vt:lpstr>PowerPoint Presentation</vt:lpstr>
      <vt:lpstr>PowerPoint Presentation</vt:lpstr>
      <vt:lpstr>Small Intestine (Enteroscopy)</vt:lpstr>
      <vt:lpstr>Small Intestine</vt:lpstr>
      <vt:lpstr>Small Intestine</vt:lpstr>
      <vt:lpstr>PowerPoint Presentation</vt:lpstr>
      <vt:lpstr>PowerPoint Presentation</vt:lpstr>
      <vt:lpstr>Large Intestine</vt:lpstr>
      <vt:lpstr>Large Intestine</vt:lpstr>
      <vt:lpstr>PowerPoint Presentation</vt:lpstr>
      <vt:lpstr>PowerPoint Presentation</vt:lpstr>
      <vt:lpstr>PowerPoint Presentation</vt:lpstr>
      <vt:lpstr>PowerPoint Presentation</vt:lpstr>
      <vt:lpstr>Large Intestine</vt:lpstr>
      <vt:lpstr>PowerPoint Presentation</vt:lpstr>
      <vt:lpstr>PowerPoint Presentation</vt:lpstr>
      <vt:lpstr>What is this???</vt:lpstr>
      <vt:lpstr>PowerPoint Presentation</vt:lpstr>
      <vt:lpstr>Case 1</vt:lpstr>
      <vt:lpstr>Case 1 (cont’d)</vt:lpstr>
      <vt:lpstr>Achalasia</vt:lpstr>
      <vt:lpstr>Achalasia (barium Swallow and Manometry </vt:lpstr>
      <vt:lpstr>Dysphagia</vt:lpstr>
      <vt:lpstr>Anatomo-Physiologic Basis of Dysphagia </vt:lpstr>
      <vt:lpstr>PowerPoint Presentation</vt:lpstr>
      <vt:lpstr>Case 2</vt:lpstr>
      <vt:lpstr>Case 2 (cont’d)</vt:lpstr>
      <vt:lpstr>Case 2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GIT System</dc:title>
  <dc:creator>Abdullah Rashdan</dc:creator>
  <cp:lastModifiedBy>hamzeh otoom</cp:lastModifiedBy>
  <cp:revision>259</cp:revision>
  <dcterms:created xsi:type="dcterms:W3CDTF">2003-11-01T17:47:33Z</dcterms:created>
  <dcterms:modified xsi:type="dcterms:W3CDTF">2020-10-10T12:57:15Z</dcterms:modified>
</cp:coreProperties>
</file>