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80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2" r:id="rId4"/>
    <p:sldId id="313" r:id="rId5"/>
    <p:sldId id="314" r:id="rId6"/>
    <p:sldId id="315" r:id="rId7"/>
    <p:sldId id="329" r:id="rId8"/>
    <p:sldId id="330" r:id="rId9"/>
    <p:sldId id="331" r:id="rId10"/>
    <p:sldId id="332" r:id="rId11"/>
    <p:sldId id="333" r:id="rId12"/>
    <p:sldId id="317" r:id="rId13"/>
    <p:sldId id="334" r:id="rId14"/>
    <p:sldId id="336" r:id="rId15"/>
    <p:sldId id="320" r:id="rId16"/>
    <p:sldId id="338" r:id="rId17"/>
    <p:sldId id="328" r:id="rId18"/>
    <p:sldId id="337" r:id="rId19"/>
    <p:sldId id="33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8" autoAdjust="0"/>
  </p:normalViewPr>
  <p:slideViewPr>
    <p:cSldViewPr>
      <p:cViewPr>
        <p:scale>
          <a:sx n="93" d="100"/>
          <a:sy n="93" d="100"/>
        </p:scale>
        <p:origin x="-13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2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8FAA4A-4C07-49A1-92B7-154E534DB6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3B4C1-C2E7-4712-97F7-FFE733EF9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C3EFA5-F797-44E7-B81D-5F10E1B9B52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72003-2E70-4F67-9613-CD7FDE28C9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C9D43-2A9B-46D4-9F55-0E08F8DD5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BAC743-5DF5-4E09-855B-0986D43FF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A8EAD070-7EAE-4375-85D5-AF6C1E160E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A7ED1B4-7E5A-4542-8C06-AE1BF54236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0FC81DDB-4A74-432E-BA53-B0D824CCA6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D52B7E34-CEE5-4F28-B226-B24E36822D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16398733-C087-45D4-9C4E-09271F3E90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40A067BA-E7F5-45E0-9C80-4D4FAC841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0254DAF-C98E-4AD2-A33E-D1F0C371EA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D091C12-11AF-4089-8B97-5A08F6AE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EB8F74-F18A-4E50-990F-ADB8B62F5EDA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29E11BB-3CDB-41BE-BE02-C5411D579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FED64C6-B57A-4499-B85F-19F7DCA83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121D280-6E2E-4772-B1E9-CF97F575B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AFE428-371E-461B-BD8D-D8581E2F8A33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C55F07B-C113-4792-8A4F-405048016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D2C4A83-0703-4EBD-843B-9A391858B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1E5F449-D2CC-4C2D-9794-3D22421F0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DAC06B3-F062-49B4-A1E8-5D097F9BE1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8A88EB5-9242-4270-966A-C4CF5E9B5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DDB036D-D31C-4DC0-BB1F-4FBF2019C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7CD5978-F619-4662-BD1E-6B2A342B2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D1B126A-6320-4F9F-A9C1-C0D0ED18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Teach patient to take medications 1 hour before or 2 hours after other medications.  Just to be safe don’t take with any other medicaitons.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6BB01E-0F92-46AD-B6B1-2D638A58F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F123D9-9C1E-4604-A0BE-72401D170292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C113C0B-DC2F-4638-BC32-1754FA65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16596-0FE6-4792-90CD-A3E767D9D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BFF91-00B6-4E05-81AE-E8752536C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5598D-C5AD-414A-A8F0-E6652F941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CD40FB-2478-4826-BCFF-C3280F843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8951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0A6E1D-0A48-4A88-A6E8-584CB7494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AE274A-2DDD-4637-A054-B0442B95B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57AEEC2-667D-43CE-B91B-1D2523EFE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1B391-B504-40D5-96EE-CA1C48D9D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400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14010D-C482-473A-B636-93A3C9AB2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6CF0C8A-2779-4F48-9D76-325547102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B1301B0-5014-4E66-B1DE-E3336C103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7F941-6AD4-46AA-ADE3-78F249FBB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4966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D406B5-B079-442A-83B3-1641FD1DC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E16A6-8506-4096-A2AA-D9A60FCA4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0E5E4-893E-4D1A-80EB-862459DD4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9C0ABC7D-7F82-4A22-B52D-F0DE8DA1264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64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681B52-1CF2-462C-937B-1610C0A5B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2BE52-87D8-4ACB-8ECE-9B8477801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4D524F-AB7A-4B86-BE64-43889FFD9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2575F31-C134-496C-9E61-8D52C72E90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9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D9C17-6716-4609-BAC1-7B7376017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09C3D7-DBF1-436C-8D02-F3838BCD1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3BC19-31D8-448C-9BF9-187E6C5D3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419953D-B9CD-4232-B602-FB6DBE7E021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6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5F84-DCC4-458B-824E-BF57F45B8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9740E-7E27-466E-B9B3-87FF71566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E0CA-51C4-40C9-9AD4-8B6E155FB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478BA40-102D-48C8-B13E-43660DE8750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44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6BDEBA-BCCF-4D13-9DAD-1B9819AE0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E0147F-ABFB-409D-8E65-C92B33262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DDA49-E9E2-4EBB-AA44-15921F75B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57132DEB-F8B6-4219-9E47-67DC4786B7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02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031E15-A953-429D-AD23-D1AAF21A2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9E3885-8B6E-4B84-8126-FAE837BF1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B23467-FAE2-4697-9059-16F8624BD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714327E4-317D-4586-9C3D-4715182B01D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54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74EA2D-BFC3-4BB5-93B3-87384464C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B7F494-EEAF-4877-A9F3-70C5100C4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9F1316-02B5-48DE-8C70-D95AECF97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3629BE-3932-4697-8A6F-7B024A81428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6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31ADE-456C-4C14-931A-9AEBC8CF5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56E66-DAD6-4ED1-A6A3-C7F109ADA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0C80D-806D-4FCD-B83A-E2591B701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78727FE-01C1-4CBC-A5B0-B0793C6FAE3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0792BE-54FC-4E87-BA51-0571CE266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3840AC-FDFE-4F5B-AA8B-84B15C6B0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76B87AE-E6BD-4B47-95D1-0D33261B8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26540-6157-460A-9DB5-3DA7FF034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2923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BFF28-96CB-4669-8686-6E276D5EB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57D62-8FB6-4560-A011-16045BC02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A0B6-47B9-4D0C-8E9E-C21956D2B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206150B-166B-40C6-B206-008E0816948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70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C9BAC-29D1-4B3F-93BC-CA2522A51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4BFFE5-5389-4241-BB6A-EF073BC4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B96A6-2F95-48A8-A5D6-2565837B9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397346A8-6606-4646-B142-606C611192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7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8551C-BD71-4D99-B797-6760DD96C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E563B-446A-4213-BCF2-2EB2AB63C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3B09A-7C1A-4C2B-BBED-025489750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6E7B853-D6F0-4E47-B1D2-2F45E22BB93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70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082B-8D78-44B2-BDDD-A89EA674A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846B-128A-421A-9D19-EBB2CD141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4E7B-8028-452E-8989-6F779CC38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931813C3-A8C6-4935-B21D-CB63B35E646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EC09A0-246F-46DE-906C-569EB5F73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C5B5BE-F4F7-4AB4-9A6B-7D0D65C6A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01CF56D-D4C8-496F-9D6A-B53EE1447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2624-47BD-4FDC-9B7A-AF8C81F11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0171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C13E90-DC72-4914-BEB9-6B57FB62A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6AF02E1-9B5D-4282-9016-A053E11C7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9196859-3DA7-4EE4-83ED-1D19A279C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2DCF-EC29-4F65-9B9B-83B67EEA8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03746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DD3CD-F532-48C3-A08D-ADA55EDEE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CF3C8-56F1-4EC3-880C-5400DF197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C9D21-46CC-4600-80D8-4A094383B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B5A0-AD67-41BD-9228-DCFF034B7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1573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850F26C-BCCC-4788-8399-82C2E975E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35F2783-17A6-434E-B8E8-7C114D42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8D4FCE0-5546-457B-B333-AAC95E8F3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36DA2-BEA5-4B28-854A-7D235697C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247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4DEF7BB-3C55-41C9-AB55-E183A7216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9D4FEC1-7A6C-40DD-A46F-C75862372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A69BFFA-5630-46B1-BA7E-3C98AF5A9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BEB42-FD30-45ED-BC47-6F104FF29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5316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99A359-85A0-492E-8000-F1239BB58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99CD3A6-9569-4742-B0C4-F6CC2FBEB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2336BB-5DB2-426B-A91C-F486DE159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D9F59-0A84-4B0F-B3AD-DDF0A4C11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631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9495D8-4DB7-4E39-A7D3-FCC6A3FBC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70BB01-12D7-4CC4-929C-6B77B5923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A3E5CF9-73EB-4939-A9CF-B20E8D6FE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228FB-296B-4BDA-86F6-61A4562A1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676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9FA444-7FF6-44E8-B1F5-C36ECBBC8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F1E19F-0975-46B7-9551-33F8A4BBB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C1598C4B-4F04-4F0D-95C0-A0787E36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6901D7D6-5860-4AAA-9A2B-555938D411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0" name="Rectangle 6">
            <a:extLst>
              <a:ext uri="{FF2B5EF4-FFF2-40B4-BE49-F238E27FC236}">
                <a16:creationId xmlns:a16="http://schemas.microsoft.com/office/drawing/2014/main" id="{EEE42E4A-44C1-4730-B089-29C918D310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11" name="Rectangle 7">
            <a:extLst>
              <a:ext uri="{FF2B5EF4-FFF2-40B4-BE49-F238E27FC236}">
                <a16:creationId xmlns:a16="http://schemas.microsoft.com/office/drawing/2014/main" id="{A6E440A6-4C26-40FD-AE54-744BDB3F6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12" name="Rectangle 8">
            <a:extLst>
              <a:ext uri="{FF2B5EF4-FFF2-40B4-BE49-F238E27FC236}">
                <a16:creationId xmlns:a16="http://schemas.microsoft.com/office/drawing/2014/main" id="{99AB9D03-2D6B-44BF-A2EE-9CFBC0E42B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ECFE58-0DDB-4743-91D7-329C80968F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1F49BC8-9C3E-44EB-B441-65B209F6A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B9DEA4-4156-419C-907A-C85F2B5EB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0F4ED28-C118-472C-9DAD-4283DB3BD6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6F001F4-9653-42A6-A045-A46F01A018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25F05889-4B72-428E-8AAB-8A2950CD9A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F2421B2-DEE3-4BE0-9B5B-02859719CF6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E98DE8-D8FF-4839-AA40-EB762C71D8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Antidiarrheal Agents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B937457-8130-4C6E-A619-6E651D608A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5334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Dr.Romany H Thabet, PhD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A45B42-F7F5-4EC7-BCE3-F12E40E14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Rationale for antibiotic therapy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6BB892-587A-4803-8944-F9B59F647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Salmonella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: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ciprofloxacin , azithromycin or </a:t>
            </a:r>
            <a:r>
              <a:rPr lang="en-US" sz="2000" b="1" u="sng" dirty="0">
                <a:solidFill>
                  <a:srgbClr val="000000"/>
                </a:solidFill>
                <a:latin typeface="Times New Roman"/>
              </a:rPr>
              <a:t>I.V Ceftriaxone </a:t>
            </a:r>
          </a:p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Cholera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: Tetracycline and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cotrimoxazole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Clostridium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</a:rPr>
              <a:t>difficile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: Metronidazole and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vancomycin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</a:rPr>
              <a:t>Ameabiasis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: Metronidazole or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Diloxinide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furoate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</a:rPr>
              <a:t>Shigella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enteritis: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: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Bloody  and mucus stool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Treated with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fluoroquinolone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b="1" u="sng" dirty="0">
                <a:solidFill>
                  <a:srgbClr val="000000"/>
                </a:solidFill>
                <a:latin typeface="Times New Roman"/>
              </a:rPr>
              <a:t>ciprofloxacin or </a:t>
            </a:r>
            <a:r>
              <a:rPr lang="en-US" sz="2000" b="1" u="sng" dirty="0" err="1">
                <a:solidFill>
                  <a:srgbClr val="000000"/>
                </a:solidFill>
                <a:latin typeface="Times New Roman"/>
              </a:rPr>
              <a:t>norfloxacin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Cotrimoxazole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is alternative</a:t>
            </a:r>
          </a:p>
          <a:p>
            <a:pPr marL="457200" lvl="1" indent="0" eaLnBrk="1" hangingPunct="1">
              <a:buClrTx/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800100" lvl="1" indent="-342900" eaLnBrk="1" hangingPunct="1">
              <a:buClrTx/>
              <a:defRPr/>
            </a:pPr>
            <a:r>
              <a:rPr lang="en-US" sz="2000" b="1" dirty="0" err="1">
                <a:solidFill>
                  <a:srgbClr val="FF0000"/>
                </a:solidFill>
                <a:latin typeface="-apple-system"/>
              </a:rPr>
              <a:t>Enteropathogenic</a:t>
            </a:r>
            <a:r>
              <a:rPr lang="en-US" sz="2000" b="1" dirty="0">
                <a:solidFill>
                  <a:srgbClr val="FF0000"/>
                </a:solidFill>
                <a:latin typeface="-apple-system"/>
              </a:rPr>
              <a:t> Escherichia coli </a:t>
            </a:r>
            <a:r>
              <a:rPr lang="en-US" sz="2000" dirty="0">
                <a:solidFill>
                  <a:srgbClr val="3A3A3A"/>
                </a:solidFill>
                <a:latin typeface="-apple-system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EPEC)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Cotrimoxazole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or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fluoroquinolone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eaLnBrk="1" hangingPunct="1">
              <a:buClrTx/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u="sng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9B60C83E-FC68-46B8-948F-A5C6F3FD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828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17EB092-49A5-4224-85CE-3D799D335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216025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/>
              <a:t>Antidiarrheals</a:t>
            </a:r>
            <a:r>
              <a:rPr lang="en-US" dirty="0"/>
              <a:t>:</a:t>
            </a:r>
            <a:r>
              <a:rPr lang="en-US" sz="3000" b="1" dirty="0">
                <a:solidFill>
                  <a:srgbClr val="FF0000"/>
                </a:solidFill>
                <a:ea typeface="+mn-ea"/>
                <a:cs typeface="+mn-cs"/>
              </a:rPr>
              <a:t>Adsorbents</a:t>
            </a:r>
            <a:br>
              <a:rPr lang="en-US" sz="3000" dirty="0">
                <a:solidFill>
                  <a:srgbClr val="336699"/>
                </a:solidFill>
                <a:ea typeface="+mn-ea"/>
                <a:cs typeface="+mn-cs"/>
              </a:rPr>
            </a:br>
            <a:r>
              <a:rPr lang="en-US" dirty="0"/>
              <a:t>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38DB577-8302-4020-BE28-148BE243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Coat the walls of the GI tract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Bind to the causative bacteria or toxin, which is then eliminated through the stool</a:t>
            </a:r>
          </a:p>
          <a:p>
            <a:pPr marL="914400" lvl="1" indent="-514350" eaLnBrk="1" hangingPunct="1">
              <a:buClrTx/>
              <a:buFontTx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+mj-cs"/>
              </a:rPr>
              <a:t>less effective than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+mj-cs"/>
              </a:rPr>
              <a:t>antimotility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+mj-cs"/>
              </a:rPr>
              <a:t> agents and they can interfere with the </a:t>
            </a:r>
            <a:r>
              <a:rPr lang="en-AU" sz="2000" dirty="0">
                <a:solidFill>
                  <a:srgbClr val="000000"/>
                </a:solidFill>
                <a:latin typeface="Arial" pitchFamily="34" charset="0"/>
                <a:cs typeface="+mj-cs"/>
              </a:rPr>
              <a:t>absorption of other drugs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Examples: bismuth subsalicylate (Pepto-Bismol), kaolin-pectin, activated charcoal, </a:t>
            </a:r>
            <a:r>
              <a:rPr lang="en-US" dirty="0" err="1"/>
              <a:t>attapulgite</a:t>
            </a:r>
            <a:r>
              <a:rPr lang="en-US" dirty="0"/>
              <a:t> (</a:t>
            </a:r>
            <a:r>
              <a:rPr lang="en-US" dirty="0" err="1"/>
              <a:t>Kaopectate</a:t>
            </a:r>
            <a:r>
              <a:rPr lang="en-US" dirty="0"/>
              <a:t>)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6653CE66-16ED-45A6-8AB6-2D07E5D8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9646D02-2049-429A-A16E-31FF5E789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 err="1">
                <a:solidFill>
                  <a:srgbClr val="000000"/>
                </a:solidFill>
              </a:rPr>
              <a:t>Antidiarrheals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Antisecretory</a:t>
            </a:r>
            <a:br>
              <a:rPr lang="ar-JO" sz="36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AC36183-8FB0-48BD-AA0B-B4E8195CF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Octreotide</a:t>
            </a:r>
            <a:endParaRPr lang="en-US" sz="2000" b="1" dirty="0">
              <a:solidFill>
                <a:srgbClr val="FF0000"/>
              </a:solidFill>
              <a:latin typeface="Times New Roman"/>
              <a:ea typeface="+mj-ea"/>
              <a:cs typeface="+mj-cs"/>
            </a:endParaRP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It is a synthetic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somatostatin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analog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Highly effective in relieving diarrhea of Carcinoid syndrome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Given SC or in an IV infusion</a:t>
            </a:r>
          </a:p>
          <a:p>
            <a:pPr marL="0" indent="0">
              <a:buClrTx/>
              <a:buFont typeface="Wingdings" panose="05000000000000000000" pitchFamily="2" charset="2"/>
              <a:buNone/>
              <a:defRPr/>
            </a:pPr>
            <a:endParaRPr lang="en-US" sz="2000" b="1" dirty="0">
              <a:solidFill>
                <a:srgbClr val="FF0000"/>
              </a:solidFill>
              <a:latin typeface="Times New Roman"/>
              <a:ea typeface="+mj-ea"/>
              <a:cs typeface="+mj-cs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Bismuth Subsalicylate 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used for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traveler’s diarrhea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MOA: decreases chloride and fluid secretion in the bowel.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 Its action may be due to its salicylate component as well as its coating action</a:t>
            </a:r>
          </a:p>
          <a:p>
            <a:pPr>
              <a:buClrTx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Suspension: 60 ml 6 hourly</a:t>
            </a:r>
          </a:p>
          <a:p>
            <a:pPr eaLnBrk="1" hangingPunct="1">
              <a:defRPr/>
            </a:pPr>
            <a:endParaRPr lang="en-US" sz="26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646870-04CD-4276-B9DE-E635EDDFE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685800"/>
            <a:ext cx="8001000" cy="835025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                    </a:t>
            </a:r>
            <a:br>
              <a:rPr lang="en-US" altLang="en-US" sz="3000">
                <a:solidFill>
                  <a:srgbClr val="336699"/>
                </a:solidFill>
              </a:rPr>
            </a:br>
            <a:br>
              <a:rPr lang="en-US" altLang="en-US"/>
            </a:br>
            <a:r>
              <a:rPr lang="en-US" altLang="en-US" b="1">
                <a:solidFill>
                  <a:srgbClr val="000000"/>
                </a:solidFill>
              </a:rPr>
              <a:t>Antidiarrheals</a:t>
            </a:r>
            <a:r>
              <a:rPr lang="en-US" altLang="en-US">
                <a:solidFill>
                  <a:srgbClr val="000000"/>
                </a:solidFill>
              </a:rPr>
              <a:t>:</a:t>
            </a:r>
            <a:r>
              <a:rPr lang="en-US" altLang="en-US" sz="3000" b="1">
                <a:solidFill>
                  <a:srgbClr val="FF0000"/>
                </a:solidFill>
              </a:rPr>
              <a:t>Anticholinergics</a:t>
            </a:r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FB3B23-13BE-4107-AE68-C538CD59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Decrease intestinal muscle tone and peristalsis of GI tract</a:t>
            </a:r>
          </a:p>
          <a:p>
            <a:pPr eaLnBrk="1" hangingPunct="1"/>
            <a:r>
              <a:rPr lang="en-US" altLang="en-US"/>
              <a:t>Result: slowing the movement of fecal matter through the GI tract, facilitate water absorption </a:t>
            </a:r>
          </a:p>
          <a:p>
            <a:pPr eaLnBrk="1" hangingPunct="1"/>
            <a:r>
              <a:rPr lang="en-US" altLang="en-US"/>
              <a:t>Examples: belladonna alkaloids (Donnatal), atropine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91EB8BE-1779-40AB-B85C-A332236C3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Antidiarrheals:  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Antimotility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2AA267-FE7D-46DB-91CE-E14B160B3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hlink"/>
                </a:solidFill>
              </a:rPr>
              <a:t>Opiates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Decrease bowel motility and relieve rectal spasms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Decrease transit time through the bowel, allowing more time for water and electrolytes to be absorbed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Ex: </a:t>
            </a:r>
            <a:r>
              <a:rPr lang="en-US" altLang="en-US" b="1" u="sng">
                <a:solidFill>
                  <a:srgbClr val="FF0000"/>
                </a:solidFill>
              </a:rPr>
              <a:t>paregoric</a:t>
            </a:r>
            <a:r>
              <a:rPr lang="en-US" altLang="en-US"/>
              <a:t> </a:t>
            </a:r>
            <a:r>
              <a:rPr lang="en-US" altLang="en-US">
                <a:solidFill>
                  <a:srgbClr val="545454"/>
                </a:solidFill>
                <a:latin typeface="Noto Naskh Arabic UI"/>
              </a:rPr>
              <a:t>(Anhydrous Morphine)</a:t>
            </a:r>
            <a:r>
              <a:rPr lang="en-US" altLang="en-US"/>
              <a:t>, opium tincture, codeine, loperamide ,</a:t>
            </a:r>
            <a:r>
              <a:rPr lang="en-US" altLang="en-US" b="1">
                <a:solidFill>
                  <a:srgbClr val="FF0000"/>
                </a:solidFill>
              </a:rPr>
              <a:t>Diphenoxylate + Atropine</a:t>
            </a:r>
            <a:r>
              <a:rPr lang="en-US" altLang="en-US"/>
              <a:t> (Lomotil ) 5 mg first followed by 2.5 mg every 6 hours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16318C2-17AC-461C-8A5B-2073EA434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Antidiarrheals:  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Antimotility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93E92D-1DC8-4561-8234-369301095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Tx/>
              <a:buFontTx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/>
              </a:rPr>
              <a:t>The utility of </a:t>
            </a:r>
            <a:r>
              <a:rPr lang="en-US" sz="2400" b="1" u="sng" dirty="0" err="1">
                <a:solidFill>
                  <a:srgbClr val="FF0000"/>
                </a:solidFill>
                <a:latin typeface="Times New Roman"/>
              </a:rPr>
              <a:t>antimotility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</a:rPr>
              <a:t> drugs in diarrhea is limited to :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non-infective diarrhea 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Traveler diarrhea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Idiopathic diarrhea in AIDS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In chronic diarrhea of mild IBD 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</a:rPr>
              <a:t>at low doses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Tx/>
              <a:buFontTx/>
              <a:buChar char="•"/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/>
              </a:rPr>
              <a:t>antimotility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</a:rPr>
              <a:t> drugs is contraindicated in: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Acute infective diarrhea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??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Because they delay clearance of the pathogen from intestine, if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shigela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EC, EH present  the use of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antimoitility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increase risk of systemic invasion.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Sever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A67542D-23E7-4BDF-9A98-C973AECD2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ts val="600"/>
              </a:spcBef>
            </a:pPr>
            <a:br>
              <a:rPr lang="en-US" altLang="en-US"/>
            </a:br>
            <a:br>
              <a:rPr lang="en-US" altLang="en-US"/>
            </a:br>
            <a:b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/>
            </a:b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antimotility drugs</a:t>
            </a:r>
            <a:endParaRPr lang="en-US" altLang="en-US" sz="4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E2CB6D-775F-459C-8F2B-F43D2F4DD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lvl="1" indent="-514350" eaLnBrk="1" hangingPunct="1">
              <a:spcBef>
                <a:spcPts val="60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Most frequent adverse effect is constipation</a:t>
            </a:r>
          </a:p>
          <a:p>
            <a:pPr marL="863600" lvl="1" indent="-514350" eaLnBrk="1" hangingPunct="1">
              <a:spcBef>
                <a:spcPts val="60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dizziness, blurred vision, nausea, and rash</a:t>
            </a:r>
          </a:p>
          <a:p>
            <a:pPr marL="863600" lvl="1" indent="-514350" eaLnBrk="1" hangingPunct="1">
              <a:spcBef>
                <a:spcPts val="60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Abdominal cramps and distension </a:t>
            </a:r>
          </a:p>
          <a:p>
            <a:pPr marL="349250" lvl="1" indent="0" eaLnBrk="1" hangingPunct="1">
              <a:spcBef>
                <a:spcPts val="60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Loperamide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contraindicated in children &lt; 4 years </a:t>
            </a:r>
          </a:p>
          <a:p>
            <a:pPr marL="349250" lvl="1" indent="0" eaLnBrk="1" hangingPunct="1">
              <a:spcBef>
                <a:spcPts val="60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Diphenoxylate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contraindicated in children &lt; 6 years</a:t>
            </a:r>
          </a:p>
          <a:p>
            <a:pPr marL="406400" indent="-514350" eaLnBrk="1" hangingPunct="1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Overdose toxicity:</a:t>
            </a:r>
          </a:p>
          <a:p>
            <a:pPr marL="863600" lvl="1" indent="-514350" eaLnBrk="1" hangingPunct="1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Respiratory depression</a:t>
            </a:r>
          </a:p>
          <a:p>
            <a:pPr marL="863600" lvl="1" indent="-514350" eaLnBrk="1" hangingPunct="1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paralytic ileus in children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4E6F71D-089F-4CB5-B7C5-3B8A62E01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Antidiarrheals</a:t>
            </a:r>
            <a:r>
              <a:rPr lang="en-US" altLang="en-US">
                <a:solidFill>
                  <a:srgbClr val="000000"/>
                </a:solidFill>
              </a:rPr>
              <a:t>:</a:t>
            </a:r>
            <a:r>
              <a:rPr lang="en-US" altLang="en-US" sz="3000" b="1">
                <a:solidFill>
                  <a:srgbClr val="FF0000"/>
                </a:solidFill>
              </a:rPr>
              <a:t>Intestinal flora modifiers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6128B19-04B0-4BD7-AD6A-C3AA0A62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Bacterial cultures of </a:t>
            </a:r>
            <a:r>
              <a:rPr lang="en-US" altLang="en-US" sz="2600" i="1"/>
              <a:t>Lactobacillus</a:t>
            </a:r>
            <a:r>
              <a:rPr lang="en-US" altLang="en-US" sz="2600"/>
              <a:t> organisms work by:</a:t>
            </a:r>
          </a:p>
          <a:p>
            <a:pPr lvl="1" eaLnBrk="1" hangingPunct="1"/>
            <a:r>
              <a:rPr lang="en-US" altLang="en-US"/>
              <a:t>Supplying missing bacteria to the GI tract</a:t>
            </a:r>
          </a:p>
          <a:p>
            <a:pPr lvl="1" eaLnBrk="1" hangingPunct="1"/>
            <a:r>
              <a:rPr lang="en-US" altLang="en-US"/>
              <a:t>Suppressing the growth of diarrhea-causing bacteria</a:t>
            </a:r>
          </a:p>
          <a:p>
            <a:pPr eaLnBrk="1" hangingPunct="1"/>
            <a:r>
              <a:rPr lang="en-US" altLang="en-US" sz="2600"/>
              <a:t>Example: </a:t>
            </a:r>
            <a:r>
              <a:rPr lang="en-US" altLang="en-US" sz="2600" i="1"/>
              <a:t>L. acidophilus</a:t>
            </a:r>
            <a:r>
              <a:rPr lang="en-US" altLang="en-US" sz="2600"/>
              <a:t> (Lactinex)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26FE-142A-4632-AEB1-B87639B899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id="{E2518FD3-2231-4DC7-9191-564356FF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C501CDBE-D4EF-4000-B80E-2DDC3689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BAA5A7-7C40-405D-B868-EEFA81DB1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Diarrhea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AAE955-1254-4161-9E0B-05C15A3E0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Abnormal frequent passage of loose stool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(3 or more loose watery stools in 24 hours)</a:t>
            </a:r>
            <a:r>
              <a:rPr lang="en-US" dirty="0"/>
              <a:t>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or</a:t>
            </a:r>
          </a:p>
          <a:p>
            <a:pPr eaLnBrk="1" hangingPunct="1">
              <a:defRPr/>
            </a:pPr>
            <a:r>
              <a:rPr lang="en-US" dirty="0"/>
              <a:t>Abnormal passage of stools with increased frequency, fluidity, and weight, or with increased stool water excretion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55936B-595F-4659-8D47-C2D88B4E2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Diarrhea (cont'd)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CE8E171-BB0E-4680-9238-88F259612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Acute diarrhea</a:t>
            </a:r>
          </a:p>
          <a:p>
            <a:pPr eaLnBrk="1" hangingPunct="1"/>
            <a:r>
              <a:rPr lang="en-US" altLang="en-US"/>
              <a:t>Sudden onset in a previously healthy person</a:t>
            </a:r>
          </a:p>
          <a:p>
            <a:pPr eaLnBrk="1" hangingPunct="1"/>
            <a:r>
              <a:rPr lang="en-US" altLang="en-US"/>
              <a:t>less than 3 days (self limited, infection)</a:t>
            </a:r>
          </a:p>
          <a:p>
            <a:pPr eaLnBrk="1" hangingPunct="1"/>
            <a:r>
              <a:rPr lang="en-US" altLang="en-US"/>
              <a:t>Self-limiting</a:t>
            </a:r>
          </a:p>
          <a:p>
            <a:pPr eaLnBrk="1" hangingPunct="1"/>
            <a:r>
              <a:rPr lang="en-US" altLang="en-US"/>
              <a:t>Resolves without sequelae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742D31-6E3E-41BC-96E5-371D9DE53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Diarrhea (cont'd)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8FEBA44-4641-4239-96CD-ECD90D493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Chronic diarrhea</a:t>
            </a:r>
          </a:p>
          <a:p>
            <a:pPr eaLnBrk="1" hangingPunct="1"/>
            <a:r>
              <a:rPr lang="en-US" altLang="en-US"/>
              <a:t>longer than 14 days </a:t>
            </a:r>
          </a:p>
          <a:p>
            <a:pPr eaLnBrk="1" hangingPunct="1"/>
            <a:r>
              <a:rPr lang="en-US" altLang="en-US"/>
              <a:t>Associated with recurring passage of diarrheal stools, fever, loss of appetite, nausea, vomiting, weight loss, and chronic weakness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4FA093-E386-444C-89E3-DBF52A14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Pathophysiology of Diarrhea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505BD5E-6171-4BAC-B4D4-C5BB1D009F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510462" cy="4267200"/>
          </a:xfrm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buClrTx/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Decreased electrolyte and water absorption </a:t>
            </a:r>
          </a:p>
          <a:p>
            <a:pPr marL="742950" lvl="1" indent="-285750" eaLnBrk="1" hangingPunct="1">
              <a:lnSpc>
                <a:spcPct val="150000"/>
              </a:lnSpc>
              <a:buClrTx/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Increase secretion of intestinal mucosa</a:t>
            </a:r>
          </a:p>
          <a:p>
            <a:pPr marL="742950" lvl="1" indent="-285750" eaLnBrk="1" hangingPunct="1">
              <a:lnSpc>
                <a:spcPct val="150000"/>
              </a:lnSpc>
              <a:buClrTx/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Irritation of mucosal lining ( by drugs or infection)</a:t>
            </a:r>
          </a:p>
          <a:p>
            <a:pPr marL="742950" lvl="1" indent="-285750" eaLnBrk="1" hangingPunct="1">
              <a:lnSpc>
                <a:spcPct val="150000"/>
              </a:lnSpc>
              <a:buClrTx/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Stimulation of parasympathetic nervous system</a:t>
            </a:r>
          </a:p>
          <a:p>
            <a:pPr marL="742950" lvl="1" indent="-285750" eaLnBrk="1" hangingPunct="1">
              <a:lnSpc>
                <a:spcPct val="150000"/>
              </a:lnSpc>
              <a:buClrTx/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Antibiotics that create an imbalance in normal intestinal flora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541C1CA-0389-4444-9DD6-492D58499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609600"/>
            <a:ext cx="8001000" cy="911225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Goals of treatment of Diarrhea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A1FC6CB-3579-4BCA-9D94-5274D0E24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510462" cy="4267200"/>
          </a:xfrm>
        </p:spPr>
        <p:txBody>
          <a:bodyPr/>
          <a:lstStyle/>
          <a:p>
            <a:pPr marL="742950" lvl="1" indent="-285750">
              <a:buClrTx/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Manage the diet 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Control the loss of fluids, electrolyte 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Identify and treat the cause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Provide symptomatic relief</a:t>
            </a:r>
          </a:p>
          <a:p>
            <a:pPr marL="742950" lvl="1" indent="-285750">
              <a:buClrTx/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Sometimes diarrhea is a defense mechanism  against pathogen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marL="57150" indent="0" eaLnBrk="1" hangingPunct="1">
              <a:buClrTx/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Treatment:</a:t>
            </a:r>
          </a:p>
          <a:p>
            <a:pPr marL="571500" indent="-514350" eaLnBrk="1" hangingPunct="1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Diet management </a:t>
            </a:r>
          </a:p>
          <a:p>
            <a:pPr marL="571500" indent="-514350" eaLnBrk="1" hangingPunct="1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Treatment of fluid depletion, shock and acidosis </a:t>
            </a:r>
          </a:p>
          <a:p>
            <a:pPr marL="571500" indent="-514350" eaLnBrk="1" hangingPunct="1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Drug therapy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CF7FA76-726A-4C84-B626-410AC39C8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Diet management &amp; Rehydration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CDC089F-6A8C-407B-AD13-EC32AF696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343400"/>
          </a:xfrm>
        </p:spPr>
        <p:txBody>
          <a:bodyPr/>
          <a:lstStyle/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/>
              </a:rPr>
              <a:t>Diet Management</a:t>
            </a:r>
          </a:p>
          <a:p>
            <a:pPr marL="342900" indent="-342900">
              <a:buClrTx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Avoid dairy product</a:t>
            </a:r>
          </a:p>
          <a:p>
            <a:pPr marL="342900" indent="-342900">
              <a:buClrTx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Stop solid hard food for 24 hours</a:t>
            </a:r>
          </a:p>
          <a:p>
            <a:pPr marL="342900" indent="-342900">
              <a:buClrTx/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Continue soft digestible food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/>
              </a:rPr>
              <a:t>Rehydration  </a:t>
            </a:r>
          </a:p>
          <a:p>
            <a:pPr marL="914400" lvl="1" indent="-457200" eaLnBrk="1" hangingPunct="1">
              <a:buClrTx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Not to stop diarrhea</a:t>
            </a:r>
          </a:p>
          <a:p>
            <a:pPr marL="914400" lvl="1" indent="-457200" eaLnBrk="1" hangingPunct="1">
              <a:buClrTx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To restore  and maintain hydration</a:t>
            </a:r>
          </a:p>
          <a:p>
            <a:pPr marL="914400" lvl="1" indent="-457200" eaLnBrk="1" hangingPunct="1">
              <a:buClrTx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Maintain electrolyte and PH balance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200" b="1" u="sng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489104-ECC9-4A5B-B3CB-14B59A0C1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Rehydration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C9E7AE-941C-427F-906E-F5AB41C34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Oral rehydration (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ORS)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Isotonic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 contain K+ , Na+ 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Cl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-, Citrate and glucose 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Use in mild cases of dehydration (loss 5% of BW)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Drink every  ½ -1 hour interval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5 ml/kg/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hr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in children</a:t>
            </a:r>
          </a:p>
          <a:p>
            <a:pPr marL="342900" indent="-342900" eaLnBrk="1" hangingPunct="1">
              <a:buClrTx/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IV Rehydration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Volume = 10% of BW should be infused 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In sever dehydration, vomiting or very weak</a:t>
            </a:r>
          </a:p>
          <a:p>
            <a:pPr marL="742950" lvl="1" indent="-285750" eaLnBrk="1" hangingPunct="1">
              <a:buClrTx/>
              <a:buFontTx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Include : 1 L solution of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NaCl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KCl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, NaHCo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or 5% glucose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200" b="1" u="sng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57A390-3200-437E-A354-B2FF9FD6B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Rationale for antibiotic therapy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11CFDF0-265A-4844-B324-D77B1116A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Limited rule in the treatment of diarrhea ????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Two types of diarrhea are caused by pathogens:</a:t>
            </a:r>
          </a:p>
          <a:p>
            <a:pPr marL="742950" lvl="1" indent="-285750" eaLnBrk="1" hangingPunct="1">
              <a:buClrTx/>
              <a:buFontTx/>
              <a:buChar char="–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Watery diarrhea without mucous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with no fever :rota virus </a:t>
            </a:r>
          </a:p>
          <a:p>
            <a:pPr marL="1143000" lvl="2" indent="-228600" eaLnBrk="1" hangingPunct="1">
              <a:buClrTx/>
              <a:buFontTx/>
              <a:buChar char="•"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ORS is the therapy not antimicrobial </a:t>
            </a:r>
          </a:p>
          <a:p>
            <a:pPr marL="742950" lvl="1" indent="-285750" eaLnBrk="1" hangingPunct="1">
              <a:buClrTx/>
              <a:buFontTx/>
              <a:buChar char="–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Watery diarrhea with mucous or / and blood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: shigela , C. difficile, E.Histolytica, E. Coli: </a:t>
            </a:r>
          </a:p>
          <a:p>
            <a:pPr marL="1143000" lvl="2" indent="-228600" eaLnBrk="1" hangingPunct="1">
              <a:buClrTx/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This case need antimicrobial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id_Peptic Disease_Smoot">
  <a:themeElements>
    <a:clrScheme name="Acid_Peptic Disease_Smo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cid_Peptic Disease_Smo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id_Peptic Disease_Smo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d_Peptic Disease_Smo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830</TotalTime>
  <Words>789</Words>
  <Application>Microsoft Office PowerPoint</Application>
  <PresentationFormat>On-screen Show (4:3)</PresentationFormat>
  <Paragraphs>124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Profile</vt:lpstr>
      <vt:lpstr>Acid_Peptic Disease_Smoot</vt:lpstr>
      <vt:lpstr>Antidiarrheal Agents</vt:lpstr>
      <vt:lpstr>Diarrhea</vt:lpstr>
      <vt:lpstr>Diarrhea (cont'd)</vt:lpstr>
      <vt:lpstr>Diarrhea (cont'd)</vt:lpstr>
      <vt:lpstr>Pathophysiology of Diarrhea</vt:lpstr>
      <vt:lpstr>      Goals of treatment of Diarrhea </vt:lpstr>
      <vt:lpstr> Diet management &amp; Rehydration</vt:lpstr>
      <vt:lpstr>Rehydration</vt:lpstr>
      <vt:lpstr>Rationale for antibiotic therapy </vt:lpstr>
      <vt:lpstr>Rationale for antibiotic therapy </vt:lpstr>
      <vt:lpstr>Antidiarrheals:Adsorbents   </vt:lpstr>
      <vt:lpstr>Antidiarrheals: Antisecretory </vt:lpstr>
      <vt:lpstr>                                       Antidiarrheals:Anticholinergics</vt:lpstr>
      <vt:lpstr>Antidiarrheals:   Antimotility</vt:lpstr>
      <vt:lpstr>Antidiarrheals:   Antimotility</vt:lpstr>
      <vt:lpstr>    Adverse effects of antimotility drugs</vt:lpstr>
      <vt:lpstr>Antidiarrheals:Intestinal flora modifiers</vt:lpstr>
      <vt:lpstr>PowerPoint Presentation</vt:lpstr>
    </vt:vector>
  </TitlesOfParts>
  <Company>MCCC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Drugs</dc:title>
  <dc:creator>techadm</dc:creator>
  <cp:lastModifiedBy>hamzeh otoom</cp:lastModifiedBy>
  <cp:revision>57</cp:revision>
  <dcterms:created xsi:type="dcterms:W3CDTF">2007-06-01T19:05:52Z</dcterms:created>
  <dcterms:modified xsi:type="dcterms:W3CDTF">2020-10-09T11:43:11Z</dcterms:modified>
</cp:coreProperties>
</file>