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1" r:id="rId1"/>
  </p:sldMasterIdLst>
  <p:notesMasterIdLst>
    <p:notesMasterId r:id="rId16"/>
  </p:notesMasterIdLst>
  <p:sldIdLst>
    <p:sldId id="256" r:id="rId2"/>
    <p:sldId id="275" r:id="rId3"/>
    <p:sldId id="285" r:id="rId4"/>
    <p:sldId id="280" r:id="rId5"/>
    <p:sldId id="284" r:id="rId6"/>
    <p:sldId id="283" r:id="rId7"/>
    <p:sldId id="286" r:id="rId8"/>
    <p:sldId id="279" r:id="rId9"/>
    <p:sldId id="277" r:id="rId10"/>
    <p:sldId id="289" r:id="rId11"/>
    <p:sldId id="287" r:id="rId12"/>
    <p:sldId id="288" r:id="rId13"/>
    <p:sldId id="290" r:id="rId14"/>
    <p:sldId id="291" r:id="rId15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SzPct val="50000"/>
      <a:buFont typeface="Wingdings" panose="05000000000000000000" pitchFamily="2" charset="2"/>
      <a:buChar char="u"/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94660"/>
  </p:normalViewPr>
  <p:slideViewPr>
    <p:cSldViewPr>
      <p:cViewPr>
        <p:scale>
          <a:sx n="81" d="100"/>
          <a:sy n="81" d="100"/>
        </p:scale>
        <p:origin x="-1644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 /><Relationship Id="rId13" Type="http://schemas.openxmlformats.org/officeDocument/2006/relationships/slide" Target="slides/slide14.xml" /><Relationship Id="rId3" Type="http://schemas.openxmlformats.org/officeDocument/2006/relationships/slide" Target="slides/slide4.xml" /><Relationship Id="rId7" Type="http://schemas.openxmlformats.org/officeDocument/2006/relationships/slide" Target="slides/slide8.xml" /><Relationship Id="rId12" Type="http://schemas.openxmlformats.org/officeDocument/2006/relationships/slide" Target="slides/slide13.xml" /><Relationship Id="rId2" Type="http://schemas.openxmlformats.org/officeDocument/2006/relationships/slide" Target="slides/slide3.xml" /><Relationship Id="rId1" Type="http://schemas.openxmlformats.org/officeDocument/2006/relationships/slide" Target="slides/slide2.xml" /><Relationship Id="rId6" Type="http://schemas.openxmlformats.org/officeDocument/2006/relationships/slide" Target="slides/slide7.xml" /><Relationship Id="rId11" Type="http://schemas.openxmlformats.org/officeDocument/2006/relationships/slide" Target="slides/slide12.xml" /><Relationship Id="rId5" Type="http://schemas.openxmlformats.org/officeDocument/2006/relationships/slide" Target="slides/slide6.xml" /><Relationship Id="rId10" Type="http://schemas.openxmlformats.org/officeDocument/2006/relationships/slide" Target="slides/slide11.xml" /><Relationship Id="rId4" Type="http://schemas.openxmlformats.org/officeDocument/2006/relationships/slide" Target="slides/slide5.xml" /><Relationship Id="rId9" Type="http://schemas.openxmlformats.org/officeDocument/2006/relationships/slide" Target="slides/slide10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1BFE81-EB6C-4B26-9FE9-E0A529E076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63A191F-CA4A-4ACC-A2D2-836E132918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7EC43C65-8775-44B6-A6CE-0B2E49D9D37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E0D02487-9569-4017-A5D5-5BB5D1C2DFE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EBFD431-A381-4387-9E5B-4A0932AB9A3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spcBef>
                <a:spcPct val="0"/>
              </a:spcBef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BC09FB86-B1A1-48C7-B4E6-0982A30ABF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spcBef>
                <a:spcPct val="0"/>
              </a:spcBef>
              <a:buSzTx/>
              <a:buFontTx/>
              <a:buNone/>
              <a:defRPr sz="1200">
                <a:cs typeface="Times New Roman" panose="02020603050405020304" pitchFamily="18" charset="0"/>
              </a:defRPr>
            </a:lvl1pPr>
          </a:lstStyle>
          <a:p>
            <a:fld id="{59138BB8-BFEC-4204-9606-6F86CD2C45A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A148DA-6424-4493-B2FA-7668E8F5F9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D01412-8722-42AC-8A79-95AC4DF1E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839F2E-8977-4501-AA21-77F4798731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B855C6-CB16-4AB0-BF77-542140D4073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80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3D9A5-9252-4DDE-A1A7-B628751134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0F3788-EA7D-4162-BD34-6A0B651FE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C74651-DBC3-4CEF-8287-77A9738B16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9CEDB8-A868-4C31-9AB1-997AFB262EE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2BEBE-3890-4EF2-8FE7-767C653DD9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20F0A-6364-475A-BF1F-D2F1C81E9D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C76644-F091-49DB-A13A-75DA354E86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1FA3FF-2541-43DE-A635-254C0D9044C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740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B5E83C-D837-45F4-9376-9A47733132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5905B-059A-486E-930B-954E142261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EE728-E67C-45A1-877D-96A9EF56B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3BFCF-2EDB-4154-911F-11BF5FFAB0F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4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A8A5A2-E42B-4A57-8466-D7B2C746E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0D33E3-227F-4818-9303-323915B8F6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934554-4AA0-4A2A-9910-00102FC8A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7992D-97DF-4CE3-A299-0D156A77601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690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350754-9987-41E0-B3CD-9CF36D9EC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41D1DA-40AA-4CE0-9B4C-0391F8CF77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1989BB-7A2A-4D35-87AB-90D36E3441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D9053F-AC9D-4DD0-BE36-21C5BD78311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00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9A907F-ACCF-41DA-9225-8B8A3AE97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A87C50-0759-43ED-8A5D-0FB07A2521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3F22C7-D480-4BEE-8A23-5C4468DB2A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5FEC3B-C608-4B98-80D0-AC12734F686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38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134AAB-C345-40F2-BC7E-C1B28F37A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A0F7714-16CE-46F6-A047-98936030A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D5AB3F4-B487-42FD-A02E-0BA3F38A8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ADECDE-C2C0-40E0-80A9-767EF1F3CB0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70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3F5813F-CA50-4602-8908-5F903C8F81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6C9F55-7124-4889-8F46-C6F9612922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CE0EC9-7356-4AF6-B292-430E57925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D7EF6F-4FD4-4961-A01E-BB207B62781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88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E4A7613-B7EB-4328-A360-89AD4EA318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C01603-752C-4F0D-AA51-79E93B036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C64FEA-D5A8-4C70-A3E5-CC364CB883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80C63-5474-4556-95B9-0C46EF36BAC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97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5C19BC-DFFB-43C3-A0EB-931147D14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CA1A65-8E47-4ECA-9E19-E881AD67C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BB52FF-E877-4635-88EE-2E1A6EEED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7104CC-B163-457B-B575-B7E11C77787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2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5F84CE-C9EF-4874-9EC7-27B2BD760F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37549D-DF49-4F00-AA55-DECE77DB73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9230DF-F997-45FB-A854-C05C36467E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65AB5-5491-405F-B8D7-721245B8B62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92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78ACE2F-A8DC-4137-82D7-2EB3CC7985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AC543C5-A792-43F0-A8AF-A29C48F692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/>
              <a:t>Click to edit Master text styles</a:t>
            </a:r>
          </a:p>
          <a:p>
            <a:pPr lvl="1"/>
            <a:r>
              <a:rPr lang="en-US" altLang="ar-SA"/>
              <a:t>Second level</a:t>
            </a:r>
          </a:p>
          <a:p>
            <a:pPr lvl="2"/>
            <a:r>
              <a:rPr lang="en-US" altLang="ar-SA"/>
              <a:t>Third level</a:t>
            </a:r>
          </a:p>
          <a:p>
            <a:pPr lvl="3"/>
            <a:r>
              <a:rPr lang="en-US" altLang="ar-SA"/>
              <a:t>Fourth level</a:t>
            </a:r>
          </a:p>
          <a:p>
            <a:pPr lvl="4"/>
            <a:r>
              <a:rPr lang="en-US" altLang="ar-SA"/>
              <a:t>Fifth level</a:t>
            </a:r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7E0D451A-9502-4883-935C-6E6BAAD31E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0EDE5AD-F5A9-45D6-A790-C9A4885040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SzTx/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4EC1C63C-9F04-4373-8E70-B295177870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SzTx/>
              <a:buFontTx/>
              <a:buNone/>
              <a:defRPr sz="1400">
                <a:cs typeface="Times New Roman" panose="02020603050405020304" pitchFamily="18" charset="0"/>
              </a:defRPr>
            </a:lvl1pPr>
          </a:lstStyle>
          <a:p>
            <a:fld id="{F540D6A8-3F94-475A-B301-90E5A5A5D485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1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1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>
            <a:extLst>
              <a:ext uri="{FF2B5EF4-FFF2-40B4-BE49-F238E27FC236}">
                <a16:creationId xmlns:a16="http://schemas.microsoft.com/office/drawing/2014/main" id="{163D51FD-A874-4D51-8998-459B9519E60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84438" y="2349500"/>
            <a:ext cx="6043612" cy="1800225"/>
          </a:xfrm>
        </p:spPr>
        <p:txBody>
          <a:bodyPr/>
          <a:lstStyle/>
          <a:p>
            <a:br>
              <a:rPr lang="en-US" altLang="ar-SA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ar-SA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ar-SA" b="1">
                <a:latin typeface="Arial" panose="020B0604020202020204" pitchFamily="34" charset="0"/>
                <a:cs typeface="Arial" panose="020B0604020202020204" pitchFamily="34" charset="0"/>
              </a:rPr>
              <a:t>Drug-induced Hepatotoxicity</a:t>
            </a:r>
            <a:br>
              <a:rPr lang="en-US" altLang="ar-SA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ar-SA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ar-SA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1027">
            <a:extLst>
              <a:ext uri="{FF2B5EF4-FFF2-40B4-BE49-F238E27FC236}">
                <a16:creationId xmlns:a16="http://schemas.microsoft.com/office/drawing/2014/main" id="{B797560B-B8BE-4AAC-A600-C502DCAB69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48038" y="4437063"/>
            <a:ext cx="4456112" cy="984250"/>
          </a:xfrm>
        </p:spPr>
        <p:txBody>
          <a:bodyPr/>
          <a:lstStyle/>
          <a:p>
            <a:pPr>
              <a:defRPr/>
            </a:pPr>
            <a:r>
              <a:rPr lang="en-US" altLang="ar-SA" b="1" dirty="0">
                <a:solidFill>
                  <a:schemeClr val="tx1">
                    <a:lumMod val="95000"/>
                  </a:schemeClr>
                </a:solidFill>
              </a:rPr>
              <a:t>Dr. Romany H </a:t>
            </a:r>
            <a:r>
              <a:rPr lang="en-US" altLang="ar-SA" b="1" dirty="0" err="1">
                <a:solidFill>
                  <a:schemeClr val="tx1">
                    <a:lumMod val="95000"/>
                  </a:schemeClr>
                </a:solidFill>
              </a:rPr>
              <a:t>Thabet</a:t>
            </a:r>
            <a:endParaRPr lang="en-US" altLang="ar-SA" b="1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2" name="Picture 6" descr="Image result for drug-induced hepatotoxicity(ppt)">
            <a:extLst>
              <a:ext uri="{FF2B5EF4-FFF2-40B4-BE49-F238E27FC236}">
                <a16:creationId xmlns:a16="http://schemas.microsoft.com/office/drawing/2014/main" id="{DD4A1338-E151-45BA-B55B-2391091C7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89138"/>
            <a:ext cx="2160588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AE467-A229-4C3D-8590-56267F40DA2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1188" y="1557338"/>
            <a:ext cx="7631112" cy="4895850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F2FD41-9317-4DEF-8E1C-AB801BEC4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Paracetamol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-induced hepatotoxicity</a:t>
            </a:r>
            <a:endParaRPr lang="en-US" b="1" dirty="0"/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8103500C-771A-4FC7-91CD-CCDC9C920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28775"/>
            <a:ext cx="60769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6B21C-F812-4069-8377-ACF15A2EA28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1188" y="1557338"/>
            <a:ext cx="7631112" cy="4895850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BC18246-C16F-4C84-A495-CC814D4A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Paracetamol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-induced hepatotoxicity</a:t>
            </a:r>
            <a:endParaRPr lang="en-US" b="1" dirty="0"/>
          </a:p>
        </p:txBody>
      </p:sp>
      <p:pic>
        <p:nvPicPr>
          <p:cNvPr id="12292" name="Picture 2" descr="Image result for paracetamol liver damage">
            <a:extLst>
              <a:ext uri="{FF2B5EF4-FFF2-40B4-BE49-F238E27FC236}">
                <a16:creationId xmlns:a16="http://schemas.microsoft.com/office/drawing/2014/main" id="{74851AE4-4BE8-49EB-AFA0-088F691F3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9167813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D7B1D-D376-4391-96DB-B9EC0AA86E8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1188" y="1557338"/>
            <a:ext cx="7631112" cy="4895850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5CC871-A831-47BB-A384-8F5DCB8E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188913"/>
            <a:ext cx="7772400" cy="719137"/>
          </a:xfrm>
        </p:spPr>
        <p:txBody>
          <a:bodyPr/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Paracetamol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-induced hepatotoxicity</a:t>
            </a:r>
            <a:endParaRPr lang="en-US" b="1" dirty="0"/>
          </a:p>
        </p:txBody>
      </p:sp>
      <p:pic>
        <p:nvPicPr>
          <p:cNvPr id="13316" name="Picture 2" descr="Image result for symptoms paracetamol liver damage">
            <a:extLst>
              <a:ext uri="{FF2B5EF4-FFF2-40B4-BE49-F238E27FC236}">
                <a16:creationId xmlns:a16="http://schemas.microsoft.com/office/drawing/2014/main" id="{B5D78835-915F-4BE3-88D9-15ED6DD8C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3534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DAB-7FFB-4743-98C1-7B873D619B0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1188" y="1557338"/>
            <a:ext cx="7631112" cy="4895850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3CB643-EC6D-4FD2-9540-824DBF072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pPr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Paracetamol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-induced hepatotoxicity</a:t>
            </a:r>
            <a:endParaRPr lang="en-US" b="1" dirty="0"/>
          </a:p>
        </p:txBody>
      </p:sp>
      <p:pic>
        <p:nvPicPr>
          <p:cNvPr id="14340" name="Picture 2" descr="Image result for treatment of paracetamol poisoning">
            <a:extLst>
              <a:ext uri="{FF2B5EF4-FFF2-40B4-BE49-F238E27FC236}">
                <a16:creationId xmlns:a16="http://schemas.microsoft.com/office/drawing/2014/main" id="{37BBD59C-F5B5-4E03-832D-7F16605C9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10B96-6FAD-4075-AC5C-C29C68C1977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11188" y="1557338"/>
            <a:ext cx="7631112" cy="4895850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C6DC78A6-7470-4543-BEB4-AA911094E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2BE4E452-50A8-4870-8527-D362755B6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Image result for drug-induced hepatotoxicity(ppt)">
            <a:extLst>
              <a:ext uri="{FF2B5EF4-FFF2-40B4-BE49-F238E27FC236}">
                <a16:creationId xmlns:a16="http://schemas.microsoft.com/office/drawing/2014/main" id="{C5003F0B-D27A-465A-86C9-49F877680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34536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Image result for drug-induced hepatotoxicity(ppt)">
            <a:extLst>
              <a:ext uri="{FF2B5EF4-FFF2-40B4-BE49-F238E27FC236}">
                <a16:creationId xmlns:a16="http://schemas.microsoft.com/office/drawing/2014/main" id="{3272AD13-6914-43A0-BF2C-448C38BB8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F9E6F-CDC3-4BD8-8B50-E4939A13BD5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484313"/>
            <a:ext cx="7631113" cy="518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Predictable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latin typeface="Verdana"/>
                <a:cs typeface="Arial"/>
              </a:rPr>
              <a:t>Dose related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latin typeface="Verdana"/>
                <a:cs typeface="Arial"/>
              </a:rPr>
              <a:t>Intrinsically hepatotoxic drugs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latin typeface="Verdana"/>
                <a:cs typeface="Arial"/>
              </a:rPr>
              <a:t>Acute (hours)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latin typeface="Verdana"/>
                <a:cs typeface="Arial"/>
              </a:rPr>
              <a:t>Injury pattern is usually necrosis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latin typeface="Verdana"/>
                <a:cs typeface="Arial"/>
              </a:rPr>
              <a:t>Clinically </a:t>
            </a:r>
            <a:r>
              <a:rPr lang="en-US" sz="1400" b="1" dirty="0">
                <a:solidFill>
                  <a:srgbClr val="FFFFFF"/>
                </a:solidFill>
                <a:latin typeface="Batang" pitchFamily="18" charset="-127"/>
                <a:ea typeface="Batang" pitchFamily="18" charset="-127"/>
                <a:cs typeface="Arial"/>
              </a:rPr>
              <a:t>→ Fulminant (Acute Hepatitis)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latin typeface="Verdana"/>
                <a:cs typeface="Arial"/>
              </a:rPr>
              <a:t>Example: </a:t>
            </a:r>
            <a:r>
              <a:rPr lang="en-US" sz="1400" b="1" dirty="0" err="1">
                <a:solidFill>
                  <a:srgbClr val="FFFFFF"/>
                </a:solidFill>
                <a:latin typeface="Verdana"/>
                <a:cs typeface="Arial"/>
              </a:rPr>
              <a:t>Acetaminophine</a:t>
            </a:r>
            <a:endParaRPr lang="en-US" sz="1400" b="1" dirty="0">
              <a:solidFill>
                <a:srgbClr val="FFFFFF"/>
              </a:solidFill>
              <a:latin typeface="Verdana"/>
              <a:cs typeface="Arial"/>
            </a:endParaRP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None/>
              <a:defRPr/>
            </a:pPr>
            <a:r>
              <a:rPr lang="en-US" sz="1400" dirty="0">
                <a:solidFill>
                  <a:srgbClr val="FFFFFF"/>
                </a:solidFill>
                <a:latin typeface="Verdana"/>
                <a:cs typeface="Arial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Unpredictable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Not dose related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Rare 0.01-1.0 %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Weeks to months after ingestion of drug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Idiosyncratic</a:t>
            </a:r>
          </a:p>
          <a:p>
            <a:pPr lvl="2" eaLnBrk="1" hangingPunct="1">
              <a:lnSpc>
                <a:spcPct val="80000"/>
              </a:lnSpc>
              <a:buClr>
                <a:srgbClr val="66CCFF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Immune mediated idiosyncrasy (Hypersensitivity)</a:t>
            </a:r>
          </a:p>
          <a:p>
            <a:pPr lvl="3" eaLnBrk="1" hangingPunct="1">
              <a:lnSpc>
                <a:spcPct val="80000"/>
              </a:lnSpc>
              <a:buClr>
                <a:srgbClr val="CCECFF"/>
              </a:buClr>
              <a:buFontTx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Rash</a:t>
            </a:r>
          </a:p>
          <a:p>
            <a:pPr lvl="3" eaLnBrk="1" hangingPunct="1">
              <a:lnSpc>
                <a:spcPct val="80000"/>
              </a:lnSpc>
              <a:buClr>
                <a:srgbClr val="CCECFF"/>
              </a:buClr>
              <a:buFontTx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Fever</a:t>
            </a:r>
          </a:p>
          <a:p>
            <a:pPr lvl="3" eaLnBrk="1" hangingPunct="1">
              <a:lnSpc>
                <a:spcPct val="80000"/>
              </a:lnSpc>
              <a:buClr>
                <a:srgbClr val="CCECFF"/>
              </a:buClr>
              <a:buFontTx/>
              <a:buChar char="•"/>
              <a:defRPr/>
            </a:pPr>
            <a:r>
              <a:rPr lang="en-US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Arthragia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3" eaLnBrk="1" hangingPunct="1">
              <a:lnSpc>
                <a:spcPct val="80000"/>
              </a:lnSpc>
              <a:buClr>
                <a:srgbClr val="CCECFF"/>
              </a:buClr>
              <a:buFontTx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Eosinophilia</a:t>
            </a:r>
          </a:p>
          <a:p>
            <a:pPr lvl="3" eaLnBrk="1" hangingPunct="1">
              <a:lnSpc>
                <a:spcPct val="80000"/>
              </a:lnSpc>
              <a:buClr>
                <a:srgbClr val="CCECFF"/>
              </a:buClr>
              <a:buFontTx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Example: Phenytoin, Sulfonamides, Valproate</a:t>
            </a:r>
          </a:p>
          <a:p>
            <a:pPr lvl="3" eaLnBrk="1" hangingPunct="1">
              <a:lnSpc>
                <a:spcPct val="80000"/>
              </a:lnSpc>
              <a:buClr>
                <a:srgbClr val="CCECFF"/>
              </a:buClr>
              <a:buFontTx/>
              <a:buChar char="•"/>
              <a:defRPr/>
            </a:pP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2" eaLnBrk="1" hangingPunct="1">
              <a:lnSpc>
                <a:spcPct val="80000"/>
              </a:lnSpc>
              <a:buClr>
                <a:srgbClr val="66CCFF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Metabolic idiosyncrasy (Production of toxic metabolites)</a:t>
            </a:r>
          </a:p>
          <a:p>
            <a:pPr lvl="3" eaLnBrk="1" hangingPunct="1">
              <a:lnSpc>
                <a:spcPct val="80000"/>
              </a:lnSpc>
              <a:buClr>
                <a:srgbClr val="CCECFF"/>
              </a:buClr>
              <a:buFontTx/>
              <a:buChar char="•"/>
              <a:defRPr/>
            </a:pPr>
            <a:r>
              <a:rPr lang="en-US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Example: INH, Ketoconazole, and </a:t>
            </a:r>
            <a:r>
              <a:rPr lang="en-US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Diclofenac</a:t>
            </a:r>
            <a:endParaRPr lang="en-US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64515F-2952-4BF7-92A1-8905ED47D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Drug-induced Liver Disease (DILD)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43F2D-BAF4-4D42-B45E-F1EBE02E94D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341438"/>
            <a:ext cx="7631113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High index of suspicion</a:t>
            </a: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Abnormalities in hepatic associated enzymes</a:t>
            </a: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Hepatitis like symptoms</a:t>
            </a: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Jaundice</a:t>
            </a:r>
          </a:p>
          <a:p>
            <a:pPr marL="0" indent="0" eaLnBrk="1" hangingPunct="1">
              <a:lnSpc>
                <a:spcPct val="80000"/>
              </a:lnSpc>
              <a:buClr>
                <a:srgbClr val="FFFFCC"/>
              </a:buClr>
              <a:buSzPct val="60000"/>
              <a:buFontTx/>
              <a:buNone/>
              <a:defRPr/>
            </a:pP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Drug history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Dose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Duration of therapy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Time between initiating therapy and the development of hepatic injury  (latency)</a:t>
            </a:r>
          </a:p>
          <a:p>
            <a:pPr marL="457200" lvl="1" indent="0" eaLnBrk="1" hangingPunct="1">
              <a:lnSpc>
                <a:spcPct val="80000"/>
              </a:lnSpc>
              <a:buClr>
                <a:srgbClr val="FFFFFF"/>
              </a:buClr>
              <a:buFontTx/>
              <a:buNone/>
              <a:defRPr/>
            </a:pPr>
            <a:endParaRPr lang="en-US" sz="18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eaLnBrk="1" hangingPunct="1">
              <a:lnSpc>
                <a:spcPct val="80000"/>
              </a:lnSpc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Exclusion of other causes of liver diseases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Hepatitis B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Hepatitis C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Alcoholic liver diseases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Non alcoholic fatty liver diseases</a:t>
            </a:r>
          </a:p>
          <a:p>
            <a:pPr lvl="1" eaLnBrk="1" hangingPunct="1">
              <a:lnSpc>
                <a:spcPct val="80000"/>
              </a:lnSpc>
              <a:buClr>
                <a:srgbClr val="FFFFFF"/>
              </a:buClr>
              <a:buFontTx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Hemochromatosis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A5D0DD-4256-40CA-A44C-815EECF8B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60350"/>
            <a:ext cx="7772400" cy="865188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Diagnosis of (DILD)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BD89C-99DD-4701-9467-A5C73618B0A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7631113" cy="4895850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1" eaLnBrk="1" hangingPunct="1">
              <a:buClr>
                <a:srgbClr val="FFFFFF"/>
              </a:buClr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Most cases of acute DILD occurring within 1 week to     3 months of exposure</a:t>
            </a:r>
          </a:p>
          <a:p>
            <a:pPr lvl="1" eaLnBrk="1" hangingPunct="1">
              <a:buClr>
                <a:srgbClr val="FFFFFF"/>
              </a:buClr>
              <a:buFontTx/>
              <a:buNone/>
              <a:defRPr/>
            </a:pP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 lvl="1" eaLnBrk="1" hangingPunct="1">
              <a:buClr>
                <a:srgbClr val="FFFFFF"/>
              </a:buClr>
              <a:buFontTx/>
              <a:buChar char="•"/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Positive response to discontinuing the agent (</a:t>
            </a:r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Dechallenge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)</a:t>
            </a:r>
          </a:p>
          <a:p>
            <a:pPr lvl="2" eaLnBrk="1" hangingPunct="1">
              <a:buClr>
                <a:srgbClr val="66CCFF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In acute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hepatocelluler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injury</a:t>
            </a:r>
          </a:p>
          <a:p>
            <a:pPr lvl="3" eaLnBrk="1" hangingPunct="1">
              <a:buClr>
                <a:srgbClr val="CCECFF"/>
              </a:buClr>
              <a:buFontTx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50% reduction in hepatic –associated enzymes after 2 weeks</a:t>
            </a:r>
          </a:p>
          <a:p>
            <a:pPr lvl="3" eaLnBrk="1" hangingPunct="1">
              <a:buClr>
                <a:srgbClr val="CCECFF"/>
              </a:buClr>
              <a:buFontTx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Return to normal by 4 weeks</a:t>
            </a:r>
          </a:p>
          <a:p>
            <a:pPr lvl="2" eaLnBrk="1" hangingPunct="1">
              <a:buClr>
                <a:srgbClr val="66CCFF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In </a:t>
            </a:r>
            <a:r>
              <a:rPr lang="en-US" sz="18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cholestatic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 injury</a:t>
            </a:r>
          </a:p>
          <a:p>
            <a:pPr lvl="3" eaLnBrk="1" hangingPunct="1">
              <a:buClr>
                <a:srgbClr val="CCECFF"/>
              </a:buClr>
              <a:buFontTx/>
              <a:buChar char="•"/>
              <a:defRPr/>
            </a:pPr>
            <a:r>
              <a:rPr lang="en-US" sz="1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cs typeface="Arial"/>
              </a:rPr>
              <a:t>May have prolonged recovery time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30D841A-E0C1-4FF3-863F-46D667827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Diagnosis of (DILD)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92EAF-F5F3-4933-A84F-D5E1E525195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773238"/>
            <a:ext cx="7631113" cy="4895850"/>
          </a:xfrm>
        </p:spPr>
        <p:txBody>
          <a:bodyPr/>
          <a:lstStyle/>
          <a:p>
            <a:pPr eaLnBrk="1" hangingPunct="1">
              <a:buClr>
                <a:srgbClr val="FFFFCC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cs typeface="Arial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DBF137-7343-4634-A53B-4901F4B7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Risk Factors For Susceptibility to DILD</a:t>
            </a:r>
            <a:endParaRPr lang="en-US" b="1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A20A01A-8352-4D7C-8E46-9A555205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916113"/>
            <a:ext cx="2808287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  <a:defRPr/>
            </a:pPr>
            <a:r>
              <a:rPr lang="en-US" sz="2400" kern="0" dirty="0">
                <a:solidFill>
                  <a:srgbClr val="FFFF00"/>
                </a:solidFill>
                <a:latin typeface="Verdana"/>
                <a:cs typeface="Arial"/>
              </a:rPr>
              <a:t>Methotrexate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Alcohol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Obesity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D.M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Chronic hepatitis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None/>
              <a:defRPr/>
            </a:pPr>
            <a:endParaRPr lang="en-US" sz="2000" kern="0" dirty="0">
              <a:solidFill>
                <a:srgbClr val="FFFFFF"/>
              </a:solidFill>
              <a:latin typeface="Verdana"/>
              <a:cs typeface="Arial"/>
            </a:endParaRP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defRPr/>
            </a:pPr>
            <a:r>
              <a:rPr lang="en-US" sz="2400" kern="0" dirty="0">
                <a:solidFill>
                  <a:srgbClr val="FFFF00"/>
                </a:solidFill>
                <a:latin typeface="Verdana"/>
                <a:cs typeface="Arial"/>
              </a:rPr>
              <a:t>INH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HBV,HCV,HIV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Alcohol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Older age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Female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14038CF-F0E0-48B3-BC4F-06E5F641C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1916113"/>
            <a:ext cx="3024188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FFCC"/>
              </a:buClr>
              <a:defRPr/>
            </a:pPr>
            <a:r>
              <a:rPr lang="en-US" sz="2400" kern="0" dirty="0">
                <a:solidFill>
                  <a:srgbClr val="FFFF00"/>
                </a:solidFill>
                <a:latin typeface="Verdana"/>
                <a:cs typeface="Arial"/>
              </a:rPr>
              <a:t>Acetaminophen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Alcohol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Fasting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INH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endParaRPr lang="en-US" sz="2000" kern="0" dirty="0">
              <a:solidFill>
                <a:srgbClr val="FFFFFF"/>
              </a:solidFill>
              <a:latin typeface="Verdana"/>
              <a:cs typeface="Arial"/>
            </a:endParaRP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defRPr/>
            </a:pPr>
            <a:r>
              <a:rPr lang="en-US" sz="2400" kern="0" dirty="0">
                <a:solidFill>
                  <a:srgbClr val="FFFF00"/>
                </a:solidFill>
                <a:latin typeface="Verdana"/>
                <a:cs typeface="Arial"/>
              </a:rPr>
              <a:t>Valproate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Young age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Anticonvulsants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None/>
              <a:defRPr/>
            </a:pPr>
            <a:endParaRPr lang="en-US" sz="2000" kern="0" dirty="0">
              <a:solidFill>
                <a:srgbClr val="FFFFFF"/>
              </a:solidFill>
              <a:latin typeface="Verdana"/>
              <a:cs typeface="Arial"/>
            </a:endParaRPr>
          </a:p>
          <a:p>
            <a:pPr eaLnBrk="1" hangingPunct="1">
              <a:lnSpc>
                <a:spcPct val="90000"/>
              </a:lnSpc>
              <a:buClr>
                <a:srgbClr val="FFFFCC"/>
              </a:buClr>
              <a:defRPr/>
            </a:pPr>
            <a:r>
              <a:rPr lang="en-US" sz="2400" kern="0" dirty="0" err="1">
                <a:solidFill>
                  <a:srgbClr val="FFFF00"/>
                </a:solidFill>
                <a:latin typeface="Verdana"/>
                <a:cs typeface="Arial"/>
              </a:rPr>
              <a:t>Diclofenac</a:t>
            </a:r>
            <a:endParaRPr lang="en-US" sz="2400" kern="0" dirty="0">
              <a:solidFill>
                <a:srgbClr val="FFFF00"/>
              </a:solidFill>
              <a:latin typeface="Verdana"/>
              <a:cs typeface="Arial"/>
            </a:endParaRP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Female</a:t>
            </a:r>
          </a:p>
          <a:p>
            <a:pPr lvl="1" eaLnBrk="1" hangingPunct="1">
              <a:lnSpc>
                <a:spcPct val="90000"/>
              </a:lnSpc>
              <a:buClr>
                <a:srgbClr val="FFFFFF"/>
              </a:buClr>
              <a:buSzTx/>
              <a:buFontTx/>
              <a:buChar char="•"/>
              <a:defRPr/>
            </a:pPr>
            <a:r>
              <a:rPr lang="en-US" sz="2000" kern="0" dirty="0">
                <a:solidFill>
                  <a:srgbClr val="FFFFFF"/>
                </a:solidFill>
                <a:latin typeface="Verdana"/>
                <a:cs typeface="Arial"/>
              </a:rPr>
              <a:t>Osteoarthritis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drug-induced hepatotoxicity(ppt)">
            <a:extLst>
              <a:ext uri="{FF2B5EF4-FFF2-40B4-BE49-F238E27FC236}">
                <a16:creationId xmlns:a16="http://schemas.microsoft.com/office/drawing/2014/main" id="{F5FF93B9-F633-4852-B162-0A9420CAA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7755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lipArt Placeholder 1">
            <a:extLst>
              <a:ext uri="{FF2B5EF4-FFF2-40B4-BE49-F238E27FC236}">
                <a16:creationId xmlns:a16="http://schemas.microsoft.com/office/drawing/2014/main" id="{77EAFC3D-EAB0-44BD-94CF-5B774BCC8D81}"/>
              </a:ext>
            </a:extLst>
          </p:cNvPr>
          <p:cNvSpPr>
            <a:spLocks noGrp="1" noTextEdit="1"/>
          </p:cNvSpPr>
          <p:nvPr>
            <p:ph type="clipArt" sz="half" idx="2"/>
          </p:nvPr>
        </p:nvSpPr>
        <p:spPr/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0E859001-EAA2-418B-8224-998002793AED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4" name="Title 3">
            <a:extLst>
              <a:ext uri="{FF2B5EF4-FFF2-40B4-BE49-F238E27FC236}">
                <a16:creationId xmlns:a16="http://schemas.microsoft.com/office/drawing/2014/main" id="{877B0EDE-9369-40D1-A799-9F42690AB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0245" name="Picture 1">
            <a:extLst>
              <a:ext uri="{FF2B5EF4-FFF2-40B4-BE49-F238E27FC236}">
                <a16:creationId xmlns:a16="http://schemas.microsoft.com/office/drawing/2014/main" id="{21D3DCC3-D86B-4FB0-A93C-A18FA8E79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cid_Peptic Disease_Smoot">
  <a:themeElements>
    <a:clrScheme name="Acid_Peptic Disease_Smoot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Acid_Peptic Disease_Smo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50000"/>
          <a:buFont typeface="Wingdings" pitchFamily="2" charset="2"/>
          <a:buChar char="u"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50000"/>
          <a:buFont typeface="Wingdings" pitchFamily="2" charset="2"/>
          <a:buChar char="u"/>
          <a:tabLst/>
          <a:defRPr kumimoji="0" lang="ar-SA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id_Peptic Disease_Smo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id_Peptic Disease_Smo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id_Peptic Disease_Smo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C:\WINDOWS\Desktop\lecture\second year\peptic ulcer\Acid_Peptic Disease_Smoot.ppt</Template>
  <TotalTime>514</TotalTime>
  <Words>236</Words>
  <Application>Microsoft Office PowerPoint</Application>
  <PresentationFormat>On-screen Show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Acid_Peptic Disease_Smoot</vt:lpstr>
      <vt:lpstr>  Drug-induced Hepatotoxicity  </vt:lpstr>
      <vt:lpstr>PowerPoint Presentation</vt:lpstr>
      <vt:lpstr>PowerPoint Presentation</vt:lpstr>
      <vt:lpstr>Drug-induced Liver Disease (DILD)</vt:lpstr>
      <vt:lpstr>Diagnosis of (DILD)</vt:lpstr>
      <vt:lpstr>Diagnosis of (DILD)</vt:lpstr>
      <vt:lpstr>Risk Factors For Susceptibility to DILD</vt:lpstr>
      <vt:lpstr>PowerPoint Presentation</vt:lpstr>
      <vt:lpstr>PowerPoint Presentation</vt:lpstr>
      <vt:lpstr>Paracetamol-induced hepatotoxicity</vt:lpstr>
      <vt:lpstr>Paracetamol-induced hepatotoxicity</vt:lpstr>
      <vt:lpstr>Paracetamol-induced hepatotoxicity</vt:lpstr>
      <vt:lpstr>Paracetamol-induced hepatotoxicity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Peptic Ulcer</dc:title>
  <dc:creator>a</dc:creator>
  <cp:lastModifiedBy>hamzeh otoom</cp:lastModifiedBy>
  <cp:revision>136</cp:revision>
  <dcterms:created xsi:type="dcterms:W3CDTF">2005-03-24T09:00:14Z</dcterms:created>
  <dcterms:modified xsi:type="dcterms:W3CDTF">2020-10-09T11:38:45Z</dcterms:modified>
</cp:coreProperties>
</file>