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387" r:id="rId2"/>
    <p:sldId id="256" r:id="rId3"/>
    <p:sldId id="358" r:id="rId4"/>
    <p:sldId id="341" r:id="rId5"/>
    <p:sldId id="360" r:id="rId6"/>
    <p:sldId id="317" r:id="rId7"/>
    <p:sldId id="362" r:id="rId8"/>
    <p:sldId id="381" r:id="rId9"/>
    <p:sldId id="361" r:id="rId10"/>
    <p:sldId id="365" r:id="rId11"/>
    <p:sldId id="386" r:id="rId12"/>
    <p:sldId id="366" r:id="rId13"/>
    <p:sldId id="383" r:id="rId14"/>
    <p:sldId id="363" r:id="rId15"/>
    <p:sldId id="384" r:id="rId16"/>
    <p:sldId id="364" r:id="rId17"/>
    <p:sldId id="369" r:id="rId18"/>
    <p:sldId id="368" r:id="rId19"/>
    <p:sldId id="367" r:id="rId20"/>
    <p:sldId id="370" r:id="rId21"/>
    <p:sldId id="371" r:id="rId22"/>
    <p:sldId id="388" r:id="rId2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529" autoAdjust="0"/>
  </p:normalViewPr>
  <p:slideViewPr>
    <p:cSldViewPr>
      <p:cViewPr>
        <p:scale>
          <a:sx n="110" d="100"/>
          <a:sy n="110" d="100"/>
        </p:scale>
        <p:origin x="-804" y="-72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handoutMaster" Target="handoutMasters/handout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8971DEA-2794-4C73-A5A1-11EDB8EA09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5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102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884E3-CE76-4A7C-94B8-6A7EA667E9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578-B8A8-4F9A-BCC7-5FBEC7A030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B176B-9931-4D51-BA3C-11BEEFA573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BBE1C-5F5C-4E84-AB67-E92B69BA97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A6333-0BE2-4943-B4DF-A8AC93165C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C16C-21E5-4921-81D7-8D748398B0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B6CB-1429-4F4E-A12F-9AD56F03F1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6596-BCA0-495D-B8E1-9641577BD7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0D34-E95B-4A03-9824-941FC5A4B0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0B596-8FFF-46DB-826E-3C1A77F66B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E1D89-3164-4E4D-9653-72C8A53B53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1E8EC5-74AF-4B0C-A207-5DB76CBAEF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for Constipation (Purgatives or Laxatives )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b="1" dirty="0"/>
              <a:t>Dr. Romany H </a:t>
            </a:r>
            <a:r>
              <a:rPr lang="en-US" b="1" dirty="0" err="1"/>
              <a:t>Thabet</a:t>
            </a:r>
            <a:r>
              <a:rPr lang="en-US" b="1" dirty="0"/>
              <a:t>, PhD. </a:t>
            </a:r>
            <a:endParaRPr lang="ar-S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480175"/>
          </a:xfrm>
        </p:spPr>
        <p:txBody>
          <a:bodyPr/>
          <a:lstStyle/>
          <a:p>
            <a:pPr marL="533400" indent="-533400" algn="ctr" rtl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Organic  Osmotic (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Lactulose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3400" indent="-533400" algn="l" rtl="0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Metabolized   by  colonic bacteria into  fructose  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33400" indent="-533400" algn="l" rtl="0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These sugars are fermented into lactic acid and acetic acid that function as osmotic laxatives.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Delayed  onset of  action (2-3  days) 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Abdominal cramps and flatulence.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Electrolyte disturbance.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Lactulose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commonly used in liver cirrhosis?</a:t>
            </a:r>
          </a:p>
          <a:p>
            <a:pPr lvl="2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Mechanism: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endParaRPr lang="en-US" sz="1800" b="1" dirty="0"/>
          </a:p>
          <a:p>
            <a:pPr lvl="1" algn="l" rtl="0" eaLnBrk="1" hangingPunct="1">
              <a:lnSpc>
                <a:spcPct val="250000"/>
              </a:lnSpc>
              <a:defRPr/>
            </a:pPr>
            <a:r>
              <a:rPr lang="en-US" sz="1800" dirty="0"/>
              <a:t> </a:t>
            </a:r>
            <a:r>
              <a:rPr lang="en-US" dirty="0" err="1"/>
              <a:t>Lactulose</a:t>
            </a:r>
            <a:r>
              <a:rPr lang="en-US" dirty="0"/>
              <a:t>		Lactic acid + Acetic Acid		acidification of the  colon	           ammonia 	absorption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1800" b="1" dirty="0"/>
              <a:t>Dose:  15 ml for constipation and 30 ml for liver cirrhosis </a:t>
            </a:r>
            <a:r>
              <a:rPr lang="en-US" sz="1800" dirty="0"/>
              <a:t>  </a:t>
            </a:r>
            <a:endParaRPr lang="ar-SA" sz="1800" dirty="0"/>
          </a:p>
          <a:p>
            <a:pPr lvl="1" algn="l" rtl="0" eaLnBrk="1" hangingPunct="1">
              <a:lnSpc>
                <a:spcPct val="80000"/>
              </a:lnSpc>
              <a:defRPr/>
            </a:pPr>
            <a:endParaRPr lang="ar-SA" sz="1800" dirty="0"/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2928938" y="25717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5214938" y="36433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6357938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8001000" y="25717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Saline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Purgatives (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Magnesium)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Are poorly absorbed salts.  They remain in  the bowel and retain water by osmosis thereby  increasing  the volume of feces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distension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peristalsis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evacuation of watery stool.</a:t>
            </a: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Rapid effect (within 1-3h 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Magnesium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(Epson’s salt 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Magnesium oxide (milk  of magnesia).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Sodium phosphate.                                            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4" y="333375"/>
            <a:ext cx="8785671" cy="62642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Treatment of acute constipation 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2. Prevention of chronic constipation</a:t>
            </a:r>
          </a:p>
          <a:p>
            <a:pPr lvl="2" algn="l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Intravascular volume depletion.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Electrolyte fluctuations: severe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in children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457200" indent="-457200" algn="justLow" rtl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Elderly patients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Renal insufficiency.</a:t>
            </a:r>
          </a:p>
          <a:p>
            <a:pPr marL="457200" indent="-4572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Sodium  salts  in CHF.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Magnesium salts renal failure, heart block,  CNS depression, neuromuscular block.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457200" indent="-457200"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Balanced polyethylene glycol (PEG) </a:t>
            </a:r>
          </a:p>
          <a:p>
            <a:pPr lvl="1" algn="l" rtl="0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Balanced isotonic solution of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osmotically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active sugar that contain: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polyethyleneglycole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and 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Na bicarbonate</a:t>
            </a:r>
          </a:p>
          <a:p>
            <a:pPr lvl="1" algn="l" rtl="0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No intravascular fluids or electrolyte shifts</a:t>
            </a:r>
          </a:p>
          <a:p>
            <a:pPr lvl="1" algn="l" rtl="0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No flatus or cramps</a:t>
            </a:r>
          </a:p>
          <a:p>
            <a:pPr lvl="1" algn="l" rtl="0" eaLnBrk="1" hangingPunct="1">
              <a:defRPr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solution</a:t>
            </a:r>
          </a:p>
          <a:p>
            <a:pPr lvl="1" algn="l" rtl="0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Used for complete cleansing prior to gastrointestinal endoscopic procedures (4L over 2-4 hours).</a:t>
            </a:r>
          </a:p>
          <a:p>
            <a:pPr lvl="1" algn="l" rtl="0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Also, small doses used for treatment or prevention of chronic constipation.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 - Stimulant Purgatives (cathartics)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 :</a:t>
            </a:r>
          </a:p>
          <a:p>
            <a:pPr marL="457200" indent="-457200" algn="just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act via direct stimulation of enteric nervous system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peristalsis &amp; purgation.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1.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2.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derivatives.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3.  Castor oil.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 Acts on large intestine ( weak ).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 Onset time 6-10 h, taken at night.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Castor Oil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Fixed oil degraded by lipase in upper small intestine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ricinoleic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acid + glycerin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Ricinoleic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acid irritates mucosa.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Acts on small intestine (strong 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5-20 ml on empty stomach in the morning.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O.T. = 4 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derivatives 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Cascara, Aloes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In colon, glycosides are hydrolyzed by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bacteria  into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emodin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+ sugar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The absorbed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emodin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has direct stimulant   	action   on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myenteric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plexus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smooth    	muscle  contraction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defecation.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Bowel movements in 12 h (orally) or  2 h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(rectally).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Given at night.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Brown pigmentation of the colon (</a:t>
            </a:r>
            <a:r>
              <a:rPr lang="en-US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melanosis</a:t>
            </a:r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coli).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6191250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 of Stimulant Laxative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Abdominal cramps may occur.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Prolonged use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dependence &amp; destruction of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myenteric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plexus and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atonic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colon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Leading to chronic constipation</a:t>
            </a:r>
          </a:p>
          <a:p>
            <a:pPr marL="457200" indent="-457200" algn="justLow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in lactation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Castor oil  in pregnancy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reflex  contraction  of  uterus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abortion.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		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496300" cy="65246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Definition of Constipation: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Too infrequent passage of stool that may be due to decreased motility in colon or due to difficulty in evacuation.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Diet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Decrease in water intake and fiber contents  			of diet.</a:t>
            </a:r>
          </a:p>
          <a:p>
            <a:pPr algn="l" rtl="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Local Painful Conditions: Anal fissures, piles.</a:t>
            </a:r>
          </a:p>
          <a:p>
            <a:pPr algn="l" rtl="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Lack of muscular exercise.</a:t>
            </a:r>
          </a:p>
          <a:p>
            <a:pPr algn="l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Drugs :  Muscle relaxants,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Anticholinergics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Calcium channel blockers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ctr" rtl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IV - Fecal Softeners (Lubricants)</a:t>
            </a:r>
          </a:p>
          <a:p>
            <a:pPr lvl="1" algn="l" rtl="0"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Are non absorbed drugs that soften the feces thus promoting defecation.</a:t>
            </a:r>
          </a:p>
          <a:p>
            <a:pPr lvl="1" algn="l" rtl="0"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May be given orally or rectally.</a:t>
            </a:r>
          </a:p>
          <a:p>
            <a:pPr marL="457200" indent="-457200"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 :</a:t>
            </a:r>
          </a:p>
          <a:p>
            <a:pPr marL="457200" indent="-4572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  Surfactants  </a:t>
            </a:r>
          </a:p>
          <a:p>
            <a:pPr marL="457200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decrease surface tension of feces</a:t>
            </a:r>
          </a:p>
          <a:p>
            <a:pPr marL="457200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Docusate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(sodium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dioctyl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sulfosuccinate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is given orally or enema.</a:t>
            </a:r>
          </a:p>
          <a:p>
            <a:pPr marL="457200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Is commonly prescribed in hospitalized patients to minimize straining.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6191250"/>
          </a:xfrm>
        </p:spPr>
        <p:txBody>
          <a:bodyPr/>
          <a:lstStyle/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2. Glycerin (Suppository). (Commonly used after Surgery)</a:t>
            </a: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3. Mineral oil (Liquid Paraffin)  (good for  radiology preparation)</a:t>
            </a: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liquid paraffin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Not palatable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impairs absorption of fat soluble vitamins.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Increase activity of oral anticoagulant.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11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10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496300" cy="619125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 of Constipation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General Measures 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1.  adequate fluid intake.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2.  high fiber contents in diet.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3.  Regular exercise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4.  Regulation of  bowel habit.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5.  Avoid drugs causing constipation.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(laxatives, purgatives, cathartics):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Drugs that hasten  the  transit  of  food through the intestine by several methods 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Classification of laxatives or purgatives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1. 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Bulk Purgatives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 Increase  volume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of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nonabsorbable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solid residue.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2. 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Osmotic Purgatives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 Increase  water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content in large intestine.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3. 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Stimulant  Purgatives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 Increase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motility and secretion.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4. 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Fecal  softeners (lubricants)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 Alter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the consistency of feces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easier to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pass.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Bulk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Purgatives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</a:p>
          <a:p>
            <a:pPr marL="457200" indent="-457200" algn="l" rtl="0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Non absorbed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hydrophilic colloids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Increase the bulk of intestinal contents by water absorption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mechanical pressure on the walls of  intestine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stimulation   of stretch receptors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peristalsis.</a:t>
            </a:r>
          </a:p>
          <a:p>
            <a:pPr marL="457200" indent="-457200" algn="l" rtl="0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gm of Carrot absorbs 20 gm of water.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33571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Dietary fibers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undigested polysaccharide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vegetables, fruits, grains, bran, pectin.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Natural plant products &amp; semi synthetic 	hydrophilic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colloids (very important)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 eaLnBrk="1" hangingPunct="1"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Psyllium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seed, methyl cellulose</a:t>
            </a:r>
          </a:p>
          <a:p>
            <a:pPr lvl="1" algn="l" rtl="0" eaLnBrk="1" hangingPunct="1"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Carboxymethyl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cellulose (CMC).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Synthetic non absorbed resins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Calcium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polycarbophil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 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 Delayed onset of action ( several days 1-3).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2. Intestinal obstruction (should be taken with enough water). 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syndrome,  abdominal distention.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4. Interfere with other drug absorption e.g. iron, calcium, and cardiac glycosides.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Clinical Uses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Hemorrhoids; Pregnancy; Colostomy;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ileostomy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anal fissure; IBS, UC, Chronic diarrhea ass with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diverticular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disease.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2667000" cy="233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13787" cy="6335712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 -  Osmotic  Purgatives</a:t>
            </a:r>
          </a:p>
          <a:p>
            <a:pPr marL="457200" indent="-457200" algn="l" rtl="0" eaLnBrk="1" hangingPunct="1">
              <a:lnSpc>
                <a:spcPct val="90000"/>
              </a:lnSpc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Water Soluble but non absorbable compounds</a:t>
            </a:r>
          </a:p>
          <a:p>
            <a:pPr marL="457200" indent="-457200" algn="l" rtl="0" eaLnBrk="1" hangingPunct="1">
              <a:lnSpc>
                <a:spcPct val="90000"/>
              </a:lnSpc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Increase  water content in large intestine.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	Organic (Sugars)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lactulose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disaccharide of fructose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Non-organic (Saline purgatives)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Magnesium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salts, sodium or potassium salts.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1780</TotalTime>
  <Words>583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Beam</vt:lpstr>
      <vt:lpstr>Drugs for Constipation (Purgatives or Laxatives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karem</dc:creator>
  <cp:lastModifiedBy>hamzeh otoom</cp:lastModifiedBy>
  <cp:revision>122</cp:revision>
  <dcterms:created xsi:type="dcterms:W3CDTF">1601-01-01T00:00:00Z</dcterms:created>
  <dcterms:modified xsi:type="dcterms:W3CDTF">2020-10-09T11:37:55Z</dcterms:modified>
</cp:coreProperties>
</file>