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1" r:id="rId1"/>
  </p:sldMasterIdLst>
  <p:notesMasterIdLst>
    <p:notesMasterId r:id="rId35"/>
  </p:notesMasterIdLst>
  <p:sldIdLst>
    <p:sldId id="256" r:id="rId2"/>
    <p:sldId id="275" r:id="rId3"/>
    <p:sldId id="265" r:id="rId4"/>
    <p:sldId id="274" r:id="rId5"/>
    <p:sldId id="266" r:id="rId6"/>
    <p:sldId id="264" r:id="rId7"/>
    <p:sldId id="282" r:id="rId8"/>
    <p:sldId id="299" r:id="rId9"/>
    <p:sldId id="300" r:id="rId10"/>
    <p:sldId id="261" r:id="rId11"/>
    <p:sldId id="301" r:id="rId12"/>
    <p:sldId id="302" r:id="rId13"/>
    <p:sldId id="303" r:id="rId14"/>
    <p:sldId id="279" r:id="rId15"/>
    <p:sldId id="280" r:id="rId16"/>
    <p:sldId id="281" r:id="rId17"/>
    <p:sldId id="304" r:id="rId18"/>
    <p:sldId id="283" r:id="rId19"/>
    <p:sldId id="284" r:id="rId20"/>
    <p:sldId id="305" r:id="rId21"/>
    <p:sldId id="308" r:id="rId22"/>
    <p:sldId id="306" r:id="rId23"/>
    <p:sldId id="307" r:id="rId24"/>
    <p:sldId id="285" r:id="rId25"/>
    <p:sldId id="289" r:id="rId26"/>
    <p:sldId id="290" r:id="rId27"/>
    <p:sldId id="291" r:id="rId28"/>
    <p:sldId id="292" r:id="rId29"/>
    <p:sldId id="293" r:id="rId30"/>
    <p:sldId id="294" r:id="rId31"/>
    <p:sldId id="295" r:id="rId32"/>
    <p:sldId id="296" r:id="rId33"/>
    <p:sldId id="297" r:id="rId34"/>
  </p:sldIdLst>
  <p:sldSz cx="9144000" cy="6858000" type="screen4x3"/>
  <p:notesSz cx="6858000" cy="9144000"/>
  <p:defaultTextStyle>
    <a:defPPr>
      <a:defRPr lang="ar-SA"/>
    </a:defPPr>
    <a:lvl1pPr algn="l" rtl="0" eaLnBrk="0" fontAlgn="base" hangingPunct="0">
      <a:spcBef>
        <a:spcPct val="20000"/>
      </a:spcBef>
      <a:spcAft>
        <a:spcPct val="0"/>
      </a:spcAft>
      <a:buSzPct val="50000"/>
      <a:buFont typeface="Wingdings" panose="05000000000000000000" pitchFamily="2" charset="2"/>
      <a:buChar char="u"/>
      <a:defRPr sz="2800" kern="1200">
        <a:solidFill>
          <a:schemeClr val="tx1"/>
        </a:solidFill>
        <a:latin typeface="Times New Roman" panose="02020603050405020304" pitchFamily="18" charset="0"/>
        <a:ea typeface="+mn-ea"/>
        <a:cs typeface="+mn-cs"/>
      </a:defRPr>
    </a:lvl1pPr>
    <a:lvl2pPr marL="457200" algn="l" rtl="0" eaLnBrk="0" fontAlgn="base" hangingPunct="0">
      <a:spcBef>
        <a:spcPct val="20000"/>
      </a:spcBef>
      <a:spcAft>
        <a:spcPct val="0"/>
      </a:spcAft>
      <a:buSzPct val="50000"/>
      <a:buFont typeface="Wingdings" panose="05000000000000000000" pitchFamily="2" charset="2"/>
      <a:buChar char="u"/>
      <a:defRPr sz="2800" kern="1200">
        <a:solidFill>
          <a:schemeClr val="tx1"/>
        </a:solidFill>
        <a:latin typeface="Times New Roman" panose="02020603050405020304" pitchFamily="18" charset="0"/>
        <a:ea typeface="+mn-ea"/>
        <a:cs typeface="+mn-cs"/>
      </a:defRPr>
    </a:lvl2pPr>
    <a:lvl3pPr marL="914400" algn="l" rtl="0" eaLnBrk="0" fontAlgn="base" hangingPunct="0">
      <a:spcBef>
        <a:spcPct val="20000"/>
      </a:spcBef>
      <a:spcAft>
        <a:spcPct val="0"/>
      </a:spcAft>
      <a:buSzPct val="50000"/>
      <a:buFont typeface="Wingdings" panose="05000000000000000000" pitchFamily="2" charset="2"/>
      <a:buChar char="u"/>
      <a:defRPr sz="2800" kern="1200">
        <a:solidFill>
          <a:schemeClr val="tx1"/>
        </a:solidFill>
        <a:latin typeface="Times New Roman" panose="02020603050405020304" pitchFamily="18" charset="0"/>
        <a:ea typeface="+mn-ea"/>
        <a:cs typeface="+mn-cs"/>
      </a:defRPr>
    </a:lvl3pPr>
    <a:lvl4pPr marL="1371600" algn="l" rtl="0" eaLnBrk="0" fontAlgn="base" hangingPunct="0">
      <a:spcBef>
        <a:spcPct val="20000"/>
      </a:spcBef>
      <a:spcAft>
        <a:spcPct val="0"/>
      </a:spcAft>
      <a:buSzPct val="50000"/>
      <a:buFont typeface="Wingdings" panose="05000000000000000000" pitchFamily="2" charset="2"/>
      <a:buChar char="u"/>
      <a:defRPr sz="2800" kern="1200">
        <a:solidFill>
          <a:schemeClr val="tx1"/>
        </a:solidFill>
        <a:latin typeface="Times New Roman" panose="02020603050405020304" pitchFamily="18" charset="0"/>
        <a:ea typeface="+mn-ea"/>
        <a:cs typeface="+mn-cs"/>
      </a:defRPr>
    </a:lvl4pPr>
    <a:lvl5pPr marL="1828800" algn="l" rtl="0" eaLnBrk="0" fontAlgn="base" hangingPunct="0">
      <a:spcBef>
        <a:spcPct val="20000"/>
      </a:spcBef>
      <a:spcAft>
        <a:spcPct val="0"/>
      </a:spcAft>
      <a:buSzPct val="50000"/>
      <a:buFont typeface="Wingdings" panose="05000000000000000000" pitchFamily="2" charset="2"/>
      <a:buChar char="u"/>
      <a:defRPr sz="2800" kern="1200">
        <a:solidFill>
          <a:schemeClr val="tx1"/>
        </a:solidFill>
        <a:latin typeface="Times New Roman" panose="02020603050405020304" pitchFamily="18" charset="0"/>
        <a:ea typeface="+mn-ea"/>
        <a:cs typeface="+mn-cs"/>
      </a:defRPr>
    </a:lvl5pPr>
    <a:lvl6pPr marL="2286000" algn="l" defTabSz="914400" rtl="0" eaLnBrk="1" latinLnBrk="0" hangingPunct="1">
      <a:defRPr sz="2800" kern="1200">
        <a:solidFill>
          <a:schemeClr val="tx1"/>
        </a:solidFill>
        <a:latin typeface="Times New Roman" panose="02020603050405020304" pitchFamily="18" charset="0"/>
        <a:ea typeface="+mn-ea"/>
        <a:cs typeface="+mn-cs"/>
      </a:defRPr>
    </a:lvl6pPr>
    <a:lvl7pPr marL="2743200" algn="l" defTabSz="914400" rtl="0" eaLnBrk="1" latinLnBrk="0" hangingPunct="1">
      <a:defRPr sz="2800" kern="1200">
        <a:solidFill>
          <a:schemeClr val="tx1"/>
        </a:solidFill>
        <a:latin typeface="Times New Roman" panose="02020603050405020304" pitchFamily="18" charset="0"/>
        <a:ea typeface="+mn-ea"/>
        <a:cs typeface="+mn-cs"/>
      </a:defRPr>
    </a:lvl7pPr>
    <a:lvl8pPr marL="3200400" algn="l" defTabSz="914400" rtl="0" eaLnBrk="1" latinLnBrk="0" hangingPunct="1">
      <a:defRPr sz="2800" kern="1200">
        <a:solidFill>
          <a:schemeClr val="tx1"/>
        </a:solidFill>
        <a:latin typeface="Times New Roman" panose="02020603050405020304" pitchFamily="18" charset="0"/>
        <a:ea typeface="+mn-ea"/>
        <a:cs typeface="+mn-cs"/>
      </a:defRPr>
    </a:lvl8pPr>
    <a:lvl9pPr marL="3657600" algn="l" defTabSz="914400" rtl="0" eaLnBrk="1" latinLnBrk="0" hangingPunct="1">
      <a:defRPr sz="28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p:scale>
          <a:sx n="81" d="100"/>
          <a:sy n="81" d="100"/>
        </p:scale>
        <p:origin x="-1644" y="-70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102"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notesMaster" Target="notesMasters/notesMaster1.xml" /></Relationships>
</file>

<file path=ppt/_rels/viewProps.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slide" Target="slides/slide2.xml"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98BED12-6106-43C9-97F0-7DD5FF65B6FE}"/>
              </a:ext>
            </a:extLst>
          </p:cNvPr>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spcBef>
                <a:spcPct val="0"/>
              </a:spcBef>
              <a:buSzTx/>
              <a:buFontTx/>
              <a:buNone/>
              <a:defRPr sz="1200"/>
            </a:lvl1pPr>
          </a:lstStyle>
          <a:p>
            <a:pPr>
              <a:defRPr/>
            </a:pPr>
            <a:endParaRPr lang="en-US"/>
          </a:p>
        </p:txBody>
      </p:sp>
      <p:sp>
        <p:nvSpPr>
          <p:cNvPr id="7171" name="Rectangle 3">
            <a:extLst>
              <a:ext uri="{FF2B5EF4-FFF2-40B4-BE49-F238E27FC236}">
                <a16:creationId xmlns:a16="http://schemas.microsoft.com/office/drawing/2014/main" id="{A85DE3FB-44D7-4B55-A15A-75988FA6ADCC}"/>
              </a:ext>
            </a:extLst>
          </p:cNvPr>
          <p:cNvSpPr>
            <a:spLocks noGrp="1" noChangeArrowheads="1"/>
          </p:cNvSpPr>
          <p:nvPr>
            <p:ph type="dt" idx="1"/>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spcBef>
                <a:spcPct val="0"/>
              </a:spcBef>
              <a:buSzTx/>
              <a:buFontTx/>
              <a:buNone/>
              <a:defRPr sz="1200"/>
            </a:lvl1pPr>
          </a:lstStyle>
          <a:p>
            <a:pPr>
              <a:defRPr/>
            </a:pPr>
            <a:endParaRPr lang="en-US"/>
          </a:p>
        </p:txBody>
      </p:sp>
      <p:sp>
        <p:nvSpPr>
          <p:cNvPr id="35844" name="Rectangle 4">
            <a:extLst>
              <a:ext uri="{FF2B5EF4-FFF2-40B4-BE49-F238E27FC236}">
                <a16:creationId xmlns:a16="http://schemas.microsoft.com/office/drawing/2014/main" id="{8EA184CA-C388-45BD-964F-E2EE48504A3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441D83F2-9D41-4BDE-92DB-D25F0A801144}"/>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a:extLst>
              <a:ext uri="{FF2B5EF4-FFF2-40B4-BE49-F238E27FC236}">
                <a16:creationId xmlns:a16="http://schemas.microsoft.com/office/drawing/2014/main" id="{B081DD57-8B63-4971-B968-FF541616ECD3}"/>
              </a:ext>
            </a:extLst>
          </p:cNvPr>
          <p:cNvSpPr>
            <a:spLocks noGrp="1" noChangeArrowheads="1"/>
          </p:cNvSpPr>
          <p:nvPr>
            <p:ph type="ftr" sz="quarter" idx="4"/>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spcBef>
                <a:spcPct val="0"/>
              </a:spcBef>
              <a:buSzTx/>
              <a:buFontTx/>
              <a:buNone/>
              <a:defRPr sz="1200"/>
            </a:lvl1pPr>
          </a:lstStyle>
          <a:p>
            <a:pPr>
              <a:defRPr/>
            </a:pPr>
            <a:endParaRPr lang="en-US"/>
          </a:p>
        </p:txBody>
      </p:sp>
      <p:sp>
        <p:nvSpPr>
          <p:cNvPr id="7175" name="Rectangle 7">
            <a:extLst>
              <a:ext uri="{FF2B5EF4-FFF2-40B4-BE49-F238E27FC236}">
                <a16:creationId xmlns:a16="http://schemas.microsoft.com/office/drawing/2014/main" id="{D255D343-0710-4375-8176-E78313535BD8}"/>
              </a:ext>
            </a:extLst>
          </p:cNvPr>
          <p:cNvSpPr>
            <a:spLocks noGrp="1" noChangeArrowheads="1"/>
          </p:cNvSpPr>
          <p:nvPr>
            <p:ph type="sldNum" sz="quarter" idx="5"/>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spcBef>
                <a:spcPct val="0"/>
              </a:spcBef>
              <a:buSzTx/>
              <a:buFontTx/>
              <a:buNone/>
              <a:defRPr sz="1200">
                <a:cs typeface="Times New Roman" panose="02020603050405020304" pitchFamily="18" charset="0"/>
              </a:defRPr>
            </a:lvl1pPr>
          </a:lstStyle>
          <a:p>
            <a:fld id="{7676422F-8A52-4213-B501-E5961B24CA5A}"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8D211F73-4B5F-441E-A6E7-E9ECA0AAF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fld id="{123A838E-D776-4B21-8AA1-292FBB8716BF}" type="slidenum">
              <a:rPr lang="ar-SA" altLang="ar-SA" sz="1200"/>
              <a:pPr/>
              <a:t>5</a:t>
            </a:fld>
            <a:endParaRPr lang="en-US" altLang="ar-SA" sz="1200"/>
          </a:p>
        </p:txBody>
      </p:sp>
      <p:sp>
        <p:nvSpPr>
          <p:cNvPr id="36867" name="Rectangle 2">
            <a:extLst>
              <a:ext uri="{FF2B5EF4-FFF2-40B4-BE49-F238E27FC236}">
                <a16:creationId xmlns:a16="http://schemas.microsoft.com/office/drawing/2014/main" id="{4CC4DEB0-4C5B-4777-873A-A1143A329637}"/>
              </a:ext>
            </a:extLst>
          </p:cNvPr>
          <p:cNvSpPr>
            <a:spLocks noGrp="1" noRot="1" noChangeAspect="1" noChangeArrowheads="1" noTextEdit="1"/>
          </p:cNvSpPr>
          <p:nvPr>
            <p:ph type="sldImg"/>
          </p:nvPr>
        </p:nvSpPr>
        <p:spPr>
          <a:solidFill>
            <a:srgbClr val="FFFFFF"/>
          </a:solidFill>
          <a:ln/>
        </p:spPr>
      </p:sp>
      <p:sp>
        <p:nvSpPr>
          <p:cNvPr id="36868" name="Rectangle 3">
            <a:extLst>
              <a:ext uri="{FF2B5EF4-FFF2-40B4-BE49-F238E27FC236}">
                <a16:creationId xmlns:a16="http://schemas.microsoft.com/office/drawing/2014/main" id="{BC77E3C0-38DB-470A-8C17-BC7328613A10}"/>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GB" altLang="ar-SA" b="1" i="1"/>
              <a:t>Helicobacter pylori</a:t>
            </a:r>
            <a:r>
              <a:rPr lang="en-GB" altLang="ar-SA" b="1"/>
              <a:t> in GERD</a:t>
            </a:r>
            <a:endParaRPr lang="en-GB" altLang="ar-SA"/>
          </a:p>
          <a:p>
            <a:pPr eaLnBrk="1" hangingPunct="1">
              <a:buFontTx/>
              <a:buChar char="•"/>
            </a:pPr>
            <a:r>
              <a:rPr lang="en-GB" altLang="ar-SA"/>
              <a:t> In general, infection with the bacterium </a:t>
            </a:r>
            <a:r>
              <a:rPr lang="en-GB" altLang="ar-SA" i="1"/>
              <a:t>H. pylori</a:t>
            </a:r>
            <a:r>
              <a:rPr lang="en-GB" altLang="ar-SA"/>
              <a:t> is detrimental to health. This bacterium has been implicated in a variety of gastric diseases, including </a:t>
            </a:r>
            <a:r>
              <a:rPr lang="en-US" altLang="ar-SA"/>
              <a:t>chronic active gastritis, peptic ulcer disease, ulcer bleeding, mucosa-associated lymphoid tissue (MALT) lymphoma and distal gastric cancer.</a:t>
            </a:r>
            <a:r>
              <a:rPr lang="en-GB" altLang="ar-SA"/>
              <a:t> </a:t>
            </a:r>
          </a:p>
          <a:p>
            <a:pPr eaLnBrk="1" hangingPunct="1">
              <a:buFontTx/>
              <a:buChar char="•"/>
            </a:pPr>
            <a:r>
              <a:rPr lang="en-GB" altLang="ar-SA"/>
              <a:t> In the context of GERD, </a:t>
            </a:r>
            <a:r>
              <a:rPr lang="en-GB" altLang="ar-SA" i="1"/>
              <a:t>H. pylori</a:t>
            </a:r>
            <a:r>
              <a:rPr lang="en-GB" altLang="ar-SA"/>
              <a:t> may have certain beneficial effects: protection against reflux esophagitis, protection against serious complications of GERD and improvement of the efficacy of PPI therapy. These effects are described in more detail on the slides that follow.</a:t>
            </a:r>
          </a:p>
          <a:p>
            <a:pPr eaLnBrk="1" hangingPunct="1">
              <a:buFontTx/>
              <a:buChar char="•"/>
            </a:pPr>
            <a:r>
              <a:rPr lang="en-GB" altLang="ar-SA"/>
              <a:t> It is important to note that the relationship between </a:t>
            </a:r>
            <a:r>
              <a:rPr lang="en-GB" altLang="ar-SA" i="1"/>
              <a:t>H. pylori</a:t>
            </a:r>
            <a:r>
              <a:rPr lang="en-GB" altLang="ar-SA"/>
              <a:t> and GERD is complex and not yet fully understood. This is why the titles of the following slides end with a question mark.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BAEAA93A-EBFA-48B1-9CD0-474B8E37C1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fld id="{E8037335-7240-4FAC-A9BC-9D4F9A3AAD1E}" type="slidenum">
              <a:rPr lang="ar-SA" altLang="ar-SA" sz="1200"/>
              <a:pPr/>
              <a:t>6</a:t>
            </a:fld>
            <a:endParaRPr lang="en-US" altLang="ar-SA" sz="1200"/>
          </a:p>
        </p:txBody>
      </p:sp>
      <p:sp>
        <p:nvSpPr>
          <p:cNvPr id="37891" name="Rectangle 2">
            <a:extLst>
              <a:ext uri="{FF2B5EF4-FFF2-40B4-BE49-F238E27FC236}">
                <a16:creationId xmlns:a16="http://schemas.microsoft.com/office/drawing/2014/main" id="{57760112-E86D-4FFF-987A-5BE863CC1E56}"/>
              </a:ext>
            </a:extLst>
          </p:cNvPr>
          <p:cNvSpPr>
            <a:spLocks noGrp="1" noRot="1" noChangeAspect="1" noChangeArrowheads="1" noTextEdit="1"/>
          </p:cNvSpPr>
          <p:nvPr>
            <p:ph type="sldImg"/>
          </p:nvPr>
        </p:nvSpPr>
        <p:spPr>
          <a:solidFill>
            <a:srgbClr val="FFFFFF"/>
          </a:solidFill>
          <a:ln/>
        </p:spPr>
      </p:sp>
      <p:sp>
        <p:nvSpPr>
          <p:cNvPr id="37892" name="Rectangle 3">
            <a:extLst>
              <a:ext uri="{FF2B5EF4-FFF2-40B4-BE49-F238E27FC236}">
                <a16:creationId xmlns:a16="http://schemas.microsoft.com/office/drawing/2014/main" id="{41641372-2DAB-424D-A8B3-B8CC31855AD8}"/>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GB" altLang="ar-SA" b="1"/>
              <a:t>Lifestyle measures</a:t>
            </a:r>
            <a:endParaRPr lang="en-GB" altLang="ar-SA"/>
          </a:p>
          <a:p>
            <a:pPr eaLnBrk="1" hangingPunct="1">
              <a:buFontTx/>
              <a:buChar char="•"/>
            </a:pPr>
            <a:r>
              <a:rPr lang="en-GB" altLang="ar-SA"/>
              <a:t> Lifestyle measures that are sometimes recommended to GERD patients include avoiding factors that are known to aggravate GERD symptoms, such as certain foods, avoiding lying down after meals, raising the head of the bed to reduce nocturnal reflux, and losing weight.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793AF652-5706-46D9-BAF7-FCB56E5BF0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fld id="{BBD23D25-31E8-4241-946A-BDB8ED5780E4}" type="slidenum">
              <a:rPr lang="ar-SA" altLang="ar-SA" sz="1200"/>
              <a:pPr/>
              <a:t>10</a:t>
            </a:fld>
            <a:endParaRPr lang="en-US" altLang="ar-SA" sz="1200"/>
          </a:p>
        </p:txBody>
      </p:sp>
      <p:sp>
        <p:nvSpPr>
          <p:cNvPr id="38915" name="Rectangle 2">
            <a:extLst>
              <a:ext uri="{FF2B5EF4-FFF2-40B4-BE49-F238E27FC236}">
                <a16:creationId xmlns:a16="http://schemas.microsoft.com/office/drawing/2014/main" id="{D3EB2801-2576-49F6-9DD4-ACEFE8B93B1F}"/>
              </a:ext>
            </a:extLst>
          </p:cNvPr>
          <p:cNvSpPr>
            <a:spLocks noGrp="1" noRot="1" noChangeAspect="1" noChangeArrowheads="1" noTextEdit="1"/>
          </p:cNvSpPr>
          <p:nvPr>
            <p:ph type="sldImg"/>
          </p:nvPr>
        </p:nvSpPr>
        <p:spPr>
          <a:solidFill>
            <a:srgbClr val="FFFFFF"/>
          </a:solidFill>
          <a:ln/>
        </p:spPr>
      </p:sp>
      <p:sp>
        <p:nvSpPr>
          <p:cNvPr id="38916" name="Rectangle 3">
            <a:extLst>
              <a:ext uri="{FF2B5EF4-FFF2-40B4-BE49-F238E27FC236}">
                <a16:creationId xmlns:a16="http://schemas.microsoft.com/office/drawing/2014/main" id="{A16D2475-DB71-4F98-820B-A32D7C2F94E7}"/>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GB" altLang="ar-SA" b="1"/>
              <a:t>Lifestyle measures</a:t>
            </a:r>
            <a:endParaRPr lang="en-GB" altLang="ar-SA"/>
          </a:p>
          <a:p>
            <a:pPr eaLnBrk="1" hangingPunct="1">
              <a:buFontTx/>
              <a:buChar char="•"/>
            </a:pPr>
            <a:r>
              <a:rPr lang="en-GB" altLang="ar-SA"/>
              <a:t> Lifestyle measures that are sometimes recommended to GERD patients include avoiding factors that are known to aggravate GERD symptoms, such as certain foods, avoiding lying down after meals, raising the head of the bed to reduce nocturnal reflux, and losing weight.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Rectangle 4">
            <a:extLst>
              <a:ext uri="{FF2B5EF4-FFF2-40B4-BE49-F238E27FC236}">
                <a16:creationId xmlns:a16="http://schemas.microsoft.com/office/drawing/2014/main" id="{A38C2296-E934-4B48-BAC1-DB47618C127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7B9E9DF-5E9D-419E-8E29-1C298BD600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37E0C98-976E-467B-9370-4166855E169E}"/>
              </a:ext>
            </a:extLst>
          </p:cNvPr>
          <p:cNvSpPr>
            <a:spLocks noGrp="1" noChangeArrowheads="1"/>
          </p:cNvSpPr>
          <p:nvPr>
            <p:ph type="sldNum" sz="quarter" idx="12"/>
          </p:nvPr>
        </p:nvSpPr>
        <p:spPr>
          <a:ln/>
        </p:spPr>
        <p:txBody>
          <a:bodyPr/>
          <a:lstStyle>
            <a:lvl1pPr>
              <a:defRPr/>
            </a:lvl1pPr>
          </a:lstStyle>
          <a:p>
            <a:fld id="{09611588-631A-4DD9-8F73-72E45F2A2020}" type="slidenum">
              <a:rPr lang="ar-SA" altLang="en-US"/>
              <a:pPr/>
              <a:t>‹#›</a:t>
            </a:fld>
            <a:endParaRPr lang="en-US" altLang="en-US"/>
          </a:p>
        </p:txBody>
      </p:sp>
    </p:spTree>
    <p:extLst>
      <p:ext uri="{BB962C8B-B14F-4D97-AF65-F5344CB8AC3E}">
        <p14:creationId xmlns:p14="http://schemas.microsoft.com/office/powerpoint/2010/main" val="2074283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4">
            <a:extLst>
              <a:ext uri="{FF2B5EF4-FFF2-40B4-BE49-F238E27FC236}">
                <a16:creationId xmlns:a16="http://schemas.microsoft.com/office/drawing/2014/main" id="{04DDD201-693E-4DF2-B2E2-AED04E71717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8DE1C70-A536-4ED0-AD58-B5FE46CBAD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949C4C2-F4CD-4F7E-B210-1A67E00125BD}"/>
              </a:ext>
            </a:extLst>
          </p:cNvPr>
          <p:cNvSpPr>
            <a:spLocks noGrp="1" noChangeArrowheads="1"/>
          </p:cNvSpPr>
          <p:nvPr>
            <p:ph type="sldNum" sz="quarter" idx="12"/>
          </p:nvPr>
        </p:nvSpPr>
        <p:spPr>
          <a:ln/>
        </p:spPr>
        <p:txBody>
          <a:bodyPr/>
          <a:lstStyle>
            <a:lvl1pPr>
              <a:defRPr/>
            </a:lvl1pPr>
          </a:lstStyle>
          <a:p>
            <a:fld id="{1127B874-D920-482F-822A-90025D995CA8}" type="slidenum">
              <a:rPr lang="ar-SA" altLang="en-US"/>
              <a:pPr/>
              <a:t>‹#›</a:t>
            </a:fld>
            <a:endParaRPr lang="en-US" altLang="en-US"/>
          </a:p>
        </p:txBody>
      </p:sp>
    </p:spTree>
    <p:extLst>
      <p:ext uri="{BB962C8B-B14F-4D97-AF65-F5344CB8AC3E}">
        <p14:creationId xmlns:p14="http://schemas.microsoft.com/office/powerpoint/2010/main" val="1595788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4">
            <a:extLst>
              <a:ext uri="{FF2B5EF4-FFF2-40B4-BE49-F238E27FC236}">
                <a16:creationId xmlns:a16="http://schemas.microsoft.com/office/drawing/2014/main" id="{4BBEDC6F-3D16-44C0-B67C-50C61DAFC86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8A0E5C6-61E5-4FF1-9E94-C6237DDB422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0E3975B-1214-41E2-8744-8294C24721FC}"/>
              </a:ext>
            </a:extLst>
          </p:cNvPr>
          <p:cNvSpPr>
            <a:spLocks noGrp="1" noChangeArrowheads="1"/>
          </p:cNvSpPr>
          <p:nvPr>
            <p:ph type="sldNum" sz="quarter" idx="12"/>
          </p:nvPr>
        </p:nvSpPr>
        <p:spPr>
          <a:ln/>
        </p:spPr>
        <p:txBody>
          <a:bodyPr/>
          <a:lstStyle>
            <a:lvl1pPr>
              <a:defRPr/>
            </a:lvl1pPr>
          </a:lstStyle>
          <a:p>
            <a:fld id="{E0B249EE-332E-4695-809F-1ED550B7FABC}" type="slidenum">
              <a:rPr lang="ar-SA" altLang="en-US"/>
              <a:pPr/>
              <a:t>‹#›</a:t>
            </a:fld>
            <a:endParaRPr lang="en-US" altLang="en-US"/>
          </a:p>
        </p:txBody>
      </p:sp>
    </p:spTree>
    <p:extLst>
      <p:ext uri="{BB962C8B-B14F-4D97-AF65-F5344CB8AC3E}">
        <p14:creationId xmlns:p14="http://schemas.microsoft.com/office/powerpoint/2010/main" val="3616733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ar-SA"/>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lipArt Placeholder 3"/>
          <p:cNvSpPr>
            <a:spLocks noGrp="1"/>
          </p:cNvSpPr>
          <p:nvPr>
            <p:ph type="clipArt" sz="half" idx="2"/>
          </p:nvPr>
        </p:nvSpPr>
        <p:spPr>
          <a:xfrm>
            <a:off x="4648200" y="1981200"/>
            <a:ext cx="3810000" cy="4114800"/>
          </a:xfrm>
        </p:spPr>
        <p:txBody>
          <a:bodyPr/>
          <a:lstStyle/>
          <a:p>
            <a:pPr lvl="0"/>
            <a:endParaRPr lang="ar-SA" noProof="0"/>
          </a:p>
        </p:txBody>
      </p:sp>
      <p:sp>
        <p:nvSpPr>
          <p:cNvPr id="5" name="Rectangle 4">
            <a:extLst>
              <a:ext uri="{FF2B5EF4-FFF2-40B4-BE49-F238E27FC236}">
                <a16:creationId xmlns:a16="http://schemas.microsoft.com/office/drawing/2014/main" id="{D3EDBDC9-A988-4DB8-8295-8E2795CE9A0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83A36D4-66B0-4499-A94C-2BD60076AC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89EB40E-70E5-4F40-87DB-8C7156BBC1F5}"/>
              </a:ext>
            </a:extLst>
          </p:cNvPr>
          <p:cNvSpPr>
            <a:spLocks noGrp="1" noChangeArrowheads="1"/>
          </p:cNvSpPr>
          <p:nvPr>
            <p:ph type="sldNum" sz="quarter" idx="12"/>
          </p:nvPr>
        </p:nvSpPr>
        <p:spPr>
          <a:ln/>
        </p:spPr>
        <p:txBody>
          <a:bodyPr/>
          <a:lstStyle>
            <a:lvl1pPr>
              <a:defRPr/>
            </a:lvl1pPr>
          </a:lstStyle>
          <a:p>
            <a:fld id="{8AEBC7C5-F3AB-4CB7-B330-B09157D321F9}" type="slidenum">
              <a:rPr lang="ar-SA" altLang="en-US"/>
              <a:pPr/>
              <a:t>‹#›</a:t>
            </a:fld>
            <a:endParaRPr lang="en-US" altLang="en-US"/>
          </a:p>
        </p:txBody>
      </p:sp>
    </p:spTree>
    <p:extLst>
      <p:ext uri="{BB962C8B-B14F-4D97-AF65-F5344CB8AC3E}">
        <p14:creationId xmlns:p14="http://schemas.microsoft.com/office/powerpoint/2010/main" val="2466064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4">
            <a:extLst>
              <a:ext uri="{FF2B5EF4-FFF2-40B4-BE49-F238E27FC236}">
                <a16:creationId xmlns:a16="http://schemas.microsoft.com/office/drawing/2014/main" id="{D3AB02F1-5633-4B1B-AC61-71D4D30BCA4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EB53EF6-4DCE-4BF2-8B81-54B9905FA0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5F1F68F-054A-4506-977A-E711E0EA13DF}"/>
              </a:ext>
            </a:extLst>
          </p:cNvPr>
          <p:cNvSpPr>
            <a:spLocks noGrp="1" noChangeArrowheads="1"/>
          </p:cNvSpPr>
          <p:nvPr>
            <p:ph type="sldNum" sz="quarter" idx="12"/>
          </p:nvPr>
        </p:nvSpPr>
        <p:spPr>
          <a:ln/>
        </p:spPr>
        <p:txBody>
          <a:bodyPr/>
          <a:lstStyle>
            <a:lvl1pPr>
              <a:defRPr/>
            </a:lvl1pPr>
          </a:lstStyle>
          <a:p>
            <a:fld id="{0947C544-3A56-458C-908C-964DF67C673A}" type="slidenum">
              <a:rPr lang="ar-SA" altLang="en-US"/>
              <a:pPr/>
              <a:t>‹#›</a:t>
            </a:fld>
            <a:endParaRPr lang="en-US" altLang="en-US"/>
          </a:p>
        </p:txBody>
      </p:sp>
    </p:spTree>
    <p:extLst>
      <p:ext uri="{BB962C8B-B14F-4D97-AF65-F5344CB8AC3E}">
        <p14:creationId xmlns:p14="http://schemas.microsoft.com/office/powerpoint/2010/main" val="225336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373033E-4001-474E-81C2-B5BF22DAF62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4329D5B-FD6B-4A08-8864-B11738B8D43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B87DAF4-C26B-441C-BA15-9CE70B3DECFF}"/>
              </a:ext>
            </a:extLst>
          </p:cNvPr>
          <p:cNvSpPr>
            <a:spLocks noGrp="1" noChangeArrowheads="1"/>
          </p:cNvSpPr>
          <p:nvPr>
            <p:ph type="sldNum" sz="quarter" idx="12"/>
          </p:nvPr>
        </p:nvSpPr>
        <p:spPr>
          <a:ln/>
        </p:spPr>
        <p:txBody>
          <a:bodyPr/>
          <a:lstStyle>
            <a:lvl1pPr>
              <a:defRPr/>
            </a:lvl1pPr>
          </a:lstStyle>
          <a:p>
            <a:fld id="{7E92181E-7CE9-4E21-A4F9-6F955A2F6E37}" type="slidenum">
              <a:rPr lang="ar-SA" altLang="en-US"/>
              <a:pPr/>
              <a:t>‹#›</a:t>
            </a:fld>
            <a:endParaRPr lang="en-US" altLang="en-US"/>
          </a:p>
        </p:txBody>
      </p:sp>
    </p:spTree>
    <p:extLst>
      <p:ext uri="{BB962C8B-B14F-4D97-AF65-F5344CB8AC3E}">
        <p14:creationId xmlns:p14="http://schemas.microsoft.com/office/powerpoint/2010/main" val="3784882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Rectangle 4">
            <a:extLst>
              <a:ext uri="{FF2B5EF4-FFF2-40B4-BE49-F238E27FC236}">
                <a16:creationId xmlns:a16="http://schemas.microsoft.com/office/drawing/2014/main" id="{ADF0ED98-74DF-4BF3-80C6-DF50D3CBC1F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87DA600-04CD-4315-9918-B69BF1A198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60E1785-C080-4051-9828-D7E39B45AC80}"/>
              </a:ext>
            </a:extLst>
          </p:cNvPr>
          <p:cNvSpPr>
            <a:spLocks noGrp="1" noChangeArrowheads="1"/>
          </p:cNvSpPr>
          <p:nvPr>
            <p:ph type="sldNum" sz="quarter" idx="12"/>
          </p:nvPr>
        </p:nvSpPr>
        <p:spPr>
          <a:ln/>
        </p:spPr>
        <p:txBody>
          <a:bodyPr/>
          <a:lstStyle>
            <a:lvl1pPr>
              <a:defRPr/>
            </a:lvl1pPr>
          </a:lstStyle>
          <a:p>
            <a:fld id="{A7038C04-C517-49E0-B4A5-D73734121182}" type="slidenum">
              <a:rPr lang="ar-SA" altLang="en-US"/>
              <a:pPr/>
              <a:t>‹#›</a:t>
            </a:fld>
            <a:endParaRPr lang="en-US" altLang="en-US"/>
          </a:p>
        </p:txBody>
      </p:sp>
    </p:spTree>
    <p:extLst>
      <p:ext uri="{BB962C8B-B14F-4D97-AF65-F5344CB8AC3E}">
        <p14:creationId xmlns:p14="http://schemas.microsoft.com/office/powerpoint/2010/main" val="2260871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Rectangle 4">
            <a:extLst>
              <a:ext uri="{FF2B5EF4-FFF2-40B4-BE49-F238E27FC236}">
                <a16:creationId xmlns:a16="http://schemas.microsoft.com/office/drawing/2014/main" id="{4DF1B5A5-6EEF-4B70-9EC1-4ECC884A17E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5155073-E2B0-4510-B364-F3059EFD27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19AE15F-E760-4EBB-AB63-2018EA44FC66}"/>
              </a:ext>
            </a:extLst>
          </p:cNvPr>
          <p:cNvSpPr>
            <a:spLocks noGrp="1" noChangeArrowheads="1"/>
          </p:cNvSpPr>
          <p:nvPr>
            <p:ph type="sldNum" sz="quarter" idx="12"/>
          </p:nvPr>
        </p:nvSpPr>
        <p:spPr>
          <a:ln/>
        </p:spPr>
        <p:txBody>
          <a:bodyPr/>
          <a:lstStyle>
            <a:lvl1pPr>
              <a:defRPr/>
            </a:lvl1pPr>
          </a:lstStyle>
          <a:p>
            <a:fld id="{391FE70A-2DB3-44FD-AD7E-B873BDB8FBF8}" type="slidenum">
              <a:rPr lang="ar-SA" altLang="en-US"/>
              <a:pPr/>
              <a:t>‹#›</a:t>
            </a:fld>
            <a:endParaRPr lang="en-US" altLang="en-US"/>
          </a:p>
        </p:txBody>
      </p:sp>
    </p:spTree>
    <p:extLst>
      <p:ext uri="{BB962C8B-B14F-4D97-AF65-F5344CB8AC3E}">
        <p14:creationId xmlns:p14="http://schemas.microsoft.com/office/powerpoint/2010/main" val="2307689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Rectangle 4">
            <a:extLst>
              <a:ext uri="{FF2B5EF4-FFF2-40B4-BE49-F238E27FC236}">
                <a16:creationId xmlns:a16="http://schemas.microsoft.com/office/drawing/2014/main" id="{E246F8ED-589D-4A5E-A4AB-1B63C4BBBE3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C2B8781-904A-4B9A-B87E-481B915D1F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4C762D9-B88D-4729-A74C-48AEAFC42869}"/>
              </a:ext>
            </a:extLst>
          </p:cNvPr>
          <p:cNvSpPr>
            <a:spLocks noGrp="1" noChangeArrowheads="1"/>
          </p:cNvSpPr>
          <p:nvPr>
            <p:ph type="sldNum" sz="quarter" idx="12"/>
          </p:nvPr>
        </p:nvSpPr>
        <p:spPr>
          <a:ln/>
        </p:spPr>
        <p:txBody>
          <a:bodyPr/>
          <a:lstStyle>
            <a:lvl1pPr>
              <a:defRPr/>
            </a:lvl1pPr>
          </a:lstStyle>
          <a:p>
            <a:fld id="{069F5A21-D07C-4349-A22E-FF7616256A0D}" type="slidenum">
              <a:rPr lang="ar-SA" altLang="en-US"/>
              <a:pPr/>
              <a:t>‹#›</a:t>
            </a:fld>
            <a:endParaRPr lang="en-US" altLang="en-US"/>
          </a:p>
        </p:txBody>
      </p:sp>
    </p:spTree>
    <p:extLst>
      <p:ext uri="{BB962C8B-B14F-4D97-AF65-F5344CB8AC3E}">
        <p14:creationId xmlns:p14="http://schemas.microsoft.com/office/powerpoint/2010/main" val="352700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132FA9A-C379-4BFF-B8D2-5D06BF08F9D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E01F4AA-FD82-4873-B8AF-0EBE4F4205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1BBD6E3-6A5E-4F24-84EB-00DDD1BAEAE1}"/>
              </a:ext>
            </a:extLst>
          </p:cNvPr>
          <p:cNvSpPr>
            <a:spLocks noGrp="1" noChangeArrowheads="1"/>
          </p:cNvSpPr>
          <p:nvPr>
            <p:ph type="sldNum" sz="quarter" idx="12"/>
          </p:nvPr>
        </p:nvSpPr>
        <p:spPr>
          <a:ln/>
        </p:spPr>
        <p:txBody>
          <a:bodyPr/>
          <a:lstStyle>
            <a:lvl1pPr>
              <a:defRPr/>
            </a:lvl1pPr>
          </a:lstStyle>
          <a:p>
            <a:fld id="{67781126-6DC6-4881-8243-60A419C05B3A}" type="slidenum">
              <a:rPr lang="ar-SA" altLang="en-US"/>
              <a:pPr/>
              <a:t>‹#›</a:t>
            </a:fld>
            <a:endParaRPr lang="en-US" altLang="en-US"/>
          </a:p>
        </p:txBody>
      </p:sp>
    </p:spTree>
    <p:extLst>
      <p:ext uri="{BB962C8B-B14F-4D97-AF65-F5344CB8AC3E}">
        <p14:creationId xmlns:p14="http://schemas.microsoft.com/office/powerpoint/2010/main" val="3373367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52D7B90-AA84-4DA0-B652-5CE24DDB474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89FD6B0-E80E-44C3-A4D0-910E637A55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1F310E4-5FF4-465A-A227-FAED91859C0D}"/>
              </a:ext>
            </a:extLst>
          </p:cNvPr>
          <p:cNvSpPr>
            <a:spLocks noGrp="1" noChangeArrowheads="1"/>
          </p:cNvSpPr>
          <p:nvPr>
            <p:ph type="sldNum" sz="quarter" idx="12"/>
          </p:nvPr>
        </p:nvSpPr>
        <p:spPr>
          <a:ln/>
        </p:spPr>
        <p:txBody>
          <a:bodyPr/>
          <a:lstStyle>
            <a:lvl1pPr>
              <a:defRPr/>
            </a:lvl1pPr>
          </a:lstStyle>
          <a:p>
            <a:fld id="{4B2DC9FC-4241-4B91-B78E-9D07A4C4C1CE}" type="slidenum">
              <a:rPr lang="ar-SA" altLang="en-US"/>
              <a:pPr/>
              <a:t>‹#›</a:t>
            </a:fld>
            <a:endParaRPr lang="en-US" altLang="en-US"/>
          </a:p>
        </p:txBody>
      </p:sp>
    </p:spTree>
    <p:extLst>
      <p:ext uri="{BB962C8B-B14F-4D97-AF65-F5344CB8AC3E}">
        <p14:creationId xmlns:p14="http://schemas.microsoft.com/office/powerpoint/2010/main" val="2981201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21D90BF-4480-4AAE-BA42-749BE7D4682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5BA6C5D-E354-4C96-AE73-1BCAC4DE33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865B188-4CE8-4E97-8C97-31C00103780D}"/>
              </a:ext>
            </a:extLst>
          </p:cNvPr>
          <p:cNvSpPr>
            <a:spLocks noGrp="1" noChangeArrowheads="1"/>
          </p:cNvSpPr>
          <p:nvPr>
            <p:ph type="sldNum" sz="quarter" idx="12"/>
          </p:nvPr>
        </p:nvSpPr>
        <p:spPr>
          <a:ln/>
        </p:spPr>
        <p:txBody>
          <a:bodyPr/>
          <a:lstStyle>
            <a:lvl1pPr>
              <a:defRPr/>
            </a:lvl1pPr>
          </a:lstStyle>
          <a:p>
            <a:fld id="{A73238CC-DF63-421E-A4C8-C56D04D1BAB4}" type="slidenum">
              <a:rPr lang="ar-SA" altLang="en-US"/>
              <a:pPr/>
              <a:t>‹#›</a:t>
            </a:fld>
            <a:endParaRPr lang="en-US" altLang="en-US"/>
          </a:p>
        </p:txBody>
      </p:sp>
    </p:spTree>
    <p:extLst>
      <p:ext uri="{BB962C8B-B14F-4D97-AF65-F5344CB8AC3E}">
        <p14:creationId xmlns:p14="http://schemas.microsoft.com/office/powerpoint/2010/main" val="269914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00"/>
            </a:gs>
            <a:gs pos="100000">
              <a:srgbClr val="0000CC"/>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249175C-EE41-4FBA-91A3-A55AEF46AB75}"/>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SA"/>
              <a:t>Click to edit Master title style</a:t>
            </a:r>
          </a:p>
        </p:txBody>
      </p:sp>
      <p:sp>
        <p:nvSpPr>
          <p:cNvPr id="1027" name="Rectangle 3">
            <a:extLst>
              <a:ext uri="{FF2B5EF4-FFF2-40B4-BE49-F238E27FC236}">
                <a16:creationId xmlns:a16="http://schemas.microsoft.com/office/drawing/2014/main" id="{609F2AFA-7BE2-4F8A-A1BA-C693299B25E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a:t>Click to edit Master text styles</a:t>
            </a:r>
          </a:p>
          <a:p>
            <a:pPr lvl="1"/>
            <a:r>
              <a:rPr lang="en-US" altLang="ar-SA"/>
              <a:t>Second level</a:t>
            </a:r>
          </a:p>
          <a:p>
            <a:pPr lvl="2"/>
            <a:r>
              <a:rPr lang="en-US" altLang="ar-SA"/>
              <a:t>Third level</a:t>
            </a:r>
          </a:p>
          <a:p>
            <a:pPr lvl="3"/>
            <a:r>
              <a:rPr lang="en-US" altLang="ar-SA"/>
              <a:t>Fourth level</a:t>
            </a:r>
          </a:p>
          <a:p>
            <a:pPr lvl="4"/>
            <a:r>
              <a:rPr lang="en-US" altLang="ar-SA"/>
              <a:t>Fifth level</a:t>
            </a:r>
          </a:p>
        </p:txBody>
      </p:sp>
      <p:sp>
        <p:nvSpPr>
          <p:cNvPr id="23556" name="Rectangle 4">
            <a:extLst>
              <a:ext uri="{FF2B5EF4-FFF2-40B4-BE49-F238E27FC236}">
                <a16:creationId xmlns:a16="http://schemas.microsoft.com/office/drawing/2014/main" id="{2136314F-67AA-4B10-9BF2-F01100E4DA30}"/>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SzTx/>
              <a:buFontTx/>
              <a:buNone/>
              <a:defRPr sz="1400"/>
            </a:lvl1pPr>
          </a:lstStyle>
          <a:p>
            <a:pPr>
              <a:defRPr/>
            </a:pPr>
            <a:endParaRPr lang="en-US"/>
          </a:p>
        </p:txBody>
      </p:sp>
      <p:sp>
        <p:nvSpPr>
          <p:cNvPr id="23557" name="Rectangle 5">
            <a:extLst>
              <a:ext uri="{FF2B5EF4-FFF2-40B4-BE49-F238E27FC236}">
                <a16:creationId xmlns:a16="http://schemas.microsoft.com/office/drawing/2014/main" id="{514CD3F3-3F3A-425A-ADBE-B02CDFF3AC5B}"/>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SzTx/>
              <a:buFontTx/>
              <a:buNone/>
              <a:defRPr sz="1400"/>
            </a:lvl1pPr>
          </a:lstStyle>
          <a:p>
            <a:pPr>
              <a:defRPr/>
            </a:pPr>
            <a:endParaRPr lang="en-US"/>
          </a:p>
        </p:txBody>
      </p:sp>
      <p:sp>
        <p:nvSpPr>
          <p:cNvPr id="23558" name="Rectangle 6">
            <a:extLst>
              <a:ext uri="{FF2B5EF4-FFF2-40B4-BE49-F238E27FC236}">
                <a16:creationId xmlns:a16="http://schemas.microsoft.com/office/drawing/2014/main" id="{E3733864-A770-45E3-A020-7CF356A1C3AD}"/>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SzTx/>
              <a:buFontTx/>
              <a:buNone/>
              <a:defRPr sz="1400">
                <a:cs typeface="Times New Roman" panose="02020603050405020304" pitchFamily="18" charset="0"/>
              </a:defRPr>
            </a:lvl1pPr>
          </a:lstStyle>
          <a:p>
            <a:fld id="{73C173A6-854B-423D-B0C4-37CB7AE9BBFD}" type="slidenum">
              <a:rPr lang="ar-SA"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 /><Relationship Id="rId2" Type="http://schemas.openxmlformats.org/officeDocument/2006/relationships/slideLayout" Target="../slideLayouts/slideLayout7.xml" /><Relationship Id="rId1" Type="http://schemas.openxmlformats.org/officeDocument/2006/relationships/vmlDrawing" Target="../drawings/vmlDrawing1.vml" /><Relationship Id="rId4" Type="http://schemas.openxmlformats.org/officeDocument/2006/relationships/image" Target="../media/image3.wmf"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notesSlide" Target="../notesSlides/notesSlide1.xml" /><Relationship Id="rId1" Type="http://schemas.openxmlformats.org/officeDocument/2006/relationships/slideLayout" Target="../slideLayouts/slideLayout6.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a:extLst>
              <a:ext uri="{FF2B5EF4-FFF2-40B4-BE49-F238E27FC236}">
                <a16:creationId xmlns:a16="http://schemas.microsoft.com/office/drawing/2014/main" id="{9AEA368A-CD3C-4F51-83FF-B58DD0C4AEF9}"/>
              </a:ext>
            </a:extLst>
          </p:cNvPr>
          <p:cNvSpPr>
            <a:spLocks noGrp="1" noChangeArrowheads="1"/>
          </p:cNvSpPr>
          <p:nvPr>
            <p:ph type="ctrTitle"/>
          </p:nvPr>
        </p:nvSpPr>
        <p:spPr>
          <a:xfrm>
            <a:off x="685800" y="620713"/>
            <a:ext cx="7772400" cy="1008062"/>
          </a:xfrm>
        </p:spPr>
        <p:txBody>
          <a:bodyPr/>
          <a:lstStyle/>
          <a:p>
            <a:r>
              <a:rPr lang="en-US" altLang="ar-SA" b="1">
                <a:latin typeface="Arial" panose="020B0604020202020204" pitchFamily="34" charset="0"/>
                <a:cs typeface="Arial" panose="020B0604020202020204" pitchFamily="34" charset="0"/>
              </a:rPr>
              <a:t>Treatment of Peptic Ulcer</a:t>
            </a:r>
            <a:br>
              <a:rPr lang="en-US" altLang="ar-SA" b="1">
                <a:latin typeface="Arial" panose="020B0604020202020204" pitchFamily="34" charset="0"/>
                <a:cs typeface="Arial" panose="020B0604020202020204" pitchFamily="34" charset="0"/>
              </a:rPr>
            </a:br>
            <a:br>
              <a:rPr lang="en-US" altLang="ar-SA" b="1">
                <a:latin typeface="Arial" panose="020B0604020202020204" pitchFamily="34" charset="0"/>
                <a:cs typeface="Arial" panose="020B0604020202020204" pitchFamily="34" charset="0"/>
              </a:rPr>
            </a:br>
            <a:endParaRPr lang="en-US" altLang="ar-SA" b="1">
              <a:latin typeface="Arial" panose="020B0604020202020204" pitchFamily="34" charset="0"/>
              <a:cs typeface="Arial" panose="020B0604020202020204" pitchFamily="34" charset="0"/>
            </a:endParaRPr>
          </a:p>
        </p:txBody>
      </p:sp>
      <p:sp>
        <p:nvSpPr>
          <p:cNvPr id="2051" name="Rectangle 1027">
            <a:extLst>
              <a:ext uri="{FF2B5EF4-FFF2-40B4-BE49-F238E27FC236}">
                <a16:creationId xmlns:a16="http://schemas.microsoft.com/office/drawing/2014/main" id="{9A2CA60A-09FC-4A98-A072-618C0397F1F0}"/>
              </a:ext>
            </a:extLst>
          </p:cNvPr>
          <p:cNvSpPr>
            <a:spLocks noGrp="1" noChangeArrowheads="1"/>
          </p:cNvSpPr>
          <p:nvPr>
            <p:ph type="subTitle" idx="1"/>
          </p:nvPr>
        </p:nvSpPr>
        <p:spPr>
          <a:xfrm>
            <a:off x="1371600" y="5373688"/>
            <a:ext cx="6400800" cy="984250"/>
          </a:xfrm>
        </p:spPr>
        <p:txBody>
          <a:bodyPr/>
          <a:lstStyle/>
          <a:p>
            <a:r>
              <a:rPr lang="en-US" altLang="ar-SA"/>
              <a:t>Dr. Romany H Thabet</a:t>
            </a:r>
          </a:p>
        </p:txBody>
      </p:sp>
      <p:pic>
        <p:nvPicPr>
          <p:cNvPr id="2052" name="Picture 4">
            <a:extLst>
              <a:ext uri="{FF2B5EF4-FFF2-40B4-BE49-F238E27FC236}">
                <a16:creationId xmlns:a16="http://schemas.microsoft.com/office/drawing/2014/main" id="{27BE9E1C-F051-4E24-B5E0-7818EAD037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765175"/>
            <a:ext cx="8208962" cy="446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D69CC7B-3E98-486B-8989-5C00C43433D3}"/>
              </a:ext>
            </a:extLst>
          </p:cNvPr>
          <p:cNvSpPr>
            <a:spLocks noGrp="1" noChangeArrowheads="1"/>
          </p:cNvSpPr>
          <p:nvPr>
            <p:ph type="title"/>
          </p:nvPr>
        </p:nvSpPr>
        <p:spPr/>
        <p:txBody>
          <a:bodyPr/>
          <a:lstStyle/>
          <a:p>
            <a:r>
              <a:rPr lang="en-GB" altLang="ar-SA"/>
              <a:t>Lifestyle measures</a:t>
            </a:r>
          </a:p>
        </p:txBody>
      </p:sp>
      <p:sp>
        <p:nvSpPr>
          <p:cNvPr id="11267" name="Rectangle 3">
            <a:extLst>
              <a:ext uri="{FF2B5EF4-FFF2-40B4-BE49-F238E27FC236}">
                <a16:creationId xmlns:a16="http://schemas.microsoft.com/office/drawing/2014/main" id="{63CBCBFB-4232-4483-8B0C-2CB7F96FAA4B}"/>
              </a:ext>
            </a:extLst>
          </p:cNvPr>
          <p:cNvSpPr>
            <a:spLocks noGrp="1" noChangeArrowheads="1"/>
          </p:cNvSpPr>
          <p:nvPr>
            <p:ph type="body" idx="1"/>
          </p:nvPr>
        </p:nvSpPr>
        <p:spPr>
          <a:xfrm>
            <a:off x="685800" y="2209800"/>
            <a:ext cx="7772400" cy="3886200"/>
          </a:xfrm>
        </p:spPr>
        <p:txBody>
          <a:bodyPr/>
          <a:lstStyle/>
          <a:p>
            <a:pPr>
              <a:buFont typeface="Wingdings" panose="05000000000000000000" pitchFamily="2" charset="2"/>
              <a:buChar char="§"/>
            </a:pPr>
            <a:r>
              <a:rPr lang="en-GB" altLang="ar-SA"/>
              <a:t>Stop smoking</a:t>
            </a:r>
          </a:p>
          <a:p>
            <a:pPr>
              <a:buFont typeface="Wingdings" panose="05000000000000000000" pitchFamily="2" charset="2"/>
              <a:buChar char="§"/>
            </a:pPr>
            <a:r>
              <a:rPr lang="en-GB" altLang="ar-SA"/>
              <a:t>Avoid spicy foods, caffeine</a:t>
            </a:r>
          </a:p>
          <a:p>
            <a:pPr>
              <a:buFont typeface="Wingdings" panose="05000000000000000000" pitchFamily="2" charset="2"/>
              <a:buChar char="§"/>
            </a:pPr>
            <a:r>
              <a:rPr lang="en-GB" altLang="ar-SA"/>
              <a:t>Avoid Aspirin and other NSAIDs</a:t>
            </a:r>
          </a:p>
          <a:p>
            <a:pPr>
              <a:buFont typeface="Wingdings" panose="05000000000000000000" pitchFamily="2" charset="2"/>
              <a:buChar char="§"/>
            </a:pPr>
            <a:r>
              <a:rPr lang="en-GB" altLang="ar-SA"/>
              <a:t>Manage stress</a:t>
            </a:r>
          </a:p>
          <a:p>
            <a:pPr>
              <a:buFont typeface="Wingdings" panose="05000000000000000000" pitchFamily="2" charset="2"/>
              <a:buChar char="§"/>
            </a:pPr>
            <a:r>
              <a:rPr lang="en-GB" altLang="ar-SA"/>
              <a:t>Avoid alcohol </a:t>
            </a:r>
          </a:p>
          <a:p>
            <a:pPr>
              <a:buFont typeface="Wingdings" panose="05000000000000000000" pitchFamily="2" charset="2"/>
              <a:buChar char="§"/>
            </a:pPr>
            <a:endParaRPr lang="en-GB" altLang="ar-SA"/>
          </a:p>
          <a:p>
            <a:pPr>
              <a:buFontTx/>
              <a:buNone/>
            </a:pPr>
            <a:endParaRPr lang="en-GB" altLang="ar-SA"/>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1C4CF78-8BEE-4EC2-8947-58F24071BBAE}"/>
              </a:ext>
            </a:extLst>
          </p:cNvPr>
          <p:cNvSpPr>
            <a:spLocks noGrp="1"/>
          </p:cNvSpPr>
          <p:nvPr>
            <p:ph type="title"/>
          </p:nvPr>
        </p:nvSpPr>
        <p:spPr>
          <a:xfrm>
            <a:off x="685800" y="357188"/>
            <a:ext cx="7772400" cy="1143000"/>
          </a:xfrm>
        </p:spPr>
        <p:txBody>
          <a:bodyPr/>
          <a:lstStyle/>
          <a:p>
            <a:r>
              <a:rPr lang="en-US" altLang="ar-SA"/>
              <a:t>Antimicrobial agents</a:t>
            </a:r>
            <a:endParaRPr lang="ar-SA" altLang="ar-SA"/>
          </a:p>
        </p:txBody>
      </p:sp>
      <p:sp>
        <p:nvSpPr>
          <p:cNvPr id="12291" name="Content Placeholder 2">
            <a:extLst>
              <a:ext uri="{FF2B5EF4-FFF2-40B4-BE49-F238E27FC236}">
                <a16:creationId xmlns:a16="http://schemas.microsoft.com/office/drawing/2014/main" id="{1A53D91E-FBE9-4B06-8E95-BACD7EA8004B}"/>
              </a:ext>
            </a:extLst>
          </p:cNvPr>
          <p:cNvSpPr>
            <a:spLocks noGrp="1"/>
          </p:cNvSpPr>
          <p:nvPr>
            <p:ph idx="1"/>
          </p:nvPr>
        </p:nvSpPr>
        <p:spPr>
          <a:xfrm>
            <a:off x="685800" y="1500188"/>
            <a:ext cx="7772400" cy="5072062"/>
          </a:xfrm>
        </p:spPr>
        <p:txBody>
          <a:bodyPr/>
          <a:lstStyle/>
          <a:p>
            <a:r>
              <a:rPr lang="en-US" altLang="ar-SA" sz="2400"/>
              <a:t>Optimal therapy for patients with peptic ulcer disease (both duodenal and gastric ulcers) who are infected with H. pylori</a:t>
            </a:r>
          </a:p>
          <a:p>
            <a:pPr>
              <a:buFontTx/>
              <a:buNone/>
            </a:pPr>
            <a:endParaRPr lang="en-US" altLang="ar-SA" sz="2400"/>
          </a:p>
          <a:p>
            <a:r>
              <a:rPr lang="en-US" altLang="ar-SA" sz="2400"/>
              <a:t>To document infection with H. pylori, </a:t>
            </a:r>
            <a:r>
              <a:rPr lang="en-US" altLang="ar-SA" sz="2400">
                <a:solidFill>
                  <a:srgbClr val="FF0000"/>
                </a:solidFill>
              </a:rPr>
              <a:t>endoscopic biopsy </a:t>
            </a:r>
            <a:r>
              <a:rPr lang="en-US" altLang="ar-SA" sz="2400"/>
              <a:t>of the gastric mucosa or various noninvasive methods are used, including </a:t>
            </a:r>
            <a:r>
              <a:rPr lang="en-US" altLang="ar-SA" sz="2400">
                <a:solidFill>
                  <a:srgbClr val="FF0000"/>
                </a:solidFill>
              </a:rPr>
              <a:t>serologic tests and urea breath tests</a:t>
            </a:r>
            <a:r>
              <a:rPr lang="en-US" altLang="ar-SA" sz="2400"/>
              <a:t>.</a:t>
            </a:r>
          </a:p>
          <a:p>
            <a:pPr>
              <a:buFontTx/>
              <a:buNone/>
            </a:pPr>
            <a:endParaRPr lang="en-US" altLang="ar-SA" sz="2400"/>
          </a:p>
          <a:p>
            <a:r>
              <a:rPr lang="en-US" altLang="ar-SA" sz="2400"/>
              <a:t>Eradication of H. pylori results in rapid healing of active peptic ulcers and low recurrence rates (less than 15 % compared with 60 to 100 % per year for patients with initial ulcers healed by traditional antisecretory therapy).</a:t>
            </a:r>
          </a:p>
          <a:p>
            <a:pPr>
              <a:buFontTx/>
              <a:buNone/>
            </a:pPr>
            <a:endParaRPr lang="ar-SA" altLang="ar-SA"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99C9FBE6-E82B-4D8F-B273-845A6DAA47E8}"/>
              </a:ext>
            </a:extLst>
          </p:cNvPr>
          <p:cNvSpPr>
            <a:spLocks noGrp="1"/>
          </p:cNvSpPr>
          <p:nvPr>
            <p:ph type="title"/>
          </p:nvPr>
        </p:nvSpPr>
        <p:spPr/>
        <p:txBody>
          <a:bodyPr/>
          <a:lstStyle/>
          <a:p>
            <a:endParaRPr lang="ar-SA" altLang="ar-SA"/>
          </a:p>
        </p:txBody>
      </p:sp>
      <p:sp>
        <p:nvSpPr>
          <p:cNvPr id="13315" name="Content Placeholder 2">
            <a:extLst>
              <a:ext uri="{FF2B5EF4-FFF2-40B4-BE49-F238E27FC236}">
                <a16:creationId xmlns:a16="http://schemas.microsoft.com/office/drawing/2014/main" id="{D54CB85A-5DAE-43B3-9097-9B7E7EC55F35}"/>
              </a:ext>
            </a:extLst>
          </p:cNvPr>
          <p:cNvSpPr>
            <a:spLocks noGrp="1"/>
          </p:cNvSpPr>
          <p:nvPr>
            <p:ph idx="1"/>
          </p:nvPr>
        </p:nvSpPr>
        <p:spPr>
          <a:xfrm>
            <a:off x="685800" y="1643063"/>
            <a:ext cx="8172450" cy="4786312"/>
          </a:xfrm>
        </p:spPr>
        <p:txBody>
          <a:bodyPr/>
          <a:lstStyle/>
          <a:p>
            <a:pPr algn="just"/>
            <a:r>
              <a:rPr lang="en-US" altLang="ar-SA" sz="2800"/>
              <a:t>Currently, either </a:t>
            </a:r>
            <a:r>
              <a:rPr lang="en-US" altLang="ar-SA" sz="2800">
                <a:solidFill>
                  <a:srgbClr val="FF0000"/>
                </a:solidFill>
              </a:rPr>
              <a:t>triple therapy consisting </a:t>
            </a:r>
            <a:r>
              <a:rPr lang="en-US" altLang="ar-SA" sz="2800"/>
              <a:t>of a PPI combined with either metronidazole or amoxicillin plus clarithromycin</a:t>
            </a:r>
          </a:p>
          <a:p>
            <a:pPr algn="just">
              <a:buFontTx/>
              <a:buNone/>
            </a:pPr>
            <a:r>
              <a:rPr lang="en-US" altLang="ar-SA" sz="2800"/>
              <a:t> </a:t>
            </a:r>
          </a:p>
          <a:p>
            <a:pPr algn="just"/>
            <a:r>
              <a:rPr lang="en-US" altLang="ar-SA" sz="2800"/>
              <a:t>or </a:t>
            </a:r>
            <a:r>
              <a:rPr lang="en-US" altLang="ar-SA" sz="2800">
                <a:solidFill>
                  <a:srgbClr val="FF0000"/>
                </a:solidFill>
              </a:rPr>
              <a:t>quadruple therapy </a:t>
            </a:r>
            <a:r>
              <a:rPr lang="en-US" altLang="ar-SA" sz="2800"/>
              <a:t>of bismuth subsalicylate and metronidazole plus tetracycline plus a PPI, are administered for a 2-week  course. </a:t>
            </a:r>
          </a:p>
          <a:p>
            <a:pPr algn="just">
              <a:buFontTx/>
              <a:buNone/>
            </a:pPr>
            <a:endParaRPr lang="en-US" altLang="ar-SA" sz="2800"/>
          </a:p>
          <a:p>
            <a:pPr algn="just"/>
            <a:r>
              <a:rPr lang="en-US" altLang="ar-SA" sz="2800"/>
              <a:t>This usually results in a 90 % or greater eradication rate.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D4C17E29-FB36-4338-9413-3FA01FA68846}"/>
              </a:ext>
            </a:extLst>
          </p:cNvPr>
          <p:cNvSpPr>
            <a:spLocks noGrp="1"/>
          </p:cNvSpPr>
          <p:nvPr>
            <p:ph idx="1"/>
          </p:nvPr>
        </p:nvSpPr>
        <p:spPr>
          <a:xfrm>
            <a:off x="685800" y="571500"/>
            <a:ext cx="8172450" cy="6026150"/>
          </a:xfrm>
        </p:spPr>
        <p:txBody>
          <a:bodyPr/>
          <a:lstStyle/>
          <a:p>
            <a:pPr algn="just">
              <a:defRPr/>
            </a:pPr>
            <a:r>
              <a:rPr lang="en-US" altLang="ar-SA" sz="2800" dirty="0"/>
              <a:t>Bismuth salts do not neutralize stomach acid, but they do inhibit pepsin and increase the secretion of mucus. </a:t>
            </a:r>
          </a:p>
          <a:p>
            <a:pPr marL="0" indent="0" algn="just">
              <a:buFontTx/>
              <a:buNone/>
              <a:defRPr/>
            </a:pPr>
            <a:r>
              <a:rPr lang="en-US" altLang="ar-SA" sz="2400" b="1" u="sng" dirty="0">
                <a:solidFill>
                  <a:srgbClr val="FFFF00"/>
                </a:solidFill>
              </a:rPr>
              <a:t>B</a:t>
            </a:r>
            <a:r>
              <a:rPr lang="en-US" altLang="ar-SA" sz="2400" b="1" u="sng" dirty="0"/>
              <a:t>ismuth /inhibit </a:t>
            </a:r>
            <a:r>
              <a:rPr lang="en-US" altLang="ar-SA" sz="2400" b="1" u="sng" dirty="0">
                <a:solidFill>
                  <a:schemeClr val="tx2"/>
                </a:solidFill>
              </a:rPr>
              <a:t>P</a:t>
            </a:r>
            <a:r>
              <a:rPr lang="en-US" altLang="ar-SA" sz="2400" b="1" u="sng" dirty="0"/>
              <a:t>epsin / cyto</a:t>
            </a:r>
            <a:r>
              <a:rPr lang="en-US" altLang="ar-SA" sz="2400" b="1" u="sng" dirty="0">
                <a:solidFill>
                  <a:schemeClr val="tx2"/>
                </a:solidFill>
              </a:rPr>
              <a:t>P</a:t>
            </a:r>
            <a:r>
              <a:rPr lang="en-US" altLang="ar-SA" sz="2400" b="1" u="sng" dirty="0"/>
              <a:t>rotective / inhibit H </a:t>
            </a:r>
            <a:r>
              <a:rPr lang="en-US" altLang="ar-SA" sz="2400" b="1" u="sng" dirty="0">
                <a:solidFill>
                  <a:schemeClr val="tx2"/>
                </a:solidFill>
              </a:rPr>
              <a:t>P</a:t>
            </a:r>
            <a:r>
              <a:rPr lang="en-US" altLang="ar-SA" sz="2400" b="1" u="sng" dirty="0"/>
              <a:t>ylori</a:t>
            </a:r>
          </a:p>
          <a:p>
            <a:pPr algn="just">
              <a:buFontTx/>
              <a:buNone/>
              <a:defRPr/>
            </a:pPr>
            <a:endParaRPr lang="en-US" altLang="ar-SA" sz="2800" dirty="0"/>
          </a:p>
          <a:p>
            <a:pPr algn="just">
              <a:defRPr/>
            </a:pPr>
            <a:r>
              <a:rPr lang="en-US" altLang="ar-SA" sz="2800" dirty="0"/>
              <a:t>Treatment with a single antimicrobial drug is less effective results in antimicrobial resistance, and is absolutely not recommended.</a:t>
            </a:r>
          </a:p>
          <a:p>
            <a:pPr algn="just">
              <a:buFontTx/>
              <a:buNone/>
              <a:defRPr/>
            </a:pPr>
            <a:endParaRPr lang="en-US" altLang="ar-SA" sz="2800" dirty="0"/>
          </a:p>
          <a:p>
            <a:pPr algn="just">
              <a:defRPr/>
            </a:pPr>
            <a:r>
              <a:rPr lang="en-US" altLang="ar-SA" sz="2800" dirty="0"/>
              <a:t>Switching antibiotics is also not recommended (that is, do not substitute amoxicillin for ampicillin, erythromycin for clarithromycin, or doxycycline for tetracycline). </a:t>
            </a:r>
            <a:endParaRPr lang="ar-SA" altLang="ar-SA"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4DEE201-5BF8-4F86-8516-0085D924F420}"/>
              </a:ext>
            </a:extLst>
          </p:cNvPr>
          <p:cNvSpPr>
            <a:spLocks noGrp="1" noChangeArrowheads="1"/>
          </p:cNvSpPr>
          <p:nvPr>
            <p:ph type="title"/>
          </p:nvPr>
        </p:nvSpPr>
        <p:spPr/>
        <p:txBody>
          <a:bodyPr/>
          <a:lstStyle/>
          <a:p>
            <a:r>
              <a:rPr lang="en-US" altLang="ar-SA"/>
              <a:t>Drug therapy for peptic ulcer</a:t>
            </a:r>
          </a:p>
        </p:txBody>
      </p:sp>
      <p:sp>
        <p:nvSpPr>
          <p:cNvPr id="15363" name="Rectangle 3">
            <a:extLst>
              <a:ext uri="{FF2B5EF4-FFF2-40B4-BE49-F238E27FC236}">
                <a16:creationId xmlns:a16="http://schemas.microsoft.com/office/drawing/2014/main" id="{B58A802D-E5AA-4AE8-8A17-83A7A3E5795F}"/>
              </a:ext>
            </a:extLst>
          </p:cNvPr>
          <p:cNvSpPr>
            <a:spLocks noGrp="1" noChangeArrowheads="1"/>
          </p:cNvSpPr>
          <p:nvPr>
            <p:ph type="body" sz="half" idx="1"/>
          </p:nvPr>
        </p:nvSpPr>
        <p:spPr>
          <a:ln w="38100">
            <a:solidFill>
              <a:schemeClr val="tx1"/>
            </a:solidFill>
            <a:miter lim="800000"/>
            <a:headEnd/>
            <a:tailEnd/>
          </a:ln>
        </p:spPr>
        <p:txBody>
          <a:bodyPr/>
          <a:lstStyle/>
          <a:p>
            <a:pPr marL="533400" indent="-533400">
              <a:lnSpc>
                <a:spcPct val="90000"/>
              </a:lnSpc>
              <a:buFont typeface="Wingdings" panose="05000000000000000000" pitchFamily="2" charset="2"/>
              <a:buChar char="§"/>
            </a:pPr>
            <a:r>
              <a:rPr lang="en-US" altLang="ar-SA">
                <a:solidFill>
                  <a:schemeClr val="tx2"/>
                </a:solidFill>
                <a:sym typeface="Symbol" panose="05050102010706020507" pitchFamily="18" charset="2"/>
              </a:rPr>
              <a:t> acid secretion</a:t>
            </a:r>
          </a:p>
          <a:p>
            <a:pPr marL="533400" indent="-533400">
              <a:lnSpc>
                <a:spcPct val="90000"/>
              </a:lnSpc>
              <a:buFontTx/>
              <a:buAutoNum type="arabicPeriod"/>
            </a:pPr>
            <a:r>
              <a:rPr lang="en-US" altLang="ar-SA"/>
              <a:t>H</a:t>
            </a:r>
            <a:r>
              <a:rPr lang="en-US" altLang="ar-SA" baseline="-25000"/>
              <a:t>2 </a:t>
            </a:r>
            <a:r>
              <a:rPr lang="en-US" altLang="ar-SA"/>
              <a:t>receptor antagonist</a:t>
            </a:r>
          </a:p>
          <a:p>
            <a:pPr marL="533400" indent="-533400">
              <a:lnSpc>
                <a:spcPct val="90000"/>
              </a:lnSpc>
              <a:buFontTx/>
              <a:buAutoNum type="arabicPeriod"/>
            </a:pPr>
            <a:r>
              <a:rPr lang="en-US" altLang="ar-SA"/>
              <a:t>Proton pump inhibitors</a:t>
            </a:r>
          </a:p>
          <a:p>
            <a:pPr marL="533400" indent="-533400">
              <a:lnSpc>
                <a:spcPct val="90000"/>
              </a:lnSpc>
              <a:buFontTx/>
              <a:buAutoNum type="arabicPeriod"/>
            </a:pPr>
            <a:r>
              <a:rPr lang="en-US" altLang="ar-SA"/>
              <a:t>Anticholinergic drugs</a:t>
            </a:r>
          </a:p>
          <a:p>
            <a:pPr marL="533400" indent="-533400">
              <a:lnSpc>
                <a:spcPct val="90000"/>
              </a:lnSpc>
              <a:buFont typeface="Wingdings" panose="05000000000000000000" pitchFamily="2" charset="2"/>
              <a:buChar char="§"/>
            </a:pPr>
            <a:r>
              <a:rPr lang="en-US" altLang="ar-SA">
                <a:solidFill>
                  <a:schemeClr val="tx2"/>
                </a:solidFill>
              </a:rPr>
              <a:t>Acid neutralization:</a:t>
            </a:r>
          </a:p>
          <a:p>
            <a:pPr marL="533400" indent="-533400">
              <a:lnSpc>
                <a:spcPct val="90000"/>
              </a:lnSpc>
              <a:buFont typeface="Wingdings" panose="05000000000000000000" pitchFamily="2" charset="2"/>
              <a:buNone/>
            </a:pPr>
            <a:r>
              <a:rPr lang="en-US" altLang="ar-SA"/>
              <a:t>    Antacids</a:t>
            </a:r>
          </a:p>
        </p:txBody>
      </p:sp>
      <p:sp>
        <p:nvSpPr>
          <p:cNvPr id="15364" name="Rectangle 4">
            <a:extLst>
              <a:ext uri="{FF2B5EF4-FFF2-40B4-BE49-F238E27FC236}">
                <a16:creationId xmlns:a16="http://schemas.microsoft.com/office/drawing/2014/main" id="{70F768AC-E08F-4D9A-8526-D2C48DE1C404}"/>
              </a:ext>
            </a:extLst>
          </p:cNvPr>
          <p:cNvSpPr>
            <a:spLocks noGrp="1" noChangeArrowheads="1"/>
          </p:cNvSpPr>
          <p:nvPr>
            <p:ph type="body" sz="half" idx="2"/>
          </p:nvPr>
        </p:nvSpPr>
        <p:spPr>
          <a:xfrm>
            <a:off x="4724400" y="1981200"/>
            <a:ext cx="3810000" cy="4114800"/>
          </a:xfrm>
          <a:ln w="38100">
            <a:solidFill>
              <a:schemeClr val="tx1"/>
            </a:solidFill>
            <a:miter lim="800000"/>
            <a:headEnd/>
            <a:tailEnd/>
          </a:ln>
        </p:spPr>
        <p:txBody>
          <a:bodyPr/>
          <a:lstStyle/>
          <a:p>
            <a:pPr marL="533400" indent="-533400">
              <a:buFont typeface="Wingdings" panose="05000000000000000000" pitchFamily="2" charset="2"/>
              <a:buChar char="§"/>
            </a:pPr>
            <a:r>
              <a:rPr lang="en-US" altLang="ar-SA">
                <a:solidFill>
                  <a:schemeClr val="tx2"/>
                </a:solidFill>
              </a:rPr>
              <a:t>Mucosal protective factors:</a:t>
            </a:r>
          </a:p>
          <a:p>
            <a:pPr marL="533400" indent="-533400">
              <a:buFont typeface="Wingdings" panose="05000000000000000000" pitchFamily="2" charset="2"/>
              <a:buAutoNum type="arabicPeriod"/>
            </a:pPr>
            <a:r>
              <a:rPr lang="en-US" altLang="ar-SA"/>
              <a:t>Sucralfate.</a:t>
            </a:r>
          </a:p>
          <a:p>
            <a:pPr marL="533400" indent="-533400">
              <a:buFont typeface="Wingdings" panose="05000000000000000000" pitchFamily="2" charset="2"/>
              <a:buAutoNum type="arabicPeriod"/>
            </a:pPr>
            <a:r>
              <a:rPr lang="en-US" altLang="ar-SA"/>
              <a:t>Colloidal bismuth.</a:t>
            </a:r>
          </a:p>
          <a:p>
            <a:pPr marL="533400" indent="-533400">
              <a:buFont typeface="Wingdings" panose="05000000000000000000" pitchFamily="2" charset="2"/>
              <a:buAutoNum type="arabicPeriod"/>
            </a:pPr>
            <a:r>
              <a:rPr lang="en-US" altLang="ar-SA"/>
              <a:t>Prostaglandins</a:t>
            </a:r>
          </a:p>
          <a:p>
            <a:pPr marL="533400" indent="-533400">
              <a:buFont typeface="Wingdings" panose="05000000000000000000" pitchFamily="2" charset="2"/>
              <a:buAutoNum type="arabicPeriod"/>
            </a:pPr>
            <a:r>
              <a:rPr lang="en-US" altLang="ar-SA"/>
              <a:t>Carbenoxolone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reeform 2">
            <a:extLst>
              <a:ext uri="{FF2B5EF4-FFF2-40B4-BE49-F238E27FC236}">
                <a16:creationId xmlns:a16="http://schemas.microsoft.com/office/drawing/2014/main" id="{B4EA6658-FB34-4CED-A7FA-7CC83F781C92}"/>
              </a:ext>
            </a:extLst>
          </p:cNvPr>
          <p:cNvSpPr>
            <a:spLocks/>
          </p:cNvSpPr>
          <p:nvPr/>
        </p:nvSpPr>
        <p:spPr bwMode="auto">
          <a:xfrm>
            <a:off x="533400" y="838200"/>
            <a:ext cx="4419600" cy="4800600"/>
          </a:xfrm>
          <a:custGeom>
            <a:avLst/>
            <a:gdLst>
              <a:gd name="T0" fmla="*/ 2147483647 w 2111"/>
              <a:gd name="T1" fmla="*/ 0 h 3365"/>
              <a:gd name="T2" fmla="*/ 2147483647 w 2111"/>
              <a:gd name="T3" fmla="*/ 2147483647 h 3365"/>
              <a:gd name="T4" fmla="*/ 0 w 2111"/>
              <a:gd name="T5" fmla="*/ 2147483647 h 3365"/>
              <a:gd name="T6" fmla="*/ 0 w 2111"/>
              <a:gd name="T7" fmla="*/ 2147483647 h 3365"/>
              <a:gd name="T8" fmla="*/ 2147483647 w 2111"/>
              <a:gd name="T9" fmla="*/ 2147483647 h 3365"/>
              <a:gd name="T10" fmla="*/ 2147483647 w 2111"/>
              <a:gd name="T11" fmla="*/ 2147483647 h 3365"/>
              <a:gd name="T12" fmla="*/ 2147483647 w 2111"/>
              <a:gd name="T13" fmla="*/ 2147483647 h 3365"/>
              <a:gd name="T14" fmla="*/ 2147483647 w 2111"/>
              <a:gd name="T15" fmla="*/ 2147483647 h 3365"/>
              <a:gd name="T16" fmla="*/ 0 w 2111"/>
              <a:gd name="T17" fmla="*/ 2147483647 h 3365"/>
              <a:gd name="T18" fmla="*/ 0 w 2111"/>
              <a:gd name="T19" fmla="*/ 0 h 3365"/>
              <a:gd name="T20" fmla="*/ 2147483647 w 2111"/>
              <a:gd name="T21" fmla="*/ 0 h 336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11"/>
              <a:gd name="T34" fmla="*/ 0 h 3365"/>
              <a:gd name="T35" fmla="*/ 2111 w 2111"/>
              <a:gd name="T36" fmla="*/ 3365 h 336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11" h="3365">
                <a:moveTo>
                  <a:pt x="2111" y="0"/>
                </a:moveTo>
                <a:lnTo>
                  <a:pt x="2111" y="3365"/>
                </a:lnTo>
                <a:lnTo>
                  <a:pt x="0" y="3365"/>
                </a:lnTo>
                <a:lnTo>
                  <a:pt x="0" y="1609"/>
                </a:lnTo>
                <a:lnTo>
                  <a:pt x="433" y="2019"/>
                </a:lnTo>
                <a:lnTo>
                  <a:pt x="650" y="1683"/>
                </a:lnTo>
                <a:lnTo>
                  <a:pt x="650" y="1011"/>
                </a:lnTo>
                <a:lnTo>
                  <a:pt x="433" y="673"/>
                </a:lnTo>
                <a:lnTo>
                  <a:pt x="0" y="1025"/>
                </a:lnTo>
                <a:lnTo>
                  <a:pt x="0" y="0"/>
                </a:lnTo>
                <a:lnTo>
                  <a:pt x="2111" y="0"/>
                </a:lnTo>
                <a:close/>
              </a:path>
            </a:pathLst>
          </a:custGeom>
          <a:solidFill>
            <a:srgbClr val="CFFFF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87" name="AutoShape 3">
            <a:extLst>
              <a:ext uri="{FF2B5EF4-FFF2-40B4-BE49-F238E27FC236}">
                <a16:creationId xmlns:a16="http://schemas.microsoft.com/office/drawing/2014/main" id="{B58F60C7-7E2B-4781-A6FF-035DE7AD0150}"/>
              </a:ext>
            </a:extLst>
          </p:cNvPr>
          <p:cNvSpPr>
            <a:spLocks noChangeArrowheads="1"/>
          </p:cNvSpPr>
          <p:nvPr/>
        </p:nvSpPr>
        <p:spPr bwMode="auto">
          <a:xfrm>
            <a:off x="6629400" y="1358900"/>
            <a:ext cx="1752600" cy="774700"/>
          </a:xfrm>
          <a:prstGeom prst="roundRect">
            <a:avLst>
              <a:gd name="adj" fmla="val 15245"/>
            </a:avLst>
          </a:prstGeom>
          <a:solidFill>
            <a:srgbClr val="99FF99"/>
          </a:solidFill>
          <a:ln w="9525">
            <a:solidFill>
              <a:schemeClr val="bg2"/>
            </a:solidFill>
            <a:round/>
            <a:headEnd/>
            <a:tailEnd/>
          </a:ln>
        </p:spPr>
        <p:txBody>
          <a:bodyP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lgn="ctr">
              <a:buFont typeface="Wingdings" panose="05000000000000000000" pitchFamily="2" charset="2"/>
              <a:buNone/>
            </a:pPr>
            <a:r>
              <a:rPr lang="en-US" altLang="ar-SA" b="1">
                <a:solidFill>
                  <a:schemeClr val="bg2"/>
                </a:solidFill>
              </a:rPr>
              <a:t>histamine</a:t>
            </a:r>
          </a:p>
        </p:txBody>
      </p:sp>
      <p:grpSp>
        <p:nvGrpSpPr>
          <p:cNvPr id="16388" name="Group 4">
            <a:extLst>
              <a:ext uri="{FF2B5EF4-FFF2-40B4-BE49-F238E27FC236}">
                <a16:creationId xmlns:a16="http://schemas.microsoft.com/office/drawing/2014/main" id="{2030C7D9-300D-4211-A43A-9F5B406C4D81}"/>
              </a:ext>
            </a:extLst>
          </p:cNvPr>
          <p:cNvGrpSpPr>
            <a:grpSpLocks/>
          </p:cNvGrpSpPr>
          <p:nvPr/>
        </p:nvGrpSpPr>
        <p:grpSpPr bwMode="auto">
          <a:xfrm>
            <a:off x="6705600" y="2778125"/>
            <a:ext cx="1447800" cy="1108075"/>
            <a:chOff x="5554" y="3633"/>
            <a:chExt cx="569" cy="698"/>
          </a:xfrm>
        </p:grpSpPr>
        <p:sp>
          <p:nvSpPr>
            <p:cNvPr id="16408" name="Oval 5">
              <a:extLst>
                <a:ext uri="{FF2B5EF4-FFF2-40B4-BE49-F238E27FC236}">
                  <a16:creationId xmlns:a16="http://schemas.microsoft.com/office/drawing/2014/main" id="{8D9B788A-F870-4B71-B198-D7E9EADCF30F}"/>
                </a:ext>
              </a:extLst>
            </p:cNvPr>
            <p:cNvSpPr>
              <a:spLocks noChangeArrowheads="1"/>
            </p:cNvSpPr>
            <p:nvPr/>
          </p:nvSpPr>
          <p:spPr bwMode="auto">
            <a:xfrm>
              <a:off x="5554" y="3633"/>
              <a:ext cx="569" cy="698"/>
            </a:xfrm>
            <a:prstGeom prst="ellipse">
              <a:avLst/>
            </a:prstGeom>
            <a:solidFill>
              <a:srgbClr val="FDE3BA"/>
            </a:solidFill>
            <a:ln w="9525">
              <a:solidFill>
                <a:srgbClr val="000000"/>
              </a:solidFill>
              <a:round/>
              <a:headEnd/>
              <a:tailEnd/>
            </a:ln>
          </p:spPr>
          <p:txBody>
            <a:bodyP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endParaRPr lang="ar-SA" altLang="ar-SA"/>
            </a:p>
          </p:txBody>
        </p:sp>
        <p:sp>
          <p:nvSpPr>
            <p:cNvPr id="16409" name="Rectangle 6">
              <a:extLst>
                <a:ext uri="{FF2B5EF4-FFF2-40B4-BE49-F238E27FC236}">
                  <a16:creationId xmlns:a16="http://schemas.microsoft.com/office/drawing/2014/main" id="{822271C5-5E1C-4729-9E14-9942C89C6AE7}"/>
                </a:ext>
              </a:extLst>
            </p:cNvPr>
            <p:cNvSpPr>
              <a:spLocks noChangeArrowheads="1"/>
            </p:cNvSpPr>
            <p:nvPr/>
          </p:nvSpPr>
          <p:spPr bwMode="auto">
            <a:xfrm>
              <a:off x="5667" y="3782"/>
              <a:ext cx="385"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buFont typeface="Wingdings" panose="05000000000000000000" pitchFamily="2" charset="2"/>
                <a:buNone/>
              </a:pPr>
              <a:r>
                <a:rPr lang="en-US" altLang="ar-SA" sz="2200" b="1">
                  <a:solidFill>
                    <a:schemeClr val="bg2"/>
                  </a:solidFill>
                  <a:latin typeface="Arial" panose="020B0604020202020204" pitchFamily="34" charset="0"/>
                </a:rPr>
                <a:t>Gastrin</a:t>
              </a:r>
              <a:endParaRPr lang="en-US" altLang="ar-SA" b="1">
                <a:solidFill>
                  <a:schemeClr val="bg2"/>
                </a:solidFill>
              </a:endParaRPr>
            </a:p>
          </p:txBody>
        </p:sp>
      </p:grpSp>
      <p:sp>
        <p:nvSpPr>
          <p:cNvPr id="16389" name="AutoShape 7">
            <a:extLst>
              <a:ext uri="{FF2B5EF4-FFF2-40B4-BE49-F238E27FC236}">
                <a16:creationId xmlns:a16="http://schemas.microsoft.com/office/drawing/2014/main" id="{D1C7BBAA-DDCB-457E-8785-00F414DDCC96}"/>
              </a:ext>
            </a:extLst>
          </p:cNvPr>
          <p:cNvSpPr>
            <a:spLocks noChangeArrowheads="1"/>
          </p:cNvSpPr>
          <p:nvPr/>
        </p:nvSpPr>
        <p:spPr bwMode="auto">
          <a:xfrm>
            <a:off x="6699250" y="4419600"/>
            <a:ext cx="1331913" cy="927100"/>
          </a:xfrm>
          <a:prstGeom prst="roundRect">
            <a:avLst>
              <a:gd name="adj" fmla="val 15245"/>
            </a:avLst>
          </a:prstGeom>
          <a:solidFill>
            <a:srgbClr val="FF9900"/>
          </a:solidFill>
          <a:ln w="9525">
            <a:solidFill>
              <a:srgbClr val="000000"/>
            </a:solidFill>
            <a:round/>
            <a:headEnd/>
            <a:tailEnd/>
          </a:ln>
        </p:spPr>
        <p:txBody>
          <a:bodyP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buFont typeface="Wingdings" panose="05000000000000000000" pitchFamily="2" charset="2"/>
              <a:buNone/>
            </a:pPr>
            <a:r>
              <a:rPr lang="en-US" altLang="ar-SA" sz="3200" b="1">
                <a:solidFill>
                  <a:schemeClr val="bg2"/>
                </a:solidFill>
              </a:rPr>
              <a:t>Ach</a:t>
            </a:r>
          </a:p>
        </p:txBody>
      </p:sp>
      <p:sp>
        <p:nvSpPr>
          <p:cNvPr id="16390" name="Oval 8">
            <a:extLst>
              <a:ext uri="{FF2B5EF4-FFF2-40B4-BE49-F238E27FC236}">
                <a16:creationId xmlns:a16="http://schemas.microsoft.com/office/drawing/2014/main" id="{07A800E1-49E4-42D2-ABB0-65CCF422A69B}"/>
              </a:ext>
            </a:extLst>
          </p:cNvPr>
          <p:cNvSpPr>
            <a:spLocks noChangeArrowheads="1"/>
          </p:cNvSpPr>
          <p:nvPr/>
        </p:nvSpPr>
        <p:spPr bwMode="auto">
          <a:xfrm>
            <a:off x="2133600" y="3048000"/>
            <a:ext cx="914400" cy="914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endParaRPr lang="ar-SA" altLang="ar-SA"/>
          </a:p>
        </p:txBody>
      </p:sp>
      <p:sp>
        <p:nvSpPr>
          <p:cNvPr id="16391" name="AutoShape 12">
            <a:extLst>
              <a:ext uri="{FF2B5EF4-FFF2-40B4-BE49-F238E27FC236}">
                <a16:creationId xmlns:a16="http://schemas.microsoft.com/office/drawing/2014/main" id="{903486DA-68A5-4952-B668-03905547C667}"/>
              </a:ext>
            </a:extLst>
          </p:cNvPr>
          <p:cNvSpPr>
            <a:spLocks noChangeArrowheads="1"/>
          </p:cNvSpPr>
          <p:nvPr/>
        </p:nvSpPr>
        <p:spPr bwMode="auto">
          <a:xfrm>
            <a:off x="2057400" y="2743200"/>
            <a:ext cx="304800" cy="304800"/>
          </a:xfrm>
          <a:prstGeom prst="flowChartConnector">
            <a:avLst/>
          </a:prstGeom>
          <a:noFill/>
          <a:ln w="381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endParaRPr lang="ar-SA" altLang="ar-SA"/>
          </a:p>
        </p:txBody>
      </p:sp>
      <p:sp>
        <p:nvSpPr>
          <p:cNvPr id="16392" name="Line 13">
            <a:extLst>
              <a:ext uri="{FF2B5EF4-FFF2-40B4-BE49-F238E27FC236}">
                <a16:creationId xmlns:a16="http://schemas.microsoft.com/office/drawing/2014/main" id="{1B9CD9D1-2D21-4A2C-8557-19DF90223051}"/>
              </a:ext>
            </a:extLst>
          </p:cNvPr>
          <p:cNvSpPr>
            <a:spLocks noChangeShapeType="1"/>
          </p:cNvSpPr>
          <p:nvPr/>
        </p:nvSpPr>
        <p:spPr bwMode="auto">
          <a:xfrm flipH="1">
            <a:off x="1600200" y="2743200"/>
            <a:ext cx="914400" cy="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3" name="Line 14">
            <a:extLst>
              <a:ext uri="{FF2B5EF4-FFF2-40B4-BE49-F238E27FC236}">
                <a16:creationId xmlns:a16="http://schemas.microsoft.com/office/drawing/2014/main" id="{A417FC19-9BF3-466F-8C91-B80FDEDB3396}"/>
              </a:ext>
            </a:extLst>
          </p:cNvPr>
          <p:cNvSpPr>
            <a:spLocks noChangeShapeType="1"/>
          </p:cNvSpPr>
          <p:nvPr/>
        </p:nvSpPr>
        <p:spPr bwMode="auto">
          <a:xfrm>
            <a:off x="1676400" y="3048000"/>
            <a:ext cx="1066800" cy="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4" name="Text Box 15">
            <a:extLst>
              <a:ext uri="{FF2B5EF4-FFF2-40B4-BE49-F238E27FC236}">
                <a16:creationId xmlns:a16="http://schemas.microsoft.com/office/drawing/2014/main" id="{624957F7-80C7-486B-AFC8-4B9035049276}"/>
              </a:ext>
            </a:extLst>
          </p:cNvPr>
          <p:cNvSpPr txBox="1">
            <a:spLocks noChangeArrowheads="1"/>
          </p:cNvSpPr>
          <p:nvPr/>
        </p:nvSpPr>
        <p:spPr bwMode="auto">
          <a:xfrm>
            <a:off x="1066800" y="2438400"/>
            <a:ext cx="76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spcBef>
                <a:spcPct val="50000"/>
              </a:spcBef>
              <a:buFont typeface="Wingdings" panose="05000000000000000000" pitchFamily="2" charset="2"/>
              <a:buNone/>
            </a:pPr>
            <a:r>
              <a:rPr lang="en-US" altLang="ar-SA"/>
              <a:t>H</a:t>
            </a:r>
            <a:r>
              <a:rPr lang="en-US" altLang="ar-SA" baseline="30000"/>
              <a:t>+</a:t>
            </a:r>
            <a:endParaRPr lang="en-US" altLang="ar-SA"/>
          </a:p>
        </p:txBody>
      </p:sp>
      <p:sp>
        <p:nvSpPr>
          <p:cNvPr id="16395" name="Text Box 16">
            <a:extLst>
              <a:ext uri="{FF2B5EF4-FFF2-40B4-BE49-F238E27FC236}">
                <a16:creationId xmlns:a16="http://schemas.microsoft.com/office/drawing/2014/main" id="{5DE3F089-2546-4E36-A571-5EE08D9D1B4D}"/>
              </a:ext>
            </a:extLst>
          </p:cNvPr>
          <p:cNvSpPr txBox="1">
            <a:spLocks noChangeArrowheads="1"/>
          </p:cNvSpPr>
          <p:nvPr/>
        </p:nvSpPr>
        <p:spPr bwMode="auto">
          <a:xfrm>
            <a:off x="2819400" y="2757488"/>
            <a:ext cx="762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spcBef>
                <a:spcPct val="50000"/>
              </a:spcBef>
              <a:buFont typeface="Wingdings" panose="05000000000000000000" pitchFamily="2" charset="2"/>
              <a:buNone/>
            </a:pPr>
            <a:r>
              <a:rPr lang="en-US" altLang="ar-SA">
                <a:solidFill>
                  <a:schemeClr val="bg2"/>
                </a:solidFill>
              </a:rPr>
              <a:t>K</a:t>
            </a:r>
            <a:r>
              <a:rPr lang="en-US" altLang="ar-SA" baseline="30000">
                <a:solidFill>
                  <a:schemeClr val="bg2"/>
                </a:solidFill>
              </a:rPr>
              <a:t>+</a:t>
            </a:r>
            <a:endParaRPr lang="en-US" altLang="ar-SA">
              <a:solidFill>
                <a:schemeClr val="bg2"/>
              </a:solidFill>
            </a:endParaRPr>
          </a:p>
        </p:txBody>
      </p:sp>
      <p:sp>
        <p:nvSpPr>
          <p:cNvPr id="16396" name="Text Box 17">
            <a:extLst>
              <a:ext uri="{FF2B5EF4-FFF2-40B4-BE49-F238E27FC236}">
                <a16:creationId xmlns:a16="http://schemas.microsoft.com/office/drawing/2014/main" id="{A54EA463-8FBC-41B7-945A-781BC749D895}"/>
              </a:ext>
            </a:extLst>
          </p:cNvPr>
          <p:cNvSpPr txBox="1">
            <a:spLocks noChangeArrowheads="1"/>
          </p:cNvSpPr>
          <p:nvPr/>
        </p:nvSpPr>
        <p:spPr bwMode="auto">
          <a:xfrm>
            <a:off x="1600200" y="838200"/>
            <a:ext cx="335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spcBef>
                <a:spcPct val="50000"/>
              </a:spcBef>
              <a:buFont typeface="Wingdings" panose="05000000000000000000" pitchFamily="2" charset="2"/>
              <a:buNone/>
            </a:pPr>
            <a:r>
              <a:rPr lang="en-US" altLang="ar-SA">
                <a:solidFill>
                  <a:schemeClr val="bg2"/>
                </a:solidFill>
              </a:rPr>
              <a:t>Gastric parietal cell</a:t>
            </a:r>
          </a:p>
        </p:txBody>
      </p:sp>
      <p:sp>
        <p:nvSpPr>
          <p:cNvPr id="16397" name="Rectangle 21">
            <a:extLst>
              <a:ext uri="{FF2B5EF4-FFF2-40B4-BE49-F238E27FC236}">
                <a16:creationId xmlns:a16="http://schemas.microsoft.com/office/drawing/2014/main" id="{107D1D7B-D6B3-44B2-A4D9-CA2481E11C7B}"/>
              </a:ext>
            </a:extLst>
          </p:cNvPr>
          <p:cNvSpPr>
            <a:spLocks noChangeArrowheads="1"/>
          </p:cNvSpPr>
          <p:nvPr/>
        </p:nvSpPr>
        <p:spPr bwMode="auto">
          <a:xfrm>
            <a:off x="4953000" y="1447800"/>
            <a:ext cx="685800" cy="609600"/>
          </a:xfrm>
          <a:prstGeom prst="rect">
            <a:avLst/>
          </a:prstGeom>
          <a:solidFill>
            <a:srgbClr val="CCFF99"/>
          </a:solidFill>
          <a:ln w="19050">
            <a:solidFill>
              <a:schemeClr val="tx1"/>
            </a:solidFill>
            <a:miter lim="800000"/>
            <a:headEnd/>
            <a:tailEnd/>
          </a:ln>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lgn="ctr">
              <a:buFont typeface="Wingdings" panose="05000000000000000000" pitchFamily="2" charset="2"/>
              <a:buNone/>
            </a:pPr>
            <a:r>
              <a:rPr lang="en-US" altLang="ar-SA" b="1">
                <a:solidFill>
                  <a:schemeClr val="bg1"/>
                </a:solidFill>
              </a:rPr>
              <a:t>H</a:t>
            </a:r>
            <a:r>
              <a:rPr lang="en-US" altLang="ar-SA" b="1" baseline="-25000">
                <a:solidFill>
                  <a:schemeClr val="bg1"/>
                </a:solidFill>
              </a:rPr>
              <a:t>2</a:t>
            </a:r>
            <a:endParaRPr lang="en-US" altLang="ar-SA" b="1">
              <a:solidFill>
                <a:schemeClr val="bg1"/>
              </a:solidFill>
            </a:endParaRPr>
          </a:p>
        </p:txBody>
      </p:sp>
      <p:sp>
        <p:nvSpPr>
          <p:cNvPr id="16398" name="Rectangle 22">
            <a:extLst>
              <a:ext uri="{FF2B5EF4-FFF2-40B4-BE49-F238E27FC236}">
                <a16:creationId xmlns:a16="http://schemas.microsoft.com/office/drawing/2014/main" id="{0FFECDC6-C8A7-4D98-AC8A-D20305540970}"/>
              </a:ext>
            </a:extLst>
          </p:cNvPr>
          <p:cNvSpPr>
            <a:spLocks noChangeArrowheads="1"/>
          </p:cNvSpPr>
          <p:nvPr/>
        </p:nvSpPr>
        <p:spPr bwMode="auto">
          <a:xfrm>
            <a:off x="4953000" y="3124200"/>
            <a:ext cx="685800" cy="609600"/>
          </a:xfrm>
          <a:prstGeom prst="rect">
            <a:avLst/>
          </a:prstGeom>
          <a:solidFill>
            <a:schemeClr val="folHlink"/>
          </a:solidFill>
          <a:ln w="19050">
            <a:solidFill>
              <a:schemeClr val="tx1"/>
            </a:solidFill>
            <a:miter lim="800000"/>
            <a:headEnd/>
            <a:tailEnd/>
          </a:ln>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lgn="ctr">
              <a:buFont typeface="Wingdings" panose="05000000000000000000" pitchFamily="2" charset="2"/>
              <a:buNone/>
            </a:pPr>
            <a:r>
              <a:rPr lang="en-US" altLang="ar-SA">
                <a:solidFill>
                  <a:schemeClr val="bg2"/>
                </a:solidFill>
              </a:rPr>
              <a:t>G</a:t>
            </a:r>
          </a:p>
        </p:txBody>
      </p:sp>
      <p:sp>
        <p:nvSpPr>
          <p:cNvPr id="16399" name="Rectangle 23">
            <a:extLst>
              <a:ext uri="{FF2B5EF4-FFF2-40B4-BE49-F238E27FC236}">
                <a16:creationId xmlns:a16="http://schemas.microsoft.com/office/drawing/2014/main" id="{E8039EB7-9DBD-4493-9B82-744D45E04A78}"/>
              </a:ext>
            </a:extLst>
          </p:cNvPr>
          <p:cNvSpPr>
            <a:spLocks noChangeArrowheads="1"/>
          </p:cNvSpPr>
          <p:nvPr/>
        </p:nvSpPr>
        <p:spPr bwMode="auto">
          <a:xfrm>
            <a:off x="4953000" y="4495800"/>
            <a:ext cx="685800" cy="609600"/>
          </a:xfrm>
          <a:prstGeom prst="rect">
            <a:avLst/>
          </a:prstGeom>
          <a:solidFill>
            <a:srgbClr val="FF9900"/>
          </a:solidFill>
          <a:ln w="19050">
            <a:solidFill>
              <a:schemeClr val="tx1"/>
            </a:solidFill>
            <a:miter lim="800000"/>
            <a:headEnd/>
            <a:tailEnd/>
          </a:ln>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lgn="ctr">
              <a:buFont typeface="Wingdings" panose="05000000000000000000" pitchFamily="2" charset="2"/>
              <a:buNone/>
            </a:pPr>
            <a:r>
              <a:rPr lang="en-US" altLang="ar-SA" b="1">
                <a:solidFill>
                  <a:schemeClr val="bg1"/>
                </a:solidFill>
              </a:rPr>
              <a:t>M1</a:t>
            </a:r>
            <a:endParaRPr lang="en-US" altLang="ar-SA" b="1" baseline="-25000">
              <a:solidFill>
                <a:schemeClr val="bg1"/>
              </a:solidFill>
            </a:endParaRPr>
          </a:p>
        </p:txBody>
      </p:sp>
      <p:sp>
        <p:nvSpPr>
          <p:cNvPr id="16400" name="Line 24">
            <a:extLst>
              <a:ext uri="{FF2B5EF4-FFF2-40B4-BE49-F238E27FC236}">
                <a16:creationId xmlns:a16="http://schemas.microsoft.com/office/drawing/2014/main" id="{35CA09B7-F263-4586-9883-35E22A08E425}"/>
              </a:ext>
            </a:extLst>
          </p:cNvPr>
          <p:cNvSpPr>
            <a:spLocks noChangeShapeType="1"/>
          </p:cNvSpPr>
          <p:nvPr/>
        </p:nvSpPr>
        <p:spPr bwMode="auto">
          <a:xfrm flipH="1">
            <a:off x="5715000" y="4876800"/>
            <a:ext cx="838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01" name="Line 25">
            <a:extLst>
              <a:ext uri="{FF2B5EF4-FFF2-40B4-BE49-F238E27FC236}">
                <a16:creationId xmlns:a16="http://schemas.microsoft.com/office/drawing/2014/main" id="{6A32DBDC-050C-4140-B1E7-38A546341D70}"/>
              </a:ext>
            </a:extLst>
          </p:cNvPr>
          <p:cNvSpPr>
            <a:spLocks noChangeShapeType="1"/>
          </p:cNvSpPr>
          <p:nvPr/>
        </p:nvSpPr>
        <p:spPr bwMode="auto">
          <a:xfrm flipH="1">
            <a:off x="5791200" y="3429000"/>
            <a:ext cx="838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02" name="Line 26">
            <a:extLst>
              <a:ext uri="{FF2B5EF4-FFF2-40B4-BE49-F238E27FC236}">
                <a16:creationId xmlns:a16="http://schemas.microsoft.com/office/drawing/2014/main" id="{593BF595-42DB-4683-8700-C6890568813B}"/>
              </a:ext>
            </a:extLst>
          </p:cNvPr>
          <p:cNvSpPr>
            <a:spLocks noChangeShapeType="1"/>
          </p:cNvSpPr>
          <p:nvPr/>
        </p:nvSpPr>
        <p:spPr bwMode="auto">
          <a:xfrm flipH="1">
            <a:off x="5715000" y="1828800"/>
            <a:ext cx="838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16403" name="AutoShape 34">
            <a:extLst>
              <a:ext uri="{FF2B5EF4-FFF2-40B4-BE49-F238E27FC236}">
                <a16:creationId xmlns:a16="http://schemas.microsoft.com/office/drawing/2014/main" id="{0549C43D-BFA1-43ED-8673-266B8ECBABE8}"/>
              </a:ext>
            </a:extLst>
          </p:cNvPr>
          <p:cNvCxnSpPr>
            <a:cxnSpLocks noChangeShapeType="1"/>
            <a:stCxn id="16408" idx="6"/>
            <a:endCxn id="16387" idx="3"/>
          </p:cNvCxnSpPr>
          <p:nvPr/>
        </p:nvCxnSpPr>
        <p:spPr bwMode="auto">
          <a:xfrm flipV="1">
            <a:off x="8153400" y="1746250"/>
            <a:ext cx="228600" cy="1585913"/>
          </a:xfrm>
          <a:prstGeom prst="bentConnector3">
            <a:avLst>
              <a:gd name="adj1" fmla="val 200000"/>
            </a:avLst>
          </a:prstGeom>
          <a:noFill/>
          <a:ln w="38100">
            <a:solidFill>
              <a:schemeClr val="hlink"/>
            </a:solidFill>
            <a:miter lim="800000"/>
            <a:headEnd/>
            <a:tailEnd type="triangle" w="med" len="med"/>
          </a:ln>
          <a:extLst>
            <a:ext uri="{909E8E84-426E-40DD-AFC4-6F175D3DCCD1}">
              <a14:hiddenFill xmlns:a14="http://schemas.microsoft.com/office/drawing/2010/main">
                <a:noFill/>
              </a14:hiddenFill>
            </a:ext>
          </a:extLst>
        </p:spPr>
      </p:cxnSp>
      <p:cxnSp>
        <p:nvCxnSpPr>
          <p:cNvPr id="16404" name="AutoShape 38">
            <a:extLst>
              <a:ext uri="{FF2B5EF4-FFF2-40B4-BE49-F238E27FC236}">
                <a16:creationId xmlns:a16="http://schemas.microsoft.com/office/drawing/2014/main" id="{B7FB67DF-955F-43ED-9F4B-C413FD8D9893}"/>
              </a:ext>
            </a:extLst>
          </p:cNvPr>
          <p:cNvCxnSpPr>
            <a:cxnSpLocks noChangeShapeType="1"/>
          </p:cNvCxnSpPr>
          <p:nvPr/>
        </p:nvCxnSpPr>
        <p:spPr bwMode="auto">
          <a:xfrm flipV="1">
            <a:off x="8077200" y="1600200"/>
            <a:ext cx="268288" cy="3136900"/>
          </a:xfrm>
          <a:prstGeom prst="bentConnector3">
            <a:avLst>
              <a:gd name="adj1" fmla="val 265676"/>
            </a:avLst>
          </a:prstGeom>
          <a:noFill/>
          <a:ln w="28575">
            <a:solidFill>
              <a:schemeClr val="tx2"/>
            </a:solidFill>
            <a:miter lim="800000"/>
            <a:headEnd/>
            <a:tailEnd type="triangle" w="med" len="med"/>
          </a:ln>
          <a:extLst>
            <a:ext uri="{909E8E84-426E-40DD-AFC4-6F175D3DCCD1}">
              <a14:hiddenFill xmlns:a14="http://schemas.microsoft.com/office/drawing/2010/main">
                <a:noFill/>
              </a14:hiddenFill>
            </a:ext>
          </a:extLst>
        </p:spPr>
      </p:cxnSp>
      <p:sp>
        <p:nvSpPr>
          <p:cNvPr id="16405" name="Text Box 39">
            <a:extLst>
              <a:ext uri="{FF2B5EF4-FFF2-40B4-BE49-F238E27FC236}">
                <a16:creationId xmlns:a16="http://schemas.microsoft.com/office/drawing/2014/main" id="{F18F3D84-FF2D-459E-91ED-C8AA588AAA5D}"/>
              </a:ext>
            </a:extLst>
          </p:cNvPr>
          <p:cNvSpPr txBox="1">
            <a:spLocks noChangeArrowheads="1"/>
          </p:cNvSpPr>
          <p:nvPr/>
        </p:nvSpPr>
        <p:spPr bwMode="auto">
          <a:xfrm>
            <a:off x="685800" y="5867400"/>
            <a:ext cx="800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spcBef>
                <a:spcPct val="50000"/>
              </a:spcBef>
              <a:buFont typeface="Wingdings" panose="05000000000000000000" pitchFamily="2" charset="2"/>
              <a:buNone/>
            </a:pPr>
            <a:r>
              <a:rPr lang="en-US" altLang="ar-SA"/>
              <a:t>Histamine is necessary for the action of gastrin &amp; Ach</a:t>
            </a:r>
          </a:p>
        </p:txBody>
      </p:sp>
      <p:sp>
        <p:nvSpPr>
          <p:cNvPr id="16406" name="Text Box 41">
            <a:extLst>
              <a:ext uri="{FF2B5EF4-FFF2-40B4-BE49-F238E27FC236}">
                <a16:creationId xmlns:a16="http://schemas.microsoft.com/office/drawing/2014/main" id="{ABB15147-9482-4E0F-A4B2-A175C3DDC633}"/>
              </a:ext>
            </a:extLst>
          </p:cNvPr>
          <p:cNvSpPr txBox="1">
            <a:spLocks noChangeArrowheads="1"/>
          </p:cNvSpPr>
          <p:nvPr/>
        </p:nvSpPr>
        <p:spPr bwMode="auto">
          <a:xfrm>
            <a:off x="990600" y="4038600"/>
            <a:ext cx="38100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spcBef>
                <a:spcPct val="50000"/>
              </a:spcBef>
              <a:buFont typeface="Wingdings" panose="05000000000000000000" pitchFamily="2" charset="2"/>
              <a:buNone/>
            </a:pPr>
            <a:r>
              <a:rPr lang="en-US" altLang="ar-SA">
                <a:solidFill>
                  <a:schemeClr val="bg2"/>
                </a:solidFill>
              </a:rPr>
              <a:t>H</a:t>
            </a:r>
            <a:r>
              <a:rPr lang="en-US" altLang="ar-SA" baseline="30000">
                <a:solidFill>
                  <a:schemeClr val="bg2"/>
                </a:solidFill>
              </a:rPr>
              <a:t>+</a:t>
            </a:r>
            <a:r>
              <a:rPr lang="en-US" altLang="ar-SA">
                <a:solidFill>
                  <a:schemeClr val="bg2"/>
                </a:solidFill>
              </a:rPr>
              <a:t>/ K</a:t>
            </a:r>
            <a:r>
              <a:rPr lang="en-US" altLang="ar-SA" baseline="30000">
                <a:solidFill>
                  <a:schemeClr val="bg2"/>
                </a:solidFill>
              </a:rPr>
              <a:t>+ </a:t>
            </a:r>
            <a:r>
              <a:rPr lang="en-US" altLang="ar-SA">
                <a:solidFill>
                  <a:schemeClr val="bg2"/>
                </a:solidFill>
              </a:rPr>
              <a:t> ATPase, </a:t>
            </a:r>
            <a:r>
              <a:rPr lang="en-US" altLang="ar-SA" sz="2400">
                <a:solidFill>
                  <a:schemeClr val="hlink"/>
                </a:solidFill>
              </a:rPr>
              <a:t>proton</a:t>
            </a:r>
            <a:r>
              <a:rPr lang="en-US" altLang="ar-SA">
                <a:solidFill>
                  <a:schemeClr val="hlink"/>
                </a:solidFill>
              </a:rPr>
              <a:t> </a:t>
            </a:r>
            <a:r>
              <a:rPr lang="en-US" altLang="ar-SA" sz="2400">
                <a:solidFill>
                  <a:schemeClr val="hlink"/>
                </a:solidFill>
              </a:rPr>
              <a:t>pump</a:t>
            </a:r>
            <a:endParaRPr lang="en-US" altLang="ar-SA" sz="2400" baseline="30000">
              <a:solidFill>
                <a:schemeClr val="hlink"/>
              </a:solidFill>
            </a:endParaRPr>
          </a:p>
        </p:txBody>
      </p:sp>
      <p:sp>
        <p:nvSpPr>
          <p:cNvPr id="16407" name="TextBox 26">
            <a:extLst>
              <a:ext uri="{FF2B5EF4-FFF2-40B4-BE49-F238E27FC236}">
                <a16:creationId xmlns:a16="http://schemas.microsoft.com/office/drawing/2014/main" id="{0EF59EEE-C8AE-4CEC-9A99-C2E020615757}"/>
              </a:ext>
            </a:extLst>
          </p:cNvPr>
          <p:cNvSpPr txBox="1">
            <a:spLocks noChangeArrowheads="1"/>
          </p:cNvSpPr>
          <p:nvPr/>
        </p:nvSpPr>
        <p:spPr bwMode="auto">
          <a:xfrm>
            <a:off x="5429250" y="214313"/>
            <a:ext cx="35004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buFont typeface="Wingdings" panose="05000000000000000000" pitchFamily="2" charset="2"/>
              <a:buNone/>
            </a:pPr>
            <a:r>
              <a:rPr lang="en-US" altLang="ar-SA"/>
              <a:t>P. 353 FIG 28.4</a:t>
            </a:r>
            <a:endParaRPr lang="ar-SA" altLang="ar-S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D079A6C-A1B1-4CC3-9F53-19B4F6E19A21}"/>
              </a:ext>
            </a:extLst>
          </p:cNvPr>
          <p:cNvSpPr>
            <a:spLocks noGrp="1" noChangeArrowheads="1"/>
          </p:cNvSpPr>
          <p:nvPr>
            <p:ph type="title"/>
          </p:nvPr>
        </p:nvSpPr>
        <p:spPr>
          <a:xfrm>
            <a:off x="685800" y="304800"/>
            <a:ext cx="7772400" cy="1447800"/>
          </a:xfrm>
        </p:spPr>
        <p:txBody>
          <a:bodyPr/>
          <a:lstStyle/>
          <a:p>
            <a:r>
              <a:rPr lang="en-US" altLang="ar-SA"/>
              <a:t>H</a:t>
            </a:r>
            <a:r>
              <a:rPr lang="en-US" altLang="ar-SA" baseline="-25000"/>
              <a:t>2 </a:t>
            </a:r>
            <a:r>
              <a:rPr lang="en-US" altLang="ar-SA"/>
              <a:t>receptor antagonists</a:t>
            </a:r>
          </a:p>
        </p:txBody>
      </p:sp>
      <p:sp>
        <p:nvSpPr>
          <p:cNvPr id="17411" name="Rectangle 3">
            <a:extLst>
              <a:ext uri="{FF2B5EF4-FFF2-40B4-BE49-F238E27FC236}">
                <a16:creationId xmlns:a16="http://schemas.microsoft.com/office/drawing/2014/main" id="{5043155B-C6FB-4ACC-B43C-9666249E8936}"/>
              </a:ext>
            </a:extLst>
          </p:cNvPr>
          <p:cNvSpPr>
            <a:spLocks noGrp="1" noChangeArrowheads="1"/>
          </p:cNvSpPr>
          <p:nvPr>
            <p:ph type="body" idx="1"/>
          </p:nvPr>
        </p:nvSpPr>
        <p:spPr>
          <a:xfrm>
            <a:off x="685800" y="1600200"/>
            <a:ext cx="8172450" cy="4972050"/>
          </a:xfrm>
        </p:spPr>
        <p:txBody>
          <a:bodyPr/>
          <a:lstStyle/>
          <a:p>
            <a:pPr algn="just">
              <a:buFont typeface="Wingdings" panose="05000000000000000000" pitchFamily="2" charset="2"/>
              <a:buChar char="§"/>
            </a:pPr>
            <a:r>
              <a:rPr lang="en-US" altLang="ar-SA" sz="2800"/>
              <a:t>Act as reversible competitive inhibitors of the H</a:t>
            </a:r>
            <a:r>
              <a:rPr lang="en-US" altLang="ar-SA" sz="2800" baseline="-25000"/>
              <a:t>2 </a:t>
            </a:r>
            <a:r>
              <a:rPr lang="en-US" altLang="ar-SA" sz="2800"/>
              <a:t>receptors, resulting in decrease of gastric acid secretion.</a:t>
            </a:r>
          </a:p>
          <a:p>
            <a:pPr algn="just">
              <a:buFont typeface="Wingdings" panose="05000000000000000000" pitchFamily="2" charset="2"/>
              <a:buChar char="§"/>
            </a:pPr>
            <a:r>
              <a:rPr lang="en-US" altLang="ar-SA" sz="2800"/>
              <a:t>Histamine is the predominant final mediators that stimulate parietal acid secretion.</a:t>
            </a:r>
          </a:p>
          <a:p>
            <a:pPr algn="just">
              <a:buFont typeface="Wingdings" panose="05000000000000000000" pitchFamily="2" charset="2"/>
              <a:buChar char="§"/>
            </a:pPr>
            <a:r>
              <a:rPr lang="en-US" altLang="ar-SA" sz="2800"/>
              <a:t>Particularly effective against </a:t>
            </a:r>
            <a:r>
              <a:rPr lang="en-US" altLang="ar-SA" sz="2800" u="sng">
                <a:solidFill>
                  <a:schemeClr val="tx2"/>
                </a:solidFill>
              </a:rPr>
              <a:t>nocturnal acid secretion</a:t>
            </a:r>
          </a:p>
          <a:p>
            <a:pPr algn="just">
              <a:buFont typeface="Wingdings" panose="05000000000000000000" pitchFamily="2" charset="2"/>
              <a:buChar char="§"/>
            </a:pPr>
            <a:r>
              <a:rPr lang="en-US" altLang="ar-SA" sz="2800"/>
              <a:t>Potently inhibit basal, food-stimulated, and nocturnal secretion of gastric acid after a single dose.</a:t>
            </a:r>
          </a:p>
          <a:p>
            <a:pPr algn="just">
              <a:buFont typeface="Wingdings" panose="05000000000000000000" pitchFamily="2" charset="2"/>
              <a:buChar char="§"/>
            </a:pPr>
            <a:r>
              <a:rPr lang="en-US" altLang="ar-SA" sz="2800"/>
              <a:t>Cimetidine is the prototype </a:t>
            </a:r>
            <a:endParaRPr lang="en-US" altLang="ar-SA" sz="2800">
              <a:solidFill>
                <a:srgbClr val="FF0000"/>
              </a:solidFill>
            </a:endParaRPr>
          </a:p>
          <a:p>
            <a:pPr algn="just">
              <a:buFont typeface="Wingdings" panose="05000000000000000000" pitchFamily="2" charset="2"/>
              <a:buChar char="§"/>
            </a:pPr>
            <a:r>
              <a:rPr lang="en-US" altLang="ar-SA" sz="2800"/>
              <a:t>Used for 4-6 weeks + eradication of H.pylori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3070362-B196-4328-93AF-DCE8DEA64B55}"/>
              </a:ext>
            </a:extLst>
          </p:cNvPr>
          <p:cNvSpPr>
            <a:spLocks noGrp="1"/>
          </p:cNvSpPr>
          <p:nvPr>
            <p:ph type="title"/>
          </p:nvPr>
        </p:nvSpPr>
        <p:spPr/>
        <p:txBody>
          <a:bodyPr/>
          <a:lstStyle/>
          <a:p>
            <a:r>
              <a:rPr lang="en-US" altLang="ar-SA"/>
              <a:t>Therapeutic uses</a:t>
            </a:r>
            <a:endParaRPr lang="ar-SA" altLang="ar-SA"/>
          </a:p>
        </p:txBody>
      </p:sp>
      <p:sp>
        <p:nvSpPr>
          <p:cNvPr id="18435" name="Content Placeholder 2">
            <a:extLst>
              <a:ext uri="{FF2B5EF4-FFF2-40B4-BE49-F238E27FC236}">
                <a16:creationId xmlns:a16="http://schemas.microsoft.com/office/drawing/2014/main" id="{B46B1B84-29A9-4B5A-9C3B-8F8B08421C4D}"/>
              </a:ext>
            </a:extLst>
          </p:cNvPr>
          <p:cNvSpPr>
            <a:spLocks noGrp="1"/>
          </p:cNvSpPr>
          <p:nvPr>
            <p:ph idx="1"/>
          </p:nvPr>
        </p:nvSpPr>
        <p:spPr/>
        <p:txBody>
          <a:bodyPr/>
          <a:lstStyle/>
          <a:p>
            <a:r>
              <a:rPr lang="en-US" altLang="ar-SA"/>
              <a:t>Peptic ulcers</a:t>
            </a:r>
          </a:p>
          <a:p>
            <a:r>
              <a:rPr lang="en-US" altLang="ar-SA"/>
              <a:t>Acute stress ulcers; </a:t>
            </a:r>
            <a:r>
              <a:rPr lang="en-US" altLang="ar-SA" sz="2000"/>
              <a:t>associated with high-risk patients in intensive care units. However, because tolerance may occur with these agents in this setting, PPIs have gained favor for this indication.</a:t>
            </a:r>
          </a:p>
          <a:p>
            <a:r>
              <a:rPr lang="en-US" altLang="ar-SA"/>
              <a:t>Gastroesophageal reflux disease </a:t>
            </a:r>
          </a:p>
          <a:p>
            <a:endParaRPr lang="en-US" altLang="ar-SA"/>
          </a:p>
          <a:p>
            <a:endParaRPr lang="ar-SA" altLang="ar-SA"/>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582FF6C-F54B-4E0C-8676-02996FA126E2}"/>
              </a:ext>
            </a:extLst>
          </p:cNvPr>
          <p:cNvSpPr>
            <a:spLocks noGrp="1" noChangeArrowheads="1"/>
          </p:cNvSpPr>
          <p:nvPr>
            <p:ph type="title"/>
          </p:nvPr>
        </p:nvSpPr>
        <p:spPr>
          <a:xfrm>
            <a:off x="685800" y="333375"/>
            <a:ext cx="7772400" cy="503238"/>
          </a:xfrm>
        </p:spPr>
        <p:txBody>
          <a:bodyPr/>
          <a:lstStyle/>
          <a:p>
            <a:r>
              <a:rPr lang="en-US" altLang="ar-SA"/>
              <a:t>Cimetidine</a:t>
            </a:r>
          </a:p>
        </p:txBody>
      </p:sp>
      <p:sp>
        <p:nvSpPr>
          <p:cNvPr id="54275" name="Rectangle 3">
            <a:extLst>
              <a:ext uri="{FF2B5EF4-FFF2-40B4-BE49-F238E27FC236}">
                <a16:creationId xmlns:a16="http://schemas.microsoft.com/office/drawing/2014/main" id="{FA75AD22-6865-4B65-875A-50828F3CC9BC}"/>
              </a:ext>
            </a:extLst>
          </p:cNvPr>
          <p:cNvSpPr>
            <a:spLocks noGrp="1" noChangeArrowheads="1"/>
          </p:cNvSpPr>
          <p:nvPr>
            <p:ph type="body" idx="1"/>
          </p:nvPr>
        </p:nvSpPr>
        <p:spPr>
          <a:xfrm>
            <a:off x="468313" y="981075"/>
            <a:ext cx="5543550" cy="5876925"/>
          </a:xfrm>
        </p:spPr>
        <p:txBody>
          <a:bodyPr/>
          <a:lstStyle/>
          <a:p>
            <a:pPr marL="609600" indent="-609600">
              <a:lnSpc>
                <a:spcPct val="90000"/>
              </a:lnSpc>
              <a:buFont typeface="Wingdings" pitchFamily="2" charset="2"/>
              <a:buChar char="§"/>
              <a:defRPr/>
            </a:pPr>
            <a:r>
              <a:rPr lang="en-US" sz="2400" dirty="0"/>
              <a:t>Adverse effects:</a:t>
            </a:r>
          </a:p>
          <a:p>
            <a:pPr marL="457200" indent="-457200">
              <a:buFont typeface="+mj-lt"/>
              <a:buAutoNum type="arabicPeriod"/>
              <a:defRPr/>
            </a:pPr>
            <a:r>
              <a:rPr lang="en-US" sz="2400" dirty="0"/>
              <a:t>The most common side effects are headache, dizziness, diarrhea, and muscular pain. </a:t>
            </a:r>
          </a:p>
          <a:p>
            <a:pPr marL="457200" indent="-457200">
              <a:buFont typeface="+mj-lt"/>
              <a:buAutoNum type="arabicPeriod"/>
              <a:defRPr/>
            </a:pPr>
            <a:r>
              <a:rPr lang="en-US" sz="2400" dirty="0"/>
              <a:t>Other central nervous system effects (such as confusion and hallucinations) occur primarily in elderly patients and after intravenous administration. </a:t>
            </a:r>
          </a:p>
          <a:p>
            <a:pPr marL="457200" indent="-457200">
              <a:buFont typeface="+mj-lt"/>
              <a:buAutoNum type="arabicPeriod"/>
              <a:defRPr/>
            </a:pPr>
            <a:r>
              <a:rPr lang="en-US" sz="2400" dirty="0"/>
              <a:t>Inhibitor of cytochrome p450, increase levels of warfarin, theophylline and phenytoin.</a:t>
            </a:r>
          </a:p>
          <a:p>
            <a:pPr marL="457200" indent="-457200">
              <a:buFont typeface="+mj-lt"/>
              <a:buAutoNum type="arabicPeriod"/>
              <a:defRPr/>
            </a:pPr>
            <a:r>
              <a:rPr lang="en-US" sz="2400" dirty="0"/>
              <a:t>Act as androgen receptor antagonist causing reversible </a:t>
            </a:r>
            <a:r>
              <a:rPr lang="en-US" sz="2400" dirty="0" err="1"/>
              <a:t>gynecomastia</a:t>
            </a:r>
            <a:r>
              <a:rPr lang="en-US" sz="2400" dirty="0"/>
              <a:t>, </a:t>
            </a:r>
            <a:r>
              <a:rPr lang="en-US" sz="2400" dirty="0" err="1"/>
              <a:t>galactorrhea</a:t>
            </a:r>
            <a:r>
              <a:rPr lang="en-US" sz="2400" dirty="0"/>
              <a:t> and sexual dysfunction in males.</a:t>
            </a:r>
          </a:p>
          <a:p>
            <a:pPr marL="609600" indent="-609600">
              <a:lnSpc>
                <a:spcPct val="90000"/>
              </a:lnSpc>
              <a:buFont typeface="Wingdings" pitchFamily="2" charset="2"/>
              <a:buNone/>
              <a:defRPr/>
            </a:pPr>
            <a:endParaRPr lang="en-US" sz="2400" dirty="0"/>
          </a:p>
        </p:txBody>
      </p:sp>
      <p:pic>
        <p:nvPicPr>
          <p:cNvPr id="19460" name="Picture 4">
            <a:extLst>
              <a:ext uri="{FF2B5EF4-FFF2-40B4-BE49-F238E27FC236}">
                <a16:creationId xmlns:a16="http://schemas.microsoft.com/office/drawing/2014/main" id="{64B3397D-CA91-44F0-AADA-942A43FF28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8850" y="1700213"/>
            <a:ext cx="3105150" cy="3562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BC4A3C3-676F-4C88-B83A-8CEFA4729FFC}"/>
              </a:ext>
            </a:extLst>
          </p:cNvPr>
          <p:cNvSpPr>
            <a:spLocks noGrp="1" noChangeArrowheads="1"/>
          </p:cNvSpPr>
          <p:nvPr>
            <p:ph type="title"/>
          </p:nvPr>
        </p:nvSpPr>
        <p:spPr/>
        <p:txBody>
          <a:bodyPr/>
          <a:lstStyle/>
          <a:p>
            <a:pPr algn="l"/>
            <a:r>
              <a:rPr lang="en-US" altLang="ar-SA"/>
              <a:t>Others</a:t>
            </a:r>
          </a:p>
        </p:txBody>
      </p:sp>
      <p:sp>
        <p:nvSpPr>
          <p:cNvPr id="20483" name="Rectangle 3">
            <a:extLst>
              <a:ext uri="{FF2B5EF4-FFF2-40B4-BE49-F238E27FC236}">
                <a16:creationId xmlns:a16="http://schemas.microsoft.com/office/drawing/2014/main" id="{6DF6379A-517F-4A4B-B468-399F8BD8C516}"/>
              </a:ext>
            </a:extLst>
          </p:cNvPr>
          <p:cNvSpPr>
            <a:spLocks noGrp="1" noChangeArrowheads="1"/>
          </p:cNvSpPr>
          <p:nvPr>
            <p:ph type="body" idx="1"/>
          </p:nvPr>
        </p:nvSpPr>
        <p:spPr>
          <a:xfrm>
            <a:off x="685800" y="1643063"/>
            <a:ext cx="7772400" cy="4714875"/>
          </a:xfrm>
        </p:spPr>
        <p:txBody>
          <a:bodyPr/>
          <a:lstStyle/>
          <a:p>
            <a:r>
              <a:rPr lang="en-US" altLang="ar-SA">
                <a:solidFill>
                  <a:schemeClr val="tx2"/>
                </a:solidFill>
              </a:rPr>
              <a:t>Ranitidine: </a:t>
            </a:r>
            <a:r>
              <a:rPr lang="en-US" altLang="ar-SA"/>
              <a:t>Does not bind to the androgen receptors, no enzyme inhibition. longer acting. </a:t>
            </a:r>
            <a:r>
              <a:rPr lang="en-US" altLang="en-US" sz="1800" b="1">
                <a:solidFill>
                  <a:schemeClr val="tx2"/>
                </a:solidFill>
                <a:latin typeface="Lora"/>
              </a:rPr>
              <a:t>FDA investigating Zantac for carcinogenic       chemicals</a:t>
            </a:r>
            <a:endParaRPr lang="en-US" altLang="ar-SA"/>
          </a:p>
          <a:p>
            <a:pPr algn="just">
              <a:buFont typeface="Wingdings" panose="05000000000000000000" pitchFamily="2" charset="2"/>
              <a:buChar char="§"/>
            </a:pPr>
            <a:r>
              <a:rPr lang="en-US" altLang="ar-SA">
                <a:solidFill>
                  <a:schemeClr val="tx2"/>
                </a:solidFill>
              </a:rPr>
              <a:t>Famotidine:</a:t>
            </a:r>
          </a:p>
          <a:p>
            <a:pPr algn="just">
              <a:buFont typeface="Wingdings" panose="05000000000000000000" pitchFamily="2" charset="2"/>
              <a:buNone/>
            </a:pPr>
            <a:r>
              <a:rPr lang="en-US" altLang="ar-SA">
                <a:solidFill>
                  <a:schemeClr val="tx2"/>
                </a:solidFill>
              </a:rPr>
              <a:t>   </a:t>
            </a:r>
            <a:r>
              <a:rPr lang="en-US" altLang="ar-SA"/>
              <a:t>Twice as potent as ranitidine, has longer duration of action.</a:t>
            </a:r>
          </a:p>
          <a:p>
            <a:pPr algn="just"/>
            <a:r>
              <a:rPr lang="en-US" altLang="ar-SA">
                <a:solidFill>
                  <a:schemeClr val="tx2"/>
                </a:solidFill>
              </a:rPr>
              <a:t>Nizatidine: </a:t>
            </a:r>
            <a:r>
              <a:rPr lang="en-US" altLang="ar-SA" sz="2000"/>
              <a:t>eliminated principally by the kidneys. Because little first-pass metabolism occurs with nizatidine, its bioavailability is nearly 100 percent.</a:t>
            </a:r>
          </a:p>
        </p:txBody>
      </p:sp>
      <p:pic>
        <p:nvPicPr>
          <p:cNvPr id="20484" name="Picture 4">
            <a:extLst>
              <a:ext uri="{FF2B5EF4-FFF2-40B4-BE49-F238E27FC236}">
                <a16:creationId xmlns:a16="http://schemas.microsoft.com/office/drawing/2014/main" id="{B8B91B43-67E6-42CE-80F5-2CB30693CB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9925" y="2781300"/>
            <a:ext cx="1260475"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B2DE995-332E-45F7-8AA4-3AB213ECED7E}"/>
              </a:ext>
            </a:extLst>
          </p:cNvPr>
          <p:cNvSpPr>
            <a:spLocks noGrp="1" noChangeArrowheads="1"/>
          </p:cNvSpPr>
          <p:nvPr>
            <p:ph type="title"/>
          </p:nvPr>
        </p:nvSpPr>
        <p:spPr/>
        <p:txBody>
          <a:bodyPr/>
          <a:lstStyle/>
          <a:p>
            <a:r>
              <a:rPr lang="en-US" altLang="ar-SA" sz="4800" b="1">
                <a:latin typeface="Arial" panose="020B0604020202020204" pitchFamily="34" charset="0"/>
                <a:cs typeface="Arial" panose="020B0604020202020204" pitchFamily="34" charset="0"/>
              </a:rPr>
              <a:t>Peptic Ulcer</a:t>
            </a:r>
          </a:p>
        </p:txBody>
      </p:sp>
      <p:sp>
        <p:nvSpPr>
          <p:cNvPr id="3075" name="Rectangle 3">
            <a:extLst>
              <a:ext uri="{FF2B5EF4-FFF2-40B4-BE49-F238E27FC236}">
                <a16:creationId xmlns:a16="http://schemas.microsoft.com/office/drawing/2014/main" id="{62125080-097B-4E8C-B5ED-9EAC5FDBCDA2}"/>
              </a:ext>
            </a:extLst>
          </p:cNvPr>
          <p:cNvSpPr>
            <a:spLocks noGrp="1" noChangeArrowheads="1"/>
          </p:cNvSpPr>
          <p:nvPr>
            <p:ph type="body" sz="half" idx="1"/>
          </p:nvPr>
        </p:nvSpPr>
        <p:spPr>
          <a:xfrm>
            <a:off x="358775" y="2667000"/>
            <a:ext cx="4678363" cy="3449638"/>
          </a:xfrm>
        </p:spPr>
        <p:txBody>
          <a:bodyPr lIns="0" tIns="0" rIns="0" bIns="0"/>
          <a:lstStyle/>
          <a:p>
            <a:pPr>
              <a:buFontTx/>
              <a:buNone/>
            </a:pPr>
            <a:r>
              <a:rPr lang="en-US" altLang="ar-SA" sz="2800" b="1">
                <a:latin typeface="Arial" panose="020B0604020202020204" pitchFamily="34" charset="0"/>
                <a:cs typeface="Arial" panose="020B0604020202020204" pitchFamily="34" charset="0"/>
              </a:rPr>
              <a:t>A breach in the mucosa of the alimentary tract, which extends through the muscularis mucosa into the submucosa or deeper.</a:t>
            </a:r>
          </a:p>
          <a:p>
            <a:pPr>
              <a:buFontTx/>
              <a:buNone/>
            </a:pPr>
            <a:endParaRPr lang="en-US" altLang="ar-SA" sz="2800" b="1">
              <a:latin typeface="Arial" panose="020B0604020202020204" pitchFamily="34" charset="0"/>
              <a:cs typeface="Arial" panose="020B0604020202020204" pitchFamily="34" charset="0"/>
            </a:endParaRPr>
          </a:p>
        </p:txBody>
      </p:sp>
      <p:pic>
        <p:nvPicPr>
          <p:cNvPr id="3076" name="Picture 5" descr="gastricUlcer">
            <a:extLst>
              <a:ext uri="{FF2B5EF4-FFF2-40B4-BE49-F238E27FC236}">
                <a16:creationId xmlns:a16="http://schemas.microsoft.com/office/drawing/2014/main" id="{B5AB10C5-75AB-4B8C-A53E-23FA8DE83FAB}"/>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257800" y="2209800"/>
            <a:ext cx="3429000" cy="3733800"/>
          </a:xfrm>
          <a:noFill/>
          <a:ln w="38100">
            <a:solidFill>
              <a:srgbClr val="000000"/>
            </a:solid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A59087F-9AB1-45C1-A2DB-DF7A67D00B95}"/>
              </a:ext>
            </a:extLst>
          </p:cNvPr>
          <p:cNvSpPr>
            <a:spLocks noGrp="1" noChangeArrowheads="1"/>
          </p:cNvSpPr>
          <p:nvPr>
            <p:ph type="title"/>
          </p:nvPr>
        </p:nvSpPr>
        <p:spPr/>
        <p:txBody>
          <a:bodyPr/>
          <a:lstStyle/>
          <a:p>
            <a:r>
              <a:rPr lang="en-US" altLang="ar-SA"/>
              <a:t>Proton-Pump Inhibitors</a:t>
            </a:r>
          </a:p>
        </p:txBody>
      </p:sp>
      <p:sp>
        <p:nvSpPr>
          <p:cNvPr id="21507" name="Rectangle 3">
            <a:extLst>
              <a:ext uri="{FF2B5EF4-FFF2-40B4-BE49-F238E27FC236}">
                <a16:creationId xmlns:a16="http://schemas.microsoft.com/office/drawing/2014/main" id="{79ACB5DF-34DA-4E2D-8F22-9AD29B39DBB6}"/>
              </a:ext>
            </a:extLst>
          </p:cNvPr>
          <p:cNvSpPr>
            <a:spLocks noGrp="1" noChangeArrowheads="1"/>
          </p:cNvSpPr>
          <p:nvPr>
            <p:ph type="body" idx="1"/>
          </p:nvPr>
        </p:nvSpPr>
        <p:spPr>
          <a:xfrm>
            <a:off x="395288" y="1557338"/>
            <a:ext cx="8462962" cy="5086350"/>
          </a:xfrm>
          <a:ln>
            <a:solidFill>
              <a:schemeClr val="tx2"/>
            </a:solidFill>
            <a:miter lim="800000"/>
            <a:headEnd/>
            <a:tailEnd/>
          </a:ln>
        </p:spPr>
        <p:txBody>
          <a:bodyPr/>
          <a:lstStyle/>
          <a:p>
            <a:pPr algn="just">
              <a:lnSpc>
                <a:spcPct val="90000"/>
              </a:lnSpc>
              <a:buFont typeface="Wingdings" pitchFamily="2" charset="2"/>
              <a:buNone/>
              <a:defRPr/>
            </a:pPr>
            <a:r>
              <a:rPr lang="en-US" altLang="ar-SA" sz="2800" dirty="0">
                <a:solidFill>
                  <a:schemeClr val="tx2"/>
                </a:solidFill>
              </a:rPr>
              <a:t>Omeprazole: </a:t>
            </a:r>
          </a:p>
          <a:p>
            <a:pPr algn="just">
              <a:lnSpc>
                <a:spcPct val="90000"/>
              </a:lnSpc>
              <a:buFont typeface="Wingdings" pitchFamily="2" charset="2"/>
              <a:buChar char="§"/>
              <a:defRPr/>
            </a:pPr>
            <a:r>
              <a:rPr lang="en-US" altLang="ar-SA" sz="2800" dirty="0"/>
              <a:t>Causes </a:t>
            </a:r>
            <a:r>
              <a:rPr lang="en-US" altLang="ar-SA" sz="2800" dirty="0">
                <a:solidFill>
                  <a:schemeClr val="tx2"/>
                </a:solidFill>
              </a:rPr>
              <a:t>irreversible</a:t>
            </a:r>
            <a:r>
              <a:rPr lang="en-US" altLang="ar-SA" sz="2800" dirty="0"/>
              <a:t> inhibition of the </a:t>
            </a:r>
            <a:r>
              <a:rPr lang="en-US" altLang="ar-SA" sz="2800" dirty="0">
                <a:solidFill>
                  <a:schemeClr val="tx2"/>
                </a:solidFill>
              </a:rPr>
              <a:t>H</a:t>
            </a:r>
            <a:r>
              <a:rPr lang="en-US" altLang="ar-SA" sz="2800" baseline="30000" dirty="0">
                <a:solidFill>
                  <a:schemeClr val="tx2"/>
                </a:solidFill>
              </a:rPr>
              <a:t>+</a:t>
            </a:r>
            <a:r>
              <a:rPr lang="en-US" altLang="ar-SA" sz="2800" dirty="0">
                <a:solidFill>
                  <a:schemeClr val="tx2"/>
                </a:solidFill>
              </a:rPr>
              <a:t>/ K</a:t>
            </a:r>
            <a:r>
              <a:rPr lang="en-US" altLang="ar-SA" sz="2800" baseline="30000" dirty="0">
                <a:solidFill>
                  <a:schemeClr val="tx2"/>
                </a:solidFill>
              </a:rPr>
              <a:t>+ </a:t>
            </a:r>
            <a:r>
              <a:rPr lang="en-US" altLang="ar-SA" sz="2800" dirty="0">
                <a:solidFill>
                  <a:schemeClr val="tx2"/>
                </a:solidFill>
              </a:rPr>
              <a:t>ATPase</a:t>
            </a:r>
            <a:r>
              <a:rPr lang="en-US" altLang="ar-SA" sz="2800" dirty="0"/>
              <a:t>, blocking the transport of hydrogen into the lumen.</a:t>
            </a:r>
          </a:p>
          <a:p>
            <a:pPr algn="just">
              <a:lnSpc>
                <a:spcPct val="90000"/>
              </a:lnSpc>
              <a:buFont typeface="Wingdings" pitchFamily="2" charset="2"/>
              <a:buChar char="§"/>
              <a:defRPr/>
            </a:pPr>
            <a:r>
              <a:rPr lang="en-US" altLang="ar-SA" sz="2800" dirty="0"/>
              <a:t>Reduces both basal and stimulated acid secretion</a:t>
            </a:r>
          </a:p>
          <a:p>
            <a:pPr algn="just">
              <a:lnSpc>
                <a:spcPct val="90000"/>
              </a:lnSpc>
              <a:buFont typeface="Wingdings" pitchFamily="2" charset="2"/>
              <a:buChar char="§"/>
              <a:defRPr/>
            </a:pPr>
            <a:r>
              <a:rPr lang="en-US" altLang="ar-SA" sz="2800" dirty="0"/>
              <a:t>Single 20mg dose </a:t>
            </a:r>
            <a:r>
              <a:rPr lang="en-US" altLang="ar-SA" sz="2800" dirty="0">
                <a:sym typeface="Symbol" pitchFamily="18" charset="2"/>
              </a:rPr>
              <a:t> acidity by 90% over 24h</a:t>
            </a:r>
          </a:p>
          <a:p>
            <a:pPr marL="0" indent="0" algn="just">
              <a:lnSpc>
                <a:spcPct val="90000"/>
              </a:lnSpc>
              <a:buFontTx/>
              <a:buNone/>
              <a:defRPr/>
            </a:pPr>
            <a:r>
              <a:rPr lang="en-US" altLang="ar-SA" sz="2400" b="1" u="sng" dirty="0">
                <a:solidFill>
                  <a:schemeClr val="tx2"/>
                </a:solidFill>
                <a:sym typeface="Symbol" pitchFamily="18" charset="2"/>
              </a:rPr>
              <a:t>Biological half life of omeprazole outlasts its plasma half life </a:t>
            </a:r>
            <a:r>
              <a:rPr lang="en-US" altLang="ar-SA" sz="2400" b="1" u="sng" dirty="0">
                <a:solidFill>
                  <a:srgbClr val="FFC000"/>
                </a:solidFill>
                <a:sym typeface="Symbol" pitchFamily="18" charset="2"/>
              </a:rPr>
              <a:t>(Hit &amp; Run).</a:t>
            </a:r>
          </a:p>
          <a:p>
            <a:pPr algn="just">
              <a:lnSpc>
                <a:spcPct val="90000"/>
              </a:lnSpc>
              <a:buFont typeface="Wingdings" pitchFamily="2" charset="2"/>
              <a:buChar char="§"/>
              <a:defRPr/>
            </a:pPr>
            <a:r>
              <a:rPr lang="en-US" altLang="ar-SA" sz="2800" dirty="0" err="1">
                <a:sym typeface="Symbol" pitchFamily="18" charset="2"/>
              </a:rPr>
              <a:t>Prodrugs</a:t>
            </a:r>
            <a:r>
              <a:rPr lang="en-US" altLang="ar-SA" sz="2800" dirty="0">
                <a:sym typeface="Symbol" pitchFamily="18" charset="2"/>
              </a:rPr>
              <a:t> </a:t>
            </a:r>
          </a:p>
          <a:p>
            <a:pPr algn="just">
              <a:lnSpc>
                <a:spcPct val="90000"/>
              </a:lnSpc>
              <a:buFont typeface="Wingdings" pitchFamily="2" charset="2"/>
              <a:buChar char="§"/>
              <a:defRPr/>
            </a:pPr>
            <a:r>
              <a:rPr lang="en-US" altLang="ar-SA" sz="2800" dirty="0"/>
              <a:t>Must be given as </a:t>
            </a:r>
            <a:r>
              <a:rPr lang="en-US" altLang="ar-SA" sz="2800" dirty="0">
                <a:solidFill>
                  <a:schemeClr val="tx2"/>
                </a:solidFill>
              </a:rPr>
              <a:t>enteric coated</a:t>
            </a:r>
            <a:r>
              <a:rPr lang="en-US" altLang="ar-SA" sz="2800" dirty="0"/>
              <a:t> granules as it’s degraded by low pH</a:t>
            </a:r>
          </a:p>
          <a:p>
            <a:pPr algn="just">
              <a:lnSpc>
                <a:spcPct val="90000"/>
              </a:lnSpc>
              <a:buFont typeface="Wingdings" pitchFamily="2" charset="2"/>
              <a:buChar char="§"/>
              <a:defRPr/>
            </a:pPr>
            <a:r>
              <a:rPr lang="en-US" altLang="ar-SA" sz="2800" dirty="0"/>
              <a:t>Absorbed in the Small intestine</a:t>
            </a:r>
          </a:p>
          <a:p>
            <a:pPr algn="just">
              <a:lnSpc>
                <a:spcPct val="90000"/>
              </a:lnSpc>
              <a:buFont typeface="Wingdings" pitchFamily="2" charset="2"/>
              <a:buChar char="§"/>
              <a:defRPr/>
            </a:pPr>
            <a:r>
              <a:rPr lang="en-US" altLang="ar-SA" sz="2800" dirty="0"/>
              <a:t>Excreted in urine and feces.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0601B3D-B4DC-493E-96BF-E82756336294}"/>
              </a:ext>
            </a:extLst>
          </p:cNvPr>
          <p:cNvSpPr>
            <a:spLocks noGrp="1"/>
          </p:cNvSpPr>
          <p:nvPr>
            <p:ph type="title"/>
          </p:nvPr>
        </p:nvSpPr>
        <p:spPr/>
        <p:txBody>
          <a:bodyPr/>
          <a:lstStyle/>
          <a:p>
            <a:pPr algn="just"/>
            <a:r>
              <a:rPr lang="en-US" altLang="ar-SA"/>
              <a:t>Preparations</a:t>
            </a:r>
            <a:endParaRPr lang="ar-SA" altLang="ar-SA"/>
          </a:p>
        </p:txBody>
      </p:sp>
      <p:sp>
        <p:nvSpPr>
          <p:cNvPr id="22531" name="Content Placeholder 2">
            <a:extLst>
              <a:ext uri="{FF2B5EF4-FFF2-40B4-BE49-F238E27FC236}">
                <a16:creationId xmlns:a16="http://schemas.microsoft.com/office/drawing/2014/main" id="{BC034154-61B9-4AC5-B47D-9B0112351C73}"/>
              </a:ext>
            </a:extLst>
          </p:cNvPr>
          <p:cNvSpPr>
            <a:spLocks noGrp="1"/>
          </p:cNvSpPr>
          <p:nvPr>
            <p:ph idx="1"/>
          </p:nvPr>
        </p:nvSpPr>
        <p:spPr>
          <a:xfrm>
            <a:off x="685800" y="1981200"/>
            <a:ext cx="7772400" cy="4519613"/>
          </a:xfrm>
        </p:spPr>
        <p:txBody>
          <a:bodyPr/>
          <a:lstStyle/>
          <a:p>
            <a:pPr algn="just">
              <a:defRPr/>
            </a:pPr>
            <a:r>
              <a:rPr lang="en-US" altLang="ar-SA" b="1" dirty="0">
                <a:solidFill>
                  <a:schemeClr val="accent4"/>
                </a:solidFill>
              </a:rPr>
              <a:t>Lansoprazole</a:t>
            </a:r>
          </a:p>
          <a:p>
            <a:pPr algn="just">
              <a:defRPr/>
            </a:pPr>
            <a:r>
              <a:rPr lang="en-US" altLang="ar-SA" b="1" dirty="0">
                <a:solidFill>
                  <a:schemeClr val="accent4"/>
                </a:solidFill>
              </a:rPr>
              <a:t>Dexlansoprazole, </a:t>
            </a:r>
          </a:p>
          <a:p>
            <a:pPr algn="just">
              <a:defRPr/>
            </a:pPr>
            <a:r>
              <a:rPr lang="en-US" altLang="ar-SA" b="1" dirty="0">
                <a:solidFill>
                  <a:schemeClr val="accent4"/>
                </a:solidFill>
              </a:rPr>
              <a:t>Esomeprazole,</a:t>
            </a:r>
          </a:p>
          <a:p>
            <a:pPr algn="just">
              <a:defRPr/>
            </a:pPr>
            <a:r>
              <a:rPr lang="en-US" altLang="ar-SA" b="1" dirty="0">
                <a:solidFill>
                  <a:schemeClr val="accent4"/>
                </a:solidFill>
              </a:rPr>
              <a:t>Pantoprazole, and  </a:t>
            </a:r>
          </a:p>
          <a:p>
            <a:pPr algn="just">
              <a:defRPr/>
            </a:pPr>
            <a:r>
              <a:rPr lang="en-US" altLang="ar-SA" b="1" dirty="0">
                <a:solidFill>
                  <a:schemeClr val="accent4"/>
                </a:solidFill>
              </a:rPr>
              <a:t>Rabeprazole. </a:t>
            </a:r>
          </a:p>
          <a:p>
            <a:pPr algn="just">
              <a:defRPr/>
            </a:pPr>
            <a:endParaRPr lang="en-US" altLang="ar-SA" sz="2800" dirty="0"/>
          </a:p>
          <a:p>
            <a:pPr algn="just">
              <a:buFontTx/>
              <a:buNone/>
              <a:defRPr/>
            </a:pPr>
            <a:r>
              <a:rPr lang="en-US" altLang="ar-SA" sz="2800" dirty="0">
                <a:solidFill>
                  <a:schemeClr val="tx2"/>
                </a:solidFill>
              </a:rPr>
              <a:t>Omeprazole and lansoprazole are available over the counter for short-term treatment of GERD</a:t>
            </a:r>
            <a:r>
              <a:rPr lang="en-US" altLang="ar-SA" sz="2800" dirty="0"/>
              <a:t>.</a:t>
            </a:r>
          </a:p>
          <a:p>
            <a:pPr algn="just">
              <a:buFontTx/>
              <a:buNone/>
              <a:defRPr/>
            </a:pPr>
            <a:endParaRPr lang="en-US" altLang="ar-SA"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0DAFA3B-1D00-4F0E-BD47-FE70791B24C1}"/>
              </a:ext>
            </a:extLst>
          </p:cNvPr>
          <p:cNvSpPr>
            <a:spLocks noGrp="1" noChangeArrowheads="1"/>
          </p:cNvSpPr>
          <p:nvPr>
            <p:ph type="title"/>
          </p:nvPr>
        </p:nvSpPr>
        <p:spPr/>
        <p:txBody>
          <a:bodyPr/>
          <a:lstStyle/>
          <a:p>
            <a:pPr algn="l"/>
            <a:r>
              <a:rPr lang="en-US" altLang="ar-SA"/>
              <a:t>Indications:</a:t>
            </a:r>
          </a:p>
        </p:txBody>
      </p:sp>
      <p:sp>
        <p:nvSpPr>
          <p:cNvPr id="23555" name="Rectangle 3">
            <a:extLst>
              <a:ext uri="{FF2B5EF4-FFF2-40B4-BE49-F238E27FC236}">
                <a16:creationId xmlns:a16="http://schemas.microsoft.com/office/drawing/2014/main" id="{FEE6DD0E-853B-4C11-83BD-3DB5502DD449}"/>
              </a:ext>
            </a:extLst>
          </p:cNvPr>
          <p:cNvSpPr>
            <a:spLocks noGrp="1" noChangeArrowheads="1"/>
          </p:cNvSpPr>
          <p:nvPr>
            <p:ph type="body" idx="1"/>
          </p:nvPr>
        </p:nvSpPr>
        <p:spPr/>
        <p:txBody>
          <a:bodyPr/>
          <a:lstStyle/>
          <a:p>
            <a:pPr marL="609600" indent="-609600">
              <a:buFontTx/>
              <a:buAutoNum type="arabicPeriod"/>
            </a:pPr>
            <a:r>
              <a:rPr lang="en-US" altLang="ar-SA"/>
              <a:t>Peptic ulcer</a:t>
            </a:r>
          </a:p>
          <a:p>
            <a:pPr marL="609600" indent="-609600">
              <a:buFontTx/>
              <a:buAutoNum type="arabicPeriod"/>
            </a:pPr>
            <a:r>
              <a:rPr lang="en-US" altLang="ar-SA"/>
              <a:t>Stress ulcer</a:t>
            </a:r>
          </a:p>
          <a:p>
            <a:pPr marL="609600" indent="-609600">
              <a:buFontTx/>
              <a:buAutoNum type="arabicPeriod"/>
            </a:pPr>
            <a:r>
              <a:rPr lang="en-US" altLang="ar-SA"/>
              <a:t>Drug of choice for </a:t>
            </a:r>
            <a:r>
              <a:rPr lang="en-US" altLang="ar-SA">
                <a:solidFill>
                  <a:schemeClr val="tx2"/>
                </a:solidFill>
              </a:rPr>
              <a:t>Zollinger-Ellison syndrome</a:t>
            </a:r>
            <a:r>
              <a:rPr lang="en-US" altLang="ar-SA"/>
              <a:t>?</a:t>
            </a:r>
          </a:p>
          <a:p>
            <a:pPr marL="609600" indent="-609600">
              <a:buFontTx/>
              <a:buNone/>
            </a:pPr>
            <a:r>
              <a:rPr lang="en-US" altLang="ar-SA"/>
              <a:t>    Gasrtin-producing tumor of the pancreas</a:t>
            </a:r>
          </a:p>
          <a:p>
            <a:pPr marL="609600" indent="-609600">
              <a:buFontTx/>
              <a:buNone/>
            </a:pPr>
            <a:r>
              <a:rPr lang="en-US" altLang="ar-SA">
                <a:solidFill>
                  <a:schemeClr val="tx2"/>
                </a:solidFill>
              </a:rPr>
              <a:t>3.</a:t>
            </a:r>
            <a:r>
              <a:rPr lang="en-US" altLang="ar-SA"/>
              <a:t> GERD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5285AA9-B4FC-4AB2-AB4A-3389345875A5}"/>
              </a:ext>
            </a:extLst>
          </p:cNvPr>
          <p:cNvSpPr>
            <a:spLocks noGrp="1" noChangeArrowheads="1"/>
          </p:cNvSpPr>
          <p:nvPr>
            <p:ph type="title"/>
          </p:nvPr>
        </p:nvSpPr>
        <p:spPr/>
        <p:txBody>
          <a:bodyPr/>
          <a:lstStyle/>
          <a:p>
            <a:r>
              <a:rPr lang="en-US" altLang="ar-SA"/>
              <a:t>Proton-Pump Inhibitors</a:t>
            </a:r>
          </a:p>
        </p:txBody>
      </p:sp>
      <p:sp>
        <p:nvSpPr>
          <p:cNvPr id="24579" name="Rectangle 3">
            <a:extLst>
              <a:ext uri="{FF2B5EF4-FFF2-40B4-BE49-F238E27FC236}">
                <a16:creationId xmlns:a16="http://schemas.microsoft.com/office/drawing/2014/main" id="{C52DF7FD-3BC0-4E68-911E-663CD8C12516}"/>
              </a:ext>
            </a:extLst>
          </p:cNvPr>
          <p:cNvSpPr>
            <a:spLocks noGrp="1" noChangeArrowheads="1"/>
          </p:cNvSpPr>
          <p:nvPr>
            <p:ph type="body" idx="1"/>
          </p:nvPr>
        </p:nvSpPr>
        <p:spPr>
          <a:xfrm>
            <a:off x="685800" y="1700213"/>
            <a:ext cx="8172450" cy="5014912"/>
          </a:xfrm>
        </p:spPr>
        <p:txBody>
          <a:bodyPr/>
          <a:lstStyle/>
          <a:p>
            <a:pPr marL="609600" indent="-609600" algn="just">
              <a:buFontTx/>
              <a:buNone/>
            </a:pPr>
            <a:r>
              <a:rPr lang="en-US" altLang="ar-SA" sz="2400">
                <a:solidFill>
                  <a:schemeClr val="tx2"/>
                </a:solidFill>
              </a:rPr>
              <a:t>Adverse effects:</a:t>
            </a:r>
          </a:p>
          <a:p>
            <a:pPr marL="609600" indent="-609600" algn="just">
              <a:buFontTx/>
              <a:buAutoNum type="arabicPeriod"/>
            </a:pPr>
            <a:r>
              <a:rPr lang="en-US" altLang="ar-SA" sz="2400"/>
              <a:t>Diarrhea, colic, headache and diziness</a:t>
            </a:r>
          </a:p>
          <a:p>
            <a:pPr marL="609600" indent="-609600" algn="just">
              <a:buFontTx/>
              <a:buAutoNum type="arabicPeriod"/>
            </a:pPr>
            <a:r>
              <a:rPr lang="en-US" altLang="ar-SA" sz="2400"/>
              <a:t>Inhibit metabolism of warfarin, phenytoin</a:t>
            </a:r>
          </a:p>
          <a:p>
            <a:pPr marL="609600" indent="-609600" algn="just">
              <a:buFontTx/>
              <a:buAutoNum type="arabicPeriod"/>
            </a:pPr>
            <a:r>
              <a:rPr lang="en-US" altLang="ar-SA" sz="2400"/>
              <a:t>Prolonged inhibition of acid secretion </a:t>
            </a:r>
            <a:r>
              <a:rPr lang="en-US" altLang="ar-SA" sz="2000">
                <a:sym typeface="Symbol" panose="05050102010706020507" pitchFamily="18" charset="2"/>
              </a:rPr>
              <a:t> risk of gastric neoplasia, low vit B12 and </a:t>
            </a:r>
            <a:r>
              <a:rPr lang="en-US" altLang="ar-SA" sz="2000"/>
              <a:t>incomplete absorption of calcium carbonate products. An effective option would be to use calcium citrate as a source of calcium. </a:t>
            </a:r>
            <a:endParaRPr lang="en-US" altLang="ar-SA" sz="2000" b="1">
              <a:sym typeface="Symbol" panose="05050102010706020507" pitchFamily="18" charset="2"/>
            </a:endParaRPr>
          </a:p>
          <a:p>
            <a:pPr marL="609600" indent="-609600" algn="just">
              <a:buFontTx/>
              <a:buAutoNum type="arabicPeriod"/>
            </a:pPr>
            <a:r>
              <a:rPr lang="en-US" altLang="ar-SA" sz="2400"/>
              <a:t>Increased risk of fractures of the hip, wrist, and spine (for one year or greater)</a:t>
            </a:r>
          </a:p>
          <a:p>
            <a:pPr marL="609600" indent="-609600" algn="just">
              <a:buFontTx/>
              <a:buAutoNum type="arabicPeriod"/>
            </a:pPr>
            <a:r>
              <a:rPr lang="en-US" altLang="ar-SA" sz="2400"/>
              <a:t>PPIs, particularly omeprazole, have been shown to decrease the effectiveness of clopidogrel due to inhibition of CYP2C19.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CC12D23-56D6-4E52-9B3A-07163F3FD0DB}"/>
              </a:ext>
            </a:extLst>
          </p:cNvPr>
          <p:cNvSpPr>
            <a:spLocks noGrp="1" noChangeArrowheads="1"/>
          </p:cNvSpPr>
          <p:nvPr>
            <p:ph type="title"/>
          </p:nvPr>
        </p:nvSpPr>
        <p:spPr/>
        <p:txBody>
          <a:bodyPr/>
          <a:lstStyle/>
          <a:p>
            <a:r>
              <a:rPr lang="en-US" altLang="ar-SA"/>
              <a:t>Anticholinergic drugs</a:t>
            </a:r>
          </a:p>
        </p:txBody>
      </p:sp>
      <p:sp>
        <p:nvSpPr>
          <p:cNvPr id="25603" name="Rectangle 3">
            <a:extLst>
              <a:ext uri="{FF2B5EF4-FFF2-40B4-BE49-F238E27FC236}">
                <a16:creationId xmlns:a16="http://schemas.microsoft.com/office/drawing/2014/main" id="{AEF0CA16-F1F6-455E-B1AB-2ECB5BF0D0ED}"/>
              </a:ext>
            </a:extLst>
          </p:cNvPr>
          <p:cNvSpPr>
            <a:spLocks noGrp="1" noChangeArrowheads="1"/>
          </p:cNvSpPr>
          <p:nvPr>
            <p:ph type="body" idx="1"/>
          </p:nvPr>
        </p:nvSpPr>
        <p:spPr/>
        <p:txBody>
          <a:bodyPr/>
          <a:lstStyle/>
          <a:p>
            <a:pPr>
              <a:buFont typeface="Wingdings" panose="05000000000000000000" pitchFamily="2" charset="2"/>
              <a:buChar char="§"/>
            </a:pPr>
            <a:r>
              <a:rPr lang="en-US" altLang="ar-SA"/>
              <a:t>Selective M</a:t>
            </a:r>
            <a:r>
              <a:rPr lang="en-US" altLang="ar-SA" b="1" baseline="-25000"/>
              <a:t>1</a:t>
            </a:r>
            <a:r>
              <a:rPr lang="en-US" altLang="ar-SA" baseline="-25000"/>
              <a:t> </a:t>
            </a:r>
            <a:r>
              <a:rPr lang="en-US" altLang="ar-SA"/>
              <a:t>receptor antagonists: (M</a:t>
            </a:r>
            <a:r>
              <a:rPr lang="en-US" altLang="ar-SA" b="1" baseline="-25000"/>
              <a:t>1 </a:t>
            </a:r>
            <a:r>
              <a:rPr lang="en-US" altLang="ar-SA"/>
              <a:t>receptors in autonomic ganglia)</a:t>
            </a:r>
          </a:p>
          <a:p>
            <a:pPr>
              <a:buFont typeface="Wingdings" panose="05000000000000000000" pitchFamily="2" charset="2"/>
              <a:buNone/>
            </a:pPr>
            <a:r>
              <a:rPr lang="en-US" altLang="ar-SA"/>
              <a:t>   </a:t>
            </a:r>
            <a:r>
              <a:rPr lang="en-US" altLang="ar-SA">
                <a:solidFill>
                  <a:schemeClr val="tx2"/>
                </a:solidFill>
              </a:rPr>
              <a:t>Pirenzepine, Telenzepine</a:t>
            </a:r>
          </a:p>
          <a:p>
            <a:pPr>
              <a:buFont typeface="Wingdings" panose="05000000000000000000" pitchFamily="2" charset="2"/>
              <a:buChar char="§"/>
            </a:pPr>
            <a:r>
              <a:rPr lang="en-US" altLang="ar-SA"/>
              <a:t>Inhibit gastric acid secretion with minimal unwanted effects of cholinergic blockade</a:t>
            </a:r>
          </a:p>
          <a:p>
            <a:pPr>
              <a:buFont typeface="Wingdings" panose="05000000000000000000" pitchFamily="2" charset="2"/>
              <a:buChar char="§"/>
            </a:pPr>
            <a:r>
              <a:rPr lang="en-US" altLang="ar-SA"/>
              <a:t>Less effective than other antisecretory drugs.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6708748-B715-4AD6-BC79-BF0B4FE25008}"/>
              </a:ext>
            </a:extLst>
          </p:cNvPr>
          <p:cNvSpPr>
            <a:spLocks noGrp="1" noChangeArrowheads="1"/>
          </p:cNvSpPr>
          <p:nvPr>
            <p:ph type="title"/>
          </p:nvPr>
        </p:nvSpPr>
        <p:spPr>
          <a:ln w="28575">
            <a:solidFill>
              <a:schemeClr val="tx1"/>
            </a:solidFill>
            <a:miter lim="800000"/>
            <a:headEnd/>
            <a:tailEnd/>
          </a:ln>
        </p:spPr>
        <p:txBody>
          <a:bodyPr/>
          <a:lstStyle/>
          <a:p>
            <a:pPr>
              <a:defRPr/>
            </a:pPr>
            <a:r>
              <a:rPr lang="en-US" altLang="ar-SA" dirty="0"/>
              <a:t>Protective agents: PGS </a:t>
            </a:r>
            <a:r>
              <a:rPr lang="en-US" altLang="ar-SA" sz="4000" dirty="0">
                <a:solidFill>
                  <a:schemeClr val="tx1">
                    <a:lumMod val="95000"/>
                  </a:schemeClr>
                </a:solidFill>
              </a:rPr>
              <a:t>Misoprostol</a:t>
            </a:r>
          </a:p>
        </p:txBody>
      </p:sp>
      <p:sp>
        <p:nvSpPr>
          <p:cNvPr id="26627" name="Rectangle 3">
            <a:extLst>
              <a:ext uri="{FF2B5EF4-FFF2-40B4-BE49-F238E27FC236}">
                <a16:creationId xmlns:a16="http://schemas.microsoft.com/office/drawing/2014/main" id="{43EC2CD3-C6D9-415C-AB3A-EA90D93F16D9}"/>
              </a:ext>
            </a:extLst>
          </p:cNvPr>
          <p:cNvSpPr>
            <a:spLocks noGrp="1" noChangeArrowheads="1"/>
          </p:cNvSpPr>
          <p:nvPr>
            <p:ph type="body" idx="1"/>
          </p:nvPr>
        </p:nvSpPr>
        <p:spPr>
          <a:xfrm>
            <a:off x="685800" y="1981200"/>
            <a:ext cx="7772400" cy="4419600"/>
          </a:xfrm>
        </p:spPr>
        <p:txBody>
          <a:bodyPr/>
          <a:lstStyle/>
          <a:p>
            <a:pPr>
              <a:lnSpc>
                <a:spcPct val="90000"/>
              </a:lnSpc>
              <a:buFont typeface="Wingdings" panose="05000000000000000000" pitchFamily="2" charset="2"/>
              <a:buChar char="§"/>
            </a:pPr>
            <a:r>
              <a:rPr lang="en-US" altLang="ar-SA" sz="2800"/>
              <a:t>Congener of prostaglandin E</a:t>
            </a:r>
            <a:r>
              <a:rPr lang="en-US" altLang="ar-SA" sz="2800" baseline="-25000"/>
              <a:t>1 </a:t>
            </a:r>
            <a:r>
              <a:rPr lang="en-US" altLang="ar-SA" sz="2800"/>
              <a:t>that acts on the parietal cells to:</a:t>
            </a:r>
          </a:p>
          <a:p>
            <a:pPr>
              <a:lnSpc>
                <a:spcPct val="90000"/>
              </a:lnSpc>
              <a:buFont typeface="Wingdings" panose="05000000000000000000" pitchFamily="2" charset="2"/>
              <a:buNone/>
            </a:pPr>
            <a:r>
              <a:rPr lang="en-US" altLang="ar-SA" sz="2800"/>
              <a:t>  </a:t>
            </a:r>
            <a:r>
              <a:rPr lang="en-US" altLang="ar-SA" sz="2800">
                <a:solidFill>
                  <a:schemeClr val="tx2"/>
                </a:solidFill>
              </a:rPr>
              <a:t>1. Inhibit acid secretion</a:t>
            </a:r>
          </a:p>
          <a:p>
            <a:pPr>
              <a:lnSpc>
                <a:spcPct val="90000"/>
              </a:lnSpc>
              <a:buFont typeface="Wingdings" panose="05000000000000000000" pitchFamily="2" charset="2"/>
              <a:buNone/>
            </a:pPr>
            <a:r>
              <a:rPr lang="en-US" altLang="ar-SA" sz="2800">
                <a:solidFill>
                  <a:schemeClr val="tx2"/>
                </a:solidFill>
              </a:rPr>
              <a:t>  2. Stimulate bicarbonate secretion</a:t>
            </a:r>
          </a:p>
          <a:p>
            <a:pPr>
              <a:lnSpc>
                <a:spcPct val="90000"/>
              </a:lnSpc>
              <a:buFont typeface="Wingdings" panose="05000000000000000000" pitchFamily="2" charset="2"/>
              <a:buNone/>
            </a:pPr>
            <a:r>
              <a:rPr lang="en-US" altLang="ar-SA" sz="2800">
                <a:solidFill>
                  <a:schemeClr val="tx2"/>
                </a:solidFill>
              </a:rPr>
              <a:t>  3. Stimulate mucus production.</a:t>
            </a:r>
          </a:p>
          <a:p>
            <a:pPr>
              <a:lnSpc>
                <a:spcPct val="90000"/>
              </a:lnSpc>
              <a:buFont typeface="Wingdings" panose="05000000000000000000" pitchFamily="2" charset="2"/>
              <a:buNone/>
            </a:pPr>
            <a:r>
              <a:rPr lang="en-US" altLang="ar-SA" sz="2800">
                <a:solidFill>
                  <a:schemeClr val="tx2"/>
                </a:solidFill>
              </a:rPr>
              <a:t>  4. Increase blood flow </a:t>
            </a:r>
          </a:p>
          <a:p>
            <a:pPr>
              <a:lnSpc>
                <a:spcPct val="90000"/>
              </a:lnSpc>
              <a:buFont typeface="Wingdings" panose="05000000000000000000" pitchFamily="2" charset="2"/>
              <a:buChar char="§"/>
            </a:pPr>
            <a:r>
              <a:rPr lang="en-US" altLang="ar-SA" sz="2800"/>
              <a:t>Used in patients taking </a:t>
            </a:r>
            <a:r>
              <a:rPr lang="en-US" altLang="ar-SA" sz="2800">
                <a:solidFill>
                  <a:schemeClr val="tx2"/>
                </a:solidFill>
              </a:rPr>
              <a:t>NSAIDs </a:t>
            </a:r>
            <a:r>
              <a:rPr lang="en-US" altLang="ar-SA" sz="2800"/>
              <a:t>who are at risk for gastric ulcers </a:t>
            </a:r>
            <a:r>
              <a:rPr lang="en-US" altLang="ar-SA" sz="2800">
                <a:solidFill>
                  <a:schemeClr val="tx2"/>
                </a:solidFill>
              </a:rPr>
              <a:t>(cytoprotective effect)</a:t>
            </a:r>
          </a:p>
          <a:p>
            <a:pPr>
              <a:lnSpc>
                <a:spcPct val="90000"/>
              </a:lnSpc>
              <a:buFont typeface="Wingdings" panose="05000000000000000000" pitchFamily="2" charset="2"/>
              <a:buChar char="§"/>
            </a:pPr>
            <a:r>
              <a:rPr lang="en-US" altLang="ar-SA" sz="2800"/>
              <a:t>May cause diarrhea and stimulation of uterine contraction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B612B98-9645-4EE5-8BC8-B6CE457B9D0B}"/>
              </a:ext>
            </a:extLst>
          </p:cNvPr>
          <p:cNvSpPr>
            <a:spLocks noGrp="1" noChangeArrowheads="1"/>
          </p:cNvSpPr>
          <p:nvPr>
            <p:ph type="title"/>
          </p:nvPr>
        </p:nvSpPr>
        <p:spPr>
          <a:ln w="38100">
            <a:solidFill>
              <a:schemeClr val="tx1"/>
            </a:solidFill>
            <a:miter lim="800000"/>
            <a:headEnd/>
            <a:tailEnd/>
          </a:ln>
        </p:spPr>
        <p:txBody>
          <a:bodyPr/>
          <a:lstStyle/>
          <a:p>
            <a:pPr algn="l"/>
            <a:r>
              <a:rPr lang="en-US" altLang="ar-SA"/>
              <a:t>Protective agents: Sucralfate</a:t>
            </a:r>
          </a:p>
        </p:txBody>
      </p:sp>
      <p:sp>
        <p:nvSpPr>
          <p:cNvPr id="27651" name="Rectangle 3">
            <a:extLst>
              <a:ext uri="{FF2B5EF4-FFF2-40B4-BE49-F238E27FC236}">
                <a16:creationId xmlns:a16="http://schemas.microsoft.com/office/drawing/2014/main" id="{E4176470-CFBD-4D70-B9BD-551801BCA6CC}"/>
              </a:ext>
            </a:extLst>
          </p:cNvPr>
          <p:cNvSpPr>
            <a:spLocks noGrp="1" noChangeArrowheads="1"/>
          </p:cNvSpPr>
          <p:nvPr>
            <p:ph type="body" idx="1"/>
          </p:nvPr>
        </p:nvSpPr>
        <p:spPr>
          <a:xfrm>
            <a:off x="357188" y="2006600"/>
            <a:ext cx="8501062" cy="4622800"/>
          </a:xfrm>
        </p:spPr>
        <p:txBody>
          <a:bodyPr lIns="0" tIns="0" rIns="0" bIns="0"/>
          <a:lstStyle/>
          <a:p>
            <a:pPr>
              <a:buFont typeface="Wingdings" panose="05000000000000000000" pitchFamily="2" charset="2"/>
              <a:buChar char="§"/>
            </a:pPr>
            <a:r>
              <a:rPr lang="en-US" altLang="ar-SA" sz="2800">
                <a:solidFill>
                  <a:schemeClr val="tx2"/>
                </a:solidFill>
              </a:rPr>
              <a:t>Sucrose sulphate+ Aluminum hydroxide gel</a:t>
            </a:r>
          </a:p>
          <a:p>
            <a:pPr>
              <a:buFont typeface="Wingdings" panose="05000000000000000000" pitchFamily="2" charset="2"/>
              <a:buChar char="§"/>
            </a:pPr>
            <a:r>
              <a:rPr lang="en-US" altLang="ar-SA" sz="2800"/>
              <a:t>Low pH in the stomach causes release of Alu leaving the compound with a strong negative charge </a:t>
            </a:r>
            <a:r>
              <a:rPr lang="en-US" altLang="ar-SA" sz="2800">
                <a:solidFill>
                  <a:srgbClr val="CCFF99"/>
                </a:solidFill>
              </a:rPr>
              <a:t>(only active in acid media)</a:t>
            </a:r>
          </a:p>
          <a:p>
            <a:pPr>
              <a:buFont typeface="Wingdings" panose="05000000000000000000" pitchFamily="2" charset="2"/>
              <a:buChar char="§"/>
            </a:pPr>
            <a:r>
              <a:rPr lang="en-US" altLang="ar-SA" sz="2800">
                <a:solidFill>
                  <a:schemeClr val="tx2"/>
                </a:solidFill>
              </a:rPr>
              <a:t>Adhere to the proteins in the ulcer base, protecting it from further damage.</a:t>
            </a:r>
          </a:p>
          <a:p>
            <a:pPr>
              <a:buFont typeface="Wingdings" panose="05000000000000000000" pitchFamily="2" charset="2"/>
              <a:buChar char="§"/>
            </a:pPr>
            <a:r>
              <a:rPr lang="en-US" altLang="ar-SA" sz="2800">
                <a:solidFill>
                  <a:schemeClr val="tx2"/>
                </a:solidFill>
              </a:rPr>
              <a:t>Stimulates mucus production and inactivate  pepsin &amp; bile</a:t>
            </a:r>
          </a:p>
          <a:p>
            <a:pPr>
              <a:buFont typeface="Wingdings" panose="05000000000000000000" pitchFamily="2" charset="2"/>
              <a:buChar char="§"/>
            </a:pPr>
            <a:r>
              <a:rPr lang="en-US" altLang="ar-SA" sz="2800"/>
              <a:t>Can cause constipation and can interfere with absorption of other drugs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66B2455-0C97-4109-AF7B-5B7F6FF10DE9}"/>
              </a:ext>
            </a:extLst>
          </p:cNvPr>
          <p:cNvSpPr>
            <a:spLocks noGrp="1" noChangeArrowheads="1"/>
          </p:cNvSpPr>
          <p:nvPr>
            <p:ph type="title"/>
          </p:nvPr>
        </p:nvSpPr>
        <p:spPr>
          <a:ln w="38100">
            <a:solidFill>
              <a:schemeClr val="tx1"/>
            </a:solidFill>
            <a:miter lim="800000"/>
            <a:headEnd/>
            <a:tailEnd/>
          </a:ln>
        </p:spPr>
        <p:txBody>
          <a:bodyPr/>
          <a:lstStyle/>
          <a:p>
            <a:pPr algn="l"/>
            <a:r>
              <a:rPr lang="en-US" altLang="ar-SA"/>
              <a:t>Protective agents: Carbenoxolone</a:t>
            </a:r>
          </a:p>
        </p:txBody>
      </p:sp>
      <p:sp>
        <p:nvSpPr>
          <p:cNvPr id="28675" name="Rectangle 3">
            <a:extLst>
              <a:ext uri="{FF2B5EF4-FFF2-40B4-BE49-F238E27FC236}">
                <a16:creationId xmlns:a16="http://schemas.microsoft.com/office/drawing/2014/main" id="{80756E8A-4E1B-49F2-8966-9A1078B132A6}"/>
              </a:ext>
            </a:extLst>
          </p:cNvPr>
          <p:cNvSpPr>
            <a:spLocks noGrp="1" noChangeArrowheads="1"/>
          </p:cNvSpPr>
          <p:nvPr>
            <p:ph type="body" idx="1"/>
          </p:nvPr>
        </p:nvSpPr>
        <p:spPr/>
        <p:txBody>
          <a:bodyPr/>
          <a:lstStyle/>
          <a:p>
            <a:pPr>
              <a:buFont typeface="Wingdings" panose="05000000000000000000" pitchFamily="2" charset="2"/>
              <a:buChar char="§"/>
            </a:pPr>
            <a:r>
              <a:rPr lang="en-US" altLang="ar-SA"/>
              <a:t>Derived from liquorice</a:t>
            </a:r>
          </a:p>
          <a:p>
            <a:pPr>
              <a:buFont typeface="Wingdings" panose="05000000000000000000" pitchFamily="2" charset="2"/>
              <a:buChar char="§"/>
            </a:pPr>
            <a:r>
              <a:rPr lang="en-US" altLang="ar-SA"/>
              <a:t>Enhances </a:t>
            </a:r>
            <a:r>
              <a:rPr lang="en-US" altLang="ar-SA">
                <a:solidFill>
                  <a:schemeClr val="tx2"/>
                </a:solidFill>
              </a:rPr>
              <a:t>mucus secretion</a:t>
            </a:r>
          </a:p>
          <a:p>
            <a:pPr>
              <a:buFont typeface="Wingdings" panose="05000000000000000000" pitchFamily="2" charset="2"/>
              <a:buChar char="§"/>
            </a:pPr>
            <a:r>
              <a:rPr lang="en-US" altLang="ar-SA"/>
              <a:t>Reduces peptic activity and increases PG</a:t>
            </a:r>
          </a:p>
          <a:p>
            <a:pPr>
              <a:buFont typeface="Wingdings" panose="05000000000000000000" pitchFamily="2" charset="2"/>
              <a:buChar char="§"/>
            </a:pPr>
            <a:r>
              <a:rPr lang="en-US" altLang="ar-SA"/>
              <a:t>Causes sodium retention, hypokalemia and edema</a:t>
            </a:r>
          </a:p>
          <a:p>
            <a:pPr>
              <a:buFont typeface="Wingdings" panose="05000000000000000000" pitchFamily="2" charset="2"/>
              <a:buChar char="§"/>
            </a:pPr>
            <a:r>
              <a:rPr lang="en-US" altLang="ar-SA"/>
              <a:t>Its effect is antagonized by spironolactone  </a:t>
            </a:r>
          </a:p>
          <a:p>
            <a:pPr>
              <a:buFont typeface="Wingdings" panose="05000000000000000000" pitchFamily="2" charset="2"/>
              <a:buChar char="§"/>
            </a:pPr>
            <a:endParaRPr lang="en-US" altLang="ar-SA"/>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A8B3BA8-EB35-427F-A654-87F60DD9AE0C}"/>
              </a:ext>
            </a:extLst>
          </p:cNvPr>
          <p:cNvSpPr>
            <a:spLocks noGrp="1" noChangeArrowheads="1"/>
          </p:cNvSpPr>
          <p:nvPr>
            <p:ph type="title"/>
          </p:nvPr>
        </p:nvSpPr>
        <p:spPr>
          <a:ln w="38100">
            <a:solidFill>
              <a:schemeClr val="tx1"/>
            </a:solidFill>
            <a:miter lim="800000"/>
            <a:headEnd/>
            <a:tailEnd/>
          </a:ln>
        </p:spPr>
        <p:txBody>
          <a:bodyPr/>
          <a:lstStyle/>
          <a:p>
            <a:pPr algn="l"/>
            <a:r>
              <a:rPr lang="en-US" altLang="ar-SA" sz="4000"/>
              <a:t>Protective agents:Colloidal bismuth</a:t>
            </a:r>
          </a:p>
        </p:txBody>
      </p:sp>
      <p:sp>
        <p:nvSpPr>
          <p:cNvPr id="29699" name="Rectangle 3">
            <a:extLst>
              <a:ext uri="{FF2B5EF4-FFF2-40B4-BE49-F238E27FC236}">
                <a16:creationId xmlns:a16="http://schemas.microsoft.com/office/drawing/2014/main" id="{665C136D-1BE6-47DE-AA43-25F804B2E44A}"/>
              </a:ext>
            </a:extLst>
          </p:cNvPr>
          <p:cNvSpPr>
            <a:spLocks noGrp="1" noChangeArrowheads="1"/>
          </p:cNvSpPr>
          <p:nvPr>
            <p:ph type="body" idx="1"/>
          </p:nvPr>
        </p:nvSpPr>
        <p:spPr/>
        <p:txBody>
          <a:bodyPr/>
          <a:lstStyle/>
          <a:p>
            <a:pPr>
              <a:buFont typeface="Wingdings" panose="05000000000000000000" pitchFamily="2" charset="2"/>
              <a:buChar char="§"/>
            </a:pPr>
            <a:r>
              <a:rPr lang="en-US" altLang="ar-SA"/>
              <a:t>Combine with  proteins in the ulcer base</a:t>
            </a:r>
          </a:p>
          <a:p>
            <a:pPr>
              <a:buFont typeface="Wingdings" panose="05000000000000000000" pitchFamily="2" charset="2"/>
              <a:buChar char="§"/>
            </a:pPr>
            <a:r>
              <a:rPr lang="en-US" altLang="ar-SA"/>
              <a:t>Stimulate mucus production</a:t>
            </a:r>
          </a:p>
          <a:p>
            <a:pPr>
              <a:buFont typeface="Wingdings" panose="05000000000000000000" pitchFamily="2" charset="2"/>
              <a:buChar char="§"/>
            </a:pPr>
            <a:r>
              <a:rPr lang="en-US" altLang="ar-SA"/>
              <a:t>Eradicate H.pylori</a:t>
            </a:r>
          </a:p>
          <a:p>
            <a:pPr>
              <a:buFont typeface="Wingdings" panose="05000000000000000000" pitchFamily="2" charset="2"/>
              <a:buChar char="§"/>
            </a:pPr>
            <a:r>
              <a:rPr lang="en-US" altLang="ar-SA"/>
              <a:t>Dark discoloration of teeth and tongue</a:t>
            </a:r>
          </a:p>
          <a:p>
            <a:pPr>
              <a:buFont typeface="Wingdings" panose="05000000000000000000" pitchFamily="2" charset="2"/>
              <a:buChar char="§"/>
            </a:pPr>
            <a:r>
              <a:rPr lang="en-US" altLang="ar-SA"/>
              <a:t>Promotes healing of both duodenal and gastric ulcers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44ABF90-4F11-4A82-A866-B1038D1B41D2}"/>
              </a:ext>
            </a:extLst>
          </p:cNvPr>
          <p:cNvSpPr>
            <a:spLocks noGrp="1" noChangeArrowheads="1"/>
          </p:cNvSpPr>
          <p:nvPr>
            <p:ph type="title"/>
          </p:nvPr>
        </p:nvSpPr>
        <p:spPr/>
        <p:txBody>
          <a:bodyPr/>
          <a:lstStyle/>
          <a:p>
            <a:r>
              <a:rPr lang="en-US" altLang="ar-SA"/>
              <a:t>Antacids</a:t>
            </a:r>
          </a:p>
        </p:txBody>
      </p:sp>
      <p:sp>
        <p:nvSpPr>
          <p:cNvPr id="30723" name="Rectangle 3">
            <a:extLst>
              <a:ext uri="{FF2B5EF4-FFF2-40B4-BE49-F238E27FC236}">
                <a16:creationId xmlns:a16="http://schemas.microsoft.com/office/drawing/2014/main" id="{C2232405-1EA2-4584-AEB7-756208C9C685}"/>
              </a:ext>
            </a:extLst>
          </p:cNvPr>
          <p:cNvSpPr>
            <a:spLocks noGrp="1" noChangeArrowheads="1"/>
          </p:cNvSpPr>
          <p:nvPr>
            <p:ph type="body" idx="1"/>
          </p:nvPr>
        </p:nvSpPr>
        <p:spPr>
          <a:xfrm>
            <a:off x="685800" y="1981200"/>
            <a:ext cx="7773988" cy="4114800"/>
          </a:xfrm>
          <a:ln>
            <a:solidFill>
              <a:schemeClr val="tx2"/>
            </a:solidFill>
            <a:miter lim="800000"/>
            <a:headEnd/>
            <a:tailEnd/>
          </a:ln>
        </p:spPr>
        <p:txBody>
          <a:bodyPr/>
          <a:lstStyle/>
          <a:p>
            <a:pPr>
              <a:buFont typeface="Wingdings" panose="05000000000000000000" pitchFamily="2" charset="2"/>
              <a:buChar char="§"/>
            </a:pPr>
            <a:r>
              <a:rPr lang="en-US" altLang="ar-SA"/>
              <a:t>Weak bases, neutralize gastric acid and reduce pepsin activity</a:t>
            </a:r>
          </a:p>
          <a:p>
            <a:pPr>
              <a:buFont typeface="Wingdings" panose="05000000000000000000" pitchFamily="2" charset="2"/>
              <a:buChar char="§"/>
            </a:pPr>
            <a:r>
              <a:rPr lang="en-US" altLang="ar-SA"/>
              <a:t>Hydroxide is the most common base but trislicate, carbonate are also used</a:t>
            </a:r>
          </a:p>
          <a:p>
            <a:pPr>
              <a:buFont typeface="Wingdings" panose="05000000000000000000" pitchFamily="2" charset="2"/>
              <a:buChar char="§"/>
            </a:pPr>
            <a:r>
              <a:rPr lang="en-US" altLang="ar-SA">
                <a:solidFill>
                  <a:schemeClr val="tx2"/>
                </a:solidFill>
              </a:rPr>
              <a:t>Reduce pain</a:t>
            </a:r>
            <a:r>
              <a:rPr lang="en-US" altLang="ar-SA"/>
              <a:t> and may promote healing</a:t>
            </a:r>
          </a:p>
          <a:p>
            <a:pPr>
              <a:buFont typeface="Wingdings" panose="05000000000000000000" pitchFamily="2" charset="2"/>
              <a:buChar char="§"/>
            </a:pPr>
            <a:r>
              <a:rPr lang="en-US" altLang="ar-SA">
                <a:solidFill>
                  <a:schemeClr val="tx2"/>
                </a:solidFill>
              </a:rPr>
              <a:t>Tab act more slowly than</a:t>
            </a:r>
            <a:r>
              <a:rPr lang="en-US" altLang="ar-SA"/>
              <a:t> liquid antacid unless sucked or chewed</a:t>
            </a:r>
          </a:p>
          <a:p>
            <a:pPr>
              <a:buFont typeface="Wingdings" panose="05000000000000000000" pitchFamily="2" charset="2"/>
              <a:buNone/>
            </a:pPr>
            <a:endParaRPr lang="en-US" alt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2CAF553-F9AB-494B-90AE-3F8B9469DD04}"/>
              </a:ext>
            </a:extLst>
          </p:cNvPr>
          <p:cNvSpPr>
            <a:spLocks noChangeArrowheads="1"/>
          </p:cNvSpPr>
          <p:nvPr/>
        </p:nvSpPr>
        <p:spPr bwMode="auto">
          <a:xfrm>
            <a:off x="5334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lgn="ctr" rtl="1" eaLnBrk="1" hangingPunct="1">
              <a:spcBef>
                <a:spcPct val="0"/>
              </a:spcBef>
              <a:buSzTx/>
              <a:buFontTx/>
              <a:buNone/>
            </a:pPr>
            <a:r>
              <a:rPr lang="en-US" altLang="ar-SA" sz="3200" b="1">
                <a:solidFill>
                  <a:srgbClr val="FAFD00"/>
                </a:solidFill>
                <a:latin typeface="Times" panose="02020603050405020304" pitchFamily="18" charset="0"/>
              </a:rPr>
              <a:t>Pathogenesis of Ulcers</a:t>
            </a:r>
            <a:endParaRPr lang="en-US" altLang="ar-SA" sz="3200">
              <a:solidFill>
                <a:srgbClr val="FAFD00"/>
              </a:solidFill>
              <a:latin typeface="Times" panose="02020603050405020304" pitchFamily="18" charset="0"/>
            </a:endParaRPr>
          </a:p>
        </p:txBody>
      </p:sp>
      <p:sp>
        <p:nvSpPr>
          <p:cNvPr id="4099" name="Rectangle 3">
            <a:extLst>
              <a:ext uri="{FF2B5EF4-FFF2-40B4-BE49-F238E27FC236}">
                <a16:creationId xmlns:a16="http://schemas.microsoft.com/office/drawing/2014/main" id="{15846872-CDD2-4DD5-92A3-AD0E09D87180}"/>
              </a:ext>
            </a:extLst>
          </p:cNvPr>
          <p:cNvSpPr>
            <a:spLocks noChangeArrowheads="1"/>
          </p:cNvSpPr>
          <p:nvPr/>
        </p:nvSpPr>
        <p:spPr bwMode="auto">
          <a:xfrm>
            <a:off x="381000" y="2743200"/>
            <a:ext cx="3810000" cy="39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eaLnBrk="1" hangingPunct="1">
              <a:spcBef>
                <a:spcPct val="0"/>
              </a:spcBef>
              <a:buSzTx/>
              <a:buFontTx/>
              <a:buNone/>
            </a:pPr>
            <a:r>
              <a:rPr lang="en-US" altLang="ar-SA" sz="2400" b="1" u="sng">
                <a:solidFill>
                  <a:schemeClr val="tx2"/>
                </a:solidFill>
                <a:latin typeface="Times" panose="02020603050405020304" pitchFamily="18" charset="0"/>
              </a:rPr>
              <a:t>Aggressive Factors</a:t>
            </a:r>
          </a:p>
          <a:p>
            <a:pPr eaLnBrk="1" hangingPunct="1">
              <a:spcBef>
                <a:spcPct val="0"/>
              </a:spcBef>
              <a:buClr>
                <a:srgbClr val="FFFFFF"/>
              </a:buClr>
              <a:buFont typeface="Wingdings" panose="05000000000000000000" pitchFamily="2" charset="2"/>
              <a:buNone/>
            </a:pPr>
            <a:r>
              <a:rPr lang="en-US" altLang="ar-SA" sz="2000">
                <a:latin typeface="Times" panose="02020603050405020304" pitchFamily="18" charset="0"/>
              </a:rPr>
              <a:t>Acid, pepsin</a:t>
            </a:r>
          </a:p>
          <a:p>
            <a:pPr eaLnBrk="1" hangingPunct="1">
              <a:spcBef>
                <a:spcPct val="0"/>
              </a:spcBef>
              <a:buClr>
                <a:srgbClr val="FFFFFF"/>
              </a:buClr>
              <a:buFont typeface="Wingdings" panose="05000000000000000000" pitchFamily="2" charset="2"/>
              <a:buNone/>
            </a:pPr>
            <a:r>
              <a:rPr lang="en-US" altLang="ar-SA" sz="2000">
                <a:latin typeface="Times" panose="02020603050405020304" pitchFamily="18" charset="0"/>
              </a:rPr>
              <a:t>Bile salts</a:t>
            </a:r>
          </a:p>
          <a:p>
            <a:pPr eaLnBrk="1" hangingPunct="1">
              <a:spcBef>
                <a:spcPct val="0"/>
              </a:spcBef>
              <a:buClr>
                <a:srgbClr val="FFFFFF"/>
              </a:buClr>
              <a:buFont typeface="Wingdings" panose="05000000000000000000" pitchFamily="2" charset="2"/>
              <a:buNone/>
            </a:pPr>
            <a:r>
              <a:rPr lang="en-US" altLang="ar-SA" sz="2000">
                <a:latin typeface="Times" panose="02020603050405020304" pitchFamily="18" charset="0"/>
              </a:rPr>
              <a:t>Drugs (NSAIDs)</a:t>
            </a:r>
          </a:p>
          <a:p>
            <a:pPr eaLnBrk="1" hangingPunct="1">
              <a:spcBef>
                <a:spcPct val="0"/>
              </a:spcBef>
              <a:buClr>
                <a:srgbClr val="FFFFFF"/>
              </a:buClr>
              <a:buFont typeface="Wingdings" panose="05000000000000000000" pitchFamily="2" charset="2"/>
              <a:buNone/>
            </a:pPr>
            <a:r>
              <a:rPr lang="en-US" altLang="ar-SA" sz="2000">
                <a:solidFill>
                  <a:schemeClr val="tx2"/>
                </a:solidFill>
                <a:latin typeface="Times" panose="02020603050405020304" pitchFamily="18" charset="0"/>
              </a:rPr>
              <a:t>H. Pylori</a:t>
            </a:r>
          </a:p>
          <a:p>
            <a:pPr eaLnBrk="1" hangingPunct="1">
              <a:spcBef>
                <a:spcPct val="0"/>
              </a:spcBef>
              <a:buClr>
                <a:srgbClr val="FFFFFF"/>
              </a:buClr>
              <a:buFont typeface="Wingdings" panose="05000000000000000000" pitchFamily="2" charset="2"/>
              <a:buNone/>
            </a:pPr>
            <a:r>
              <a:rPr lang="en-US" altLang="ar-SA" sz="2000">
                <a:solidFill>
                  <a:schemeClr val="tx2"/>
                </a:solidFill>
                <a:latin typeface="Times" panose="02020603050405020304" pitchFamily="18" charset="0"/>
              </a:rPr>
              <a:t>Tumors (rare)</a:t>
            </a:r>
            <a:r>
              <a:rPr lang="en-US" altLang="ar-SA" sz="2000">
                <a:latin typeface="Times" panose="02020603050405020304" pitchFamily="18" charset="0"/>
              </a:rPr>
              <a:t> 			</a:t>
            </a:r>
          </a:p>
        </p:txBody>
      </p:sp>
      <p:graphicFrame>
        <p:nvGraphicFramePr>
          <p:cNvPr id="4100" name="Object 4">
            <a:hlinkClick r:id="" action="ppaction://ole?verb=0"/>
            <a:extLst>
              <a:ext uri="{FF2B5EF4-FFF2-40B4-BE49-F238E27FC236}">
                <a16:creationId xmlns:a16="http://schemas.microsoft.com/office/drawing/2014/main" id="{8E99D5D2-F9A5-4DB0-B127-8E9CFC76AC41}"/>
              </a:ext>
            </a:extLst>
          </p:cNvPr>
          <p:cNvGraphicFramePr>
            <a:graphicFrameLocks/>
          </p:cNvGraphicFramePr>
          <p:nvPr/>
        </p:nvGraphicFramePr>
        <p:xfrm>
          <a:off x="1981200" y="3505200"/>
          <a:ext cx="4121150" cy="2698750"/>
        </p:xfrm>
        <a:graphic>
          <a:graphicData uri="http://schemas.openxmlformats.org/presentationml/2006/ole">
            <mc:AlternateContent xmlns:mc="http://schemas.openxmlformats.org/markup-compatibility/2006">
              <mc:Choice xmlns:v="urn:schemas-microsoft-com:vml" Requires="v">
                <p:oleObj spid="_x0000_s1025" name="Microsoft ClipArt Gallery" r:id="rId3" imgW="3781425" imgH="2419350" progId="MS_ClipArt_Gallery">
                  <p:embed/>
                </p:oleObj>
              </mc:Choice>
              <mc:Fallback>
                <p:oleObj name="Microsoft ClipArt Gallery" r:id="rId3" imgW="3781425" imgH="2419350" progId="MS_ClipArt_Gallery">
                  <p:embed/>
                  <p:pic>
                    <p:nvPicPr>
                      <p:cNvPr id="4100" name="Object 4">
                        <a:hlinkClick r:id="" action="ppaction://ole?verb=0"/>
                        <a:extLst>
                          <a:ext uri="{FF2B5EF4-FFF2-40B4-BE49-F238E27FC236}">
                            <a16:creationId xmlns:a16="http://schemas.microsoft.com/office/drawing/2014/main" id="{8E99D5D2-F9A5-4DB0-B127-8E9CFC76AC41}"/>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505200"/>
                        <a:ext cx="4121150" cy="2698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1" name="Rectangle 5">
            <a:extLst>
              <a:ext uri="{FF2B5EF4-FFF2-40B4-BE49-F238E27FC236}">
                <a16:creationId xmlns:a16="http://schemas.microsoft.com/office/drawing/2014/main" id="{F754FE93-7501-45FE-AB6F-0B7FA901D8E8}"/>
              </a:ext>
            </a:extLst>
          </p:cNvPr>
          <p:cNvSpPr>
            <a:spLocks noChangeArrowheads="1"/>
          </p:cNvSpPr>
          <p:nvPr/>
        </p:nvSpPr>
        <p:spPr bwMode="auto">
          <a:xfrm>
            <a:off x="5791200" y="2743200"/>
            <a:ext cx="381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eaLnBrk="1" hangingPunct="1">
              <a:spcBef>
                <a:spcPct val="0"/>
              </a:spcBef>
              <a:buSzTx/>
              <a:buFontTx/>
              <a:buNone/>
            </a:pPr>
            <a:r>
              <a:rPr lang="en-US" altLang="ar-SA" sz="2400" b="1" u="sng">
                <a:solidFill>
                  <a:srgbClr val="FAFD00"/>
                </a:solidFill>
                <a:latin typeface="Times" panose="02020603050405020304" pitchFamily="18" charset="0"/>
              </a:rPr>
              <a:t>Defensive Factors</a:t>
            </a:r>
          </a:p>
          <a:p>
            <a:pPr eaLnBrk="1" hangingPunct="1">
              <a:spcBef>
                <a:spcPct val="0"/>
              </a:spcBef>
              <a:buClr>
                <a:srgbClr val="FFFFFF"/>
              </a:buClr>
              <a:buFont typeface="Wingdings" panose="05000000000000000000" pitchFamily="2" charset="2"/>
              <a:buNone/>
            </a:pPr>
            <a:r>
              <a:rPr lang="en-US" altLang="ar-SA" sz="2000">
                <a:latin typeface="Times" panose="02020603050405020304" pitchFamily="18" charset="0"/>
              </a:rPr>
              <a:t>Mucus, bicarbonate layer</a:t>
            </a:r>
          </a:p>
          <a:p>
            <a:pPr eaLnBrk="1" hangingPunct="1">
              <a:spcBef>
                <a:spcPct val="0"/>
              </a:spcBef>
              <a:buClr>
                <a:srgbClr val="FFFFFF"/>
              </a:buClr>
              <a:buFont typeface="Wingdings" panose="05000000000000000000" pitchFamily="2" charset="2"/>
              <a:buNone/>
            </a:pPr>
            <a:r>
              <a:rPr lang="en-US" altLang="ar-SA" sz="2000">
                <a:latin typeface="Times" panose="02020603050405020304" pitchFamily="18" charset="0"/>
              </a:rPr>
              <a:t>Blood flow, cell renewal</a:t>
            </a:r>
          </a:p>
          <a:p>
            <a:pPr eaLnBrk="1" hangingPunct="1">
              <a:spcBef>
                <a:spcPct val="0"/>
              </a:spcBef>
              <a:buClr>
                <a:srgbClr val="FFFFFF"/>
              </a:buClr>
              <a:buFont typeface="Wingdings" panose="05000000000000000000" pitchFamily="2" charset="2"/>
              <a:buNone/>
            </a:pPr>
            <a:r>
              <a:rPr lang="en-US" altLang="ar-SA" sz="2000">
                <a:latin typeface="Times" panose="02020603050405020304" pitchFamily="18" charset="0"/>
              </a:rPr>
              <a:t>Prostaglandins</a:t>
            </a:r>
            <a:endParaRPr lang="en-US" altLang="ar-SA" sz="1600">
              <a:latin typeface="Times" panose="02020603050405020304" pitchFamily="18" charset="0"/>
            </a:endParaRPr>
          </a:p>
          <a:p>
            <a:pPr eaLnBrk="1" hangingPunct="1">
              <a:spcBef>
                <a:spcPct val="0"/>
              </a:spcBef>
              <a:buClr>
                <a:srgbClr val="FFFFFF"/>
              </a:buClr>
              <a:buFont typeface="Wingdings" panose="05000000000000000000" pitchFamily="2" charset="2"/>
              <a:buNone/>
            </a:pPr>
            <a:r>
              <a:rPr lang="en-US" altLang="ar-SA" sz="2000">
                <a:latin typeface="Times" panose="02020603050405020304" pitchFamily="18" charset="0"/>
              </a:rPr>
              <a:t>Free radical scavengers</a:t>
            </a:r>
          </a:p>
        </p:txBody>
      </p:sp>
      <p:sp>
        <p:nvSpPr>
          <p:cNvPr id="4102" name="Line 6">
            <a:extLst>
              <a:ext uri="{FF2B5EF4-FFF2-40B4-BE49-F238E27FC236}">
                <a16:creationId xmlns:a16="http://schemas.microsoft.com/office/drawing/2014/main" id="{7A1F0E78-1015-46BE-8044-8C17F9CC7531}"/>
              </a:ext>
            </a:extLst>
          </p:cNvPr>
          <p:cNvSpPr>
            <a:spLocks noChangeShapeType="1"/>
          </p:cNvSpPr>
          <p:nvPr/>
        </p:nvSpPr>
        <p:spPr bwMode="auto">
          <a:xfrm>
            <a:off x="3509963" y="3048000"/>
            <a:ext cx="2133600"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3" name="Rectangle 7">
            <a:extLst>
              <a:ext uri="{FF2B5EF4-FFF2-40B4-BE49-F238E27FC236}">
                <a16:creationId xmlns:a16="http://schemas.microsoft.com/office/drawing/2014/main" id="{56CD5A2B-377F-45EE-91E1-EB26C41D3031}"/>
              </a:ext>
            </a:extLst>
          </p:cNvPr>
          <p:cNvSpPr>
            <a:spLocks noChangeArrowheads="1"/>
          </p:cNvSpPr>
          <p:nvPr/>
        </p:nvSpPr>
        <p:spPr bwMode="auto">
          <a:xfrm>
            <a:off x="4348163" y="1371600"/>
            <a:ext cx="18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lgn="ctr">
              <a:spcBef>
                <a:spcPct val="0"/>
              </a:spcBef>
              <a:buSzTx/>
              <a:buFontTx/>
              <a:buNone/>
            </a:pPr>
            <a:endParaRPr lang="en-US" altLang="ar-SA" i="1">
              <a:solidFill>
                <a:srgbClr val="FFFFFF"/>
              </a:solidFill>
              <a:latin typeface="Times"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1EF30CD-090D-46AE-9854-165F52039382}"/>
              </a:ext>
            </a:extLst>
          </p:cNvPr>
          <p:cNvSpPr>
            <a:spLocks noGrp="1" noChangeArrowheads="1"/>
          </p:cNvSpPr>
          <p:nvPr>
            <p:ph type="title"/>
          </p:nvPr>
        </p:nvSpPr>
        <p:spPr/>
        <p:txBody>
          <a:bodyPr/>
          <a:lstStyle/>
          <a:p>
            <a:pPr algn="l"/>
            <a:r>
              <a:rPr lang="en-US" altLang="ar-SA"/>
              <a:t>Antacids:Sodium bicarbonate</a:t>
            </a:r>
          </a:p>
        </p:txBody>
      </p:sp>
      <p:sp>
        <p:nvSpPr>
          <p:cNvPr id="31747" name="Rectangle 3">
            <a:extLst>
              <a:ext uri="{FF2B5EF4-FFF2-40B4-BE49-F238E27FC236}">
                <a16:creationId xmlns:a16="http://schemas.microsoft.com/office/drawing/2014/main" id="{5CE5401A-BC6F-42EF-BDE6-99A66C39D007}"/>
              </a:ext>
            </a:extLst>
          </p:cNvPr>
          <p:cNvSpPr>
            <a:spLocks noGrp="1" noChangeArrowheads="1"/>
          </p:cNvSpPr>
          <p:nvPr>
            <p:ph type="body" idx="1"/>
          </p:nvPr>
        </p:nvSpPr>
        <p:spPr/>
        <p:txBody>
          <a:bodyPr/>
          <a:lstStyle/>
          <a:p>
            <a:pPr>
              <a:buFont typeface="Wingdings" panose="05000000000000000000" pitchFamily="2" charset="2"/>
              <a:buChar char="§"/>
            </a:pPr>
            <a:r>
              <a:rPr lang="en-US" altLang="ar-SA"/>
              <a:t>Absorbed systematically and should not be used for long-term treatment (alkalosis).</a:t>
            </a:r>
          </a:p>
          <a:p>
            <a:pPr>
              <a:buFont typeface="Wingdings" panose="05000000000000000000" pitchFamily="2" charset="2"/>
              <a:buChar char="§"/>
            </a:pPr>
            <a:r>
              <a:rPr lang="en-US" altLang="ar-SA"/>
              <a:t>Release Carbon dioxide</a:t>
            </a:r>
          </a:p>
          <a:p>
            <a:pPr>
              <a:buFont typeface="Wingdings" panose="05000000000000000000" pitchFamily="2" charset="2"/>
              <a:buChar char="§"/>
            </a:pPr>
            <a:r>
              <a:rPr lang="en-US" altLang="ar-SA"/>
              <a:t>Contraindicated in hypertension due to its high sodium content</a:t>
            </a:r>
          </a:p>
          <a:p>
            <a:pPr>
              <a:buFont typeface="Wingdings" panose="05000000000000000000" pitchFamily="2" charset="2"/>
              <a:buNone/>
            </a:pPr>
            <a:endParaRPr lang="en-US" altLang="ar-SA"/>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0CCFC22-5F07-497D-918B-B25A29AE925A}"/>
              </a:ext>
            </a:extLst>
          </p:cNvPr>
          <p:cNvSpPr>
            <a:spLocks noGrp="1" noChangeArrowheads="1"/>
          </p:cNvSpPr>
          <p:nvPr>
            <p:ph type="title"/>
          </p:nvPr>
        </p:nvSpPr>
        <p:spPr/>
        <p:txBody>
          <a:bodyPr/>
          <a:lstStyle/>
          <a:p>
            <a:pPr algn="l"/>
            <a:r>
              <a:rPr lang="en-US" altLang="ar-SA"/>
              <a:t>Antacids: Calcium carbonate</a:t>
            </a:r>
          </a:p>
        </p:txBody>
      </p:sp>
      <p:sp>
        <p:nvSpPr>
          <p:cNvPr id="32771" name="Rectangle 3">
            <a:extLst>
              <a:ext uri="{FF2B5EF4-FFF2-40B4-BE49-F238E27FC236}">
                <a16:creationId xmlns:a16="http://schemas.microsoft.com/office/drawing/2014/main" id="{836C39C7-2DB2-4AE4-ACED-3CA653B67C0E}"/>
              </a:ext>
            </a:extLst>
          </p:cNvPr>
          <p:cNvSpPr>
            <a:spLocks noGrp="1" noChangeArrowheads="1"/>
          </p:cNvSpPr>
          <p:nvPr>
            <p:ph type="body" idx="1"/>
          </p:nvPr>
        </p:nvSpPr>
        <p:spPr/>
        <p:txBody>
          <a:bodyPr/>
          <a:lstStyle/>
          <a:p>
            <a:pPr>
              <a:buFont typeface="Wingdings" panose="05000000000000000000" pitchFamily="2" charset="2"/>
              <a:buChar char="§"/>
            </a:pPr>
            <a:r>
              <a:rPr lang="en-US" altLang="ar-SA"/>
              <a:t>Partially absorbed, has some systemic effect</a:t>
            </a:r>
          </a:p>
          <a:p>
            <a:pPr>
              <a:buFont typeface="Wingdings" panose="05000000000000000000" pitchFamily="2" charset="2"/>
              <a:buChar char="§"/>
            </a:pPr>
            <a:r>
              <a:rPr lang="en-US" altLang="ar-SA"/>
              <a:t>Can cause hypercalcemia</a:t>
            </a:r>
          </a:p>
          <a:p>
            <a:pPr>
              <a:buFont typeface="Wingdings" panose="05000000000000000000" pitchFamily="2" charset="2"/>
              <a:buChar char="§"/>
            </a:pPr>
            <a:r>
              <a:rPr lang="en-US" altLang="ar-SA"/>
              <a:t>Should not be used for long-term treatment</a:t>
            </a:r>
          </a:p>
          <a:p>
            <a:pPr>
              <a:buFont typeface="Wingdings" panose="05000000000000000000" pitchFamily="2" charset="2"/>
              <a:buChar char="§"/>
            </a:pPr>
            <a:r>
              <a:rPr lang="en-US" altLang="ar-SA"/>
              <a:t>May stimulate gastrin release causing rebound acid production</a:t>
            </a:r>
          </a:p>
          <a:p>
            <a:pPr>
              <a:buFont typeface="Wingdings" panose="05000000000000000000" pitchFamily="2" charset="2"/>
              <a:buChar char="§"/>
            </a:pPr>
            <a:r>
              <a:rPr lang="en-US" altLang="ar-SA"/>
              <a:t>Contraindicated in renal disease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1F09C0A-4292-444C-960A-0C110218C0A3}"/>
              </a:ext>
            </a:extLst>
          </p:cNvPr>
          <p:cNvSpPr>
            <a:spLocks noGrp="1" noChangeArrowheads="1"/>
          </p:cNvSpPr>
          <p:nvPr>
            <p:ph type="title"/>
          </p:nvPr>
        </p:nvSpPr>
        <p:spPr>
          <a:xfrm>
            <a:off x="685800" y="333375"/>
            <a:ext cx="7772400" cy="719138"/>
          </a:xfrm>
        </p:spPr>
        <p:txBody>
          <a:bodyPr/>
          <a:lstStyle/>
          <a:p>
            <a:pPr algn="l"/>
            <a:r>
              <a:rPr lang="en-US" altLang="ar-SA"/>
              <a:t>Antacids ( the good ones)</a:t>
            </a:r>
          </a:p>
        </p:txBody>
      </p:sp>
      <p:sp>
        <p:nvSpPr>
          <p:cNvPr id="33795" name="Rectangle 3">
            <a:extLst>
              <a:ext uri="{FF2B5EF4-FFF2-40B4-BE49-F238E27FC236}">
                <a16:creationId xmlns:a16="http://schemas.microsoft.com/office/drawing/2014/main" id="{65FCD1EB-AD43-4ECD-BC15-72C2AAC6DCD9}"/>
              </a:ext>
            </a:extLst>
          </p:cNvPr>
          <p:cNvSpPr>
            <a:spLocks noGrp="1" noChangeArrowheads="1"/>
          </p:cNvSpPr>
          <p:nvPr>
            <p:ph type="body" idx="1"/>
          </p:nvPr>
        </p:nvSpPr>
        <p:spPr>
          <a:xfrm>
            <a:off x="323850" y="1700213"/>
            <a:ext cx="4968875" cy="4395787"/>
          </a:xfrm>
        </p:spPr>
        <p:txBody>
          <a:bodyPr/>
          <a:lstStyle/>
          <a:p>
            <a:pPr>
              <a:buFont typeface="Wingdings" panose="05000000000000000000" pitchFamily="2" charset="2"/>
              <a:buNone/>
            </a:pPr>
            <a:r>
              <a:rPr lang="en-US" altLang="ar-SA" sz="2400">
                <a:solidFill>
                  <a:schemeClr val="tx2"/>
                </a:solidFill>
              </a:rPr>
              <a:t>Magnesium hydroxide:</a:t>
            </a:r>
          </a:p>
          <a:p>
            <a:pPr>
              <a:buFont typeface="Wingdings" panose="05000000000000000000" pitchFamily="2" charset="2"/>
              <a:buChar char="§"/>
            </a:pPr>
            <a:r>
              <a:rPr lang="en-US" altLang="ar-SA" sz="2400"/>
              <a:t>Not absorbed, no systemic effects</a:t>
            </a:r>
          </a:p>
          <a:p>
            <a:pPr>
              <a:buFont typeface="Wingdings" panose="05000000000000000000" pitchFamily="2" charset="2"/>
              <a:buChar char="§"/>
            </a:pPr>
            <a:r>
              <a:rPr lang="en-US" altLang="ar-SA" sz="2400"/>
              <a:t>Causes diarrhea</a:t>
            </a:r>
          </a:p>
          <a:p>
            <a:pPr>
              <a:buFont typeface="Wingdings" panose="05000000000000000000" pitchFamily="2" charset="2"/>
              <a:buNone/>
            </a:pPr>
            <a:r>
              <a:rPr lang="en-US" altLang="ar-SA" sz="2400">
                <a:solidFill>
                  <a:schemeClr val="tx2"/>
                </a:solidFill>
              </a:rPr>
              <a:t>Aluminum hydroxide:</a:t>
            </a:r>
          </a:p>
          <a:p>
            <a:pPr>
              <a:buFont typeface="Wingdings" panose="05000000000000000000" pitchFamily="2" charset="2"/>
              <a:buChar char="§"/>
            </a:pPr>
            <a:r>
              <a:rPr lang="en-US" altLang="ar-SA" sz="2400"/>
              <a:t>Not absorbed, no systemic effects</a:t>
            </a:r>
          </a:p>
          <a:p>
            <a:pPr>
              <a:buFont typeface="Wingdings" panose="05000000000000000000" pitchFamily="2" charset="2"/>
              <a:buChar char="§"/>
            </a:pPr>
            <a:r>
              <a:rPr lang="en-US" altLang="ar-SA" sz="2400"/>
              <a:t>Causes constipation</a:t>
            </a:r>
          </a:p>
          <a:p>
            <a:pPr>
              <a:buFont typeface="Wingdings" panose="05000000000000000000" pitchFamily="2" charset="2"/>
              <a:buNone/>
            </a:pPr>
            <a:r>
              <a:rPr lang="en-US" altLang="ar-SA" sz="2400"/>
              <a:t> </a:t>
            </a:r>
            <a:r>
              <a:rPr lang="en-US" altLang="ar-SA" sz="2400">
                <a:solidFill>
                  <a:srgbClr val="CCFF99"/>
                </a:solidFill>
              </a:rPr>
              <a:t>Combination is logical to produce a balance</a:t>
            </a:r>
          </a:p>
          <a:p>
            <a:pPr>
              <a:buFont typeface="Wingdings" panose="05000000000000000000" pitchFamily="2" charset="2"/>
              <a:buNone/>
            </a:pPr>
            <a:r>
              <a:rPr lang="en-US" altLang="ar-SA" sz="2400">
                <a:solidFill>
                  <a:srgbClr val="CCFF99"/>
                </a:solidFill>
              </a:rPr>
              <a:t>  between the agents’ adverse effects on the bowel </a:t>
            </a:r>
          </a:p>
        </p:txBody>
      </p:sp>
      <p:pic>
        <p:nvPicPr>
          <p:cNvPr id="33796" name="Picture 4">
            <a:extLst>
              <a:ext uri="{FF2B5EF4-FFF2-40B4-BE49-F238E27FC236}">
                <a16:creationId xmlns:a16="http://schemas.microsoft.com/office/drawing/2014/main" id="{CCF4826B-0770-49C0-A76D-2D7ADEC2DA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1700213"/>
            <a:ext cx="3759200" cy="456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D88F6BAB-E4FC-4B1A-8306-183DA4B341AB}"/>
              </a:ext>
            </a:extLst>
          </p:cNvPr>
          <p:cNvSpPr>
            <a:spLocks noGrp="1" noChangeArrowheads="1"/>
          </p:cNvSpPr>
          <p:nvPr>
            <p:ph type="title"/>
          </p:nvPr>
        </p:nvSpPr>
        <p:spPr/>
        <p:txBody>
          <a:bodyPr/>
          <a:lstStyle/>
          <a:p>
            <a:r>
              <a:rPr lang="en-US" altLang="ar-SA"/>
              <a:t>Antacids:Adverse effects</a:t>
            </a:r>
          </a:p>
        </p:txBody>
      </p:sp>
      <p:sp>
        <p:nvSpPr>
          <p:cNvPr id="34819" name="Rectangle 3">
            <a:extLst>
              <a:ext uri="{FF2B5EF4-FFF2-40B4-BE49-F238E27FC236}">
                <a16:creationId xmlns:a16="http://schemas.microsoft.com/office/drawing/2014/main" id="{D5B221DF-AB46-46CB-B0C2-06DD8ADE4AFC}"/>
              </a:ext>
            </a:extLst>
          </p:cNvPr>
          <p:cNvSpPr>
            <a:spLocks noGrp="1" noChangeArrowheads="1"/>
          </p:cNvSpPr>
          <p:nvPr>
            <p:ph type="body" idx="1"/>
          </p:nvPr>
        </p:nvSpPr>
        <p:spPr/>
        <p:txBody>
          <a:bodyPr/>
          <a:lstStyle/>
          <a:p>
            <a:pPr>
              <a:lnSpc>
                <a:spcPct val="90000"/>
              </a:lnSpc>
              <a:buFont typeface="Wingdings" panose="05000000000000000000" pitchFamily="2" charset="2"/>
              <a:buChar char="§"/>
            </a:pPr>
            <a:r>
              <a:rPr lang="en-US" altLang="ar-SA"/>
              <a:t>Bind drugs: tetracycline, digoxin and prevent their absorption</a:t>
            </a:r>
          </a:p>
          <a:p>
            <a:pPr>
              <a:lnSpc>
                <a:spcPct val="90000"/>
              </a:lnSpc>
              <a:buFont typeface="Wingdings" panose="05000000000000000000" pitchFamily="2" charset="2"/>
              <a:buChar char="§"/>
            </a:pPr>
            <a:r>
              <a:rPr lang="en-US" altLang="ar-SA"/>
              <a:t>Change in bowel habits</a:t>
            </a:r>
          </a:p>
          <a:p>
            <a:pPr>
              <a:lnSpc>
                <a:spcPct val="90000"/>
              </a:lnSpc>
              <a:buFont typeface="Wingdings" panose="05000000000000000000" pitchFamily="2" charset="2"/>
              <a:buChar char="§"/>
            </a:pPr>
            <a:r>
              <a:rPr lang="en-US" altLang="ar-SA"/>
              <a:t>Calcium-based antacids cause rebound acid secretion</a:t>
            </a:r>
          </a:p>
          <a:p>
            <a:pPr>
              <a:lnSpc>
                <a:spcPct val="90000"/>
              </a:lnSpc>
              <a:buFont typeface="Wingdings" panose="05000000000000000000" pitchFamily="2" charset="2"/>
              <a:buChar char="§"/>
            </a:pPr>
            <a:r>
              <a:rPr lang="en-US" altLang="ar-SA"/>
              <a:t>Milk-alkali syndrome, rare</a:t>
            </a:r>
          </a:p>
          <a:p>
            <a:pPr>
              <a:lnSpc>
                <a:spcPct val="90000"/>
              </a:lnSpc>
              <a:buFont typeface="Wingdings" panose="05000000000000000000" pitchFamily="2" charset="2"/>
              <a:buChar char="§"/>
            </a:pPr>
            <a:r>
              <a:rPr lang="en-US" altLang="ar-SA"/>
              <a:t>Aluminum containing antacids can cause hypophosphatemia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809C9838-68A9-43BD-8801-B5C6186FD06A}"/>
              </a:ext>
            </a:extLst>
          </p:cNvPr>
          <p:cNvSpPr txBox="1">
            <a:spLocks noChangeArrowheads="1"/>
          </p:cNvSpPr>
          <p:nvPr/>
        </p:nvSpPr>
        <p:spPr bwMode="auto">
          <a:xfrm>
            <a:off x="5410200" y="1935163"/>
            <a:ext cx="2681288"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defRPr sz="2800">
                <a:solidFill>
                  <a:schemeClr val="tx1"/>
                </a:solidFill>
                <a:latin typeface="Times New Roman" panose="02020603050405020304" pitchFamily="18" charset="0"/>
              </a:defRPr>
            </a:lvl1pPr>
            <a:lvl2pPr marL="742950" indent="-285750" defTabSz="762000">
              <a:defRPr sz="2800">
                <a:solidFill>
                  <a:schemeClr val="tx1"/>
                </a:solidFill>
                <a:latin typeface="Times New Roman" panose="02020603050405020304" pitchFamily="18" charset="0"/>
              </a:defRPr>
            </a:lvl2pPr>
            <a:lvl3pPr marL="1143000" indent="-228600" defTabSz="762000">
              <a:defRPr sz="2800">
                <a:solidFill>
                  <a:schemeClr val="tx1"/>
                </a:solidFill>
                <a:latin typeface="Times New Roman" panose="02020603050405020304" pitchFamily="18" charset="0"/>
              </a:defRPr>
            </a:lvl3pPr>
            <a:lvl4pPr marL="1600200" indent="-228600" defTabSz="762000">
              <a:defRPr sz="2800">
                <a:solidFill>
                  <a:schemeClr val="tx1"/>
                </a:solidFill>
                <a:latin typeface="Times New Roman" panose="02020603050405020304" pitchFamily="18" charset="0"/>
              </a:defRPr>
            </a:lvl4pPr>
            <a:lvl5pPr marL="2057400" indent="-228600" defTabSz="762000">
              <a:defRPr sz="28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spcBef>
                <a:spcPct val="0"/>
              </a:spcBef>
              <a:buSzTx/>
              <a:buFontTx/>
              <a:buNone/>
            </a:pPr>
            <a:r>
              <a:rPr lang="en-GB" altLang="ar-SA" b="1">
                <a:solidFill>
                  <a:schemeClr val="tx2"/>
                </a:solidFill>
              </a:rPr>
              <a:t>Mucosal </a:t>
            </a:r>
            <a:r>
              <a:rPr lang="en-US" altLang="ar-SA" b="1">
                <a:solidFill>
                  <a:schemeClr val="tx2"/>
                </a:solidFill>
              </a:rPr>
              <a:t>defense</a:t>
            </a:r>
          </a:p>
          <a:p>
            <a:pPr>
              <a:spcBef>
                <a:spcPct val="0"/>
              </a:spcBef>
              <a:buSzTx/>
              <a:buFontTx/>
              <a:buNone/>
            </a:pPr>
            <a:endParaRPr lang="en-GB" altLang="ar-SA" sz="2400" b="1"/>
          </a:p>
        </p:txBody>
      </p:sp>
      <p:sp>
        <p:nvSpPr>
          <p:cNvPr id="5123" name="Rectangle 3">
            <a:extLst>
              <a:ext uri="{FF2B5EF4-FFF2-40B4-BE49-F238E27FC236}">
                <a16:creationId xmlns:a16="http://schemas.microsoft.com/office/drawing/2014/main" id="{95FB0A5F-2D4B-40FE-8DD1-D412EA6CAFA7}"/>
              </a:ext>
            </a:extLst>
          </p:cNvPr>
          <p:cNvSpPr>
            <a:spLocks noGrp="1" noChangeArrowheads="1"/>
          </p:cNvSpPr>
          <p:nvPr>
            <p:ph type="title"/>
          </p:nvPr>
        </p:nvSpPr>
        <p:spPr>
          <a:xfrm>
            <a:off x="609600" y="533400"/>
            <a:ext cx="7772400" cy="1143000"/>
          </a:xfrm>
          <a:noFill/>
        </p:spPr>
        <p:txBody>
          <a:bodyPr/>
          <a:lstStyle/>
          <a:p>
            <a:r>
              <a:rPr lang="en-US" altLang="ar-SA" sz="2800" b="1" i="1">
                <a:solidFill>
                  <a:srgbClr val="FFFFFF"/>
                </a:solidFill>
                <a:latin typeface="Times" panose="02020603050405020304" pitchFamily="18" charset="0"/>
              </a:rPr>
              <a:t>Therapy is directed at </a:t>
            </a:r>
            <a:r>
              <a:rPr lang="en-US" altLang="ar-SA" sz="2800" b="1" i="1" u="sng">
                <a:solidFill>
                  <a:srgbClr val="FFFFFF"/>
                </a:solidFill>
                <a:latin typeface="Times" panose="02020603050405020304" pitchFamily="18" charset="0"/>
              </a:rPr>
              <a:t>enhancing host defense</a:t>
            </a:r>
            <a:r>
              <a:rPr lang="en-US" altLang="ar-SA" sz="2800" b="1" i="1">
                <a:solidFill>
                  <a:srgbClr val="FFFFFF"/>
                </a:solidFill>
                <a:latin typeface="Times" panose="02020603050405020304" pitchFamily="18" charset="0"/>
              </a:rPr>
              <a:t> or </a:t>
            </a:r>
            <a:br>
              <a:rPr lang="en-US" altLang="ar-SA" sz="2800" b="1" i="1">
                <a:solidFill>
                  <a:srgbClr val="FFFFFF"/>
                </a:solidFill>
                <a:latin typeface="Times" panose="02020603050405020304" pitchFamily="18" charset="0"/>
              </a:rPr>
            </a:br>
            <a:r>
              <a:rPr lang="en-US" altLang="ar-SA" sz="2800" b="1" i="1" u="sng">
                <a:solidFill>
                  <a:srgbClr val="FFFFFF"/>
                </a:solidFill>
                <a:latin typeface="Times" panose="02020603050405020304" pitchFamily="18" charset="0"/>
              </a:rPr>
              <a:t>eliminating aggressive factors</a:t>
            </a:r>
            <a:r>
              <a:rPr lang="en-US" altLang="ar-SA" sz="2800" b="1" i="1">
                <a:solidFill>
                  <a:srgbClr val="FFFFFF"/>
                </a:solidFill>
                <a:latin typeface="Times" panose="02020603050405020304" pitchFamily="18" charset="0"/>
              </a:rPr>
              <a:t>; i.e., H. pylori.</a:t>
            </a:r>
            <a:br>
              <a:rPr lang="en-US" altLang="ar-SA" sz="2800" b="1" i="1">
                <a:solidFill>
                  <a:srgbClr val="FFFFFF"/>
                </a:solidFill>
                <a:latin typeface="Times" panose="02020603050405020304" pitchFamily="18" charset="0"/>
              </a:rPr>
            </a:br>
            <a:endParaRPr lang="en-GB" altLang="ar-SA" sz="2800" b="1" i="1">
              <a:solidFill>
                <a:srgbClr val="FFFFFF"/>
              </a:solidFill>
              <a:latin typeface="Times" panose="02020603050405020304" pitchFamily="18" charset="0"/>
            </a:endParaRPr>
          </a:p>
        </p:txBody>
      </p:sp>
      <p:sp>
        <p:nvSpPr>
          <p:cNvPr id="5124" name="Rectangle 4">
            <a:extLst>
              <a:ext uri="{FF2B5EF4-FFF2-40B4-BE49-F238E27FC236}">
                <a16:creationId xmlns:a16="http://schemas.microsoft.com/office/drawing/2014/main" id="{0CA89B00-9DB1-41C3-ACD6-63FD005A29DD}"/>
              </a:ext>
            </a:extLst>
          </p:cNvPr>
          <p:cNvSpPr>
            <a:spLocks noChangeArrowheads="1"/>
          </p:cNvSpPr>
          <p:nvPr/>
        </p:nvSpPr>
        <p:spPr bwMode="auto">
          <a:xfrm rot="-860839">
            <a:off x="1828800" y="4572000"/>
            <a:ext cx="5410200" cy="228600"/>
          </a:xfrm>
          <a:prstGeom prst="rect">
            <a:avLst/>
          </a:prstGeom>
          <a:solidFill>
            <a:schemeClr val="accent1"/>
          </a:solidFill>
          <a:ln w="12700">
            <a:solidFill>
              <a:schemeClr val="tx1"/>
            </a:solidFill>
            <a:miter lim="800000"/>
            <a:headEnd/>
            <a:tailEnd/>
          </a:ln>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endParaRPr lang="ar-SA" altLang="ar-SA"/>
          </a:p>
        </p:txBody>
      </p:sp>
      <p:sp>
        <p:nvSpPr>
          <p:cNvPr id="5125" name="Rectangle 5">
            <a:extLst>
              <a:ext uri="{FF2B5EF4-FFF2-40B4-BE49-F238E27FC236}">
                <a16:creationId xmlns:a16="http://schemas.microsoft.com/office/drawing/2014/main" id="{08FE388A-A865-4C59-851A-3C2B0100FEDA}"/>
              </a:ext>
            </a:extLst>
          </p:cNvPr>
          <p:cNvSpPr>
            <a:spLocks noChangeArrowheads="1"/>
          </p:cNvSpPr>
          <p:nvPr/>
        </p:nvSpPr>
        <p:spPr bwMode="auto">
          <a:xfrm>
            <a:off x="1639888" y="4495800"/>
            <a:ext cx="1219200" cy="457200"/>
          </a:xfrm>
          <a:prstGeom prst="rect">
            <a:avLst/>
          </a:prstGeom>
          <a:solidFill>
            <a:schemeClr val="accent1"/>
          </a:solidFill>
          <a:ln w="12700">
            <a:solidFill>
              <a:schemeClr val="tx1"/>
            </a:solidFill>
            <a:miter lim="800000"/>
            <a:headEnd/>
            <a:tailEnd/>
          </a:ln>
        </p:spPr>
        <p:txBody>
          <a:bodyPr wrap="none" anchor="ctr"/>
          <a:lstStyle>
            <a:lvl1pPr defTabSz="762000">
              <a:defRPr sz="2800">
                <a:solidFill>
                  <a:schemeClr val="tx1"/>
                </a:solidFill>
                <a:latin typeface="Times New Roman" panose="02020603050405020304" pitchFamily="18" charset="0"/>
              </a:defRPr>
            </a:lvl1pPr>
            <a:lvl2pPr marL="742950" indent="-285750" defTabSz="762000">
              <a:defRPr sz="2800">
                <a:solidFill>
                  <a:schemeClr val="tx1"/>
                </a:solidFill>
                <a:latin typeface="Times New Roman" panose="02020603050405020304" pitchFamily="18" charset="0"/>
              </a:defRPr>
            </a:lvl2pPr>
            <a:lvl3pPr marL="1143000" indent="-228600" defTabSz="762000">
              <a:defRPr sz="2800">
                <a:solidFill>
                  <a:schemeClr val="tx1"/>
                </a:solidFill>
                <a:latin typeface="Times New Roman" panose="02020603050405020304" pitchFamily="18" charset="0"/>
              </a:defRPr>
            </a:lvl3pPr>
            <a:lvl4pPr marL="1600200" indent="-228600" defTabSz="762000">
              <a:defRPr sz="2800">
                <a:solidFill>
                  <a:schemeClr val="tx1"/>
                </a:solidFill>
                <a:latin typeface="Times New Roman" panose="02020603050405020304" pitchFamily="18" charset="0"/>
              </a:defRPr>
            </a:lvl4pPr>
            <a:lvl5pPr marL="2057400" indent="-228600" defTabSz="762000">
              <a:defRPr sz="28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lgn="ctr">
              <a:spcBef>
                <a:spcPct val="0"/>
              </a:spcBef>
              <a:buSzTx/>
              <a:buFontTx/>
              <a:buNone/>
            </a:pPr>
            <a:r>
              <a:rPr lang="en-US" altLang="ar-SA" sz="2400" b="1"/>
              <a:t>Lifestyle</a:t>
            </a:r>
            <a:endParaRPr lang="en-US" altLang="ar-SA" sz="2400">
              <a:latin typeface="Symbol" panose="05050102010706020507" pitchFamily="18" charset="2"/>
            </a:endParaRPr>
          </a:p>
        </p:txBody>
      </p:sp>
      <p:sp>
        <p:nvSpPr>
          <p:cNvPr id="5126" name="Rectangle 6">
            <a:extLst>
              <a:ext uri="{FF2B5EF4-FFF2-40B4-BE49-F238E27FC236}">
                <a16:creationId xmlns:a16="http://schemas.microsoft.com/office/drawing/2014/main" id="{B7274E57-7B3E-41C2-BECE-F1C39EAB5D7E}"/>
              </a:ext>
            </a:extLst>
          </p:cNvPr>
          <p:cNvSpPr>
            <a:spLocks noChangeArrowheads="1"/>
          </p:cNvSpPr>
          <p:nvPr/>
        </p:nvSpPr>
        <p:spPr bwMode="auto">
          <a:xfrm>
            <a:off x="6400800" y="3733800"/>
            <a:ext cx="344488" cy="228600"/>
          </a:xfrm>
          <a:prstGeom prst="rect">
            <a:avLst/>
          </a:prstGeom>
          <a:solidFill>
            <a:schemeClr val="accent1"/>
          </a:solidFill>
          <a:ln w="12700">
            <a:solidFill>
              <a:schemeClr val="tx1"/>
            </a:solidFill>
            <a:miter lim="800000"/>
            <a:headEnd/>
            <a:tailEnd/>
          </a:ln>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lgn="ctr">
              <a:buFont typeface="Wingdings" panose="05000000000000000000" pitchFamily="2" charset="2"/>
              <a:buNone/>
            </a:pPr>
            <a:endParaRPr lang="en-US" altLang="ar-SA" b="1"/>
          </a:p>
        </p:txBody>
      </p:sp>
      <p:sp>
        <p:nvSpPr>
          <p:cNvPr id="5127" name="AutoShape 7">
            <a:extLst>
              <a:ext uri="{FF2B5EF4-FFF2-40B4-BE49-F238E27FC236}">
                <a16:creationId xmlns:a16="http://schemas.microsoft.com/office/drawing/2014/main" id="{F3C8A95C-F79C-4A1F-B8A6-C3DB2D336DCF}"/>
              </a:ext>
            </a:extLst>
          </p:cNvPr>
          <p:cNvSpPr>
            <a:spLocks noChangeArrowheads="1"/>
          </p:cNvSpPr>
          <p:nvPr/>
        </p:nvSpPr>
        <p:spPr bwMode="auto">
          <a:xfrm>
            <a:off x="3810000" y="4876800"/>
            <a:ext cx="1295400" cy="1219200"/>
          </a:xfrm>
          <a:prstGeom prst="triangle">
            <a:avLst>
              <a:gd name="adj" fmla="val 50000"/>
            </a:avLst>
          </a:prstGeom>
          <a:solidFill>
            <a:srgbClr val="FF9900"/>
          </a:solidFill>
          <a:ln w="12700">
            <a:solidFill>
              <a:schemeClr val="tx1"/>
            </a:solidFill>
            <a:miter lim="800000"/>
            <a:headEnd/>
            <a:tailEnd/>
          </a:ln>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endParaRPr lang="ar-SA" altLang="ar-SA"/>
          </a:p>
        </p:txBody>
      </p:sp>
      <p:sp>
        <p:nvSpPr>
          <p:cNvPr id="5128" name="Text Box 8">
            <a:extLst>
              <a:ext uri="{FF2B5EF4-FFF2-40B4-BE49-F238E27FC236}">
                <a16:creationId xmlns:a16="http://schemas.microsoft.com/office/drawing/2014/main" id="{48200B29-E64C-4475-8C5C-882642E04EC7}"/>
              </a:ext>
            </a:extLst>
          </p:cNvPr>
          <p:cNvSpPr txBox="1">
            <a:spLocks noChangeArrowheads="1"/>
          </p:cNvSpPr>
          <p:nvPr/>
        </p:nvSpPr>
        <p:spPr bwMode="auto">
          <a:xfrm>
            <a:off x="914400" y="1614488"/>
            <a:ext cx="29559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800">
                <a:solidFill>
                  <a:schemeClr val="tx1"/>
                </a:solidFill>
                <a:latin typeface="Times New Roman" panose="02020603050405020304" pitchFamily="18" charset="0"/>
              </a:defRPr>
            </a:lvl1pPr>
            <a:lvl2pPr marL="742950" indent="-285750" defTabSz="762000">
              <a:defRPr sz="2800">
                <a:solidFill>
                  <a:schemeClr val="tx1"/>
                </a:solidFill>
                <a:latin typeface="Times New Roman" panose="02020603050405020304" pitchFamily="18" charset="0"/>
              </a:defRPr>
            </a:lvl2pPr>
            <a:lvl3pPr marL="1143000" indent="-228600" defTabSz="762000">
              <a:defRPr sz="2800">
                <a:solidFill>
                  <a:schemeClr val="tx1"/>
                </a:solidFill>
                <a:latin typeface="Times New Roman" panose="02020603050405020304" pitchFamily="18" charset="0"/>
              </a:defRPr>
            </a:lvl3pPr>
            <a:lvl4pPr marL="1600200" indent="-228600" defTabSz="762000">
              <a:defRPr sz="2800">
                <a:solidFill>
                  <a:schemeClr val="tx1"/>
                </a:solidFill>
                <a:latin typeface="Times New Roman" panose="02020603050405020304" pitchFamily="18" charset="0"/>
              </a:defRPr>
            </a:lvl4pPr>
            <a:lvl5pPr marL="2057400" indent="-228600" defTabSz="762000">
              <a:defRPr sz="28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lgn="ctr">
              <a:spcBef>
                <a:spcPct val="0"/>
              </a:spcBef>
              <a:buSzTx/>
              <a:buFontTx/>
              <a:buNone/>
            </a:pPr>
            <a:r>
              <a:rPr lang="en-GB" altLang="ar-SA" b="1">
                <a:solidFill>
                  <a:schemeClr val="tx2"/>
                </a:solidFill>
              </a:rPr>
              <a:t>Aggressive factors</a:t>
            </a:r>
          </a:p>
        </p:txBody>
      </p:sp>
      <p:sp>
        <p:nvSpPr>
          <p:cNvPr id="5129" name="Rectangle 9">
            <a:extLst>
              <a:ext uri="{FF2B5EF4-FFF2-40B4-BE49-F238E27FC236}">
                <a16:creationId xmlns:a16="http://schemas.microsoft.com/office/drawing/2014/main" id="{B0D2B44A-B70F-4189-8709-F3D4E52B710F}"/>
              </a:ext>
            </a:extLst>
          </p:cNvPr>
          <p:cNvSpPr>
            <a:spLocks noChangeArrowheads="1"/>
          </p:cNvSpPr>
          <p:nvPr/>
        </p:nvSpPr>
        <p:spPr bwMode="auto">
          <a:xfrm>
            <a:off x="1868488" y="3200400"/>
            <a:ext cx="685800" cy="457200"/>
          </a:xfrm>
          <a:prstGeom prst="rect">
            <a:avLst/>
          </a:prstGeom>
          <a:solidFill>
            <a:schemeClr val="accent1"/>
          </a:solidFill>
          <a:ln w="12700">
            <a:solidFill>
              <a:schemeClr val="tx1"/>
            </a:solidFill>
            <a:miter lim="800000"/>
            <a:headEnd/>
            <a:tailEnd/>
          </a:ln>
        </p:spPr>
        <p:txBody>
          <a:bodyPr wrap="none" anchor="ctr"/>
          <a:lstStyle>
            <a:lvl1pPr defTabSz="762000">
              <a:defRPr sz="2800">
                <a:solidFill>
                  <a:schemeClr val="tx1"/>
                </a:solidFill>
                <a:latin typeface="Times New Roman" panose="02020603050405020304" pitchFamily="18" charset="0"/>
              </a:defRPr>
            </a:lvl1pPr>
            <a:lvl2pPr marL="742950" indent="-285750" defTabSz="762000">
              <a:defRPr sz="2800">
                <a:solidFill>
                  <a:schemeClr val="tx1"/>
                </a:solidFill>
                <a:latin typeface="Times New Roman" panose="02020603050405020304" pitchFamily="18" charset="0"/>
              </a:defRPr>
            </a:lvl2pPr>
            <a:lvl3pPr marL="1143000" indent="-228600" defTabSz="762000">
              <a:defRPr sz="2800">
                <a:solidFill>
                  <a:schemeClr val="tx1"/>
                </a:solidFill>
                <a:latin typeface="Times New Roman" panose="02020603050405020304" pitchFamily="18" charset="0"/>
              </a:defRPr>
            </a:lvl3pPr>
            <a:lvl4pPr marL="1600200" indent="-228600" defTabSz="762000">
              <a:defRPr sz="2800">
                <a:solidFill>
                  <a:schemeClr val="tx1"/>
                </a:solidFill>
                <a:latin typeface="Times New Roman" panose="02020603050405020304" pitchFamily="18" charset="0"/>
              </a:defRPr>
            </a:lvl4pPr>
            <a:lvl5pPr marL="2057400" indent="-228600" defTabSz="762000">
              <a:defRPr sz="28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lgn="ctr">
              <a:spcBef>
                <a:spcPct val="0"/>
              </a:spcBef>
              <a:buSzTx/>
              <a:buFontTx/>
              <a:buNone/>
            </a:pPr>
            <a:r>
              <a:rPr lang="en-GB" altLang="ar-SA" b="1"/>
              <a:t>HP</a:t>
            </a:r>
            <a:endParaRPr lang="en-GB" altLang="ar-SA" sz="2400"/>
          </a:p>
        </p:txBody>
      </p:sp>
      <p:sp>
        <p:nvSpPr>
          <p:cNvPr id="5130" name="Rectangle 10">
            <a:extLst>
              <a:ext uri="{FF2B5EF4-FFF2-40B4-BE49-F238E27FC236}">
                <a16:creationId xmlns:a16="http://schemas.microsoft.com/office/drawing/2014/main" id="{9382DD29-0A3E-40E8-BA57-E226296F33A5}"/>
              </a:ext>
            </a:extLst>
          </p:cNvPr>
          <p:cNvSpPr>
            <a:spLocks noChangeArrowheads="1"/>
          </p:cNvSpPr>
          <p:nvPr/>
        </p:nvSpPr>
        <p:spPr bwMode="auto">
          <a:xfrm>
            <a:off x="1563688" y="3776663"/>
            <a:ext cx="1371600" cy="642937"/>
          </a:xfrm>
          <a:prstGeom prst="rect">
            <a:avLst/>
          </a:prstGeom>
          <a:solidFill>
            <a:schemeClr val="accent1"/>
          </a:solidFill>
          <a:ln w="12700">
            <a:solidFill>
              <a:schemeClr val="tx1"/>
            </a:solidFill>
            <a:miter lim="800000"/>
            <a:headEnd/>
            <a:tailEnd/>
          </a:ln>
        </p:spPr>
        <p:txBody>
          <a:bodyPr wrap="none" anchor="ctr"/>
          <a:lstStyle>
            <a:lvl1pPr defTabSz="762000">
              <a:defRPr sz="2800">
                <a:solidFill>
                  <a:schemeClr val="tx1"/>
                </a:solidFill>
                <a:latin typeface="Times New Roman" panose="02020603050405020304" pitchFamily="18" charset="0"/>
              </a:defRPr>
            </a:lvl1pPr>
            <a:lvl2pPr marL="742950" indent="-285750" defTabSz="762000">
              <a:defRPr sz="2800">
                <a:solidFill>
                  <a:schemeClr val="tx1"/>
                </a:solidFill>
                <a:latin typeface="Times New Roman" panose="02020603050405020304" pitchFamily="18" charset="0"/>
              </a:defRPr>
            </a:lvl2pPr>
            <a:lvl3pPr marL="1143000" indent="-228600" defTabSz="762000">
              <a:defRPr sz="2800">
                <a:solidFill>
                  <a:schemeClr val="tx1"/>
                </a:solidFill>
                <a:latin typeface="Times New Roman" panose="02020603050405020304" pitchFamily="18" charset="0"/>
              </a:defRPr>
            </a:lvl3pPr>
            <a:lvl4pPr marL="1600200" indent="-228600" defTabSz="762000">
              <a:defRPr sz="2800">
                <a:solidFill>
                  <a:schemeClr val="tx1"/>
                </a:solidFill>
                <a:latin typeface="Times New Roman" panose="02020603050405020304" pitchFamily="18" charset="0"/>
              </a:defRPr>
            </a:lvl4pPr>
            <a:lvl5pPr marL="2057400" indent="-228600" defTabSz="762000">
              <a:defRPr sz="28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lgn="ctr">
              <a:spcBef>
                <a:spcPct val="0"/>
              </a:spcBef>
              <a:buSzTx/>
              <a:buFontTx/>
              <a:buNone/>
            </a:pPr>
            <a:r>
              <a:rPr lang="en-GB" altLang="ar-SA" b="1"/>
              <a:t>NSAIDs</a:t>
            </a:r>
          </a:p>
        </p:txBody>
      </p:sp>
      <p:sp>
        <p:nvSpPr>
          <p:cNvPr id="5131" name="Rectangle 11">
            <a:extLst>
              <a:ext uri="{FF2B5EF4-FFF2-40B4-BE49-F238E27FC236}">
                <a16:creationId xmlns:a16="http://schemas.microsoft.com/office/drawing/2014/main" id="{1D13A11A-FF7F-455B-83B8-1D4677CC1935}"/>
              </a:ext>
            </a:extLst>
          </p:cNvPr>
          <p:cNvSpPr>
            <a:spLocks noChangeArrowheads="1"/>
          </p:cNvSpPr>
          <p:nvPr/>
        </p:nvSpPr>
        <p:spPr bwMode="auto">
          <a:xfrm>
            <a:off x="1219200" y="5791200"/>
            <a:ext cx="25495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defRPr sz="2800">
                <a:solidFill>
                  <a:schemeClr val="tx1"/>
                </a:solidFill>
                <a:latin typeface="Times New Roman" panose="02020603050405020304" pitchFamily="18" charset="0"/>
              </a:defRPr>
            </a:lvl1pPr>
            <a:lvl2pPr marL="742950" indent="-285750" defTabSz="762000">
              <a:defRPr sz="2800">
                <a:solidFill>
                  <a:schemeClr val="tx1"/>
                </a:solidFill>
                <a:latin typeface="Times New Roman" panose="02020603050405020304" pitchFamily="18" charset="0"/>
              </a:defRPr>
            </a:lvl2pPr>
            <a:lvl3pPr marL="1143000" indent="-228600" defTabSz="762000">
              <a:defRPr sz="2800">
                <a:solidFill>
                  <a:schemeClr val="tx1"/>
                </a:solidFill>
                <a:latin typeface="Times New Roman" panose="02020603050405020304" pitchFamily="18" charset="0"/>
              </a:defRPr>
            </a:lvl3pPr>
            <a:lvl4pPr marL="1600200" indent="-228600" defTabSz="762000">
              <a:defRPr sz="2800">
                <a:solidFill>
                  <a:schemeClr val="tx1"/>
                </a:solidFill>
                <a:latin typeface="Times New Roman" panose="02020603050405020304" pitchFamily="18" charset="0"/>
              </a:defRPr>
            </a:lvl4pPr>
            <a:lvl5pPr marL="2057400" indent="-228600" defTabSz="762000">
              <a:defRPr sz="28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spcBef>
                <a:spcPct val="0"/>
              </a:spcBef>
              <a:buSzTx/>
              <a:buFontTx/>
              <a:buNone/>
            </a:pPr>
            <a:r>
              <a:rPr lang="en-GB" altLang="ar-SA" sz="2400" b="1"/>
              <a:t>Acid suppressants</a:t>
            </a:r>
          </a:p>
          <a:p>
            <a:pPr>
              <a:spcBef>
                <a:spcPct val="0"/>
              </a:spcBef>
              <a:buSzTx/>
              <a:buFontTx/>
              <a:buNone/>
            </a:pPr>
            <a:r>
              <a:rPr lang="en-GB" altLang="ar-SA" sz="2400" b="1"/>
              <a:t>Lifestyle advice</a:t>
            </a:r>
            <a:endParaRPr lang="en-US" altLang="ar-SA" sz="3200" b="1"/>
          </a:p>
        </p:txBody>
      </p:sp>
      <p:sp>
        <p:nvSpPr>
          <p:cNvPr id="5132" name="Rectangle 12">
            <a:extLst>
              <a:ext uri="{FF2B5EF4-FFF2-40B4-BE49-F238E27FC236}">
                <a16:creationId xmlns:a16="http://schemas.microsoft.com/office/drawing/2014/main" id="{6CED3F0C-3D5A-4710-97D6-04085CFFE986}"/>
              </a:ext>
            </a:extLst>
          </p:cNvPr>
          <p:cNvSpPr>
            <a:spLocks noChangeArrowheads="1"/>
          </p:cNvSpPr>
          <p:nvPr/>
        </p:nvSpPr>
        <p:spPr bwMode="auto">
          <a:xfrm>
            <a:off x="1752600" y="2438400"/>
            <a:ext cx="990600" cy="609600"/>
          </a:xfrm>
          <a:prstGeom prst="rect">
            <a:avLst/>
          </a:prstGeom>
          <a:solidFill>
            <a:schemeClr val="accent1"/>
          </a:solidFill>
          <a:ln w="12700">
            <a:solidFill>
              <a:schemeClr val="tx1"/>
            </a:solidFill>
            <a:miter lim="800000"/>
            <a:headEnd/>
            <a:tailEnd/>
          </a:ln>
        </p:spPr>
        <p:txBody>
          <a:bodyPr wrap="none" anchor="ctr"/>
          <a:lstStyle>
            <a:lvl1pPr defTabSz="762000">
              <a:defRPr sz="2800">
                <a:solidFill>
                  <a:schemeClr val="tx1"/>
                </a:solidFill>
                <a:latin typeface="Times New Roman" panose="02020603050405020304" pitchFamily="18" charset="0"/>
              </a:defRPr>
            </a:lvl1pPr>
            <a:lvl2pPr marL="742950" indent="-285750" defTabSz="762000">
              <a:defRPr sz="2800">
                <a:solidFill>
                  <a:schemeClr val="tx1"/>
                </a:solidFill>
                <a:latin typeface="Times New Roman" panose="02020603050405020304" pitchFamily="18" charset="0"/>
              </a:defRPr>
            </a:lvl2pPr>
            <a:lvl3pPr marL="1143000" indent="-228600" defTabSz="762000">
              <a:defRPr sz="2800">
                <a:solidFill>
                  <a:schemeClr val="tx1"/>
                </a:solidFill>
                <a:latin typeface="Times New Roman" panose="02020603050405020304" pitchFamily="18" charset="0"/>
              </a:defRPr>
            </a:lvl3pPr>
            <a:lvl4pPr marL="1600200" indent="-228600" defTabSz="762000">
              <a:defRPr sz="2800">
                <a:solidFill>
                  <a:schemeClr val="tx1"/>
                </a:solidFill>
                <a:latin typeface="Times New Roman" panose="02020603050405020304" pitchFamily="18" charset="0"/>
              </a:defRPr>
            </a:lvl4pPr>
            <a:lvl5pPr marL="2057400" indent="-228600" defTabSz="762000">
              <a:defRPr sz="28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lgn="ctr">
              <a:spcBef>
                <a:spcPct val="0"/>
              </a:spcBef>
              <a:buSzTx/>
              <a:buFontTx/>
              <a:buNone/>
            </a:pPr>
            <a:r>
              <a:rPr lang="en-US" altLang="ar-SA"/>
              <a:t>Acid</a:t>
            </a:r>
            <a:endParaRPr lang="en-US" altLang="ar-SA" sz="2400">
              <a:latin typeface="Symbol" panose="05050102010706020507" pitchFamily="18" charset="2"/>
            </a:endParaRPr>
          </a:p>
        </p:txBody>
      </p:sp>
      <p:sp>
        <p:nvSpPr>
          <p:cNvPr id="5133" name="Line 13">
            <a:extLst>
              <a:ext uri="{FF2B5EF4-FFF2-40B4-BE49-F238E27FC236}">
                <a16:creationId xmlns:a16="http://schemas.microsoft.com/office/drawing/2014/main" id="{0E46A3D3-CC3E-4960-8754-55DF435675A3}"/>
              </a:ext>
            </a:extLst>
          </p:cNvPr>
          <p:cNvSpPr>
            <a:spLocks noChangeShapeType="1"/>
          </p:cNvSpPr>
          <p:nvPr/>
        </p:nvSpPr>
        <p:spPr bwMode="auto">
          <a:xfrm flipV="1">
            <a:off x="2514600" y="5334000"/>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34" name="Line 15">
            <a:extLst>
              <a:ext uri="{FF2B5EF4-FFF2-40B4-BE49-F238E27FC236}">
                <a16:creationId xmlns:a16="http://schemas.microsoft.com/office/drawing/2014/main" id="{CBFA589D-C3B2-4379-81F6-D1203162AE26}"/>
              </a:ext>
            </a:extLst>
          </p:cNvPr>
          <p:cNvSpPr>
            <a:spLocks noChangeShapeType="1"/>
          </p:cNvSpPr>
          <p:nvPr/>
        </p:nvSpPr>
        <p:spPr bwMode="auto">
          <a:xfrm>
            <a:off x="6553200" y="2508250"/>
            <a:ext cx="0" cy="1066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35" name="Text Box 16">
            <a:extLst>
              <a:ext uri="{FF2B5EF4-FFF2-40B4-BE49-F238E27FC236}">
                <a16:creationId xmlns:a16="http://schemas.microsoft.com/office/drawing/2014/main" id="{1FA4E031-260B-4C4C-AD6D-A65588003671}"/>
              </a:ext>
            </a:extLst>
          </p:cNvPr>
          <p:cNvSpPr txBox="1">
            <a:spLocks noChangeArrowheads="1"/>
          </p:cNvSpPr>
          <p:nvPr/>
        </p:nvSpPr>
        <p:spPr bwMode="auto">
          <a:xfrm>
            <a:off x="6300788" y="5257800"/>
            <a:ext cx="2643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defTabSz="762000">
              <a:defRPr sz="2800">
                <a:solidFill>
                  <a:schemeClr val="tx1"/>
                </a:solidFill>
                <a:latin typeface="Times New Roman" panose="02020603050405020304" pitchFamily="18" charset="0"/>
              </a:defRPr>
            </a:lvl1pPr>
            <a:lvl2pPr marL="742950" indent="-285750" defTabSz="762000">
              <a:defRPr sz="2800">
                <a:solidFill>
                  <a:schemeClr val="tx1"/>
                </a:solidFill>
                <a:latin typeface="Times New Roman" panose="02020603050405020304" pitchFamily="18" charset="0"/>
              </a:defRPr>
            </a:lvl2pPr>
            <a:lvl3pPr marL="1143000" indent="-228600" defTabSz="762000">
              <a:defRPr sz="2800">
                <a:solidFill>
                  <a:schemeClr val="tx1"/>
                </a:solidFill>
                <a:latin typeface="Times New Roman" panose="02020603050405020304" pitchFamily="18" charset="0"/>
              </a:defRPr>
            </a:lvl3pPr>
            <a:lvl4pPr marL="1600200" indent="-228600" defTabSz="762000">
              <a:defRPr sz="2800">
                <a:solidFill>
                  <a:schemeClr val="tx1"/>
                </a:solidFill>
                <a:latin typeface="Times New Roman" panose="02020603050405020304" pitchFamily="18" charset="0"/>
              </a:defRPr>
            </a:lvl4pPr>
            <a:lvl5pPr marL="2057400" indent="-228600" defTabSz="762000">
              <a:defRPr sz="2800">
                <a:solidFill>
                  <a:schemeClr val="tx1"/>
                </a:solidFill>
                <a:latin typeface="Times New Roman" panose="02020603050405020304" pitchFamily="18" charset="0"/>
              </a:defRPr>
            </a:lvl5pPr>
            <a:lvl6pPr marL="25146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defTabSz="7620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pPr>
              <a:spcBef>
                <a:spcPct val="0"/>
              </a:spcBef>
              <a:buSzTx/>
              <a:buFontTx/>
              <a:buNone/>
            </a:pPr>
            <a:r>
              <a:rPr lang="en-US" altLang="ar-SA" sz="2400" b="1"/>
              <a:t>Prevent/treat ulcer</a:t>
            </a:r>
          </a:p>
        </p:txBody>
      </p:sp>
      <p:sp>
        <p:nvSpPr>
          <p:cNvPr id="5136" name="AutoShape 17">
            <a:extLst>
              <a:ext uri="{FF2B5EF4-FFF2-40B4-BE49-F238E27FC236}">
                <a16:creationId xmlns:a16="http://schemas.microsoft.com/office/drawing/2014/main" id="{86A1A4C0-AAAA-495A-BCBE-AEA607ADE8EA}"/>
              </a:ext>
            </a:extLst>
          </p:cNvPr>
          <p:cNvSpPr>
            <a:spLocks noChangeArrowheads="1"/>
          </p:cNvSpPr>
          <p:nvPr/>
        </p:nvSpPr>
        <p:spPr bwMode="auto">
          <a:xfrm>
            <a:off x="5297488" y="5334000"/>
            <a:ext cx="990600" cy="381000"/>
          </a:xfrm>
          <a:prstGeom prst="rightArrow">
            <a:avLst>
              <a:gd name="adj1" fmla="val 50000"/>
              <a:gd name="adj2" fmla="val 65000"/>
            </a:avLst>
          </a:prstGeom>
          <a:solidFill>
            <a:schemeClr val="hlink"/>
          </a:solidFill>
          <a:ln w="12700">
            <a:solidFill>
              <a:schemeClr val="tx1"/>
            </a:solidFill>
            <a:miter lim="800000"/>
            <a:headEnd/>
            <a:tailEnd/>
          </a:ln>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endParaRPr lang="ar-SA" altLang="ar-S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6E99FEE-C557-4B8C-A410-889B91AAD30E}"/>
              </a:ext>
            </a:extLst>
          </p:cNvPr>
          <p:cNvSpPr>
            <a:spLocks noGrp="1" noChangeArrowheads="1"/>
          </p:cNvSpPr>
          <p:nvPr>
            <p:ph type="title"/>
          </p:nvPr>
        </p:nvSpPr>
        <p:spPr>
          <a:xfrm>
            <a:off x="677863" y="304800"/>
            <a:ext cx="7772400" cy="1143000"/>
          </a:xfrm>
        </p:spPr>
        <p:txBody>
          <a:bodyPr/>
          <a:lstStyle/>
          <a:p>
            <a:r>
              <a:rPr lang="en-GB" altLang="ar-SA" b="1" i="1"/>
              <a:t>Helicobacter pylori</a:t>
            </a:r>
            <a:r>
              <a:rPr lang="en-GB" altLang="ar-SA" b="1">
                <a:solidFill>
                  <a:schemeClr val="tx1"/>
                </a:solidFill>
              </a:rPr>
              <a:t> </a:t>
            </a:r>
            <a:endParaRPr lang="en-GB" altLang="ar-SA">
              <a:solidFill>
                <a:schemeClr val="tx1"/>
              </a:solidFill>
            </a:endParaRPr>
          </a:p>
        </p:txBody>
      </p:sp>
      <p:sp>
        <p:nvSpPr>
          <p:cNvPr id="6147" name="Rectangle 3">
            <a:extLst>
              <a:ext uri="{FF2B5EF4-FFF2-40B4-BE49-F238E27FC236}">
                <a16:creationId xmlns:a16="http://schemas.microsoft.com/office/drawing/2014/main" id="{8B017B78-2C08-4F81-94BB-005AA87780AE}"/>
              </a:ext>
            </a:extLst>
          </p:cNvPr>
          <p:cNvSpPr>
            <a:spLocks noGrp="1" noChangeArrowheads="1"/>
          </p:cNvSpPr>
          <p:nvPr>
            <p:ph type="body" sz="half" idx="4294967295"/>
          </p:nvPr>
        </p:nvSpPr>
        <p:spPr>
          <a:xfrm>
            <a:off x="381000" y="1962150"/>
            <a:ext cx="4367213" cy="4438650"/>
          </a:xfrm>
        </p:spPr>
        <p:txBody>
          <a:bodyPr/>
          <a:lstStyle/>
          <a:p>
            <a:pPr>
              <a:buFont typeface="Wingdings" panose="05000000000000000000" pitchFamily="2" charset="2"/>
              <a:buChar char="§"/>
            </a:pPr>
            <a:r>
              <a:rPr lang="en-GB" altLang="ar-SA" b="1">
                <a:latin typeface="Arial" panose="020B0604020202020204" pitchFamily="34" charset="0"/>
                <a:cs typeface="Arial" panose="020B0604020202020204" pitchFamily="34" charset="0"/>
              </a:rPr>
              <a:t>Gram negative bacilli</a:t>
            </a:r>
            <a:r>
              <a:rPr lang="en-US" altLang="ar-SA" sz="2800" b="1">
                <a:latin typeface="Arial" panose="020B0604020202020204" pitchFamily="34" charset="0"/>
                <a:cs typeface="Arial" panose="020B0604020202020204" pitchFamily="34" charset="0"/>
              </a:rPr>
              <a:t> </a:t>
            </a:r>
          </a:p>
          <a:p>
            <a:pPr>
              <a:buFont typeface="Wingdings" panose="05000000000000000000" pitchFamily="2" charset="2"/>
              <a:buChar char="§"/>
            </a:pPr>
            <a:r>
              <a:rPr lang="en-US" altLang="ar-SA" sz="2800" b="1">
                <a:latin typeface="Arial" panose="020B0604020202020204" pitchFamily="34" charset="0"/>
                <a:cs typeface="Arial" panose="020B0604020202020204" pitchFamily="34" charset="0"/>
              </a:rPr>
              <a:t>Do not invade cells – only mucous</a:t>
            </a:r>
          </a:p>
          <a:p>
            <a:pPr>
              <a:buFont typeface="Wingdings" panose="05000000000000000000" pitchFamily="2" charset="2"/>
              <a:buChar char="§"/>
            </a:pPr>
            <a:r>
              <a:rPr lang="en-US" altLang="ar-SA" sz="2800" b="1">
                <a:latin typeface="Arial" panose="020B0604020202020204" pitchFamily="34" charset="0"/>
                <a:cs typeface="Arial" panose="020B0604020202020204" pitchFamily="34" charset="0"/>
              </a:rPr>
              <a:t>Break down mucosal defense</a:t>
            </a:r>
          </a:p>
          <a:p>
            <a:pPr>
              <a:buFont typeface="Wingdings" panose="05000000000000000000" pitchFamily="2" charset="2"/>
              <a:buChar char="§"/>
            </a:pPr>
            <a:r>
              <a:rPr lang="en-US" altLang="ar-SA" sz="2800" b="1">
                <a:latin typeface="Arial" panose="020B0604020202020204" pitchFamily="34" charset="0"/>
                <a:cs typeface="Arial" panose="020B0604020202020204" pitchFamily="34" charset="0"/>
              </a:rPr>
              <a:t>Chronic Superficial inflammation</a:t>
            </a:r>
          </a:p>
          <a:p>
            <a:pPr lvl="1">
              <a:buClr>
                <a:schemeClr val="tx2"/>
              </a:buClr>
              <a:buFont typeface="Wingdings" panose="05000000000000000000" pitchFamily="2" charset="2"/>
              <a:buNone/>
            </a:pPr>
            <a:endParaRPr lang="en-GB" altLang="ar-SA" b="1">
              <a:latin typeface="Arial" panose="020B0604020202020204" pitchFamily="34" charset="0"/>
              <a:cs typeface="Arial" panose="020B0604020202020204" pitchFamily="34" charset="0"/>
            </a:endParaRPr>
          </a:p>
          <a:p>
            <a:pPr>
              <a:buFont typeface="Wingdings" panose="05000000000000000000" pitchFamily="2" charset="2"/>
              <a:buChar char="§"/>
            </a:pPr>
            <a:endParaRPr lang="en-US" altLang="ar-SA" sz="2800" b="1">
              <a:latin typeface="Arial" panose="020B0604020202020204" pitchFamily="34" charset="0"/>
              <a:cs typeface="Arial" panose="020B0604020202020204" pitchFamily="34" charset="0"/>
            </a:endParaRPr>
          </a:p>
          <a:p>
            <a:pPr>
              <a:buFontTx/>
              <a:buNone/>
            </a:pPr>
            <a:endParaRPr lang="en-US" altLang="ar-SA" sz="2800" b="1">
              <a:latin typeface="Arial" panose="020B0604020202020204" pitchFamily="34" charset="0"/>
              <a:cs typeface="Arial" panose="020B0604020202020204" pitchFamily="34" charset="0"/>
            </a:endParaRPr>
          </a:p>
          <a:p>
            <a:endParaRPr lang="en-GB" altLang="ar-SA" sz="2800"/>
          </a:p>
        </p:txBody>
      </p:sp>
      <p:pic>
        <p:nvPicPr>
          <p:cNvPr id="6148" name="Picture 4">
            <a:extLst>
              <a:ext uri="{FF2B5EF4-FFF2-40B4-BE49-F238E27FC236}">
                <a16:creationId xmlns:a16="http://schemas.microsoft.com/office/drawing/2014/main" id="{D0CE1F39-1B12-44B8-99CD-55CA8C8C50F4}"/>
              </a:ext>
            </a:extLst>
          </p:cNvPr>
          <p:cNvPicPr>
            <a:picLocks noGrp="1" noChangeAspect="1" noChangeArrowheads="1"/>
          </p:cNvPicPr>
          <p:nvPr>
            <p:ph type="clipArt" sz="half" idx="4294967295"/>
          </p:nvPr>
        </p:nvPicPr>
        <p:blipFill>
          <a:blip r:embed="rId3">
            <a:extLst>
              <a:ext uri="{28A0092B-C50C-407E-A947-70E740481C1C}">
                <a14:useLocalDpi xmlns:a14="http://schemas.microsoft.com/office/drawing/2010/main" val="0"/>
              </a:ext>
            </a:extLst>
          </a:blip>
          <a:srcRect/>
          <a:stretch>
            <a:fillRect/>
          </a:stretch>
        </p:blipFill>
        <p:spPr>
          <a:xfrm>
            <a:off x="5054600" y="1905000"/>
            <a:ext cx="3513138" cy="4114800"/>
          </a:xfrm>
          <a:ln w="38100">
            <a:solidFill>
              <a:schemeClr val="bg2"/>
            </a:solidFill>
            <a:miter lim="800000"/>
            <a:headEnd/>
            <a:tailEnd/>
          </a:ln>
        </p:spPr>
      </p:pic>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445617D-3DAE-42B4-86D1-3A0649ADA0B3}"/>
              </a:ext>
            </a:extLst>
          </p:cNvPr>
          <p:cNvSpPr>
            <a:spLocks noGrp="1" noChangeArrowheads="1"/>
          </p:cNvSpPr>
          <p:nvPr>
            <p:ph type="title"/>
          </p:nvPr>
        </p:nvSpPr>
        <p:spPr>
          <a:xfrm>
            <a:off x="685800" y="228600"/>
            <a:ext cx="7772400" cy="1524000"/>
          </a:xfrm>
        </p:spPr>
        <p:txBody>
          <a:bodyPr/>
          <a:lstStyle/>
          <a:p>
            <a:r>
              <a:rPr lang="en-GB" altLang="ar-SA" b="1" i="1"/>
              <a:t>Helicobacter pylori</a:t>
            </a:r>
          </a:p>
        </p:txBody>
      </p:sp>
      <p:sp>
        <p:nvSpPr>
          <p:cNvPr id="7171" name="Rectangle 3">
            <a:extLst>
              <a:ext uri="{FF2B5EF4-FFF2-40B4-BE49-F238E27FC236}">
                <a16:creationId xmlns:a16="http://schemas.microsoft.com/office/drawing/2014/main" id="{66C315B5-D516-4DF0-A7AC-5D0D0CF55DB9}"/>
              </a:ext>
            </a:extLst>
          </p:cNvPr>
          <p:cNvSpPr>
            <a:spLocks noGrp="1" noChangeArrowheads="1"/>
          </p:cNvSpPr>
          <p:nvPr>
            <p:ph type="body" idx="1"/>
          </p:nvPr>
        </p:nvSpPr>
        <p:spPr>
          <a:xfrm>
            <a:off x="685800" y="1524000"/>
            <a:ext cx="7772400" cy="5334000"/>
          </a:xfrm>
        </p:spPr>
        <p:txBody>
          <a:bodyPr/>
          <a:lstStyle/>
          <a:p>
            <a:pPr>
              <a:lnSpc>
                <a:spcPct val="90000"/>
              </a:lnSpc>
              <a:buFont typeface="Wingdings" panose="05000000000000000000" pitchFamily="2" charset="2"/>
              <a:buChar char="§"/>
            </a:pPr>
            <a:r>
              <a:rPr lang="en-US" altLang="ar-SA"/>
              <a:t>Most common infection in the world (20%)</a:t>
            </a:r>
          </a:p>
          <a:p>
            <a:pPr>
              <a:lnSpc>
                <a:spcPct val="90000"/>
              </a:lnSpc>
              <a:buFont typeface="Wingdings" panose="05000000000000000000" pitchFamily="2" charset="2"/>
              <a:buChar char="§"/>
            </a:pPr>
            <a:r>
              <a:rPr lang="en-US" altLang="ar-SA"/>
              <a:t>Positive in 70-100% of PUD patients.</a:t>
            </a:r>
          </a:p>
          <a:p>
            <a:pPr>
              <a:lnSpc>
                <a:spcPct val="90000"/>
              </a:lnSpc>
              <a:buFont typeface="Wingdings" panose="05000000000000000000" pitchFamily="2" charset="2"/>
              <a:buChar char="§"/>
            </a:pPr>
            <a:r>
              <a:rPr lang="en-GB" altLang="ar-SA"/>
              <a:t>Treated by 1-2 weeks antimicrobials:</a:t>
            </a:r>
          </a:p>
          <a:p>
            <a:pPr>
              <a:lnSpc>
                <a:spcPct val="90000"/>
              </a:lnSpc>
              <a:buFont typeface="Wingdings" panose="05000000000000000000" pitchFamily="2" charset="2"/>
              <a:buNone/>
            </a:pPr>
            <a:r>
              <a:rPr lang="en-GB" altLang="ar-SA"/>
              <a:t>    1. Metronidazole</a:t>
            </a:r>
          </a:p>
          <a:p>
            <a:pPr>
              <a:lnSpc>
                <a:spcPct val="90000"/>
              </a:lnSpc>
              <a:buFont typeface="Wingdings" panose="05000000000000000000" pitchFamily="2" charset="2"/>
              <a:buNone/>
            </a:pPr>
            <a:r>
              <a:rPr lang="en-GB" altLang="ar-SA"/>
              <a:t>     2. Amoxycillin</a:t>
            </a:r>
          </a:p>
          <a:p>
            <a:pPr>
              <a:lnSpc>
                <a:spcPct val="90000"/>
              </a:lnSpc>
              <a:buFont typeface="Wingdings" panose="05000000000000000000" pitchFamily="2" charset="2"/>
              <a:buNone/>
            </a:pPr>
            <a:r>
              <a:rPr lang="en-GB" altLang="ar-SA"/>
              <a:t>     3. Clarithromycin</a:t>
            </a:r>
          </a:p>
          <a:p>
            <a:pPr>
              <a:lnSpc>
                <a:spcPct val="90000"/>
              </a:lnSpc>
              <a:buFont typeface="Wingdings" panose="05000000000000000000" pitchFamily="2" charset="2"/>
              <a:buNone/>
            </a:pPr>
            <a:r>
              <a:rPr lang="en-GB" altLang="ar-SA"/>
              <a:t>     4. Tetracyclin</a:t>
            </a:r>
          </a:p>
          <a:p>
            <a:pPr>
              <a:lnSpc>
                <a:spcPct val="90000"/>
              </a:lnSpc>
              <a:buFont typeface="Wingdings" panose="05000000000000000000" pitchFamily="2" charset="2"/>
              <a:buNone/>
            </a:pPr>
            <a:r>
              <a:rPr lang="en-GB" altLang="ar-SA"/>
              <a:t>     5. Bismuth salts</a:t>
            </a:r>
          </a:p>
          <a:p>
            <a:pPr>
              <a:lnSpc>
                <a:spcPct val="90000"/>
              </a:lnSpc>
              <a:buFont typeface="Wingdings" panose="05000000000000000000" pitchFamily="2" charset="2"/>
              <a:buChar char="§"/>
            </a:pPr>
            <a:r>
              <a:rPr lang="en-GB" altLang="ar-SA"/>
              <a:t>Eradication of the infection usually results in </a:t>
            </a:r>
            <a:r>
              <a:rPr lang="en-GB" altLang="ar-SA">
                <a:solidFill>
                  <a:schemeClr val="tx2"/>
                </a:solidFill>
              </a:rPr>
              <a:t>long-term remission</a:t>
            </a:r>
            <a:r>
              <a:rPr lang="en-GB" altLang="ar-SA"/>
              <a:t> of the ulcer. </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4B1AEFF-5ADC-4DCE-B48E-2030A8E380FE}"/>
              </a:ext>
            </a:extLst>
          </p:cNvPr>
          <p:cNvSpPr>
            <a:spLocks noGrp="1" noChangeArrowheads="1"/>
          </p:cNvSpPr>
          <p:nvPr>
            <p:ph type="title"/>
          </p:nvPr>
        </p:nvSpPr>
        <p:spPr/>
        <p:txBody>
          <a:bodyPr/>
          <a:lstStyle/>
          <a:p>
            <a:r>
              <a:rPr lang="en-US" altLang="ar-SA"/>
              <a:t>Aim of therapy</a:t>
            </a:r>
          </a:p>
        </p:txBody>
      </p:sp>
      <p:sp>
        <p:nvSpPr>
          <p:cNvPr id="8195" name="Rectangle 3">
            <a:extLst>
              <a:ext uri="{FF2B5EF4-FFF2-40B4-BE49-F238E27FC236}">
                <a16:creationId xmlns:a16="http://schemas.microsoft.com/office/drawing/2014/main" id="{C977F78E-7D8D-4515-8A2D-9CC06DB82A6E}"/>
              </a:ext>
            </a:extLst>
          </p:cNvPr>
          <p:cNvSpPr>
            <a:spLocks noGrp="1" noChangeArrowheads="1"/>
          </p:cNvSpPr>
          <p:nvPr>
            <p:ph type="body" idx="1"/>
          </p:nvPr>
        </p:nvSpPr>
        <p:spPr/>
        <p:txBody>
          <a:bodyPr/>
          <a:lstStyle/>
          <a:p>
            <a:pPr marL="609600" indent="-609600">
              <a:lnSpc>
                <a:spcPct val="90000"/>
              </a:lnSpc>
              <a:buFontTx/>
              <a:buAutoNum type="arabicPeriod"/>
            </a:pPr>
            <a:r>
              <a:rPr lang="en-US" altLang="ar-SA" sz="2800"/>
              <a:t>Relief pain</a:t>
            </a:r>
          </a:p>
          <a:p>
            <a:pPr marL="609600" indent="-609600">
              <a:lnSpc>
                <a:spcPct val="90000"/>
              </a:lnSpc>
              <a:buFontTx/>
              <a:buAutoNum type="arabicPeriod"/>
            </a:pPr>
            <a:r>
              <a:rPr lang="en-US" altLang="ar-SA" sz="2800"/>
              <a:t>Promote healing</a:t>
            </a:r>
          </a:p>
          <a:p>
            <a:pPr marL="609600" indent="-609600">
              <a:lnSpc>
                <a:spcPct val="90000"/>
              </a:lnSpc>
              <a:buFontTx/>
              <a:buAutoNum type="arabicPeriod"/>
            </a:pPr>
            <a:r>
              <a:rPr lang="en-US" altLang="ar-SA" sz="2800"/>
              <a:t>Prevent recurrence</a:t>
            </a:r>
          </a:p>
          <a:p>
            <a:pPr marL="609600" indent="-609600">
              <a:lnSpc>
                <a:spcPct val="90000"/>
              </a:lnSpc>
              <a:buFontTx/>
              <a:buAutoNum type="arabicPeriod"/>
            </a:pPr>
            <a:r>
              <a:rPr lang="en-US" altLang="ar-SA" sz="2800"/>
              <a:t>Prevent complications</a:t>
            </a:r>
          </a:p>
          <a:p>
            <a:pPr marL="609600" indent="-609600">
              <a:lnSpc>
                <a:spcPct val="90000"/>
              </a:lnSpc>
              <a:buFontTx/>
              <a:buNone/>
            </a:pPr>
            <a:endParaRPr lang="en-US" altLang="ar-SA" sz="2800">
              <a:solidFill>
                <a:srgbClr val="CCFF99"/>
              </a:solidFill>
              <a:latin typeface="Arial" panose="020B0604020202020204" pitchFamily="34" charset="0"/>
            </a:endParaRPr>
          </a:p>
          <a:p>
            <a:pPr marL="609600" indent="-609600">
              <a:lnSpc>
                <a:spcPct val="90000"/>
              </a:lnSpc>
              <a:buFontTx/>
              <a:buNone/>
            </a:pPr>
            <a:r>
              <a:rPr lang="en-US" altLang="ar-SA" sz="2800">
                <a:solidFill>
                  <a:srgbClr val="CCFF99"/>
                </a:solidFill>
                <a:latin typeface="Arial" panose="020B0604020202020204" pitchFamily="34" charset="0"/>
              </a:rPr>
              <a:t>Documented eradication of </a:t>
            </a:r>
            <a:r>
              <a:rPr lang="en-US" altLang="ar-SA" sz="2800" i="1">
                <a:solidFill>
                  <a:srgbClr val="CCFF99"/>
                </a:solidFill>
                <a:latin typeface="Arial" panose="020B0604020202020204" pitchFamily="34" charset="0"/>
              </a:rPr>
              <a:t>H. pylori</a:t>
            </a:r>
            <a:r>
              <a:rPr lang="en-US" altLang="ar-SA" sz="2800">
                <a:solidFill>
                  <a:srgbClr val="CCFF99"/>
                </a:solidFill>
                <a:latin typeface="Arial" panose="020B0604020202020204" pitchFamily="34" charset="0"/>
              </a:rPr>
              <a:t> in patients with PUD is associated with a dramatic </a:t>
            </a:r>
            <a:r>
              <a:rPr lang="en-US" altLang="ar-SA" sz="2800">
                <a:solidFill>
                  <a:schemeClr val="tx2"/>
                </a:solidFill>
                <a:latin typeface="Arial" panose="020B0604020202020204" pitchFamily="34" charset="0"/>
              </a:rPr>
              <a:t>decrease in </a:t>
            </a:r>
            <a:r>
              <a:rPr lang="en-US" altLang="ar-SA" sz="2800" b="1">
                <a:solidFill>
                  <a:schemeClr val="tx2"/>
                </a:solidFill>
                <a:latin typeface="Arial" panose="020B0604020202020204" pitchFamily="34" charset="0"/>
              </a:rPr>
              <a:t>ulcer</a:t>
            </a:r>
            <a:r>
              <a:rPr lang="en-US" altLang="ar-SA" sz="2800">
                <a:solidFill>
                  <a:schemeClr val="tx2"/>
                </a:solidFill>
                <a:latin typeface="Arial" panose="020B0604020202020204" pitchFamily="34" charset="0"/>
              </a:rPr>
              <a:t> recurrence</a:t>
            </a:r>
            <a:r>
              <a:rPr lang="en-US" altLang="ar-SA" sz="2800">
                <a:solidFill>
                  <a:srgbClr val="CCFF99"/>
                </a:solidFill>
                <a:latin typeface="Arial" panose="020B0604020202020204" pitchFamily="34" charset="0"/>
              </a:rPr>
              <a:t> to 4% (as compared to 59%) in </a:t>
            </a:r>
            <a:r>
              <a:rPr lang="en-US" altLang="ar-SA" sz="2800" u="sng">
                <a:solidFill>
                  <a:srgbClr val="CCFF99"/>
                </a:solidFill>
                <a:latin typeface="Arial" panose="020B0604020202020204" pitchFamily="34" charset="0"/>
              </a:rPr>
              <a:t>GU</a:t>
            </a:r>
            <a:r>
              <a:rPr lang="en-US" altLang="ar-SA" sz="2800">
                <a:solidFill>
                  <a:srgbClr val="CCFF99"/>
                </a:solidFill>
                <a:latin typeface="Arial" panose="020B0604020202020204" pitchFamily="34" charset="0"/>
              </a:rPr>
              <a:t> patients and 6% (compared to 67%) in </a:t>
            </a:r>
            <a:r>
              <a:rPr lang="en-US" altLang="ar-SA" sz="2800" u="sng">
                <a:solidFill>
                  <a:srgbClr val="CCFF99"/>
                </a:solidFill>
                <a:latin typeface="Arial" panose="020B0604020202020204" pitchFamily="34" charset="0"/>
              </a:rPr>
              <a:t>DU</a:t>
            </a:r>
            <a:r>
              <a:rPr lang="en-US" altLang="ar-SA" sz="2800">
                <a:solidFill>
                  <a:srgbClr val="CCFF99"/>
                </a:solidFill>
                <a:latin typeface="Arial" panose="020B0604020202020204" pitchFamily="34" charset="0"/>
              </a:rPr>
              <a:t> patients. </a:t>
            </a:r>
            <a:endParaRPr lang="en-US" altLang="ar-SA" sz="2800">
              <a:solidFill>
                <a:srgbClr val="CCFF99"/>
              </a:solidFill>
            </a:endParaRPr>
          </a:p>
          <a:p>
            <a:pPr marL="609600" indent="-609600">
              <a:lnSpc>
                <a:spcPct val="90000"/>
              </a:lnSpc>
              <a:buFontTx/>
              <a:buAutoNum type="arabicPeriod"/>
            </a:pPr>
            <a:endParaRPr lang="en-US" altLang="ar-SA" sz="2800">
              <a:solidFill>
                <a:srgbClr val="CCFF99"/>
              </a:solidFill>
            </a:endParaRPr>
          </a:p>
        </p:txBody>
      </p:sp>
      <p:sp>
        <p:nvSpPr>
          <p:cNvPr id="8196" name="Rectangle 4">
            <a:extLst>
              <a:ext uri="{FF2B5EF4-FFF2-40B4-BE49-F238E27FC236}">
                <a16:creationId xmlns:a16="http://schemas.microsoft.com/office/drawing/2014/main" id="{903AF9FD-4090-4A7E-8F3F-B935FA6E349A}"/>
              </a:ext>
            </a:extLst>
          </p:cNvPr>
          <p:cNvSpPr>
            <a:spLocks noChangeArrowheads="1"/>
          </p:cNvSpPr>
          <p:nvPr/>
        </p:nvSpPr>
        <p:spPr bwMode="auto">
          <a:xfrm>
            <a:off x="685800" y="3962400"/>
            <a:ext cx="7696200" cy="26670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50000"/>
              <a:buFont typeface="Wingdings" panose="05000000000000000000" pitchFamily="2" charset="2"/>
              <a:buChar char="u"/>
              <a:defRPr sz="2800">
                <a:solidFill>
                  <a:schemeClr val="tx1"/>
                </a:solidFill>
                <a:latin typeface="Times New Roman" panose="02020603050405020304" pitchFamily="18" charset="0"/>
              </a:defRPr>
            </a:lvl9pPr>
          </a:lstStyle>
          <a:p>
            <a:endParaRPr lang="ar-SA" altLang="ar-S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FFA6A3C4-4127-439D-97A3-06C410F51FE6}"/>
              </a:ext>
            </a:extLst>
          </p:cNvPr>
          <p:cNvSpPr>
            <a:spLocks noGrp="1"/>
          </p:cNvSpPr>
          <p:nvPr>
            <p:ph type="title"/>
          </p:nvPr>
        </p:nvSpPr>
        <p:spPr/>
        <p:txBody>
          <a:bodyPr/>
          <a:lstStyle/>
          <a:p>
            <a:r>
              <a:rPr lang="en-US" altLang="ar-SA"/>
              <a:t>Treatment approaches include:</a:t>
            </a:r>
            <a:endParaRPr lang="ar-SA" altLang="ar-SA"/>
          </a:p>
        </p:txBody>
      </p:sp>
      <p:sp>
        <p:nvSpPr>
          <p:cNvPr id="9219" name="Content Placeholder 2">
            <a:extLst>
              <a:ext uri="{FF2B5EF4-FFF2-40B4-BE49-F238E27FC236}">
                <a16:creationId xmlns:a16="http://schemas.microsoft.com/office/drawing/2014/main" id="{F3C75C40-A567-4246-B0F0-ADF1CECCE12F}"/>
              </a:ext>
            </a:extLst>
          </p:cNvPr>
          <p:cNvSpPr>
            <a:spLocks noGrp="1"/>
          </p:cNvSpPr>
          <p:nvPr>
            <p:ph idx="1"/>
          </p:nvPr>
        </p:nvSpPr>
        <p:spPr/>
        <p:txBody>
          <a:bodyPr/>
          <a:lstStyle/>
          <a:p>
            <a:pPr>
              <a:buFont typeface="Times New Roman" panose="02020603050405020304" pitchFamily="18" charset="0"/>
              <a:buAutoNum type="arabicPeriod"/>
            </a:pPr>
            <a:r>
              <a:rPr lang="en-US" altLang="ar-SA" sz="2000"/>
              <a:t>Eradicating the H. pylori infection, </a:t>
            </a:r>
          </a:p>
          <a:p>
            <a:pPr>
              <a:buFont typeface="Times New Roman" panose="02020603050405020304" pitchFamily="18" charset="0"/>
              <a:buAutoNum type="arabicPeriod"/>
            </a:pPr>
            <a:r>
              <a:rPr lang="en-US" altLang="ar-SA" sz="2000"/>
              <a:t>Reducing secretion of gastric acid with the use of PPIs or H 2 -receptor antagonists,         and/or </a:t>
            </a:r>
          </a:p>
          <a:p>
            <a:pPr>
              <a:buFont typeface="Times New Roman" panose="02020603050405020304" pitchFamily="18" charset="0"/>
              <a:buAutoNum type="arabicPeriod"/>
            </a:pPr>
            <a:r>
              <a:rPr lang="en-US" altLang="ar-SA" sz="2000"/>
              <a:t>Providing agents that protect the gastric mucosa from damage, such as misoprostol and sucralfate. [Note: If patients are unable to tolerate the above therapies, neutralizing gastric acid with nonabsorbable antacids is an option]. </a:t>
            </a:r>
          </a:p>
          <a:p>
            <a:pPr>
              <a:buFont typeface="Times New Roman" panose="02020603050405020304" pitchFamily="18" charset="0"/>
              <a:buAutoNum type="arabicPeriod"/>
            </a:pPr>
            <a:endParaRPr lang="en-US" altLang="ar-SA" sz="2000"/>
          </a:p>
          <a:p>
            <a:pPr>
              <a:buFontTx/>
              <a:buNone/>
            </a:pPr>
            <a:r>
              <a:rPr lang="en-US" altLang="ar-SA" sz="2000"/>
              <a:t>       Figure 28.1 summarizes agents that are effective in treating peptic ulcer disease.</a:t>
            </a:r>
          </a:p>
          <a:p>
            <a:endParaRPr lang="ar-SA" altLang="ar-SA"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C2D06BB-5A69-40FF-BAE3-6D8E1E781436}"/>
              </a:ext>
            </a:extLst>
          </p:cNvPr>
          <p:cNvSpPr>
            <a:spLocks noGrp="1"/>
          </p:cNvSpPr>
          <p:nvPr>
            <p:ph type="title"/>
          </p:nvPr>
        </p:nvSpPr>
        <p:spPr/>
        <p:txBody>
          <a:bodyPr/>
          <a:lstStyle/>
          <a:p>
            <a:endParaRPr lang="ar-SA" altLang="ar-SA"/>
          </a:p>
        </p:txBody>
      </p:sp>
      <p:pic>
        <p:nvPicPr>
          <p:cNvPr id="10243" name="Picture 2">
            <a:extLst>
              <a:ext uri="{FF2B5EF4-FFF2-40B4-BE49-F238E27FC236}">
                <a16:creationId xmlns:a16="http://schemas.microsoft.com/office/drawing/2014/main" id="{20E35726-88CD-4791-9EA9-4FEA8CD5686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43188" y="357188"/>
            <a:ext cx="3786187" cy="6286500"/>
          </a:xfrm>
          <a:noFill/>
        </p:spPr>
      </p:pic>
    </p:spTree>
  </p:cSld>
  <p:clrMapOvr>
    <a:masterClrMapping/>
  </p:clrMapOvr>
</p:sld>
</file>

<file path=ppt/theme/theme1.xml><?xml version="1.0" encoding="utf-8"?>
<a:theme xmlns:a="http://schemas.openxmlformats.org/drawingml/2006/main" name="Acid_Peptic Disease_Smoot">
  <a:themeElements>
    <a:clrScheme name="Acid_Peptic Disease_Smo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Acid_Peptic Disease_Smo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Pct val="50000"/>
          <a:buFont typeface="Wingdings" pitchFamily="2" charset="2"/>
          <a:buChar char="u"/>
          <a:tabLst/>
          <a:defRPr kumimoji="0" lang="ar-SA"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Pct val="50000"/>
          <a:buFont typeface="Wingdings" pitchFamily="2" charset="2"/>
          <a:buChar char="u"/>
          <a:tabLst/>
          <a:defRPr kumimoji="0" lang="ar-SA"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id_Peptic Disease_Smo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id_Peptic Disease_Smo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cid_Peptic Disease_Smo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id_Peptic Disease_Smo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id_Peptic Disease_Smo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id_Peptic Disease_Smo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cid_Peptic Disease_Smo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C:\WINDOWS\Desktop\lecture\second year\peptic ulcer\Acid_Peptic Disease_Smoot.ppt</Template>
  <TotalTime>636</TotalTime>
  <Words>1728</Words>
  <Application>Microsoft Office PowerPoint</Application>
  <PresentationFormat>On-screen Show (4:3)</PresentationFormat>
  <Paragraphs>228</Paragraphs>
  <Slides>33</Slides>
  <Notes>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Acid_Peptic Disease_Smoot</vt:lpstr>
      <vt:lpstr>Treatment of Peptic Ulcer  </vt:lpstr>
      <vt:lpstr>Peptic Ulcer</vt:lpstr>
      <vt:lpstr>PowerPoint Presentation</vt:lpstr>
      <vt:lpstr>Therapy is directed at enhancing host defense or  eliminating aggressive factors; i.e., H. pylori. </vt:lpstr>
      <vt:lpstr>Helicobacter pylori </vt:lpstr>
      <vt:lpstr>Helicobacter pylori</vt:lpstr>
      <vt:lpstr>Aim of therapy</vt:lpstr>
      <vt:lpstr>Treatment approaches include:</vt:lpstr>
      <vt:lpstr>PowerPoint Presentation</vt:lpstr>
      <vt:lpstr>Lifestyle measures</vt:lpstr>
      <vt:lpstr>Antimicrobial agents</vt:lpstr>
      <vt:lpstr>PowerPoint Presentation</vt:lpstr>
      <vt:lpstr>PowerPoint Presentation</vt:lpstr>
      <vt:lpstr>Drug therapy for peptic ulcer</vt:lpstr>
      <vt:lpstr>PowerPoint Presentation</vt:lpstr>
      <vt:lpstr>H2 receptor antagonists</vt:lpstr>
      <vt:lpstr>Therapeutic uses</vt:lpstr>
      <vt:lpstr>Cimetidine</vt:lpstr>
      <vt:lpstr>Others</vt:lpstr>
      <vt:lpstr>Proton-Pump Inhibitors</vt:lpstr>
      <vt:lpstr>Preparations</vt:lpstr>
      <vt:lpstr>Indications:</vt:lpstr>
      <vt:lpstr>Proton-Pump Inhibitors</vt:lpstr>
      <vt:lpstr>Anticholinergic drugs</vt:lpstr>
      <vt:lpstr>Protective agents: PGS Misoprostol</vt:lpstr>
      <vt:lpstr>Protective agents: Sucralfate</vt:lpstr>
      <vt:lpstr>Protective agents: Carbenoxolone</vt:lpstr>
      <vt:lpstr>Protective agents:Colloidal bismuth</vt:lpstr>
      <vt:lpstr>Antacids</vt:lpstr>
      <vt:lpstr>Antacids:Sodium bicarbonate</vt:lpstr>
      <vt:lpstr>Antacids: Calcium carbonate</vt:lpstr>
      <vt:lpstr>Antacids ( the good ones)</vt:lpstr>
      <vt:lpstr>Antacids:Adverse effects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of Peptic Ulcer</dc:title>
  <dc:creator>a</dc:creator>
  <cp:lastModifiedBy>hamzeh otoom</cp:lastModifiedBy>
  <cp:revision>133</cp:revision>
  <dcterms:created xsi:type="dcterms:W3CDTF">2005-03-24T09:00:14Z</dcterms:created>
  <dcterms:modified xsi:type="dcterms:W3CDTF">2020-10-09T11:37:05Z</dcterms:modified>
</cp:coreProperties>
</file>