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3"/>
  </p:notesMasterIdLst>
  <p:sldIdLst>
    <p:sldId id="323" r:id="rId2"/>
    <p:sldId id="298" r:id="rId3"/>
    <p:sldId id="321" r:id="rId4"/>
    <p:sldId id="299" r:id="rId5"/>
    <p:sldId id="322" r:id="rId6"/>
    <p:sldId id="324" r:id="rId7"/>
    <p:sldId id="300" r:id="rId8"/>
    <p:sldId id="325" r:id="rId9"/>
    <p:sldId id="326" r:id="rId10"/>
    <p:sldId id="327" r:id="rId11"/>
    <p:sldId id="301" r:id="rId12"/>
    <p:sldId id="328" r:id="rId13"/>
    <p:sldId id="329" r:id="rId14"/>
    <p:sldId id="302" r:id="rId15"/>
    <p:sldId id="303" r:id="rId16"/>
    <p:sldId id="304" r:id="rId17"/>
    <p:sldId id="305" r:id="rId18"/>
    <p:sldId id="330" r:id="rId19"/>
    <p:sldId id="331" r:id="rId20"/>
    <p:sldId id="332" r:id="rId21"/>
    <p:sldId id="30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16" autoAdjust="0"/>
  </p:normalViewPr>
  <p:slideViewPr>
    <p:cSldViewPr>
      <p:cViewPr varScale="1">
        <p:scale>
          <a:sx n="70" d="100"/>
          <a:sy n="70" d="100"/>
        </p:scale>
        <p:origin x="-138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2995E2-3F80-45A4-98DA-9B9115EFC1A5}" type="datetimeFigureOut">
              <a:rPr lang="en-US" smtClean="0"/>
              <a:pPr/>
              <a:t>2/29/2020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26E433-B168-4F4B-987B-88EC2489CF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bwMode="auto">
          <a:noFill/>
          <a:ln>
            <a:solidFill>
              <a:srgbClr val="000000"/>
            </a:solidFill>
            <a:miter lim="800000"/>
            <a:headEnd/>
            <a:tailEnd/>
          </a:ln>
        </p:spPr>
      </p:sp>
      <p:sp>
        <p:nvSpPr>
          <p:cNvPr id="202755" name="Notes Placeholder 2"/>
          <p:cNvSpPr>
            <a:spLocks noGrp="1"/>
          </p:cNvSpPr>
          <p:nvPr>
            <p:ph type="body" idx="1"/>
          </p:nvPr>
        </p:nvSpPr>
        <p:spPr bwMode="auto">
          <a:noFill/>
        </p:spPr>
        <p:txBody>
          <a:bodyPr/>
          <a:lstStyle/>
          <a:p>
            <a:pPr algn="l"/>
            <a:endParaRPr lang="en-US" dirty="0" smtClean="0">
              <a:cs typeface="Arial" pitchFamily="34" charset="0"/>
            </a:endParaRPr>
          </a:p>
        </p:txBody>
      </p:sp>
      <p:sp>
        <p:nvSpPr>
          <p:cNvPr id="202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DD7348-BBA2-43B0-BE99-A7A6EF3F8B4D}" type="slidenum">
              <a:rPr lang="ar-JO" smtClean="0"/>
              <a:pPr/>
              <a:t>2</a:t>
            </a:fld>
            <a:endParaRPr lang="ar-JO"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Slide Image Placeholder 1"/>
          <p:cNvSpPr>
            <a:spLocks noGrp="1" noRot="1" noChangeAspect="1" noTextEdit="1"/>
          </p:cNvSpPr>
          <p:nvPr>
            <p:ph type="sldImg"/>
          </p:nvPr>
        </p:nvSpPr>
        <p:spPr bwMode="auto">
          <a:noFill/>
          <a:ln>
            <a:solidFill>
              <a:srgbClr val="000000"/>
            </a:solidFill>
            <a:miter lim="800000"/>
            <a:headEnd/>
            <a:tailEnd/>
          </a:ln>
        </p:spPr>
      </p:sp>
      <p:sp>
        <p:nvSpPr>
          <p:cNvPr id="225283" name="Notes Placeholder 2"/>
          <p:cNvSpPr>
            <a:spLocks noGrp="1"/>
          </p:cNvSpPr>
          <p:nvPr>
            <p:ph type="body" idx="1"/>
          </p:nvPr>
        </p:nvSpPr>
        <p:spPr bwMode="auto">
          <a:noFill/>
        </p:spPr>
        <p:txBody>
          <a:bodyPr/>
          <a:lstStyle/>
          <a:p>
            <a:pPr algn="l"/>
            <a:r>
              <a:rPr lang="en-US" dirty="0" smtClean="0">
                <a:cs typeface="Arial" pitchFamily="34" charset="0"/>
              </a:rPr>
              <a:t>In rapid and shallow breathing, though minute ventilation does not change much, alveolar ventilation is grossly impaired because most of the air inhaled is utilized to occupy the anatomic dead space (the air available to enter into alveoli is less). 1. Therefore, patients with rapid and shallow breathing develop hypoxia and </a:t>
            </a:r>
            <a:r>
              <a:rPr lang="en-US" dirty="0" err="1" smtClean="0">
                <a:cs typeface="Arial" pitchFamily="34" charset="0"/>
              </a:rPr>
              <a:t>hypercapnea</a:t>
            </a:r>
            <a:r>
              <a:rPr lang="en-US" dirty="0" smtClean="0">
                <a:cs typeface="Arial" pitchFamily="34" charset="0"/>
              </a:rPr>
              <a:t>. 2. In contrast, a subject with deep and slow breathing will have adequate alveolar ventilation though the minute ventilation does not change much. Such subjects have alveolar ventilation even greater than subjects with normal breathing. 3. Thus, to improve alveolar ventilation, it is important to increase the depth of breathing than to increase the frequency. In fact, during moderate to severe exercise, a trained athlete achieves the target alveolar ventilation by mainly increasing the depth rather than the frequency of breathing.</a:t>
            </a:r>
          </a:p>
          <a:p>
            <a:pPr algn="l"/>
            <a:endParaRPr lang="en-US" dirty="0" smtClean="0">
              <a:cs typeface="Arial" pitchFamily="34" charset="0"/>
            </a:endParaRPr>
          </a:p>
          <a:p>
            <a:pPr algn="l"/>
            <a:r>
              <a:rPr lang="en-US" dirty="0" smtClean="0">
                <a:cs typeface="Arial" pitchFamily="34" charset="0"/>
              </a:rPr>
              <a:t>Since VD is anatomically determined, V </a:t>
            </a:r>
            <a:r>
              <a:rPr lang="en-US" baseline="-25000" dirty="0" smtClean="0">
                <a:cs typeface="Arial" pitchFamily="34" charset="0"/>
              </a:rPr>
              <a:t>D</a:t>
            </a:r>
            <a:r>
              <a:rPr lang="en-US" baseline="58000" dirty="0" smtClean="0">
                <a:cs typeface="Arial" pitchFamily="34" charset="0"/>
              </a:rPr>
              <a:t>.</a:t>
            </a:r>
            <a:r>
              <a:rPr lang="en-US" dirty="0" smtClean="0">
                <a:cs typeface="Arial" pitchFamily="34" charset="0"/>
              </a:rPr>
              <a:t> =(</a:t>
            </a:r>
            <a:r>
              <a:rPr lang="en-US" dirty="0" err="1" smtClean="0">
                <a:cs typeface="Arial" pitchFamily="34" charset="0"/>
              </a:rPr>
              <a:t>V</a:t>
            </a:r>
            <a:r>
              <a:rPr lang="en-US" baseline="-25000" dirty="0" err="1" smtClean="0">
                <a:cs typeface="Arial" pitchFamily="34" charset="0"/>
              </a:rPr>
              <a:t>D</a:t>
            </a:r>
            <a:r>
              <a:rPr lang="en-US" dirty="0" err="1" smtClean="0">
                <a:cs typeface="Arial" pitchFamily="34" charset="0"/>
              </a:rPr>
              <a:t>.f</a:t>
            </a:r>
            <a:r>
              <a:rPr lang="en-US" dirty="0" smtClean="0">
                <a:cs typeface="Arial" pitchFamily="34" charset="0"/>
              </a:rPr>
              <a:t>) rises with f.</a:t>
            </a:r>
          </a:p>
        </p:txBody>
      </p:sp>
      <p:sp>
        <p:nvSpPr>
          <p:cNvPr id="225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5C873D-5B37-4B15-9832-402DC275A9C8}" type="slidenum">
              <a:rPr lang="ar-JO" smtClean="0"/>
              <a:pPr/>
              <a:t>21</a:t>
            </a:fld>
            <a:endParaRPr lang="ar-JO"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JO" dirty="0"/>
          </a:p>
        </p:txBody>
      </p:sp>
      <p:sp>
        <p:nvSpPr>
          <p:cNvPr id="4" name="عنصر نائب لرقم الشريحة 3"/>
          <p:cNvSpPr>
            <a:spLocks noGrp="1"/>
          </p:cNvSpPr>
          <p:nvPr>
            <p:ph type="sldNum" sz="quarter" idx="10"/>
          </p:nvPr>
        </p:nvSpPr>
        <p:spPr/>
        <p:txBody>
          <a:bodyPr/>
          <a:lstStyle/>
          <a:p>
            <a:fld id="{1726E433-B168-4F4B-987B-88EC2489CFAE}"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Slide Image Placeholder 1"/>
          <p:cNvSpPr>
            <a:spLocks noGrp="1" noRot="1" noChangeAspect="1" noTextEdit="1"/>
          </p:cNvSpPr>
          <p:nvPr>
            <p:ph type="sldImg"/>
          </p:nvPr>
        </p:nvSpPr>
        <p:spPr bwMode="auto">
          <a:noFill/>
          <a:ln>
            <a:solidFill>
              <a:srgbClr val="000000"/>
            </a:solidFill>
            <a:miter lim="800000"/>
            <a:headEnd/>
            <a:tailEnd/>
          </a:ln>
        </p:spPr>
      </p:sp>
      <p:sp>
        <p:nvSpPr>
          <p:cNvPr id="208899" name="Notes Placeholder 2"/>
          <p:cNvSpPr>
            <a:spLocks noGrp="1"/>
          </p:cNvSpPr>
          <p:nvPr>
            <p:ph type="body" idx="1"/>
          </p:nvPr>
        </p:nvSpPr>
        <p:spPr bwMode="auto">
          <a:noFill/>
        </p:spPr>
        <p:txBody>
          <a:bodyPr/>
          <a:lstStyle/>
          <a:p>
            <a:pPr algn="l"/>
            <a:endParaRPr lang="en-US" dirty="0" smtClean="0">
              <a:cs typeface="Arial" pitchFamily="34" charset="0"/>
            </a:endParaRPr>
          </a:p>
        </p:txBody>
      </p:sp>
      <p:sp>
        <p:nvSpPr>
          <p:cNvPr id="208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0DA1DE-9E4E-48CC-9681-E0A28E81313B}" type="slidenum">
              <a:rPr lang="ar-JO" smtClean="0"/>
              <a:pPr/>
              <a:t>4</a:t>
            </a:fld>
            <a:endParaRPr lang="ar-JO"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algn="l"/>
            <a:endParaRPr lang="en-US" dirty="0"/>
          </a:p>
        </p:txBody>
      </p:sp>
      <p:sp>
        <p:nvSpPr>
          <p:cNvPr id="210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F9C95A8-C105-4C13-B2EE-22B024B49130}" type="slidenum">
              <a:rPr lang="ar-JO" smtClean="0"/>
              <a:pPr/>
              <a:t>7</a:t>
            </a:fld>
            <a:endParaRPr lang="ar-JO"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bwMode="auto">
          <a:noFill/>
          <a:ln>
            <a:solidFill>
              <a:srgbClr val="000000"/>
            </a:solidFill>
            <a:miter lim="800000"/>
            <a:headEnd/>
            <a:tailEnd/>
          </a:ln>
        </p:spPr>
      </p:sp>
      <p:sp>
        <p:nvSpPr>
          <p:cNvPr id="216067" name="Notes Placeholder 2"/>
          <p:cNvSpPr>
            <a:spLocks noGrp="1"/>
          </p:cNvSpPr>
          <p:nvPr>
            <p:ph type="body" idx="1"/>
          </p:nvPr>
        </p:nvSpPr>
        <p:spPr bwMode="auto">
          <a:noFill/>
        </p:spPr>
        <p:txBody>
          <a:bodyPr/>
          <a:lstStyle/>
          <a:p>
            <a:pPr algn="l"/>
            <a:endParaRPr lang="en-US" dirty="0" smtClean="0">
              <a:cs typeface="Arial" pitchFamily="34" charset="0"/>
            </a:endParaRPr>
          </a:p>
        </p:txBody>
      </p:sp>
      <p:sp>
        <p:nvSpPr>
          <p:cNvPr id="216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C59A968-317D-4878-BC38-91D1CDBCDCD7}" type="slidenum">
              <a:rPr lang="ar-JO" smtClean="0"/>
              <a:pPr/>
              <a:t>11</a:t>
            </a:fld>
            <a:endParaRPr lang="ar-JO"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bwMode="auto">
          <a:noFill/>
          <a:ln>
            <a:solidFill>
              <a:srgbClr val="000000"/>
            </a:solidFill>
            <a:miter lim="800000"/>
            <a:headEnd/>
            <a:tailEnd/>
          </a:ln>
        </p:spPr>
      </p:sp>
      <p:sp>
        <p:nvSpPr>
          <p:cNvPr id="218115" name="Notes Placeholder 2"/>
          <p:cNvSpPr>
            <a:spLocks noGrp="1"/>
          </p:cNvSpPr>
          <p:nvPr>
            <p:ph type="body" idx="1"/>
          </p:nvPr>
        </p:nvSpPr>
        <p:spPr bwMode="auto">
          <a:noFill/>
        </p:spPr>
        <p:txBody>
          <a:bodyPr/>
          <a:lstStyle/>
          <a:p>
            <a:pPr algn="l"/>
            <a:endParaRPr lang="en-US" dirty="0" smtClean="0">
              <a:cs typeface="Arial" pitchFamily="34" charset="0"/>
            </a:endParaRPr>
          </a:p>
        </p:txBody>
      </p:sp>
      <p:sp>
        <p:nvSpPr>
          <p:cNvPr id="218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634BDDD-3E7A-4243-9149-392759223ABF}" type="slidenum">
              <a:rPr lang="ar-JO" smtClean="0"/>
              <a:pPr/>
              <a:t>14</a:t>
            </a:fld>
            <a:endParaRPr lang="ar-JO"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Slide Image Placeholder 1"/>
          <p:cNvSpPr>
            <a:spLocks noGrp="1" noRot="1" noChangeAspect="1" noTextEdit="1"/>
          </p:cNvSpPr>
          <p:nvPr>
            <p:ph type="sldImg"/>
          </p:nvPr>
        </p:nvSpPr>
        <p:spPr bwMode="auto">
          <a:noFill/>
          <a:ln>
            <a:solidFill>
              <a:srgbClr val="000000"/>
            </a:solidFill>
            <a:miter lim="800000"/>
            <a:headEnd/>
            <a:tailEnd/>
          </a:ln>
        </p:spPr>
      </p:sp>
      <p:sp>
        <p:nvSpPr>
          <p:cNvPr id="219139" name="Notes Placeholder 2"/>
          <p:cNvSpPr>
            <a:spLocks noGrp="1"/>
          </p:cNvSpPr>
          <p:nvPr>
            <p:ph type="body" idx="1"/>
          </p:nvPr>
        </p:nvSpPr>
        <p:spPr bwMode="auto">
          <a:noFill/>
        </p:spPr>
        <p:txBody>
          <a:bodyPr/>
          <a:lstStyle/>
          <a:p>
            <a:pPr algn="l"/>
            <a:endParaRPr lang="en-US" dirty="0" smtClean="0">
              <a:cs typeface="Arial" pitchFamily="34" charset="0"/>
            </a:endParaRPr>
          </a:p>
        </p:txBody>
      </p:sp>
      <p:sp>
        <p:nvSpPr>
          <p:cNvPr id="219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82B5E01-0170-4470-BAB3-53C58BE5F0E7}" type="slidenum">
              <a:rPr lang="ar-JO" smtClean="0"/>
              <a:pPr/>
              <a:t>15</a:t>
            </a:fld>
            <a:endParaRPr lang="ar-JO"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algn="l">
              <a:defRPr/>
            </a:pPr>
            <a:endParaRPr lang="en-US" dirty="0"/>
          </a:p>
        </p:txBody>
      </p:sp>
      <p:sp>
        <p:nvSpPr>
          <p:cNvPr id="2201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5F20D57-C150-43BE-BBB2-C10CCEFE77FC}" type="slidenum">
              <a:rPr lang="ar-JO" smtClean="0"/>
              <a:pPr/>
              <a:t>16</a:t>
            </a:fld>
            <a:endParaRPr lang="ar-JO"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Slide Image Placeholder 1"/>
          <p:cNvSpPr>
            <a:spLocks noGrp="1" noRot="1" noChangeAspect="1" noTextEdit="1"/>
          </p:cNvSpPr>
          <p:nvPr>
            <p:ph type="sldImg"/>
          </p:nvPr>
        </p:nvSpPr>
        <p:spPr bwMode="auto">
          <a:noFill/>
          <a:ln>
            <a:solidFill>
              <a:srgbClr val="000000"/>
            </a:solidFill>
            <a:miter lim="800000"/>
            <a:headEnd/>
            <a:tailEnd/>
          </a:ln>
        </p:spPr>
      </p:sp>
      <p:sp>
        <p:nvSpPr>
          <p:cNvPr id="224259" name="Notes Placeholder 2"/>
          <p:cNvSpPr>
            <a:spLocks noGrp="1"/>
          </p:cNvSpPr>
          <p:nvPr>
            <p:ph type="body" idx="1"/>
          </p:nvPr>
        </p:nvSpPr>
        <p:spPr bwMode="auto">
          <a:noFill/>
        </p:spPr>
        <p:txBody>
          <a:bodyPr/>
          <a:lstStyle/>
          <a:p>
            <a:pPr algn="l"/>
            <a:endParaRPr lang="en-US" dirty="0" smtClean="0">
              <a:cs typeface="Arial" pitchFamily="34" charset="0"/>
            </a:endParaRPr>
          </a:p>
        </p:txBody>
      </p:sp>
      <p:sp>
        <p:nvSpPr>
          <p:cNvPr id="2242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48D67B-4397-49C2-8098-06D47410BA35}" type="slidenum">
              <a:rPr lang="ar-JO" smtClean="0"/>
              <a:pPr/>
              <a:t>17</a:t>
            </a:fld>
            <a:endParaRPr lang="ar-JO"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4EC6A7D-C75E-4C92-859B-6EA333CEDAF7}" type="datetimeFigureOut">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5F5E2-1070-4A11-AF73-6D060A73D86D}"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EC6A7D-C75E-4C92-859B-6EA333CEDAF7}" type="datetimeFigureOut">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5F5E2-1070-4A11-AF73-6D060A73D8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EC6A7D-C75E-4C92-859B-6EA333CEDAF7}" type="datetimeFigureOut">
              <a:rPr lang="en-US" smtClean="0"/>
              <a:pPr/>
              <a:t>2/29/2020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8F55F5E2-1070-4A11-AF73-6D060A73D8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EC6A7D-C75E-4C92-859B-6EA333CEDAF7}" type="datetimeFigureOut">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5F5E2-1070-4A11-AF73-6D060A73D8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4EC6A7D-C75E-4C92-859B-6EA333CEDAF7}" type="datetimeFigureOut">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5F5E2-1070-4A11-AF73-6D060A73D86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EC6A7D-C75E-4C92-859B-6EA333CEDAF7}" type="datetimeFigureOut">
              <a:rPr lang="en-US" smtClean="0"/>
              <a:pPr/>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5F5E2-1070-4A11-AF73-6D060A73D8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4EC6A7D-C75E-4C92-859B-6EA333CEDAF7}" type="datetimeFigureOut">
              <a:rPr lang="en-US" smtClean="0"/>
              <a:pPr/>
              <a:t>2/29/2020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55F5E2-1070-4A11-AF73-6D060A73D86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4EC6A7D-C75E-4C92-859B-6EA333CEDAF7}" type="datetimeFigureOut">
              <a:rPr lang="en-US" smtClean="0"/>
              <a:pPr/>
              <a:t>2/29/2020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55F5E2-1070-4A11-AF73-6D060A73D8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C6A7D-C75E-4C92-859B-6EA333CEDAF7}" type="datetimeFigureOut">
              <a:rPr lang="en-US" smtClean="0"/>
              <a:pPr/>
              <a:t>2/29/2020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55F5E2-1070-4A11-AF73-6D060A73D8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EC6A7D-C75E-4C92-859B-6EA333CEDAF7}" type="datetimeFigureOut">
              <a:rPr lang="en-US" smtClean="0"/>
              <a:pPr/>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5F5E2-1070-4A11-AF73-6D060A73D86D}"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4EC6A7D-C75E-4C92-859B-6EA333CEDAF7}" type="datetimeFigureOut">
              <a:rPr lang="en-US" smtClean="0"/>
              <a:pPr/>
              <a:t>2/29/2020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8F55F5E2-1070-4A11-AF73-6D060A73D8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4EC6A7D-C75E-4C92-859B-6EA333CEDAF7}" type="datetimeFigureOut">
              <a:rPr lang="en-US" smtClean="0"/>
              <a:pPr/>
              <a:t>2/29/2020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F55F5E2-1070-4A11-AF73-6D060A73D8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pic>
        <p:nvPicPr>
          <p:cNvPr id="4" name="عنصر نائب للمحتوى 3" descr="88969240_214768459717513_6324243058783158272_n.jpg"/>
          <p:cNvPicPr>
            <a:picLocks noGrp="1" noChangeAspect="1"/>
          </p:cNvPicPr>
          <p:nvPr>
            <p:ph idx="1"/>
          </p:nvPr>
        </p:nvPicPr>
        <p:blipFill>
          <a:blip r:embed="rId2" cstate="print"/>
          <a:stretch>
            <a:fillRect/>
          </a:stretch>
        </p:blipFill>
        <p:spPr>
          <a:xfrm>
            <a:off x="0" y="0"/>
            <a:ext cx="9144000" cy="6858000"/>
          </a:xfrm>
        </p:spPr>
      </p:pic>
      <p:sp>
        <p:nvSpPr>
          <p:cNvPr id="5" name="مربع نص 4"/>
          <p:cNvSpPr txBox="1"/>
          <p:nvPr/>
        </p:nvSpPr>
        <p:spPr>
          <a:xfrm>
            <a:off x="5292080" y="2060848"/>
            <a:ext cx="3299301" cy="954107"/>
          </a:xfrm>
          <a:prstGeom prst="rect">
            <a:avLst/>
          </a:prstGeom>
          <a:noFill/>
        </p:spPr>
        <p:txBody>
          <a:bodyPr wrap="none" rtlCol="1">
            <a:spAutoFit/>
          </a:bodyPr>
          <a:lstStyle/>
          <a:p>
            <a:r>
              <a:rPr lang="en-US" sz="2800" b="1" dirty="0" err="1" smtClean="0">
                <a:solidFill>
                  <a:schemeClr val="bg1"/>
                </a:solidFill>
              </a:rPr>
              <a:t>Haneen</a:t>
            </a:r>
            <a:r>
              <a:rPr lang="en-US" sz="2800" b="1" dirty="0" smtClean="0">
                <a:solidFill>
                  <a:schemeClr val="bg1"/>
                </a:solidFill>
              </a:rPr>
              <a:t> </a:t>
            </a:r>
            <a:r>
              <a:rPr lang="en-US" sz="2800" b="1" dirty="0" err="1" smtClean="0">
                <a:solidFill>
                  <a:schemeClr val="bg1"/>
                </a:solidFill>
              </a:rPr>
              <a:t>bani</a:t>
            </a:r>
            <a:r>
              <a:rPr lang="en-US" sz="2800" b="1" dirty="0" smtClean="0">
                <a:solidFill>
                  <a:schemeClr val="bg1"/>
                </a:solidFill>
              </a:rPr>
              <a:t> </a:t>
            </a:r>
            <a:r>
              <a:rPr lang="en-US" sz="2800" b="1" dirty="0" err="1" smtClean="0">
                <a:solidFill>
                  <a:schemeClr val="bg1"/>
                </a:solidFill>
              </a:rPr>
              <a:t>younis</a:t>
            </a:r>
            <a:r>
              <a:rPr lang="en-US" sz="2800" b="1" dirty="0" smtClean="0">
                <a:solidFill>
                  <a:schemeClr val="bg1"/>
                </a:solidFill>
              </a:rPr>
              <a:t> </a:t>
            </a:r>
          </a:p>
          <a:p>
            <a:r>
              <a:rPr lang="en-US" sz="2800" b="1" dirty="0" err="1" smtClean="0">
                <a:solidFill>
                  <a:schemeClr val="bg1"/>
                </a:solidFill>
              </a:rPr>
              <a:t>Tasneem</a:t>
            </a:r>
            <a:r>
              <a:rPr lang="en-US" sz="2800" b="1" dirty="0" smtClean="0">
                <a:solidFill>
                  <a:schemeClr val="bg1"/>
                </a:solidFill>
              </a:rPr>
              <a:t> </a:t>
            </a:r>
            <a:r>
              <a:rPr lang="en-US" sz="2800" b="1" dirty="0" err="1" smtClean="0">
                <a:solidFill>
                  <a:schemeClr val="bg1"/>
                </a:solidFill>
              </a:rPr>
              <a:t>Migdadi</a:t>
            </a:r>
            <a:endParaRPr lang="ar-JO" sz="2800"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1"/>
            <a:ext cx="8229600" cy="6212160"/>
          </a:xfrm>
        </p:spPr>
        <p:txBody>
          <a:bodyPr/>
          <a:lstStyle/>
          <a:p>
            <a:r>
              <a:rPr lang="en-US" dirty="0" smtClean="0"/>
              <a:t>*but in the case of obstructive and restrictive disease this ratio changes :</a:t>
            </a:r>
          </a:p>
          <a:p>
            <a:r>
              <a:rPr lang="en-US" dirty="0" smtClean="0"/>
              <a:t>FEV1:in both </a:t>
            </a:r>
            <a:r>
              <a:rPr lang="en-US" dirty="0" smtClean="0"/>
              <a:t>cases       reduction</a:t>
            </a:r>
            <a:endParaRPr lang="en-US" dirty="0" smtClean="0"/>
          </a:p>
          <a:p>
            <a:r>
              <a:rPr lang="en-US" dirty="0" smtClean="0"/>
              <a:t>FVC :in both </a:t>
            </a:r>
            <a:r>
              <a:rPr lang="en-US" dirty="0" smtClean="0"/>
              <a:t>cases       </a:t>
            </a:r>
            <a:r>
              <a:rPr lang="en-US" dirty="0" smtClean="0"/>
              <a:t>reduction</a:t>
            </a:r>
          </a:p>
          <a:p>
            <a:r>
              <a:rPr lang="en-US" dirty="0" smtClean="0"/>
              <a:t>*the ratio decreased in "obstructive case "</a:t>
            </a:r>
          </a:p>
          <a:p>
            <a:pPr algn="l"/>
            <a:r>
              <a:rPr lang="en-US" dirty="0" smtClean="0"/>
              <a:t>the ratio </a:t>
            </a:r>
            <a:r>
              <a:rPr lang="en-US" dirty="0" smtClean="0"/>
              <a:t>increase </a:t>
            </a:r>
            <a:r>
              <a:rPr lang="en-US" dirty="0" smtClean="0"/>
              <a:t>in "restriction </a:t>
            </a:r>
            <a:r>
              <a:rPr lang="en-US" dirty="0" smtClean="0"/>
              <a:t>case "or normal.</a:t>
            </a:r>
            <a:endParaRPr lang="en-US" sz="2000" dirty="0" smtClean="0"/>
          </a:p>
          <a:p>
            <a:pPr algn="r" rtl="1">
              <a:buNone/>
            </a:pPr>
            <a:endParaRPr lang="ar-JO" sz="2000" dirty="0" smtClean="0"/>
          </a:p>
          <a:p>
            <a:pPr algn="r" rtl="1">
              <a:buNone/>
            </a:pPr>
            <a:r>
              <a:rPr lang="ar-JO" sz="2000" dirty="0" smtClean="0"/>
              <a:t>مرات النسبة بتكون </a:t>
            </a:r>
            <a:r>
              <a:rPr lang="ar-JO" sz="2000" dirty="0" err="1" smtClean="0"/>
              <a:t>نورمال</a:t>
            </a:r>
            <a:r>
              <a:rPr lang="ar-JO" sz="2000" dirty="0" smtClean="0"/>
              <a:t> بس ال</a:t>
            </a:r>
            <a:r>
              <a:rPr lang="en-US" sz="2000" dirty="0" smtClean="0"/>
              <a:t> FEV1 </a:t>
            </a:r>
            <a:r>
              <a:rPr lang="ar-JO" sz="2000" dirty="0" smtClean="0"/>
              <a:t>بتكون مش طبيعية مثلا</a:t>
            </a:r>
          </a:p>
          <a:p>
            <a:pPr algn="r" rtl="1"/>
            <a:r>
              <a:rPr lang="ar-JO" sz="2000" dirty="0" err="1" smtClean="0"/>
              <a:t>*</a:t>
            </a:r>
            <a:r>
              <a:rPr lang="en-US" sz="2000" dirty="0" smtClean="0"/>
              <a:t>what is the obstructive disease ?(RV).(difficult in expiration </a:t>
            </a:r>
            <a:r>
              <a:rPr lang="en-US" sz="2000" dirty="0" smtClean="0"/>
              <a:t>(trapping </a:t>
            </a:r>
            <a:r>
              <a:rPr lang="en-US" sz="2000" dirty="0" smtClean="0"/>
              <a:t>the air inside ).due do </a:t>
            </a:r>
            <a:r>
              <a:rPr lang="en-US" sz="2000" dirty="0" smtClean="0"/>
              <a:t>resistant </a:t>
            </a:r>
            <a:endParaRPr lang="en-US" sz="2000" dirty="0" smtClean="0"/>
          </a:p>
          <a:p>
            <a:pPr algn="r" rtl="1"/>
            <a:r>
              <a:rPr lang="ar-JO" sz="2000" dirty="0" smtClean="0"/>
              <a:t>وممكن النسبة تكون </a:t>
            </a:r>
            <a:r>
              <a:rPr lang="ar-JO" sz="2000" dirty="0" err="1" smtClean="0"/>
              <a:t>عالية </a:t>
            </a:r>
            <a:r>
              <a:rPr lang="ar-JO" sz="2000" dirty="0" smtClean="0"/>
              <a:t>,بس </a:t>
            </a:r>
            <a:r>
              <a:rPr lang="ar-JO" sz="2000" dirty="0" err="1" smtClean="0"/>
              <a:t>كيف </a:t>
            </a:r>
            <a:r>
              <a:rPr lang="ar-JO" sz="2000" dirty="0" smtClean="0"/>
              <a:t>؟بكون الهواء اللي دخل اصلا </a:t>
            </a:r>
            <a:r>
              <a:rPr lang="ar-JO" sz="2000" dirty="0" err="1" smtClean="0"/>
              <a:t>قليل </a:t>
            </a:r>
            <a:r>
              <a:rPr lang="ar-JO" sz="2000" dirty="0" smtClean="0"/>
              <a:t>,وما عندي مشكلة بال </a:t>
            </a:r>
            <a:r>
              <a:rPr lang="en-US" sz="2000" dirty="0" smtClean="0"/>
              <a:t>expiration     </a:t>
            </a:r>
            <a:r>
              <a:rPr lang="ar-JO" sz="2000" dirty="0" smtClean="0"/>
              <a:t>وبالتالي اللي فات </a:t>
            </a:r>
            <a:r>
              <a:rPr lang="ar-JO" sz="2000" dirty="0" smtClean="0"/>
              <a:t>علية رح </a:t>
            </a:r>
            <a:r>
              <a:rPr lang="ar-JO" sz="2000" dirty="0" smtClean="0"/>
              <a:t>يطلع </a:t>
            </a:r>
            <a:r>
              <a:rPr lang="ar-JO" sz="2000" dirty="0" smtClean="0"/>
              <a:t>وهو بتكون النسبة تقريبا </a:t>
            </a:r>
            <a:r>
              <a:rPr lang="ar-JO" sz="2000" dirty="0" smtClean="0"/>
              <a:t>عالية </a:t>
            </a:r>
            <a:r>
              <a:rPr lang="ar-JO" sz="2000" dirty="0" smtClean="0"/>
              <a:t>عند ال</a:t>
            </a:r>
            <a:r>
              <a:rPr lang="en-US" sz="2000" dirty="0" smtClean="0"/>
              <a:t> </a:t>
            </a:r>
            <a:r>
              <a:rPr lang="en-US" sz="2000" dirty="0" smtClean="0"/>
              <a:t>restrictive disease </a:t>
            </a:r>
            <a:endParaRPr lang="ar-JO" sz="2000" dirty="0"/>
          </a:p>
        </p:txBody>
      </p:sp>
      <p:sp>
        <p:nvSpPr>
          <p:cNvPr id="4" name="سهم إلى اليمين 3"/>
          <p:cNvSpPr/>
          <p:nvPr/>
        </p:nvSpPr>
        <p:spPr>
          <a:xfrm>
            <a:off x="4139952" y="1484784"/>
            <a:ext cx="432048"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5" name="سهم إلى اليمين 4"/>
          <p:cNvSpPr/>
          <p:nvPr/>
        </p:nvSpPr>
        <p:spPr>
          <a:xfrm>
            <a:off x="4067944" y="1988840"/>
            <a:ext cx="432048"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357166"/>
            <a:ext cx="9286940" cy="1252728"/>
          </a:xfrm>
        </p:spPr>
        <p:txBody>
          <a:bodyPr>
            <a:noAutofit/>
          </a:bodyPr>
          <a:lstStyle/>
          <a:p>
            <a:pPr>
              <a:defRPr/>
            </a:pPr>
            <a:r>
              <a:rPr lang="en-US" sz="5400" dirty="0" smtClean="0"/>
              <a:t>Alveolar Ventilation </a:t>
            </a:r>
            <a:br>
              <a:rPr lang="en-US" sz="5400" dirty="0" smtClean="0"/>
            </a:br>
            <a:endParaRPr lang="en-US" sz="5400" dirty="0"/>
          </a:p>
        </p:txBody>
      </p:sp>
      <p:sp>
        <p:nvSpPr>
          <p:cNvPr id="87043" name="Content Placeholder 2"/>
          <p:cNvSpPr>
            <a:spLocks noGrp="1"/>
          </p:cNvSpPr>
          <p:nvPr>
            <p:ph idx="1"/>
          </p:nvPr>
        </p:nvSpPr>
        <p:spPr>
          <a:xfrm>
            <a:off x="38729" y="1579252"/>
            <a:ext cx="5340355" cy="5214950"/>
          </a:xfrm>
          <a:solidFill>
            <a:srgbClr val="FFFF00"/>
          </a:solidFill>
        </p:spPr>
        <p:txBody>
          <a:bodyPr/>
          <a:lstStyle/>
          <a:p>
            <a:r>
              <a:rPr lang="en-US" sz="1400" b="1" dirty="0" smtClean="0">
                <a:cs typeface="Tahoma" pitchFamily="34" charset="0"/>
              </a:rPr>
              <a:t>Important Terms:</a:t>
            </a:r>
          </a:p>
          <a:p>
            <a:pPr lvl="1"/>
            <a:r>
              <a:rPr lang="en-US" sz="1400" b="1" u="sng" dirty="0" smtClean="0">
                <a:solidFill>
                  <a:schemeClr val="tx1"/>
                </a:solidFill>
                <a:cs typeface="Tahoma" pitchFamily="34" charset="0"/>
              </a:rPr>
              <a:t>Ventilation</a:t>
            </a:r>
            <a:r>
              <a:rPr lang="en-US" sz="1400" b="1" dirty="0" smtClean="0">
                <a:solidFill>
                  <a:schemeClr val="tx1"/>
                </a:solidFill>
                <a:cs typeface="Tahoma" pitchFamily="34" charset="0"/>
              </a:rPr>
              <a:t>:  is a dynamic process that moves air in and out of the lungs.</a:t>
            </a:r>
          </a:p>
          <a:p>
            <a:pPr lvl="1"/>
            <a:r>
              <a:rPr lang="en-US" sz="1400" b="1" u="sng" dirty="0" smtClean="0">
                <a:solidFill>
                  <a:schemeClr val="tx1"/>
                </a:solidFill>
                <a:cs typeface="Tahoma" pitchFamily="34" charset="0"/>
              </a:rPr>
              <a:t>Minute ventilation</a:t>
            </a:r>
            <a:r>
              <a:rPr lang="en-US" sz="1400" b="1" dirty="0" smtClean="0">
                <a:solidFill>
                  <a:schemeClr val="tx1"/>
                </a:solidFill>
                <a:cs typeface="Tahoma" pitchFamily="34" charset="0"/>
              </a:rPr>
              <a:t>: </a:t>
            </a:r>
          </a:p>
          <a:p>
            <a:pPr lvl="2"/>
            <a:r>
              <a:rPr lang="en-US" sz="1400" b="1" dirty="0" smtClean="0">
                <a:solidFill>
                  <a:schemeClr val="tx1"/>
                </a:solidFill>
                <a:cs typeface="Tahoma" pitchFamily="34" charset="0"/>
              </a:rPr>
              <a:t>is the volume of air that </a:t>
            </a:r>
            <a:r>
              <a:rPr lang="en-US" sz="1400" b="1" dirty="0" smtClean="0">
                <a:solidFill>
                  <a:srgbClr val="FF0000"/>
                </a:solidFill>
                <a:cs typeface="Tahoma" pitchFamily="34" charset="0"/>
              </a:rPr>
              <a:t>enters</a:t>
            </a:r>
            <a:r>
              <a:rPr lang="en-US" sz="1400" b="1" dirty="0" smtClean="0">
                <a:solidFill>
                  <a:schemeClr val="tx1"/>
                </a:solidFill>
                <a:cs typeface="Tahoma" pitchFamily="34" charset="0"/>
              </a:rPr>
              <a:t> the lung each minute. </a:t>
            </a:r>
          </a:p>
          <a:p>
            <a:pPr lvl="2"/>
            <a:r>
              <a:rPr lang="en-US" sz="1400" b="1" dirty="0" smtClean="0">
                <a:solidFill>
                  <a:schemeClr val="tx1"/>
                </a:solidFill>
                <a:cs typeface="Tahoma" pitchFamily="34" charset="0"/>
              </a:rPr>
              <a:t>This is the product of tidal volume (500 ml)  and respiratory rate (12 per minute).  </a:t>
            </a:r>
          </a:p>
          <a:p>
            <a:pPr lvl="1"/>
            <a:r>
              <a:rPr lang="en-US" sz="1400" b="1" u="sng" dirty="0" smtClean="0">
                <a:solidFill>
                  <a:schemeClr val="tx1"/>
                </a:solidFill>
                <a:cs typeface="Tahoma" pitchFamily="34" charset="0"/>
              </a:rPr>
              <a:t>Expired minute ventilation</a:t>
            </a:r>
            <a:r>
              <a:rPr lang="en-US" sz="1400" b="1" dirty="0" smtClean="0">
                <a:solidFill>
                  <a:schemeClr val="tx1"/>
                </a:solidFill>
                <a:cs typeface="Tahoma" pitchFamily="34" charset="0"/>
              </a:rPr>
              <a:t>: </a:t>
            </a:r>
          </a:p>
          <a:p>
            <a:pPr lvl="2"/>
            <a:r>
              <a:rPr lang="en-US" sz="1400" b="1" dirty="0" smtClean="0">
                <a:solidFill>
                  <a:schemeClr val="tx1"/>
                </a:solidFill>
                <a:cs typeface="Tahoma" pitchFamily="34" charset="0"/>
              </a:rPr>
              <a:t>is the volume of air that </a:t>
            </a:r>
            <a:r>
              <a:rPr lang="en-US" sz="1400" b="1" dirty="0" smtClean="0">
                <a:solidFill>
                  <a:srgbClr val="FF0000"/>
                </a:solidFill>
                <a:cs typeface="Tahoma" pitchFamily="34" charset="0"/>
              </a:rPr>
              <a:t>leaves</a:t>
            </a:r>
            <a:r>
              <a:rPr lang="en-US" sz="1400" b="1" dirty="0" smtClean="0">
                <a:solidFill>
                  <a:schemeClr val="tx1"/>
                </a:solidFill>
                <a:cs typeface="Tahoma" pitchFamily="34" charset="0"/>
              </a:rPr>
              <a:t> the lung each minute. </a:t>
            </a:r>
          </a:p>
          <a:p>
            <a:pPr lvl="2"/>
            <a:r>
              <a:rPr lang="en-US" sz="1400" b="1" dirty="0" smtClean="0">
                <a:solidFill>
                  <a:schemeClr val="tx1"/>
                </a:solidFill>
                <a:cs typeface="Tahoma" pitchFamily="34" charset="0"/>
              </a:rPr>
              <a:t>amount of expired minute ventilation at rest is same as minute ventilation as the inspired and expired tidal volume is the same.</a:t>
            </a:r>
          </a:p>
          <a:p>
            <a:pPr lvl="1"/>
            <a:r>
              <a:rPr lang="en-US" sz="1400" b="1" u="sng" dirty="0" smtClean="0">
                <a:solidFill>
                  <a:schemeClr val="tx1"/>
                </a:solidFill>
                <a:cs typeface="Tahoma" pitchFamily="34" charset="0"/>
              </a:rPr>
              <a:t>Alveolar ventilation</a:t>
            </a:r>
            <a:r>
              <a:rPr lang="en-US" sz="1400" b="1" dirty="0" smtClean="0">
                <a:solidFill>
                  <a:schemeClr val="tx1"/>
                </a:solidFill>
                <a:cs typeface="Tahoma" pitchFamily="34" charset="0"/>
              </a:rPr>
              <a:t>: The volume of the gas reaching the respiratory zone of the airways. However, not all of the Minute ventilation volume reaches the alveoli. 150 ml of the TV (500 ml) is left behind in the airways, which does not contain alveoli, therefore does not contribute the diffusion (</a:t>
            </a:r>
            <a:r>
              <a:rPr lang="en-US" sz="1400" b="1" u="sng" dirty="0" smtClean="0">
                <a:solidFill>
                  <a:srgbClr val="FF0000"/>
                </a:solidFill>
                <a:cs typeface="Tahoma" pitchFamily="34" charset="0"/>
              </a:rPr>
              <a:t>Anatomic death space</a:t>
            </a:r>
            <a:r>
              <a:rPr lang="en-US" sz="1400" b="1" dirty="0" smtClean="0">
                <a:solidFill>
                  <a:schemeClr val="tx1"/>
                </a:solidFill>
                <a:cs typeface="Tahoma" pitchFamily="34" charset="0"/>
              </a:rPr>
              <a:t>). </a:t>
            </a:r>
          </a:p>
          <a:p>
            <a:pPr lvl="1"/>
            <a:r>
              <a:rPr lang="en-US" sz="1400" b="1" dirty="0" smtClean="0">
                <a:solidFill>
                  <a:schemeClr val="tx1"/>
                </a:solidFill>
                <a:cs typeface="Tahoma" pitchFamily="34" charset="0"/>
              </a:rPr>
              <a:t>Dead Space:</a:t>
            </a:r>
          </a:p>
          <a:p>
            <a:pPr lvl="3">
              <a:buFont typeface="Arial" charset="0"/>
              <a:buChar char="▪"/>
              <a:defRPr/>
            </a:pPr>
            <a:r>
              <a:rPr lang="en-US" sz="1400" b="1" dirty="0" smtClean="0">
                <a:cs typeface="Tahoma" pitchFamily="34" charset="0"/>
              </a:rPr>
              <a:t>Anatomic dead space </a:t>
            </a:r>
          </a:p>
          <a:p>
            <a:pPr lvl="3">
              <a:buFont typeface="Arial" charset="0"/>
              <a:buChar char="▪"/>
              <a:defRPr/>
            </a:pPr>
            <a:r>
              <a:rPr lang="en-US" sz="1400" b="1" dirty="0" smtClean="0">
                <a:cs typeface="Tahoma" pitchFamily="34" charset="0"/>
              </a:rPr>
              <a:t>Alveolar (functional), dead space</a:t>
            </a:r>
            <a:endParaRPr lang="en-US" sz="1400" b="1" dirty="0" smtClean="0">
              <a:solidFill>
                <a:schemeClr val="tx1"/>
              </a:solidFill>
              <a:cs typeface="Tahoma" pitchFamily="34" charset="0"/>
            </a:endParaRPr>
          </a:p>
          <a:p>
            <a:endParaRPr lang="en-US" sz="1400" b="1" dirty="0" smtClean="0">
              <a:cs typeface="Tahoma" pitchFamily="34" charset="0"/>
            </a:endParaRPr>
          </a:p>
        </p:txBody>
      </p:sp>
      <p:pic>
        <p:nvPicPr>
          <p:cNvPr id="87044" name="Picture 2"/>
          <p:cNvPicPr>
            <a:picLocks noChangeAspect="1" noChangeArrowheads="1"/>
          </p:cNvPicPr>
          <p:nvPr/>
        </p:nvPicPr>
        <p:blipFill>
          <a:blip r:embed="rId3" cstate="print"/>
          <a:srcRect/>
          <a:stretch>
            <a:fillRect/>
          </a:stretch>
        </p:blipFill>
        <p:spPr bwMode="auto">
          <a:xfrm>
            <a:off x="5643570" y="1857375"/>
            <a:ext cx="3428993" cy="407193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0"/>
            <a:ext cx="8229600" cy="6858000"/>
          </a:xfrm>
        </p:spPr>
        <p:txBody>
          <a:bodyPr>
            <a:normAutofit fontScale="70000" lnSpcReduction="20000"/>
          </a:bodyPr>
          <a:lstStyle/>
          <a:p>
            <a:r>
              <a:rPr lang="en-US" dirty="0" smtClean="0"/>
              <a:t>*Alveolar Ventilation</a:t>
            </a:r>
          </a:p>
          <a:p>
            <a:r>
              <a:rPr lang="en-US" dirty="0" smtClean="0"/>
              <a:t> -</a:t>
            </a:r>
            <a:r>
              <a:rPr lang="en-US" dirty="0" smtClean="0"/>
              <a:t>Ventilation(generally): </a:t>
            </a:r>
            <a:r>
              <a:rPr lang="en-US" dirty="0" smtClean="0"/>
              <a:t>the amount of  enter and  leaves the lung or the </a:t>
            </a:r>
            <a:r>
              <a:rPr lang="en-US" dirty="0" smtClean="0"/>
              <a:t>exchange </a:t>
            </a:r>
            <a:r>
              <a:rPr lang="en-US" dirty="0" smtClean="0"/>
              <a:t>of air between the lung and the </a:t>
            </a:r>
            <a:r>
              <a:rPr lang="en-US" dirty="0" smtClean="0"/>
              <a:t>environment </a:t>
            </a:r>
            <a:r>
              <a:rPr lang="en-US" dirty="0" smtClean="0"/>
              <a:t>.</a:t>
            </a:r>
          </a:p>
          <a:p>
            <a:r>
              <a:rPr lang="en-US" dirty="0" smtClean="0"/>
              <a:t>* Minute Ventilation </a:t>
            </a:r>
            <a:r>
              <a:rPr lang="en-US" dirty="0" smtClean="0"/>
              <a:t>:exchange </a:t>
            </a:r>
            <a:r>
              <a:rPr lang="en-US" dirty="0" smtClean="0"/>
              <a:t>of air between the lung and the </a:t>
            </a:r>
            <a:r>
              <a:rPr lang="en-US" dirty="0" smtClean="0"/>
              <a:t>environment </a:t>
            </a:r>
            <a:r>
              <a:rPr lang="en-US" dirty="0" smtClean="0"/>
              <a:t>in one minute</a:t>
            </a:r>
          </a:p>
          <a:p>
            <a:r>
              <a:rPr lang="en-US" dirty="0" smtClean="0"/>
              <a:t> - 500X12=600ml= 6 Liter inspired and expired </a:t>
            </a:r>
            <a:endParaRPr lang="en-US" dirty="0" smtClean="0"/>
          </a:p>
          <a:p>
            <a:endParaRPr lang="en-US" dirty="0" smtClean="0"/>
          </a:p>
          <a:p>
            <a:r>
              <a:rPr lang="en-US" dirty="0" smtClean="0"/>
              <a:t>* expired </a:t>
            </a:r>
            <a:r>
              <a:rPr lang="en-US" dirty="0" smtClean="0"/>
              <a:t>minute </a:t>
            </a:r>
            <a:r>
              <a:rPr lang="en-US" dirty="0" smtClean="0"/>
              <a:t>Ventilation :  </a:t>
            </a:r>
            <a:r>
              <a:rPr lang="en-US" dirty="0" smtClean="0"/>
              <a:t>      but </a:t>
            </a:r>
            <a:r>
              <a:rPr lang="en-US" dirty="0" smtClean="0"/>
              <a:t>just expired which is the same as inspired ,but </a:t>
            </a:r>
            <a:r>
              <a:rPr lang="en-US" dirty="0" smtClean="0"/>
              <a:t>differs </a:t>
            </a:r>
            <a:r>
              <a:rPr lang="en-US" dirty="0" smtClean="0"/>
              <a:t>in the contact ( Presence of co2</a:t>
            </a:r>
            <a:r>
              <a:rPr lang="en-US" dirty="0" smtClean="0"/>
              <a:t>).</a:t>
            </a:r>
          </a:p>
          <a:p>
            <a:endParaRPr lang="en-US" dirty="0" smtClean="0"/>
          </a:p>
          <a:p>
            <a:r>
              <a:rPr lang="en-US" dirty="0" smtClean="0"/>
              <a:t> *Now, The alveolar </a:t>
            </a:r>
            <a:r>
              <a:rPr lang="en-US" dirty="0" smtClean="0"/>
              <a:t>Ventilation: The </a:t>
            </a:r>
            <a:r>
              <a:rPr lang="en-US" dirty="0" smtClean="0"/>
              <a:t>Volume of air Reaching the </a:t>
            </a:r>
            <a:r>
              <a:rPr lang="en-US" dirty="0" smtClean="0"/>
              <a:t>alveoli </a:t>
            </a:r>
            <a:r>
              <a:rPr lang="en-US" dirty="0" smtClean="0"/>
              <a:t>or the Respiratory Zone. </a:t>
            </a:r>
            <a:endParaRPr lang="en-US" dirty="0" smtClean="0"/>
          </a:p>
          <a:p>
            <a:endParaRPr lang="en-US" dirty="0" smtClean="0"/>
          </a:p>
          <a:p>
            <a:r>
              <a:rPr lang="en-US" dirty="0" smtClean="0"/>
              <a:t>*The Tidal volume is 600 ml ,just 2/3  reach to the R Zone (=350ml). The remaining I50 ml, Still in the Conducting Zone, does not </a:t>
            </a:r>
            <a:r>
              <a:rPr lang="en-US" dirty="0" smtClean="0"/>
              <a:t>have </a:t>
            </a:r>
            <a:r>
              <a:rPr lang="en-US" dirty="0" smtClean="0"/>
              <a:t>o2 and does not do through gas exchange (1/3) .which Called dead space (wasted air). </a:t>
            </a:r>
          </a:p>
          <a:p>
            <a:r>
              <a:rPr lang="en-US" dirty="0" smtClean="0"/>
              <a:t>* </a:t>
            </a:r>
            <a:r>
              <a:rPr lang="en-US" dirty="0" smtClean="0"/>
              <a:t>Alveolar ventilation </a:t>
            </a:r>
            <a:r>
              <a:rPr lang="en-US" dirty="0" smtClean="0"/>
              <a:t>rate = Volume x R rate (at rest) 350 (fresh air</a:t>
            </a:r>
          </a:p>
          <a:p>
            <a:r>
              <a:rPr lang="en-US" dirty="0" smtClean="0"/>
              <a:t>                                                      =</a:t>
            </a:r>
            <a:r>
              <a:rPr lang="en-US" dirty="0" smtClean="0"/>
              <a:t>350 X 12 </a:t>
            </a:r>
          </a:p>
          <a:p>
            <a:pPr>
              <a:buNone/>
            </a:pPr>
            <a:r>
              <a:rPr lang="en-US" dirty="0" smtClean="0"/>
              <a:t> </a:t>
            </a:r>
            <a:r>
              <a:rPr lang="en-US" dirty="0" smtClean="0"/>
              <a:t>                                                           </a:t>
            </a:r>
            <a:r>
              <a:rPr lang="en-US" dirty="0" smtClean="0"/>
              <a:t>=4.2 </a:t>
            </a:r>
            <a:r>
              <a:rPr lang="en-US" dirty="0" smtClean="0"/>
              <a:t>Liter</a:t>
            </a:r>
          </a:p>
          <a:p>
            <a:pPr>
              <a:buNone/>
            </a:pPr>
            <a:endParaRPr lang="en-US" dirty="0" smtClean="0"/>
          </a:p>
          <a:p>
            <a:r>
              <a:rPr lang="en-US" dirty="0" smtClean="0"/>
              <a:t> *Anatomical dead space : the volume of air </a:t>
            </a:r>
            <a:r>
              <a:rPr lang="en-US" dirty="0" smtClean="0"/>
              <a:t>remaining </a:t>
            </a:r>
            <a:r>
              <a:rPr lang="en-US" dirty="0" smtClean="0"/>
              <a:t>in the C Zone (150 ml ) From nose to the terminal alveoli  </a:t>
            </a:r>
            <a:endParaRPr lang="en-US" dirty="0" smtClean="0"/>
          </a:p>
          <a:p>
            <a:endParaRPr lang="en-US" dirty="0" smtClean="0"/>
          </a:p>
          <a:p>
            <a:r>
              <a:rPr lang="en-US" dirty="0" smtClean="0"/>
              <a:t>*alveolar dead space :in alveoli and not functional</a:t>
            </a:r>
          </a:p>
          <a:p>
            <a:endParaRPr lang="ar-JO" dirty="0"/>
          </a:p>
        </p:txBody>
      </p:sp>
      <p:sp>
        <p:nvSpPr>
          <p:cNvPr id="4" name="سهم للأسفل 3"/>
          <p:cNvSpPr/>
          <p:nvPr/>
        </p:nvSpPr>
        <p:spPr>
          <a:xfrm>
            <a:off x="4427984" y="1700808"/>
            <a:ext cx="7200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9"/>
            <a:ext cx="8229600" cy="6140152"/>
          </a:xfrm>
        </p:spPr>
        <p:txBody>
          <a:bodyPr>
            <a:normAutofit fontScale="85000" lnSpcReduction="20000"/>
          </a:bodyPr>
          <a:lstStyle/>
          <a:p>
            <a:pPr algn="r" rtl="1"/>
            <a:r>
              <a:rPr lang="en-US" dirty="0" smtClean="0"/>
              <a:t>* and it is a mismatch between Ventilation </a:t>
            </a:r>
            <a:r>
              <a:rPr lang="en-US" dirty="0" err="1" smtClean="0"/>
              <a:t>airation</a:t>
            </a:r>
            <a:r>
              <a:rPr lang="en-US" dirty="0" smtClean="0"/>
              <a:t> and </a:t>
            </a:r>
            <a:r>
              <a:rPr lang="en-US" dirty="0" smtClean="0"/>
              <a:t>perfusion </a:t>
            </a:r>
            <a:r>
              <a:rPr lang="en-US" dirty="0" smtClean="0"/>
              <a:t>.occurs </a:t>
            </a:r>
            <a:r>
              <a:rPr lang="en-US" dirty="0" smtClean="0"/>
              <a:t>when Perfusion is little or not </a:t>
            </a:r>
            <a:r>
              <a:rPr lang="en-US" dirty="0" smtClean="0"/>
              <a:t>percent </a:t>
            </a:r>
            <a:r>
              <a:rPr lang="en-US" dirty="0" smtClean="0"/>
              <a:t>(no Ventilation)- non Functional </a:t>
            </a:r>
            <a:r>
              <a:rPr lang="en-US" dirty="0" smtClean="0"/>
              <a:t>alveolar </a:t>
            </a:r>
            <a:r>
              <a:rPr lang="en-US" dirty="0" smtClean="0"/>
              <a:t>dead space.</a:t>
            </a:r>
            <a:r>
              <a:rPr lang="ar-JO" dirty="0" smtClean="0"/>
              <a:t>مثلا وعاء دموي مسكر على الاخر ما رح يصير فيه تبادل للهواء رغم وجود الهواء ولذلك لعدم </a:t>
            </a:r>
            <a:r>
              <a:rPr lang="ar-JO" dirty="0" smtClean="0"/>
              <a:t>وصول </a:t>
            </a:r>
            <a:r>
              <a:rPr lang="ar-JO" dirty="0" smtClean="0"/>
              <a:t>الدم الى </a:t>
            </a:r>
            <a:r>
              <a:rPr lang="ar-JO" dirty="0" smtClean="0"/>
              <a:t>هذه </a:t>
            </a:r>
            <a:r>
              <a:rPr lang="ar-JO" dirty="0" smtClean="0"/>
              <a:t>المنطقة بحيث انه </a:t>
            </a:r>
            <a:r>
              <a:rPr lang="ar-JO" dirty="0" smtClean="0"/>
              <a:t>يذهب </a:t>
            </a:r>
            <a:r>
              <a:rPr lang="ar-JO" dirty="0" smtClean="0"/>
              <a:t>لمنطقة فيها </a:t>
            </a:r>
            <a:r>
              <a:rPr lang="en-US" dirty="0" smtClean="0"/>
              <a:t>B.V diluted .</a:t>
            </a:r>
          </a:p>
          <a:p>
            <a:r>
              <a:rPr lang="en-US" dirty="0" smtClean="0"/>
              <a:t>*Physiological </a:t>
            </a:r>
            <a:r>
              <a:rPr lang="en-US" dirty="0" smtClean="0"/>
              <a:t>dead space = Anatomical t Alveolar ( called space ) </a:t>
            </a:r>
          </a:p>
          <a:p>
            <a:r>
              <a:rPr lang="en-US" dirty="0" smtClean="0"/>
              <a:t>*in normal Person: </a:t>
            </a:r>
            <a:r>
              <a:rPr lang="en-US" dirty="0" err="1" smtClean="0"/>
              <a:t>Phy</a:t>
            </a:r>
            <a:r>
              <a:rPr lang="en-US" dirty="0" smtClean="0"/>
              <a:t> </a:t>
            </a:r>
            <a:r>
              <a:rPr lang="en-US" dirty="0" err="1" smtClean="0"/>
              <a:t>dS</a:t>
            </a:r>
            <a:r>
              <a:rPr lang="en-US" dirty="0" smtClean="0"/>
              <a:t> = anatomical dead space </a:t>
            </a:r>
            <a:r>
              <a:rPr lang="en-US" dirty="0" smtClean="0"/>
              <a:t>(because </a:t>
            </a:r>
            <a:r>
              <a:rPr lang="en-US" dirty="0" smtClean="0"/>
              <a:t>this is no alveolar </a:t>
            </a:r>
            <a:r>
              <a:rPr lang="en-US" dirty="0" err="1" smtClean="0"/>
              <a:t>ds</a:t>
            </a:r>
            <a:r>
              <a:rPr lang="en-US" dirty="0" smtClean="0"/>
              <a:t>) </a:t>
            </a:r>
          </a:p>
          <a:p>
            <a:r>
              <a:rPr lang="en-US" dirty="0" smtClean="0"/>
              <a:t>* So, by </a:t>
            </a:r>
            <a:r>
              <a:rPr lang="en-US" dirty="0" smtClean="0"/>
              <a:t>Comparing </a:t>
            </a:r>
            <a:r>
              <a:rPr lang="en-US" dirty="0" smtClean="0"/>
              <a:t>physiological </a:t>
            </a:r>
            <a:r>
              <a:rPr lang="en-US" dirty="0" err="1" smtClean="0"/>
              <a:t>ds</a:t>
            </a:r>
            <a:r>
              <a:rPr lang="en-US" dirty="0" smtClean="0"/>
              <a:t> with the TV we can estimate How much air wasted .</a:t>
            </a:r>
          </a:p>
          <a:p>
            <a:r>
              <a:rPr lang="en-US" dirty="0" smtClean="0"/>
              <a:t> * Many ways to </a:t>
            </a:r>
            <a:r>
              <a:rPr lang="en-US" dirty="0" smtClean="0"/>
              <a:t>measure </a:t>
            </a:r>
            <a:r>
              <a:rPr lang="en-US" dirty="0" smtClean="0"/>
              <a:t>the phys </a:t>
            </a:r>
            <a:r>
              <a:rPr lang="en-US" dirty="0" err="1" smtClean="0"/>
              <a:t>ds</a:t>
            </a:r>
            <a:r>
              <a:rPr lang="en-US" dirty="0" smtClean="0"/>
              <a:t> ,one of them by calculating the Fractional </a:t>
            </a:r>
            <a:r>
              <a:rPr lang="en-US" dirty="0" smtClean="0"/>
              <a:t>Concentration  </a:t>
            </a:r>
            <a:r>
              <a:rPr lang="en-US" dirty="0" smtClean="0"/>
              <a:t>of Co2 in the </a:t>
            </a:r>
            <a:r>
              <a:rPr lang="en-US" dirty="0" smtClean="0"/>
              <a:t>alveoli </a:t>
            </a:r>
            <a:r>
              <a:rPr lang="en-US" dirty="0" smtClean="0"/>
              <a:t>or the </a:t>
            </a:r>
            <a:r>
              <a:rPr lang="en-US" dirty="0" smtClean="0"/>
              <a:t>partial pressure of </a:t>
            </a:r>
            <a:r>
              <a:rPr lang="en-US" dirty="0" smtClean="0"/>
              <a:t>it( Co2) in the expired air (tidal </a:t>
            </a:r>
            <a:r>
              <a:rPr lang="en-US" dirty="0" smtClean="0"/>
              <a:t>volume) </a:t>
            </a:r>
            <a:r>
              <a:rPr lang="en-US" dirty="0" smtClean="0"/>
              <a:t>:1.alveolar volume 2.anatomical dead space).</a:t>
            </a:r>
          </a:p>
          <a:p>
            <a:endParaRPr lang="ar-J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5400" dirty="0" smtClean="0"/>
              <a:t>Anatomic Dead Space </a:t>
            </a:r>
            <a:endParaRPr lang="en-US" sz="5400" dirty="0"/>
          </a:p>
        </p:txBody>
      </p:sp>
      <p:sp>
        <p:nvSpPr>
          <p:cNvPr id="90115" name="Content Placeholder 2"/>
          <p:cNvSpPr>
            <a:spLocks noGrp="1"/>
          </p:cNvSpPr>
          <p:nvPr>
            <p:ph idx="1"/>
          </p:nvPr>
        </p:nvSpPr>
        <p:spPr>
          <a:xfrm>
            <a:off x="71438" y="1500188"/>
            <a:ext cx="3714750" cy="5286375"/>
          </a:xfrm>
          <a:solidFill>
            <a:srgbClr val="FFFF00"/>
          </a:solidFill>
        </p:spPr>
        <p:txBody>
          <a:bodyPr/>
          <a:lstStyle/>
          <a:p>
            <a:pPr marL="146050">
              <a:defRPr/>
            </a:pPr>
            <a:r>
              <a:rPr lang="en-US" sz="2000" b="1" dirty="0" smtClean="0">
                <a:cs typeface="Tahoma" pitchFamily="34" charset="0"/>
              </a:rPr>
              <a:t>Refers to the volume of air present in the conducting zone of the respiratory passage, i.e. from </a:t>
            </a:r>
            <a:r>
              <a:rPr lang="en-US" sz="2000" b="1" dirty="0" smtClean="0">
                <a:solidFill>
                  <a:srgbClr val="C00000"/>
                </a:solidFill>
                <a:cs typeface="Tahoma" pitchFamily="34" charset="0"/>
              </a:rPr>
              <a:t>nose to terminal bronchioles. </a:t>
            </a:r>
            <a:r>
              <a:rPr lang="en-US" sz="2000" b="1" dirty="0" smtClean="0">
                <a:cs typeface="Tahoma" pitchFamily="34" charset="0"/>
              </a:rPr>
              <a:t>Since, the dead space is due to the anatomy of the airways, it is referred to as </a:t>
            </a:r>
            <a:r>
              <a:rPr lang="en-US" sz="2000" b="1" dirty="0" smtClean="0">
                <a:solidFill>
                  <a:srgbClr val="FF0000"/>
                </a:solidFill>
                <a:cs typeface="Tahoma" pitchFamily="34" charset="0"/>
              </a:rPr>
              <a:t>anatomical dead.</a:t>
            </a:r>
            <a:endParaRPr lang="en-US" sz="2000" b="1" dirty="0" smtClean="0">
              <a:cs typeface="Tahoma" pitchFamily="34" charset="0"/>
            </a:endParaRPr>
          </a:p>
          <a:p>
            <a:pPr marL="146050">
              <a:defRPr/>
            </a:pPr>
            <a:endParaRPr lang="en-US" sz="2000" b="1" dirty="0" smtClean="0">
              <a:cs typeface="Tahoma" pitchFamily="34" charset="0"/>
            </a:endParaRPr>
          </a:p>
          <a:p>
            <a:pPr marL="146050">
              <a:defRPr/>
            </a:pPr>
            <a:r>
              <a:rPr lang="en-US" sz="2000" b="1" dirty="0" smtClean="0">
                <a:cs typeface="Tahoma" pitchFamily="34" charset="0"/>
              </a:rPr>
              <a:t>Due to the anatomical dead space, out of 500 ml of tidal inspiration, 350 ml of air enters the alveoli. Thus, the normal </a:t>
            </a:r>
            <a:r>
              <a:rPr lang="en-US" sz="2000" b="1" dirty="0" smtClean="0">
                <a:solidFill>
                  <a:srgbClr val="FF0000"/>
                </a:solidFill>
                <a:cs typeface="Tahoma" pitchFamily="34" charset="0"/>
              </a:rPr>
              <a:t>anatomical dead space </a:t>
            </a:r>
            <a:r>
              <a:rPr lang="en-US" sz="2000" b="1" dirty="0" smtClean="0">
                <a:cs typeface="Tahoma" pitchFamily="34" charset="0"/>
              </a:rPr>
              <a:t>volume is 150 ml.</a:t>
            </a:r>
          </a:p>
          <a:p>
            <a:pPr>
              <a:defRPr/>
            </a:pPr>
            <a:endParaRPr lang="en-US" sz="2000" b="1" dirty="0" smtClean="0">
              <a:cs typeface="Tahoma" pitchFamily="34" charset="0"/>
            </a:endParaRPr>
          </a:p>
          <a:p>
            <a:pPr>
              <a:buFont typeface="Wingdings 2" pitchFamily="18" charset="2"/>
              <a:buNone/>
              <a:defRPr/>
            </a:pPr>
            <a:endParaRPr lang="en-US" sz="2000" b="1" dirty="0" smtClean="0">
              <a:cs typeface="Tahoma" pitchFamily="34" charset="0"/>
            </a:endParaRPr>
          </a:p>
          <a:p>
            <a:pPr>
              <a:defRPr/>
            </a:pPr>
            <a:endParaRPr lang="en-US" sz="2000" b="1" dirty="0" smtClean="0">
              <a:cs typeface="Tahoma" pitchFamily="34" charset="0"/>
            </a:endParaRPr>
          </a:p>
          <a:p>
            <a:pPr>
              <a:buFont typeface="Wingdings 2" pitchFamily="18" charset="2"/>
              <a:buNone/>
              <a:defRPr/>
            </a:pPr>
            <a:endParaRPr lang="en-US" sz="2000" b="1" dirty="0" smtClean="0">
              <a:cs typeface="Tahoma" pitchFamily="34" charset="0"/>
            </a:endParaRPr>
          </a:p>
        </p:txBody>
      </p:sp>
      <p:pic>
        <p:nvPicPr>
          <p:cNvPr id="89092" name="Picture 2"/>
          <p:cNvPicPr>
            <a:picLocks noChangeAspect="1" noChangeArrowheads="1"/>
          </p:cNvPicPr>
          <p:nvPr/>
        </p:nvPicPr>
        <p:blipFill>
          <a:blip r:embed="rId3" cstate="print"/>
          <a:srcRect/>
          <a:stretch>
            <a:fillRect/>
          </a:stretch>
        </p:blipFill>
        <p:spPr bwMode="auto">
          <a:xfrm>
            <a:off x="3786188" y="1857375"/>
            <a:ext cx="5286375" cy="4071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5400" dirty="0" smtClean="0"/>
              <a:t>Alveolar Dead Space</a:t>
            </a:r>
            <a:endParaRPr lang="en-US" sz="5400" dirty="0"/>
          </a:p>
        </p:txBody>
      </p:sp>
      <p:sp>
        <p:nvSpPr>
          <p:cNvPr id="90115" name="Content Placeholder 2"/>
          <p:cNvSpPr>
            <a:spLocks noGrp="1"/>
          </p:cNvSpPr>
          <p:nvPr>
            <p:ph idx="1"/>
          </p:nvPr>
        </p:nvSpPr>
        <p:spPr>
          <a:xfrm>
            <a:off x="142875" y="1643050"/>
            <a:ext cx="4786313" cy="5072098"/>
          </a:xfrm>
          <a:solidFill>
            <a:srgbClr val="FFFF00"/>
          </a:solidFill>
        </p:spPr>
        <p:txBody>
          <a:bodyPr>
            <a:normAutofit lnSpcReduction="10000"/>
          </a:bodyPr>
          <a:lstStyle/>
          <a:p>
            <a:endParaRPr lang="en-US" sz="1800" b="1" dirty="0" smtClean="0">
              <a:cs typeface="Tahoma" pitchFamily="34" charset="0"/>
            </a:endParaRPr>
          </a:p>
          <a:p>
            <a:r>
              <a:rPr lang="en-US" sz="1800" b="1" dirty="0" smtClean="0">
                <a:cs typeface="Arial" pitchFamily="34" charset="0"/>
              </a:rPr>
              <a:t>Ventilated alveoli that do not participate in gas exchange</a:t>
            </a:r>
          </a:p>
          <a:p>
            <a:pPr>
              <a:buNone/>
            </a:pPr>
            <a:r>
              <a:rPr lang="en-US" sz="1800" b="1" dirty="0" smtClean="0">
                <a:cs typeface="Arial" pitchFamily="34" charset="0"/>
              </a:rPr>
              <a:t> </a:t>
            </a:r>
          </a:p>
          <a:p>
            <a:r>
              <a:rPr lang="en-US" sz="1800" b="1" dirty="0" smtClean="0">
                <a:solidFill>
                  <a:srgbClr val="FF0000"/>
                </a:solidFill>
                <a:cs typeface="Arial" pitchFamily="34" charset="0"/>
              </a:rPr>
              <a:t>Mismatch</a:t>
            </a:r>
            <a:r>
              <a:rPr lang="en-US" sz="1800" b="1" dirty="0" smtClean="0">
                <a:cs typeface="Arial" pitchFamily="34" charset="0"/>
              </a:rPr>
              <a:t> of ventilation and perfusion</a:t>
            </a:r>
          </a:p>
          <a:p>
            <a:endParaRPr lang="en-US" sz="1800" b="1" dirty="0" smtClean="0">
              <a:cs typeface="Arial" pitchFamily="34" charset="0"/>
            </a:endParaRPr>
          </a:p>
          <a:p>
            <a:r>
              <a:rPr lang="en-US" sz="1800" b="1" dirty="0" smtClean="0">
                <a:cs typeface="Arial" pitchFamily="34" charset="0"/>
              </a:rPr>
              <a:t>The sum of the anatomical dead space and alveolar dead space is called physiological dead space.</a:t>
            </a:r>
          </a:p>
          <a:p>
            <a:endParaRPr lang="en-US" sz="1800" b="1" dirty="0" smtClean="0">
              <a:cs typeface="Arial" pitchFamily="34" charset="0"/>
            </a:endParaRPr>
          </a:p>
          <a:p>
            <a:r>
              <a:rPr lang="en-US" sz="1800" b="1" dirty="0" smtClean="0">
                <a:cs typeface="Arial" pitchFamily="34" charset="0"/>
              </a:rPr>
              <a:t>In normal persons, the physiologic dead space is nearly equal to the anatomic dead space </a:t>
            </a:r>
          </a:p>
          <a:p>
            <a:endParaRPr lang="en-US" sz="1800" b="1" dirty="0" smtClean="0">
              <a:cs typeface="Arial" pitchFamily="34" charset="0"/>
            </a:endParaRPr>
          </a:p>
          <a:p>
            <a:r>
              <a:rPr lang="en-US" sz="1800" b="1" dirty="0" smtClean="0">
                <a:cs typeface="Arial" pitchFamily="34" charset="0"/>
              </a:rPr>
              <a:t>By comparing the physiologic dead space with the tidal volume, it is possible to estimate how much ventilation is “wasted.” </a:t>
            </a:r>
          </a:p>
        </p:txBody>
      </p:sp>
      <p:pic>
        <p:nvPicPr>
          <p:cNvPr id="90116" name="Picture 2"/>
          <p:cNvPicPr>
            <a:picLocks noChangeAspect="1" noChangeArrowheads="1"/>
          </p:cNvPicPr>
          <p:nvPr/>
        </p:nvPicPr>
        <p:blipFill>
          <a:blip r:embed="rId3" cstate="print"/>
          <a:srcRect/>
          <a:stretch>
            <a:fillRect/>
          </a:stretch>
        </p:blipFill>
        <p:spPr bwMode="auto">
          <a:xfrm>
            <a:off x="4857750" y="1643063"/>
            <a:ext cx="4262438" cy="4357687"/>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 y="71414"/>
            <a:ext cx="8229600" cy="1252728"/>
          </a:xfrm>
        </p:spPr>
        <p:txBody>
          <a:bodyPr>
            <a:normAutofit fontScale="90000"/>
          </a:bodyPr>
          <a:lstStyle/>
          <a:p>
            <a:pPr>
              <a:defRPr/>
            </a:pPr>
            <a:r>
              <a:rPr lang="en-US" dirty="0" smtClean="0"/>
              <a:t>Measurement of Physiological Dead Space</a:t>
            </a:r>
            <a:endParaRPr lang="en-US" dirty="0"/>
          </a:p>
        </p:txBody>
      </p:sp>
      <p:pic>
        <p:nvPicPr>
          <p:cNvPr id="91139" name="Picture 4"/>
          <p:cNvPicPr>
            <a:picLocks noGrp="1" noChangeAspect="1" noChangeArrowheads="1"/>
          </p:cNvPicPr>
          <p:nvPr>
            <p:ph idx="1"/>
          </p:nvPr>
        </p:nvPicPr>
        <p:blipFill>
          <a:blip r:embed="rId3" cstate="print"/>
          <a:srcRect/>
          <a:stretch>
            <a:fillRect/>
          </a:stretch>
        </p:blipFill>
        <p:spPr>
          <a:xfrm>
            <a:off x="2571750" y="1500188"/>
            <a:ext cx="6500813" cy="4429125"/>
          </a:xfrm>
          <a:noFill/>
        </p:spPr>
      </p:pic>
      <p:sp>
        <p:nvSpPr>
          <p:cNvPr id="8" name="Rectangle 7"/>
          <p:cNvSpPr/>
          <p:nvPr/>
        </p:nvSpPr>
        <p:spPr>
          <a:xfrm>
            <a:off x="5876925" y="5091113"/>
            <a:ext cx="3071813" cy="8382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91141" name="Picture 6"/>
          <p:cNvPicPr>
            <a:picLocks noChangeAspect="1" noChangeArrowheads="1"/>
          </p:cNvPicPr>
          <p:nvPr/>
        </p:nvPicPr>
        <p:blipFill>
          <a:blip r:embed="rId4" cstate="print"/>
          <a:srcRect/>
          <a:stretch>
            <a:fillRect/>
          </a:stretch>
        </p:blipFill>
        <p:spPr bwMode="auto">
          <a:xfrm>
            <a:off x="5975350" y="5132388"/>
            <a:ext cx="2876550" cy="742950"/>
          </a:xfrm>
          <a:prstGeom prst="rect">
            <a:avLst/>
          </a:prstGeom>
          <a:noFill/>
          <a:ln w="9525">
            <a:noFill/>
            <a:miter lim="800000"/>
            <a:headEnd/>
            <a:tailEnd/>
          </a:ln>
        </p:spPr>
      </p:pic>
      <p:pic>
        <p:nvPicPr>
          <p:cNvPr id="91142" name="Picture 7"/>
          <p:cNvPicPr>
            <a:picLocks noChangeAspect="1" noChangeArrowheads="1"/>
          </p:cNvPicPr>
          <p:nvPr/>
        </p:nvPicPr>
        <p:blipFill>
          <a:blip r:embed="rId5" cstate="print"/>
          <a:srcRect/>
          <a:stretch>
            <a:fillRect/>
          </a:stretch>
        </p:blipFill>
        <p:spPr bwMode="auto">
          <a:xfrm>
            <a:off x="5272088" y="5929313"/>
            <a:ext cx="3729037" cy="928687"/>
          </a:xfrm>
          <a:prstGeom prst="rect">
            <a:avLst/>
          </a:prstGeom>
          <a:noFill/>
          <a:ln w="9525">
            <a:noFill/>
            <a:miter lim="800000"/>
            <a:headEnd/>
            <a:tailEnd/>
          </a:ln>
        </p:spPr>
      </p:pic>
      <p:pic>
        <p:nvPicPr>
          <p:cNvPr id="91144" name="Picture 8"/>
          <p:cNvPicPr>
            <a:picLocks noChangeAspect="1" noChangeArrowheads="1"/>
          </p:cNvPicPr>
          <p:nvPr/>
        </p:nvPicPr>
        <p:blipFill>
          <a:blip r:embed="rId6" cstate="print"/>
          <a:srcRect/>
          <a:stretch>
            <a:fillRect/>
          </a:stretch>
        </p:blipFill>
        <p:spPr bwMode="auto">
          <a:xfrm>
            <a:off x="85725" y="1543050"/>
            <a:ext cx="2528888" cy="2085975"/>
          </a:xfrm>
          <a:prstGeom prst="rect">
            <a:avLst/>
          </a:prstGeom>
          <a:noFill/>
          <a:ln w="9525">
            <a:solidFill>
              <a:schemeClr val="bg2">
                <a:lumMod val="25000"/>
              </a:schemeClr>
            </a:solidFill>
            <a:miter lim="800000"/>
            <a:headEnd/>
            <a:tailEnd/>
          </a:ln>
          <a:effectLst/>
        </p:spPr>
      </p:pic>
      <p:pic>
        <p:nvPicPr>
          <p:cNvPr id="3" name="Picture 4"/>
          <p:cNvPicPr>
            <a:picLocks noChangeAspect="1" noChangeArrowheads="1"/>
          </p:cNvPicPr>
          <p:nvPr/>
        </p:nvPicPr>
        <p:blipFill>
          <a:blip r:embed="rId7" cstate="print"/>
          <a:srcRect/>
          <a:stretch>
            <a:fillRect/>
          </a:stretch>
        </p:blipFill>
        <p:spPr bwMode="auto">
          <a:xfrm>
            <a:off x="33338" y="3714750"/>
            <a:ext cx="2609850" cy="704850"/>
          </a:xfrm>
          <a:prstGeom prst="rect">
            <a:avLst/>
          </a:prstGeom>
          <a:noFill/>
          <a:ln w="9525">
            <a:noFill/>
            <a:miter lim="800000"/>
            <a:headEnd/>
            <a:tailEnd/>
          </a:ln>
        </p:spPr>
      </p:pic>
      <p:sp>
        <p:nvSpPr>
          <p:cNvPr id="91145" name="Rectangle 12"/>
          <p:cNvSpPr>
            <a:spLocks noChangeArrowheads="1"/>
          </p:cNvSpPr>
          <p:nvPr/>
        </p:nvSpPr>
        <p:spPr bwMode="auto">
          <a:xfrm>
            <a:off x="71438" y="4500563"/>
            <a:ext cx="2571750" cy="1077912"/>
          </a:xfrm>
          <a:prstGeom prst="rect">
            <a:avLst/>
          </a:prstGeom>
          <a:noFill/>
          <a:ln w="9525">
            <a:noFill/>
            <a:miter lim="800000"/>
            <a:headEnd/>
            <a:tailEnd/>
          </a:ln>
        </p:spPr>
        <p:txBody>
          <a:bodyPr>
            <a:spAutoFit/>
          </a:bodyPr>
          <a:lstStyle/>
          <a:p>
            <a:pPr algn="l"/>
            <a:r>
              <a:rPr lang="en-US" sz="1600" dirty="0">
                <a:latin typeface="Corbel" pitchFamily="34" charset="0"/>
                <a:cs typeface="Tahoma" pitchFamily="34" charset="0"/>
              </a:rPr>
              <a:t>For example, if the alveolar PCO2 is 40 mm Hg and the mixed-expired PCO2 is 28 mm Hg, then</a:t>
            </a:r>
            <a:endParaRPr lang="en-US" sz="1600" dirty="0">
              <a:latin typeface="Corbel" pitchFamily="34" charset="0"/>
            </a:endParaRPr>
          </a:p>
        </p:txBody>
      </p:sp>
      <p:pic>
        <p:nvPicPr>
          <p:cNvPr id="91146" name="Picture 9"/>
          <p:cNvPicPr>
            <a:picLocks noChangeAspect="1" noChangeArrowheads="1"/>
          </p:cNvPicPr>
          <p:nvPr/>
        </p:nvPicPr>
        <p:blipFill>
          <a:blip r:embed="rId8" cstate="print"/>
          <a:srcRect/>
          <a:stretch>
            <a:fillRect/>
          </a:stretch>
        </p:blipFill>
        <p:spPr bwMode="auto">
          <a:xfrm>
            <a:off x="38100" y="5572140"/>
            <a:ext cx="2247884" cy="428643"/>
          </a:xfrm>
          <a:prstGeom prst="rect">
            <a:avLst/>
          </a:prstGeom>
          <a:noFill/>
          <a:ln w="9525">
            <a:noFill/>
            <a:miter lim="800000"/>
            <a:headEnd/>
            <a:tailEnd/>
          </a:ln>
        </p:spPr>
      </p:pic>
      <p:sp>
        <p:nvSpPr>
          <p:cNvPr id="91147" name="Rectangle 6"/>
          <p:cNvSpPr>
            <a:spLocks noChangeArrowheads="1"/>
          </p:cNvSpPr>
          <p:nvPr/>
        </p:nvSpPr>
        <p:spPr bwMode="auto">
          <a:xfrm>
            <a:off x="31750" y="5948382"/>
            <a:ext cx="5111750" cy="338138"/>
          </a:xfrm>
          <a:prstGeom prst="rect">
            <a:avLst/>
          </a:prstGeom>
          <a:solidFill>
            <a:srgbClr val="FFFF00"/>
          </a:solidFill>
          <a:ln w="9525">
            <a:noFill/>
            <a:miter lim="800000"/>
            <a:headEnd/>
            <a:tailEnd/>
          </a:ln>
        </p:spPr>
        <p:txBody>
          <a:bodyPr>
            <a:spAutoFit/>
          </a:bodyPr>
          <a:lstStyle/>
          <a:p>
            <a:pPr algn="l" rtl="0">
              <a:buFont typeface="Courier New" pitchFamily="49" charset="0"/>
              <a:buChar char="o"/>
            </a:pPr>
            <a:r>
              <a:rPr lang="en-US" sz="1600" dirty="0">
                <a:latin typeface="Corbel" pitchFamily="34" charset="0"/>
              </a:rPr>
              <a:t>  Normally, V</a:t>
            </a:r>
            <a:r>
              <a:rPr lang="en-US" sz="1600" baseline="-25000" dirty="0">
                <a:latin typeface="Corbel" pitchFamily="34" charset="0"/>
              </a:rPr>
              <a:t>D</a:t>
            </a:r>
            <a:r>
              <a:rPr lang="en-US" sz="1600" dirty="0">
                <a:latin typeface="Corbel" pitchFamily="34" charset="0"/>
              </a:rPr>
              <a:t>/V</a:t>
            </a:r>
            <a:r>
              <a:rPr lang="en-US" sz="1600" baseline="-25000" dirty="0">
                <a:latin typeface="Corbel" pitchFamily="34" charset="0"/>
              </a:rPr>
              <a:t>T</a:t>
            </a:r>
            <a:r>
              <a:rPr lang="en-US" sz="1600" dirty="0">
                <a:latin typeface="Corbel" pitchFamily="34" charset="0"/>
              </a:rPr>
              <a:t> is 20% to 30% of  minute ventilation. </a:t>
            </a:r>
          </a:p>
        </p:txBody>
      </p:sp>
      <p:sp>
        <p:nvSpPr>
          <p:cNvPr id="12" name="Rectangle 16"/>
          <p:cNvSpPr>
            <a:spLocks noChangeArrowheads="1"/>
          </p:cNvSpPr>
          <p:nvPr/>
        </p:nvSpPr>
        <p:spPr bwMode="auto">
          <a:xfrm>
            <a:off x="77725" y="6417254"/>
            <a:ext cx="1422441" cy="369332"/>
          </a:xfrm>
          <a:prstGeom prst="rect">
            <a:avLst/>
          </a:prstGeom>
          <a:solidFill>
            <a:srgbClr val="FFFF00"/>
          </a:solidFill>
          <a:ln w="9525">
            <a:noFill/>
            <a:miter lim="800000"/>
            <a:headEnd/>
            <a:tailEnd/>
          </a:ln>
        </p:spPr>
        <p:txBody>
          <a:bodyPr wrap="none">
            <a:spAutoFit/>
          </a:bodyPr>
          <a:lstStyle/>
          <a:p>
            <a:r>
              <a:rPr lang="en-US" sz="1800" dirty="0">
                <a:latin typeface="Corbel" pitchFamily="34" charset="0"/>
              </a:rPr>
              <a:t>If V</a:t>
            </a:r>
            <a:r>
              <a:rPr lang="en-US" sz="1800" baseline="-25000" dirty="0">
                <a:latin typeface="Corbel" pitchFamily="34" charset="0"/>
              </a:rPr>
              <a:t>D</a:t>
            </a:r>
            <a:r>
              <a:rPr lang="en-US" sz="1800" dirty="0">
                <a:latin typeface="Corbel" pitchFamily="34" charset="0"/>
              </a:rPr>
              <a:t>= zero??</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ALVEOLAR VENTILATION</a:t>
            </a:r>
            <a:endParaRPr lang="en-US" dirty="0"/>
          </a:p>
        </p:txBody>
      </p:sp>
      <p:sp>
        <p:nvSpPr>
          <p:cNvPr id="96259" name="Content Placeholder 2"/>
          <p:cNvSpPr>
            <a:spLocks noGrp="1"/>
          </p:cNvSpPr>
          <p:nvPr>
            <p:ph idx="1"/>
          </p:nvPr>
        </p:nvSpPr>
        <p:spPr>
          <a:xfrm>
            <a:off x="142875" y="1536836"/>
            <a:ext cx="8786813" cy="5268912"/>
          </a:xfrm>
          <a:solidFill>
            <a:srgbClr val="FFFF00"/>
          </a:solidFill>
        </p:spPr>
        <p:txBody>
          <a:bodyPr>
            <a:noAutofit/>
          </a:bodyPr>
          <a:lstStyle/>
          <a:p>
            <a:pPr>
              <a:defRPr/>
            </a:pPr>
            <a:r>
              <a:rPr lang="en-US" sz="1600" b="1" dirty="0" smtClean="0">
                <a:cs typeface="Tahoma" pitchFamily="34" charset="0"/>
              </a:rPr>
              <a:t>Alveolar ventilation. </a:t>
            </a:r>
          </a:p>
          <a:p>
            <a:pPr lvl="1">
              <a:defRPr/>
            </a:pPr>
            <a:r>
              <a:rPr lang="en-US" sz="1600" b="1" dirty="0" smtClean="0">
                <a:solidFill>
                  <a:schemeClr val="tx1"/>
                </a:solidFill>
                <a:cs typeface="Tahoma" pitchFamily="34" charset="0"/>
              </a:rPr>
              <a:t>Only the alveolar part (V</a:t>
            </a:r>
            <a:r>
              <a:rPr lang="en-US" sz="1600" b="1" baseline="-25000" dirty="0" smtClean="0">
                <a:solidFill>
                  <a:schemeClr val="tx1"/>
                </a:solidFill>
                <a:cs typeface="Tahoma" pitchFamily="34" charset="0"/>
              </a:rPr>
              <a:t>A</a:t>
            </a:r>
            <a:r>
              <a:rPr lang="en-US" sz="1600" b="1" dirty="0" smtClean="0">
                <a:solidFill>
                  <a:schemeClr val="tx1"/>
                </a:solidFill>
                <a:cs typeface="Tahoma" pitchFamily="34" charset="0"/>
              </a:rPr>
              <a:t>) of the tidal volume (V</a:t>
            </a:r>
            <a:r>
              <a:rPr lang="en-US" sz="1600" b="1" baseline="-25000" dirty="0" smtClean="0">
                <a:solidFill>
                  <a:schemeClr val="tx1"/>
                </a:solidFill>
                <a:cs typeface="Tahoma" pitchFamily="34" charset="0"/>
              </a:rPr>
              <a:t>T</a:t>
            </a:r>
            <a:r>
              <a:rPr lang="en-US" sz="1600" b="1" dirty="0" smtClean="0">
                <a:solidFill>
                  <a:schemeClr val="tx1"/>
                </a:solidFill>
                <a:cs typeface="Tahoma" pitchFamily="34" charset="0"/>
              </a:rPr>
              <a:t>) reaches the alveoli. The rest goes to dead space (V</a:t>
            </a:r>
            <a:r>
              <a:rPr lang="en-US" sz="1600" b="1" baseline="-25000" dirty="0" smtClean="0">
                <a:solidFill>
                  <a:schemeClr val="tx1"/>
                </a:solidFill>
                <a:cs typeface="Tahoma" pitchFamily="34" charset="0"/>
              </a:rPr>
              <a:t>D</a:t>
            </a:r>
            <a:r>
              <a:rPr lang="en-US" sz="1600" b="1" dirty="0" smtClean="0">
                <a:solidFill>
                  <a:schemeClr val="tx1"/>
                </a:solidFill>
                <a:cs typeface="Tahoma" pitchFamily="34" charset="0"/>
              </a:rPr>
              <a:t>). The volume of air that actually reaches the alveoli per minute is known as alveolar ventilation.   Therefore, to know the volume of air that takes part in alveolar ventilation, first the dead space volume is subtracted from the tidal volume:</a:t>
            </a:r>
          </a:p>
          <a:p>
            <a:pPr lvl="1">
              <a:buFont typeface="Wingdings" pitchFamily="2" charset="2"/>
              <a:buNone/>
              <a:defRPr/>
            </a:pPr>
            <a:r>
              <a:rPr lang="en-US" sz="1600" b="1" dirty="0" smtClean="0">
                <a:solidFill>
                  <a:schemeClr val="tx1"/>
                </a:solidFill>
                <a:cs typeface="Tahoma" pitchFamily="34" charset="0"/>
              </a:rPr>
              <a:t>                                                      V</a:t>
            </a:r>
            <a:r>
              <a:rPr lang="en-US" sz="1600" b="1" baseline="-25000" dirty="0" smtClean="0">
                <a:solidFill>
                  <a:schemeClr val="tx1"/>
                </a:solidFill>
                <a:cs typeface="Tahoma" pitchFamily="34" charset="0"/>
              </a:rPr>
              <a:t>A</a:t>
            </a:r>
            <a:r>
              <a:rPr lang="en-US" sz="1600" b="1" dirty="0" smtClean="0">
                <a:solidFill>
                  <a:schemeClr val="tx1"/>
                </a:solidFill>
                <a:cs typeface="Tahoma" pitchFamily="34" charset="0"/>
              </a:rPr>
              <a:t> = V</a:t>
            </a:r>
            <a:r>
              <a:rPr lang="en-US" sz="1600" b="1" baseline="-25000" dirty="0" smtClean="0">
                <a:solidFill>
                  <a:schemeClr val="tx1"/>
                </a:solidFill>
                <a:cs typeface="Tahoma" pitchFamily="34" charset="0"/>
              </a:rPr>
              <a:t>T</a:t>
            </a:r>
            <a:r>
              <a:rPr lang="en-US" sz="1600" b="1" dirty="0" smtClean="0">
                <a:solidFill>
                  <a:schemeClr val="tx1"/>
                </a:solidFill>
                <a:cs typeface="Tahoma" pitchFamily="34" charset="0"/>
              </a:rPr>
              <a:t> – V</a:t>
            </a:r>
            <a:r>
              <a:rPr lang="en-US" sz="1600" b="1" baseline="-25000" dirty="0" smtClean="0">
                <a:solidFill>
                  <a:schemeClr val="tx1"/>
                </a:solidFill>
                <a:cs typeface="Tahoma" pitchFamily="34" charset="0"/>
              </a:rPr>
              <a:t>D</a:t>
            </a:r>
            <a:r>
              <a:rPr lang="en-US" sz="1600" b="1" dirty="0" smtClean="0">
                <a:solidFill>
                  <a:schemeClr val="tx1"/>
                </a:solidFill>
                <a:cs typeface="Tahoma" pitchFamily="34" charset="0"/>
              </a:rPr>
              <a:t> (L).</a:t>
            </a:r>
          </a:p>
          <a:p>
            <a:pPr lvl="1">
              <a:buFont typeface="Wingdings" pitchFamily="2" charset="2"/>
              <a:buChar char="§"/>
              <a:defRPr/>
            </a:pPr>
            <a:r>
              <a:rPr lang="en-US" sz="1600" b="1" dirty="0" smtClean="0">
                <a:solidFill>
                  <a:schemeClr val="tx1"/>
                </a:solidFill>
                <a:cs typeface="Tahoma" pitchFamily="34" charset="0"/>
              </a:rPr>
              <a:t>Multiplying  alveolar volume by the respiratory rate (f in min</a:t>
            </a:r>
            <a:r>
              <a:rPr lang="en-US" sz="1600" b="1" baseline="30000" dirty="0" smtClean="0">
                <a:solidFill>
                  <a:schemeClr val="tx1"/>
                </a:solidFill>
                <a:cs typeface="Tahoma" pitchFamily="34" charset="0"/>
              </a:rPr>
              <a:t>–1</a:t>
            </a:r>
            <a:r>
              <a:rPr lang="en-US" sz="1600" b="1" dirty="0" smtClean="0">
                <a:solidFill>
                  <a:schemeClr val="tx1"/>
                </a:solidFill>
                <a:cs typeface="Tahoma" pitchFamily="34" charset="0"/>
              </a:rPr>
              <a:t>) results in a</a:t>
            </a:r>
            <a:r>
              <a:rPr lang="en-US" sz="1600" b="1" dirty="0" smtClean="0">
                <a:solidFill>
                  <a:schemeClr val="tx1"/>
                </a:solidFill>
              </a:rPr>
              <a:t>lveolar ventilation (</a:t>
            </a:r>
            <a:r>
              <a:rPr lang="en-US" sz="1600" b="1" baseline="80000" dirty="0" smtClean="0">
                <a:solidFill>
                  <a:schemeClr val="tx1"/>
                </a:solidFill>
              </a:rPr>
              <a:t>.</a:t>
            </a:r>
            <a:r>
              <a:rPr lang="en-US" sz="1600" b="1" dirty="0" smtClean="0">
                <a:solidFill>
                  <a:schemeClr val="tx1"/>
                </a:solidFill>
              </a:rPr>
              <a:t>V</a:t>
            </a:r>
            <a:r>
              <a:rPr lang="en-US" sz="1600" b="1" baseline="-40000" dirty="0" smtClean="0">
                <a:solidFill>
                  <a:schemeClr val="tx1"/>
                </a:solidFill>
              </a:rPr>
              <a:t>A</a:t>
            </a:r>
            <a:r>
              <a:rPr lang="en-US" sz="1600" b="1" dirty="0" smtClean="0">
                <a:solidFill>
                  <a:schemeClr val="tx1"/>
                </a:solidFill>
              </a:rPr>
              <a:t>):   Which is the volume of fresh air per minute actually reaching the alveoli.</a:t>
            </a:r>
          </a:p>
          <a:p>
            <a:pPr lvl="1">
              <a:buFont typeface="Wingdings" pitchFamily="2" charset="2"/>
              <a:buChar char="§"/>
              <a:defRPr/>
            </a:pPr>
            <a:r>
              <a:rPr lang="en-US" sz="1600" b="1" dirty="0" smtClean="0">
                <a:solidFill>
                  <a:schemeClr val="tx1"/>
                </a:solidFill>
              </a:rPr>
              <a:t>Alveolar ventilation is given by the following equation: </a:t>
            </a:r>
            <a:endParaRPr lang="en-US" sz="1600" b="1" dirty="0" smtClean="0">
              <a:solidFill>
                <a:schemeClr val="tx1"/>
              </a:solidFill>
              <a:cs typeface="Tahoma" pitchFamily="34" charset="0"/>
            </a:endParaRPr>
          </a:p>
          <a:p>
            <a:pPr lvl="1">
              <a:buFont typeface="Wingdings" pitchFamily="2" charset="2"/>
              <a:buNone/>
              <a:defRPr/>
            </a:pPr>
            <a:endParaRPr lang="en-US" sz="1600" b="1" dirty="0" smtClean="0">
              <a:solidFill>
                <a:schemeClr val="tx1"/>
              </a:solidFill>
              <a:cs typeface="Tahoma" pitchFamily="34" charset="0"/>
            </a:endParaRPr>
          </a:p>
          <a:p>
            <a:pPr lvl="1">
              <a:buFont typeface="Wingdings" pitchFamily="2" charset="2"/>
              <a:buNone/>
              <a:defRPr/>
            </a:pPr>
            <a:endParaRPr lang="en-US" sz="1600" b="1" dirty="0" smtClean="0">
              <a:solidFill>
                <a:schemeClr val="tx1"/>
              </a:solidFill>
              <a:cs typeface="Tahoma" pitchFamily="34" charset="0"/>
            </a:endParaRPr>
          </a:p>
          <a:p>
            <a:pPr lvl="1">
              <a:buFont typeface="Wingdings" pitchFamily="2" charset="2"/>
              <a:buNone/>
              <a:defRPr/>
            </a:pPr>
            <a:endParaRPr lang="en-US" sz="1600" b="1" dirty="0" smtClean="0">
              <a:solidFill>
                <a:schemeClr val="tx1"/>
              </a:solidFill>
              <a:cs typeface="Tahoma" pitchFamily="34" charset="0"/>
            </a:endParaRPr>
          </a:p>
          <a:p>
            <a:pPr lvl="1">
              <a:buFont typeface="Wingdings" pitchFamily="2" charset="2"/>
              <a:buNone/>
              <a:defRPr/>
            </a:pPr>
            <a:endParaRPr lang="en-US" sz="1600" b="1" dirty="0" smtClean="0">
              <a:solidFill>
                <a:schemeClr val="tx1"/>
              </a:solidFill>
              <a:cs typeface="Tahoma" pitchFamily="34" charset="0"/>
            </a:endParaRPr>
          </a:p>
          <a:p>
            <a:pPr lvl="1">
              <a:buFont typeface="Wingdings" pitchFamily="2" charset="2"/>
              <a:buNone/>
              <a:defRPr/>
            </a:pPr>
            <a:endParaRPr lang="en-US" sz="1600" b="1" dirty="0" smtClean="0">
              <a:solidFill>
                <a:schemeClr val="tx1"/>
              </a:solidFill>
              <a:cs typeface="Tahoma" pitchFamily="34" charset="0"/>
            </a:endParaRPr>
          </a:p>
          <a:p>
            <a:pPr lvl="1">
              <a:buFont typeface="Wingdings" pitchFamily="2" charset="2"/>
              <a:buNone/>
              <a:defRPr/>
            </a:pPr>
            <a:endParaRPr lang="en-US" sz="1600" b="1" dirty="0" smtClean="0">
              <a:solidFill>
                <a:schemeClr val="tx1"/>
              </a:solidFill>
              <a:cs typeface="Tahoma" pitchFamily="34" charset="0"/>
            </a:endParaRPr>
          </a:p>
          <a:p>
            <a:pPr lvl="1">
              <a:defRPr/>
            </a:pPr>
            <a:r>
              <a:rPr lang="en-US" sz="1600" b="1" dirty="0" smtClean="0">
                <a:solidFill>
                  <a:schemeClr val="tx1"/>
                </a:solidFill>
                <a:cs typeface="Tahoma" pitchFamily="34" charset="0"/>
              </a:rPr>
              <a:t>If anatomic dead space volume is increased due to any cause, alveolar ventilation decreases.</a:t>
            </a:r>
          </a:p>
          <a:p>
            <a:pPr lvl="1">
              <a:defRPr/>
            </a:pPr>
            <a:endParaRPr lang="en-US" sz="1600" b="1" dirty="0" smtClean="0">
              <a:solidFill>
                <a:schemeClr val="tx1"/>
              </a:solidFill>
              <a:cs typeface="Tahoma" pitchFamily="34" charset="0"/>
            </a:endParaRPr>
          </a:p>
          <a:p>
            <a:pPr lvl="1">
              <a:defRPr/>
            </a:pPr>
            <a:endParaRPr lang="en-US" sz="1600" b="1" dirty="0" smtClean="0">
              <a:solidFill>
                <a:schemeClr val="tx1"/>
              </a:solidFill>
              <a:cs typeface="Tahoma" pitchFamily="34" charset="0"/>
            </a:endParaRPr>
          </a:p>
          <a:p>
            <a:pPr lvl="1">
              <a:defRPr/>
            </a:pPr>
            <a:endParaRPr lang="en-US" sz="1600" b="1" dirty="0" smtClean="0">
              <a:solidFill>
                <a:schemeClr val="tx1"/>
              </a:solidFill>
              <a:cs typeface="Tahoma" pitchFamily="34" charset="0"/>
            </a:endParaRPr>
          </a:p>
          <a:p>
            <a:pPr lvl="1">
              <a:buFont typeface="Wingdings" pitchFamily="2" charset="2"/>
              <a:buNone/>
              <a:defRPr/>
            </a:pPr>
            <a:r>
              <a:rPr lang="en-US" sz="1600" b="1" dirty="0" smtClean="0">
                <a:solidFill>
                  <a:schemeClr val="tx1"/>
                </a:solidFill>
                <a:cs typeface="Tahoma" pitchFamily="34" charset="0"/>
              </a:rPr>
              <a:t>                                                                                              </a:t>
            </a:r>
          </a:p>
          <a:p>
            <a:pPr>
              <a:defRPr/>
            </a:pPr>
            <a:endParaRPr lang="en-US" sz="1600" b="1" dirty="0" smtClean="0">
              <a:cs typeface="Tahoma" pitchFamily="34" charset="0"/>
            </a:endParaRPr>
          </a:p>
          <a:p>
            <a:pPr>
              <a:buFont typeface="Wingdings 2" pitchFamily="18" charset="2"/>
              <a:buNone/>
              <a:defRPr/>
            </a:pPr>
            <a:endParaRPr lang="en-US" sz="1600" b="1" dirty="0" smtClean="0">
              <a:cs typeface="Tahoma" pitchFamily="34" charset="0"/>
            </a:endParaRPr>
          </a:p>
          <a:p>
            <a:pPr>
              <a:defRPr/>
            </a:pPr>
            <a:endParaRPr lang="en-US" sz="1600" b="1" dirty="0" smtClean="0">
              <a:cs typeface="Tahoma" pitchFamily="34" charset="0"/>
            </a:endParaRPr>
          </a:p>
        </p:txBody>
      </p:sp>
      <p:pic>
        <p:nvPicPr>
          <p:cNvPr id="95236" name="Picture 3"/>
          <p:cNvPicPr>
            <a:picLocks noChangeAspect="1" noChangeArrowheads="1"/>
          </p:cNvPicPr>
          <p:nvPr/>
        </p:nvPicPr>
        <p:blipFill>
          <a:blip r:embed="rId3" cstate="print"/>
          <a:srcRect/>
          <a:stretch>
            <a:fillRect/>
          </a:stretch>
        </p:blipFill>
        <p:spPr bwMode="auto">
          <a:xfrm>
            <a:off x="1643042" y="4038612"/>
            <a:ext cx="4929187" cy="1547812"/>
          </a:xfrm>
          <a:prstGeom prst="rect">
            <a:avLst/>
          </a:prstGeom>
          <a:solidFill>
            <a:srgbClr val="FFFF00"/>
          </a:solidFill>
          <a:ln w="9525">
            <a:solidFill>
              <a:schemeClr val="accent1"/>
            </a:solid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480720"/>
          </a:xfrm>
        </p:spPr>
        <p:txBody>
          <a:bodyPr>
            <a:normAutofit fontScale="77500" lnSpcReduction="20000"/>
          </a:bodyPr>
          <a:lstStyle/>
          <a:p>
            <a:pPr algn="l"/>
            <a:r>
              <a:rPr lang="en-US" dirty="0" smtClean="0"/>
              <a:t>the amount of Co2 In alveolar air= alveolar volume </a:t>
            </a:r>
            <a:r>
              <a:rPr lang="en-US" dirty="0" smtClean="0"/>
              <a:t>concentration </a:t>
            </a:r>
            <a:r>
              <a:rPr lang="en-US" dirty="0" smtClean="0"/>
              <a:t>of Co2</a:t>
            </a:r>
          </a:p>
          <a:p>
            <a:pPr algn="r" rtl="1"/>
            <a:r>
              <a:rPr lang="en-US" dirty="0" smtClean="0"/>
              <a:t>* Co2 in dead space = Volume of </a:t>
            </a:r>
            <a:r>
              <a:rPr lang="en-US" dirty="0" err="1" smtClean="0"/>
              <a:t>ds</a:t>
            </a:r>
            <a:r>
              <a:rPr lang="en-US" dirty="0" smtClean="0"/>
              <a:t>* its </a:t>
            </a:r>
            <a:r>
              <a:rPr lang="en-US" dirty="0" smtClean="0"/>
              <a:t>conc. </a:t>
            </a:r>
            <a:r>
              <a:rPr lang="en-US" dirty="0" smtClean="0"/>
              <a:t>in inspired air (no </a:t>
            </a:r>
            <a:r>
              <a:rPr lang="en-US" dirty="0" smtClean="0"/>
              <a:t>exchange </a:t>
            </a:r>
            <a:r>
              <a:rPr lang="en-US" dirty="0" smtClean="0"/>
              <a:t>in gases) </a:t>
            </a:r>
            <a:r>
              <a:rPr lang="ar-JO" dirty="0" smtClean="0"/>
              <a:t>ولكن تركيز ثاني اكسيد الكربون صفر في ال </a:t>
            </a:r>
            <a:r>
              <a:rPr lang="en-US" dirty="0" smtClean="0"/>
              <a:t>inspired air</a:t>
            </a:r>
          </a:p>
          <a:p>
            <a:pPr algn="l"/>
            <a:r>
              <a:rPr lang="en-US" dirty="0" smtClean="0"/>
              <a:t>the amount of Co2 in expired =VT * its </a:t>
            </a:r>
            <a:r>
              <a:rPr lang="en-US" dirty="0" smtClean="0"/>
              <a:t>Conc. </a:t>
            </a:r>
            <a:r>
              <a:rPr lang="en-US" dirty="0" smtClean="0"/>
              <a:t>in inspired air </a:t>
            </a:r>
          </a:p>
          <a:p>
            <a:pPr algn="l"/>
            <a:r>
              <a:rPr lang="en-US" dirty="0" smtClean="0"/>
              <a:t>= </a:t>
            </a:r>
            <a:r>
              <a:rPr lang="en-US" dirty="0" smtClean="0"/>
              <a:t>VA*</a:t>
            </a:r>
            <a:r>
              <a:rPr lang="en-US" dirty="0" err="1" smtClean="0"/>
              <a:t>conc</a:t>
            </a:r>
            <a:r>
              <a:rPr lang="en-US" dirty="0" smtClean="0"/>
              <a:t> </a:t>
            </a:r>
            <a:r>
              <a:rPr lang="en-US" dirty="0" smtClean="0"/>
              <a:t>of co2 in alveoli</a:t>
            </a:r>
          </a:p>
          <a:p>
            <a:pPr algn="l"/>
            <a:r>
              <a:rPr lang="en-US" dirty="0" smtClean="0"/>
              <a:t>=CVT-dead space V</a:t>
            </a:r>
            <a:r>
              <a:rPr lang="en-US" dirty="0" smtClean="0"/>
              <a:t>)*conc. </a:t>
            </a:r>
            <a:r>
              <a:rPr lang="en-US" dirty="0" smtClean="0"/>
              <a:t>of Co2 in </a:t>
            </a:r>
            <a:r>
              <a:rPr lang="en-US" dirty="0" smtClean="0"/>
              <a:t>alveoli=</a:t>
            </a:r>
            <a:endParaRPr lang="en-US" dirty="0" smtClean="0"/>
          </a:p>
          <a:p>
            <a:pPr algn="l"/>
            <a:r>
              <a:rPr lang="en-US" dirty="0" smtClean="0"/>
              <a:t> VT * </a:t>
            </a:r>
            <a:r>
              <a:rPr lang="en-US" dirty="0" smtClean="0"/>
              <a:t>Conc. </a:t>
            </a:r>
            <a:r>
              <a:rPr lang="en-US" dirty="0" smtClean="0"/>
              <a:t>of co2 in expired air</a:t>
            </a:r>
          </a:p>
          <a:p>
            <a:pPr algn="r" rtl="1"/>
            <a:r>
              <a:rPr lang="ar-JO" dirty="0" smtClean="0"/>
              <a:t>المعادلة </a:t>
            </a:r>
            <a:r>
              <a:rPr lang="ar-JO" dirty="0" err="1" smtClean="0"/>
              <a:t>النهائية :</a:t>
            </a:r>
            <a:endParaRPr lang="ar-JO" dirty="0" smtClean="0"/>
          </a:p>
          <a:p>
            <a:pPr algn="l"/>
            <a:r>
              <a:rPr lang="en-US" dirty="0" smtClean="0"/>
              <a:t>dead space volume =TV *factor    this factor represent dilution of co2 </a:t>
            </a:r>
          </a:p>
          <a:p>
            <a:pPr algn="l"/>
            <a:r>
              <a:rPr lang="en-US" dirty="0" smtClean="0"/>
              <a:t>=alveolar </a:t>
            </a:r>
            <a:r>
              <a:rPr lang="en-US" dirty="0" smtClean="0"/>
              <a:t>conc. </a:t>
            </a:r>
            <a:r>
              <a:rPr lang="en-US" dirty="0" smtClean="0"/>
              <a:t>of co2 </a:t>
            </a:r>
            <a:r>
              <a:rPr lang="en-US" dirty="0" smtClean="0"/>
              <a:t>- conc. </a:t>
            </a:r>
            <a:r>
              <a:rPr lang="en-US" dirty="0" smtClean="0"/>
              <a:t>of co2 in expired air</a:t>
            </a:r>
          </a:p>
          <a:p>
            <a:pPr algn="l"/>
            <a:endParaRPr lang="en-US" dirty="0" smtClean="0"/>
          </a:p>
          <a:p>
            <a:pPr algn="l"/>
            <a:r>
              <a:rPr lang="en-US" dirty="0" smtClean="0"/>
              <a:t>alveolar </a:t>
            </a:r>
            <a:r>
              <a:rPr lang="en-US" dirty="0" smtClean="0"/>
              <a:t>conc. </a:t>
            </a:r>
            <a:r>
              <a:rPr lang="en-US" dirty="0" smtClean="0"/>
              <a:t>of co2</a:t>
            </a:r>
          </a:p>
          <a:p>
            <a:pPr algn="r" rtl="1"/>
            <a:r>
              <a:rPr lang="en-US" dirty="0" smtClean="0"/>
              <a:t>*</a:t>
            </a:r>
            <a:r>
              <a:rPr lang="ar-JO" dirty="0" smtClean="0"/>
              <a:t>المشكله هون ما بقدر اقيس </a:t>
            </a:r>
            <a:r>
              <a:rPr lang="en-US" dirty="0" smtClean="0"/>
              <a:t>co2 in </a:t>
            </a:r>
            <a:r>
              <a:rPr lang="en-US" dirty="0" smtClean="0"/>
              <a:t>alveoli </a:t>
            </a:r>
            <a:r>
              <a:rPr lang="en-US" dirty="0" smtClean="0"/>
              <a:t>...</a:t>
            </a:r>
            <a:r>
              <a:rPr lang="ar-JO" dirty="0" err="1" smtClean="0"/>
              <a:t>كيف ؟</a:t>
            </a:r>
            <a:endParaRPr lang="ar-JO" dirty="0" smtClean="0"/>
          </a:p>
          <a:p>
            <a:pPr algn="r" rtl="1"/>
            <a:r>
              <a:rPr lang="ar-JO" dirty="0" smtClean="0"/>
              <a:t>      لأنة </a:t>
            </a:r>
            <a:r>
              <a:rPr lang="ar-JO" dirty="0" smtClean="0"/>
              <a:t>بصير عندي اتزان  </a:t>
            </a:r>
            <a:r>
              <a:rPr lang="ar-JO" dirty="0" smtClean="0"/>
              <a:t>           </a:t>
            </a:r>
            <a:r>
              <a:rPr lang="en-US" dirty="0" smtClean="0"/>
              <a:t>systemic </a:t>
            </a:r>
            <a:r>
              <a:rPr lang="en-US" dirty="0" smtClean="0"/>
              <a:t>artery</a:t>
            </a:r>
          </a:p>
          <a:p>
            <a:pPr algn="r" rtl="1"/>
            <a:r>
              <a:rPr lang="ar-JO" dirty="0" smtClean="0"/>
              <a:t>يعني لما يصير عندي تبادل غازات بين ال </a:t>
            </a:r>
            <a:r>
              <a:rPr lang="en-US" dirty="0" smtClean="0"/>
              <a:t>alveoli and capillary  </a:t>
            </a:r>
            <a:r>
              <a:rPr lang="en-US" dirty="0" smtClean="0"/>
              <a:t>    equilibrium</a:t>
            </a:r>
            <a:endParaRPr lang="ar-JO" dirty="0"/>
          </a:p>
        </p:txBody>
      </p:sp>
      <p:sp>
        <p:nvSpPr>
          <p:cNvPr id="4" name="سهم إلى اليمين 3"/>
          <p:cNvSpPr/>
          <p:nvPr/>
        </p:nvSpPr>
        <p:spPr>
          <a:xfrm>
            <a:off x="6372200" y="5949280"/>
            <a:ext cx="288032"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9"/>
            <a:ext cx="8229600" cy="6140152"/>
          </a:xfrm>
        </p:spPr>
        <p:txBody>
          <a:bodyPr>
            <a:normAutofit fontScale="77500" lnSpcReduction="20000"/>
          </a:bodyPr>
          <a:lstStyle/>
          <a:p>
            <a:pPr marL="633222" indent="-514350" algn="r" rtl="1">
              <a:buNone/>
            </a:pPr>
            <a:r>
              <a:rPr lang="ar-JO" dirty="0" smtClean="0"/>
              <a:t>*بالتالي لما احسب عينة دم وأقيس منها تركيز ثاني اكسيد الكربون بكون نفسه في ال </a:t>
            </a:r>
            <a:r>
              <a:rPr lang="en-US" dirty="0" smtClean="0"/>
              <a:t>alveoli</a:t>
            </a:r>
          </a:p>
          <a:p>
            <a:pPr marL="633222" indent="-514350" algn="l">
              <a:buNone/>
            </a:pPr>
            <a:r>
              <a:rPr lang="en-US" dirty="0" smtClean="0"/>
              <a:t>*tidal volume =500</a:t>
            </a:r>
          </a:p>
          <a:p>
            <a:pPr marL="633222" indent="-514350" algn="l">
              <a:buNone/>
            </a:pPr>
            <a:r>
              <a:rPr lang="en-US" dirty="0" smtClean="0"/>
              <a:t>*pco2 in blood =40  </a:t>
            </a:r>
          </a:p>
          <a:p>
            <a:pPr marL="633222" indent="-514350" algn="l">
              <a:buNone/>
            </a:pPr>
            <a:r>
              <a:rPr lang="en-US" dirty="0" smtClean="0"/>
              <a:t>*pco32 =30 </a:t>
            </a:r>
          </a:p>
          <a:p>
            <a:pPr marL="633222" indent="-514350" algn="r" rtl="1">
              <a:buNone/>
            </a:pPr>
            <a:r>
              <a:rPr lang="en-US" dirty="0" smtClean="0"/>
              <a:t>  *</a:t>
            </a:r>
            <a:r>
              <a:rPr lang="ar-JO" dirty="0" smtClean="0"/>
              <a:t>قيمة تركيز ال</a:t>
            </a:r>
            <a:r>
              <a:rPr lang="en-US" dirty="0" smtClean="0"/>
              <a:t>co2 </a:t>
            </a:r>
            <a:r>
              <a:rPr lang="ar-JO" dirty="0" smtClean="0"/>
              <a:t>في </a:t>
            </a:r>
            <a:r>
              <a:rPr lang="en-US" dirty="0" smtClean="0"/>
              <a:t>expired </a:t>
            </a:r>
            <a:r>
              <a:rPr lang="ar-JO" dirty="0" smtClean="0"/>
              <a:t>بتكون </a:t>
            </a:r>
            <a:r>
              <a:rPr lang="en-US" dirty="0" smtClean="0"/>
              <a:t>dilution </a:t>
            </a:r>
            <a:r>
              <a:rPr lang="ar-JO" dirty="0" smtClean="0"/>
              <a:t>عشان </a:t>
            </a:r>
            <a:r>
              <a:rPr lang="ar-JO" dirty="0" err="1" smtClean="0"/>
              <a:t>هيك</a:t>
            </a:r>
            <a:r>
              <a:rPr lang="ar-JO" dirty="0" smtClean="0"/>
              <a:t> في </a:t>
            </a:r>
            <a:r>
              <a:rPr lang="en-US" dirty="0" smtClean="0"/>
              <a:t>dilution factor </a:t>
            </a:r>
            <a:r>
              <a:rPr lang="en-US" dirty="0" smtClean="0"/>
              <a:t>,</a:t>
            </a:r>
            <a:r>
              <a:rPr lang="ar-JO" dirty="0" smtClean="0"/>
              <a:t>لأنة </a:t>
            </a:r>
            <a:r>
              <a:rPr lang="ar-JO" dirty="0" smtClean="0"/>
              <a:t>رح يختلط بالهواء اللي بال </a:t>
            </a:r>
            <a:r>
              <a:rPr lang="en-US" dirty="0" smtClean="0"/>
              <a:t>C zone ,</a:t>
            </a:r>
            <a:r>
              <a:rPr lang="ar-JO" dirty="0" smtClean="0"/>
              <a:t>ف رح يقل </a:t>
            </a:r>
            <a:r>
              <a:rPr lang="ar-JO" dirty="0" smtClean="0"/>
              <a:t>تركيزه </a:t>
            </a:r>
            <a:endParaRPr lang="ar-JO" dirty="0" smtClean="0"/>
          </a:p>
          <a:p>
            <a:pPr marL="633222" indent="-514350" algn="l">
              <a:buNone/>
            </a:pPr>
            <a:r>
              <a:rPr lang="ar-JO" dirty="0" err="1" smtClean="0"/>
              <a:t>*</a:t>
            </a:r>
            <a:r>
              <a:rPr lang="en-US" dirty="0" smtClean="0"/>
              <a:t>the co2 in expired air is lower than in alveolar</a:t>
            </a:r>
          </a:p>
          <a:p>
            <a:pPr marL="633222" indent="-514350" algn="r" rtl="1">
              <a:buNone/>
            </a:pPr>
            <a:r>
              <a:rPr lang="en-US" dirty="0" smtClean="0"/>
              <a:t>(40-30)/40=125 ml    </a:t>
            </a:r>
            <a:r>
              <a:rPr lang="ar-JO" dirty="0" smtClean="0"/>
              <a:t>ع اساس </a:t>
            </a:r>
            <a:r>
              <a:rPr lang="en-US" dirty="0" smtClean="0"/>
              <a:t>150</a:t>
            </a:r>
            <a:r>
              <a:rPr lang="ar-JO" dirty="0" err="1" smtClean="0"/>
              <a:t>؟</a:t>
            </a:r>
            <a:r>
              <a:rPr lang="ar-JO" dirty="0" smtClean="0"/>
              <a:t> </a:t>
            </a:r>
            <a:r>
              <a:rPr lang="ar-JO" dirty="0" smtClean="0"/>
              <a:t>حسب </a:t>
            </a:r>
            <a:r>
              <a:rPr lang="en-US" dirty="0" smtClean="0"/>
              <a:t>500,600</a:t>
            </a:r>
            <a:endParaRPr lang="ar-JO" dirty="0" smtClean="0"/>
          </a:p>
          <a:p>
            <a:pPr marL="633222" indent="-514350" algn="l">
              <a:buNone/>
            </a:pPr>
            <a:r>
              <a:rPr lang="ar-JO" dirty="0" err="1" smtClean="0"/>
              <a:t>*</a:t>
            </a:r>
            <a:r>
              <a:rPr lang="en-US" dirty="0" smtClean="0"/>
              <a:t>in another way :</a:t>
            </a:r>
          </a:p>
          <a:p>
            <a:pPr marL="633222" indent="-514350" algn="l">
              <a:buNone/>
            </a:pPr>
            <a:r>
              <a:rPr lang="en-US" dirty="0" smtClean="0"/>
              <a:t>dilution factor =</a:t>
            </a:r>
            <a:r>
              <a:rPr lang="en-US" dirty="0" err="1" smtClean="0"/>
              <a:t>vd</a:t>
            </a:r>
            <a:r>
              <a:rPr lang="en-US" dirty="0" smtClean="0"/>
              <a:t>/</a:t>
            </a:r>
            <a:r>
              <a:rPr lang="en-US" dirty="0" err="1" smtClean="0"/>
              <a:t>vt</a:t>
            </a:r>
            <a:r>
              <a:rPr lang="en-US" dirty="0" smtClean="0"/>
              <a:t> =(40-28)/40 =30%</a:t>
            </a:r>
          </a:p>
          <a:p>
            <a:pPr marL="633222" indent="-514350" algn="l">
              <a:buNone/>
            </a:pPr>
            <a:r>
              <a:rPr lang="en-US" dirty="0" smtClean="0"/>
              <a:t>the </a:t>
            </a:r>
            <a:r>
              <a:rPr lang="en-US" dirty="0" smtClean="0"/>
              <a:t>portion </a:t>
            </a:r>
            <a:r>
              <a:rPr lang="en-US" dirty="0" smtClean="0"/>
              <a:t>of dead space is 30%  of tidal volume </a:t>
            </a:r>
          </a:p>
          <a:p>
            <a:pPr marL="633222" indent="-514350" algn="l">
              <a:buNone/>
            </a:pPr>
            <a:r>
              <a:rPr lang="en-US" dirty="0" smtClean="0"/>
              <a:t>(30/100)*500=150 ml</a:t>
            </a:r>
          </a:p>
          <a:p>
            <a:pPr marL="633222" indent="-514350" algn="l">
              <a:buNone/>
            </a:pPr>
            <a:r>
              <a:rPr lang="en-US" dirty="0" smtClean="0"/>
              <a:t>*alveolar volume =tidal volume-dead space volume </a:t>
            </a:r>
          </a:p>
          <a:p>
            <a:pPr marL="633222" indent="-514350" algn="l">
              <a:buNone/>
            </a:pPr>
            <a:r>
              <a:rPr lang="en-US" dirty="0" smtClean="0"/>
              <a:t>*alveolar </a:t>
            </a:r>
            <a:r>
              <a:rPr lang="en-US" dirty="0" smtClean="0"/>
              <a:t>ventilation </a:t>
            </a:r>
            <a:r>
              <a:rPr lang="en-US" dirty="0" smtClean="0"/>
              <a:t>=alveolar volume * breathing </a:t>
            </a:r>
            <a:r>
              <a:rPr lang="en-US" dirty="0" smtClean="0"/>
              <a:t>frequency </a:t>
            </a:r>
            <a:endParaRPr lang="en-US" dirty="0" smtClean="0"/>
          </a:p>
          <a:p>
            <a:pPr marL="633222" indent="-514350" algn="r" rtl="1">
              <a:buNone/>
            </a:pPr>
            <a:r>
              <a:rPr lang="en-US" dirty="0" smtClean="0"/>
              <a:t>*</a:t>
            </a:r>
            <a:r>
              <a:rPr lang="ar-JO" dirty="0" smtClean="0"/>
              <a:t> </a:t>
            </a:r>
            <a:r>
              <a:rPr lang="ar-JO" dirty="0" smtClean="0"/>
              <a:t>اذا </a:t>
            </a:r>
            <a:r>
              <a:rPr lang="ar-JO" dirty="0" smtClean="0"/>
              <a:t>صار عندي زيادة في ال </a:t>
            </a:r>
            <a:r>
              <a:rPr lang="en-US" dirty="0" smtClean="0"/>
              <a:t>       </a:t>
            </a:r>
            <a:r>
              <a:rPr lang="en-US" dirty="0" err="1" smtClean="0"/>
              <a:t>ds</a:t>
            </a:r>
            <a:r>
              <a:rPr lang="ar-JO" dirty="0" smtClean="0"/>
              <a:t> </a:t>
            </a:r>
            <a:r>
              <a:rPr lang="en-US" dirty="0" smtClean="0"/>
              <a:t>alveolar ventilation </a:t>
            </a:r>
            <a:r>
              <a:rPr lang="ar-JO" dirty="0" smtClean="0"/>
              <a:t>رح تقل </a:t>
            </a:r>
            <a:endParaRPr lang="ar-JO" dirty="0" smtClean="0"/>
          </a:p>
          <a:p>
            <a:pPr marL="633222" indent="-514350" algn="r" rtl="1">
              <a:buNone/>
            </a:pPr>
            <a:r>
              <a:rPr lang="ar-JO" dirty="0" smtClean="0"/>
              <a:t>وبالتالي الطريقة الوحيدة حتى </a:t>
            </a:r>
            <a:r>
              <a:rPr lang="ar-JO" dirty="0" err="1" smtClean="0"/>
              <a:t>ازيدة</a:t>
            </a:r>
            <a:r>
              <a:rPr lang="ar-JO" dirty="0" smtClean="0"/>
              <a:t>       ازيد </a:t>
            </a:r>
            <a:r>
              <a:rPr lang="en-US" dirty="0" smtClean="0"/>
              <a:t>TV</a:t>
            </a:r>
          </a:p>
          <a:p>
            <a:pPr marL="633222" indent="-514350" algn="r" rtl="1">
              <a:buNone/>
            </a:pPr>
            <a:endParaRPr lang="ar-JO" dirty="0"/>
          </a:p>
        </p:txBody>
      </p:sp>
      <p:sp>
        <p:nvSpPr>
          <p:cNvPr id="4" name="سهم إلى اليمين 3"/>
          <p:cNvSpPr/>
          <p:nvPr/>
        </p:nvSpPr>
        <p:spPr>
          <a:xfrm rot="10800000">
            <a:off x="3923928" y="5373216"/>
            <a:ext cx="504056"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5" name="سهم إلى اليمين 4"/>
          <p:cNvSpPr/>
          <p:nvPr/>
        </p:nvSpPr>
        <p:spPr>
          <a:xfrm rot="10800000">
            <a:off x="3347864" y="6021288"/>
            <a:ext cx="504056"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6" name="قوس 5"/>
          <p:cNvSpPr/>
          <p:nvPr/>
        </p:nvSpPr>
        <p:spPr>
          <a:xfrm>
            <a:off x="611560" y="6021288"/>
            <a:ext cx="1728192" cy="72008"/>
          </a:xfrm>
          <a:prstGeom prst="arc">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JO"/>
          </a:p>
        </p:txBody>
      </p:sp>
      <p:sp>
        <p:nvSpPr>
          <p:cNvPr id="7" name="مربع نص 6"/>
          <p:cNvSpPr txBox="1"/>
          <p:nvPr/>
        </p:nvSpPr>
        <p:spPr>
          <a:xfrm>
            <a:off x="683568" y="5733256"/>
            <a:ext cx="1296144" cy="646331"/>
          </a:xfrm>
          <a:prstGeom prst="rect">
            <a:avLst/>
          </a:prstGeom>
          <a:noFill/>
        </p:spPr>
        <p:txBody>
          <a:bodyPr wrap="square" rtlCol="1">
            <a:spAutoFit/>
          </a:bodyPr>
          <a:lstStyle/>
          <a:p>
            <a:r>
              <a:rPr lang="en-US" dirty="0" smtClean="0"/>
              <a:t>deep breath</a:t>
            </a:r>
            <a:endParaRPr lang="ar-J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2"/>
          <p:cNvSpPr>
            <a:spLocks noGrp="1"/>
          </p:cNvSpPr>
          <p:nvPr>
            <p:ph idx="1"/>
          </p:nvPr>
        </p:nvSpPr>
        <p:spPr>
          <a:xfrm>
            <a:off x="31750" y="1524000"/>
            <a:ext cx="5286375" cy="5286375"/>
          </a:xfrm>
          <a:solidFill>
            <a:srgbClr val="FFFF00"/>
          </a:solidFill>
        </p:spPr>
        <p:txBody>
          <a:bodyPr>
            <a:normAutofit lnSpcReduction="10000"/>
          </a:bodyPr>
          <a:lstStyle/>
          <a:p>
            <a:pPr>
              <a:defRPr/>
            </a:pPr>
            <a:r>
              <a:rPr lang="en-US" sz="1600" b="1" dirty="0" smtClean="0">
                <a:cs typeface="Tahoma" pitchFamily="34" charset="0"/>
              </a:rPr>
              <a:t>Structure and Composition:</a:t>
            </a:r>
          </a:p>
          <a:p>
            <a:pPr lvl="1">
              <a:defRPr/>
            </a:pPr>
            <a:r>
              <a:rPr lang="en-US" sz="1600" b="1" dirty="0" smtClean="0">
                <a:solidFill>
                  <a:schemeClr val="tx1"/>
                </a:solidFill>
                <a:cs typeface="Tahoma" pitchFamily="34" charset="0"/>
              </a:rPr>
              <a:t>Pulmonary surfactant is a mixture of lipoprotein:</a:t>
            </a:r>
          </a:p>
          <a:p>
            <a:pPr lvl="2">
              <a:defRPr/>
            </a:pPr>
            <a:r>
              <a:rPr lang="en-GB" sz="1600" b="1" dirty="0" smtClean="0">
                <a:solidFill>
                  <a:schemeClr val="tx1"/>
                </a:solidFill>
                <a:cs typeface="Tahoma" pitchFamily="34" charset="0"/>
              </a:rPr>
              <a:t>lipids</a:t>
            </a:r>
            <a:r>
              <a:rPr lang="en-US" sz="1600" b="1" dirty="0" smtClean="0">
                <a:solidFill>
                  <a:schemeClr val="tx1"/>
                </a:solidFill>
                <a:cs typeface="Tahoma" pitchFamily="34" charset="0"/>
              </a:rPr>
              <a:t> (85% to 90%, predominantly phospholipids)</a:t>
            </a:r>
            <a:r>
              <a:rPr lang="en-GB" sz="1600" b="1" dirty="0" smtClean="0">
                <a:solidFill>
                  <a:schemeClr val="tx1"/>
                </a:solidFill>
                <a:cs typeface="Tahoma" pitchFamily="34" charset="0"/>
              </a:rPr>
              <a:t> and proteins (10% to 15%)</a:t>
            </a:r>
            <a:endParaRPr lang="en-US" sz="1600" b="1" dirty="0" smtClean="0">
              <a:solidFill>
                <a:schemeClr val="tx1"/>
              </a:solidFill>
              <a:cs typeface="Tahoma" pitchFamily="34" charset="0"/>
            </a:endParaRPr>
          </a:p>
          <a:p>
            <a:pPr lvl="1">
              <a:defRPr/>
            </a:pPr>
            <a:r>
              <a:rPr lang="en-US" sz="1600" b="1" dirty="0" smtClean="0">
                <a:solidFill>
                  <a:schemeClr val="tx1"/>
                </a:solidFill>
                <a:cs typeface="Tahoma" pitchFamily="34" charset="0"/>
              </a:rPr>
              <a:t>The principal surface tension­ lowering agent in surfactant is </a:t>
            </a:r>
            <a:r>
              <a:rPr lang="en-US" sz="1600" b="1" dirty="0" err="1" smtClean="0">
                <a:solidFill>
                  <a:schemeClr val="tx1"/>
                </a:solidFill>
                <a:cs typeface="Tahoma" pitchFamily="34" charset="0"/>
              </a:rPr>
              <a:t>dipalmitoylphosphatidyl­choline</a:t>
            </a:r>
            <a:r>
              <a:rPr lang="en-US" sz="1600" b="1" dirty="0" smtClean="0">
                <a:solidFill>
                  <a:schemeClr val="tx1"/>
                </a:solidFill>
                <a:cs typeface="Tahoma" pitchFamily="34" charset="0"/>
              </a:rPr>
              <a:t> (DPPC).</a:t>
            </a:r>
          </a:p>
          <a:p>
            <a:pPr>
              <a:defRPr/>
            </a:pPr>
            <a:r>
              <a:rPr lang="en-US" sz="1600" b="1" dirty="0" smtClean="0">
                <a:cs typeface="Tahoma" pitchFamily="34" charset="0"/>
              </a:rPr>
              <a:t>Source:</a:t>
            </a:r>
          </a:p>
          <a:p>
            <a:pPr lvl="1">
              <a:defRPr/>
            </a:pPr>
            <a:r>
              <a:rPr lang="en-US" sz="1600" b="1" dirty="0" smtClean="0">
                <a:solidFill>
                  <a:schemeClr val="tx1"/>
                </a:solidFill>
                <a:cs typeface="Tahoma" pitchFamily="34" charset="0"/>
              </a:rPr>
              <a:t>Alveolar type II cells.</a:t>
            </a:r>
          </a:p>
          <a:p>
            <a:pPr lvl="1">
              <a:defRPr/>
            </a:pPr>
            <a:r>
              <a:rPr lang="en-US" sz="1600" b="1" dirty="0" smtClean="0">
                <a:solidFill>
                  <a:schemeClr val="tx1"/>
                </a:solidFill>
                <a:cs typeface="Tahoma" pitchFamily="34" charset="0"/>
              </a:rPr>
              <a:t>Electron-dense lamellar inclusion bodies.</a:t>
            </a:r>
          </a:p>
          <a:p>
            <a:pPr>
              <a:defRPr/>
            </a:pPr>
            <a:r>
              <a:rPr lang="en-US" sz="1600" b="1" dirty="0" smtClean="0">
                <a:cs typeface="Tahoma" pitchFamily="34" charset="0"/>
              </a:rPr>
              <a:t>Functions of Surfactant :</a:t>
            </a:r>
          </a:p>
          <a:p>
            <a:pPr lvl="1">
              <a:defRPr/>
            </a:pPr>
            <a:r>
              <a:rPr lang="en-US" sz="1600" b="1" dirty="0" smtClean="0">
                <a:solidFill>
                  <a:schemeClr val="tx1"/>
                </a:solidFill>
                <a:cs typeface="Tahoma" pitchFamily="34" charset="0"/>
              </a:rPr>
              <a:t>Prevents lung collapse</a:t>
            </a:r>
          </a:p>
          <a:p>
            <a:pPr lvl="1">
              <a:defRPr/>
            </a:pPr>
            <a:r>
              <a:rPr lang="en-US" sz="1600" b="1" dirty="0" smtClean="0">
                <a:solidFill>
                  <a:schemeClr val="tx1"/>
                </a:solidFill>
                <a:cs typeface="Tahoma" pitchFamily="34" charset="0"/>
              </a:rPr>
              <a:t>Promotes alveolar stability</a:t>
            </a:r>
          </a:p>
          <a:p>
            <a:pPr lvl="1">
              <a:defRPr/>
            </a:pPr>
            <a:r>
              <a:rPr lang="en-US" sz="1600" b="1" dirty="0" smtClean="0">
                <a:solidFill>
                  <a:schemeClr val="tx1"/>
                </a:solidFill>
                <a:cs typeface="Tahoma" pitchFamily="34" charset="0"/>
              </a:rPr>
              <a:t> Helps to prevent edema in the lung</a:t>
            </a:r>
          </a:p>
          <a:p>
            <a:pPr lvl="1">
              <a:defRPr/>
            </a:pPr>
            <a:r>
              <a:rPr lang="en-US" sz="1600" b="1" dirty="0" smtClean="0">
                <a:solidFill>
                  <a:schemeClr val="tx1"/>
                </a:solidFill>
                <a:cs typeface="Tahoma" pitchFamily="34" charset="0"/>
              </a:rPr>
              <a:t>decreases the work of breathing</a:t>
            </a:r>
          </a:p>
          <a:p>
            <a:pPr>
              <a:defRPr/>
            </a:pPr>
            <a:r>
              <a:rPr lang="en-US" sz="1600" b="1" dirty="0" smtClean="0">
                <a:cs typeface="Tahoma" pitchFamily="34" charset="0"/>
              </a:rPr>
              <a:t>Regulation of Synthesis and Secretion:</a:t>
            </a:r>
          </a:p>
          <a:p>
            <a:pPr lvl="1">
              <a:defRPr/>
            </a:pPr>
            <a:r>
              <a:rPr lang="en-US" sz="1600" b="1" dirty="0" smtClean="0">
                <a:cs typeface="Tahoma" pitchFamily="34" charset="0"/>
              </a:rPr>
              <a:t> Hormonal factors: </a:t>
            </a:r>
            <a:r>
              <a:rPr lang="en-US" sz="1600" b="1" dirty="0" err="1" smtClean="0">
                <a:cs typeface="Arial" pitchFamily="34" charset="0"/>
              </a:rPr>
              <a:t>Glucocorticoid</a:t>
            </a:r>
            <a:r>
              <a:rPr lang="en-US" sz="1600" b="1" dirty="0" smtClean="0">
                <a:cs typeface="Arial" pitchFamily="34" charset="0"/>
              </a:rPr>
              <a:t>, insulin, </a:t>
            </a:r>
            <a:r>
              <a:rPr lang="en-US" sz="1600" b="1" dirty="0" err="1" smtClean="0">
                <a:cs typeface="Arial" pitchFamily="34" charset="0"/>
              </a:rPr>
              <a:t>thyroxine</a:t>
            </a:r>
            <a:r>
              <a:rPr lang="en-US" sz="1600" b="1" dirty="0" smtClean="0">
                <a:cs typeface="Arial" pitchFamily="34" charset="0"/>
              </a:rPr>
              <a:t> </a:t>
            </a:r>
            <a:r>
              <a:rPr lang="en-US" sz="1600" b="1" dirty="0" smtClean="0">
                <a:cs typeface="Tahoma" pitchFamily="34" charset="0"/>
              </a:rPr>
              <a:t> </a:t>
            </a:r>
          </a:p>
          <a:p>
            <a:pPr lvl="1">
              <a:defRPr/>
            </a:pPr>
            <a:r>
              <a:rPr lang="en-US" sz="1600" b="1" dirty="0" smtClean="0">
                <a:cs typeface="Tahoma" pitchFamily="34" charset="0"/>
              </a:rPr>
              <a:t>Stretching of lungs   </a:t>
            </a:r>
          </a:p>
        </p:txBody>
      </p:sp>
      <p:sp>
        <p:nvSpPr>
          <p:cNvPr id="4" name="Title 3"/>
          <p:cNvSpPr>
            <a:spLocks noGrp="1"/>
          </p:cNvSpPr>
          <p:nvPr>
            <p:ph type="title"/>
          </p:nvPr>
        </p:nvSpPr>
        <p:spPr>
          <a:xfrm>
            <a:off x="142844" y="142852"/>
            <a:ext cx="8229600" cy="1252728"/>
          </a:xfrm>
        </p:spPr>
        <p:txBody>
          <a:bodyPr>
            <a:normAutofit fontScale="90000"/>
          </a:bodyPr>
          <a:lstStyle/>
          <a:p>
            <a:pPr>
              <a:defRPr/>
            </a:pPr>
            <a:r>
              <a:rPr lang="en-US" dirty="0" smtClean="0"/>
              <a:t>Pulmonary Surfactant: Action and Structure </a:t>
            </a:r>
            <a:endParaRPr lang="en-US" dirty="0"/>
          </a:p>
        </p:txBody>
      </p:sp>
      <p:pic>
        <p:nvPicPr>
          <p:cNvPr id="68612" name="Picture 2"/>
          <p:cNvPicPr>
            <a:picLocks noChangeAspect="1" noChangeArrowheads="1"/>
          </p:cNvPicPr>
          <p:nvPr/>
        </p:nvPicPr>
        <p:blipFill>
          <a:blip r:embed="rId3" cstate="print"/>
          <a:srcRect/>
          <a:stretch>
            <a:fillRect/>
          </a:stretch>
        </p:blipFill>
        <p:spPr bwMode="auto">
          <a:xfrm>
            <a:off x="5286375" y="2000250"/>
            <a:ext cx="3857625" cy="3357563"/>
          </a:xfrm>
          <a:prstGeom prst="rect">
            <a:avLst/>
          </a:prstGeom>
          <a:noFill/>
          <a:ln w="9525">
            <a:noFill/>
            <a:miter lim="800000"/>
            <a:headEnd/>
            <a:tailEnd/>
          </a:ln>
        </p:spPr>
      </p:pic>
      <p:sp>
        <p:nvSpPr>
          <p:cNvPr id="68613" name="Rectangle 4"/>
          <p:cNvSpPr>
            <a:spLocks noChangeArrowheads="1"/>
          </p:cNvSpPr>
          <p:nvPr/>
        </p:nvSpPr>
        <p:spPr bwMode="auto">
          <a:xfrm>
            <a:off x="5357813" y="5357813"/>
            <a:ext cx="3786187" cy="1077912"/>
          </a:xfrm>
          <a:prstGeom prst="rect">
            <a:avLst/>
          </a:prstGeom>
          <a:solidFill>
            <a:srgbClr val="FFFF00"/>
          </a:solidFill>
          <a:ln w="9525">
            <a:noFill/>
            <a:miter lim="800000"/>
            <a:headEnd/>
            <a:tailEnd/>
          </a:ln>
        </p:spPr>
        <p:txBody>
          <a:bodyPr>
            <a:spAutoFit/>
          </a:bodyPr>
          <a:lstStyle/>
          <a:p>
            <a:pPr marL="438150" indent="-319088" algn="l">
              <a:lnSpc>
                <a:spcPct val="80000"/>
              </a:lnSpc>
              <a:buClr>
                <a:schemeClr val="accent1"/>
              </a:buClr>
              <a:buSzPct val="80000"/>
            </a:pPr>
            <a:r>
              <a:rPr lang="en-GB" sz="2000" dirty="0">
                <a:latin typeface="Corbel" pitchFamily="34" charset="0"/>
              </a:rPr>
              <a:t>Surface tension between the fluid and the air is 7-14 times more than that between surfactant and the air.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7"/>
            <a:ext cx="8229600" cy="6068144"/>
          </a:xfrm>
        </p:spPr>
        <p:txBody>
          <a:bodyPr>
            <a:normAutofit lnSpcReduction="10000"/>
          </a:bodyPr>
          <a:lstStyle/>
          <a:p>
            <a:pPr algn="r" rtl="1"/>
            <a:r>
              <a:rPr lang="ar-JO" dirty="0" smtClean="0"/>
              <a:t>لو </a:t>
            </a:r>
            <a:r>
              <a:rPr lang="ar-JO" dirty="0" smtClean="0"/>
              <a:t>كان ال </a:t>
            </a:r>
            <a:r>
              <a:rPr lang="en-US" dirty="0" smtClean="0"/>
              <a:t>tidal v =150 </a:t>
            </a:r>
            <a:r>
              <a:rPr lang="ar-JO" dirty="0" smtClean="0"/>
              <a:t>رح يغطي بس منطقة ال </a:t>
            </a:r>
            <a:r>
              <a:rPr lang="en-US" dirty="0" smtClean="0"/>
              <a:t>dead space     </a:t>
            </a:r>
            <a:r>
              <a:rPr lang="ar-JO" dirty="0" smtClean="0"/>
              <a:t>ما رح يفوت لجوا     صفر</a:t>
            </a:r>
          </a:p>
          <a:p>
            <a:pPr algn="r" rtl="1"/>
            <a:r>
              <a:rPr lang="ar-JO" dirty="0" smtClean="0"/>
              <a:t>على الرغم انو زدنا ال </a:t>
            </a:r>
            <a:r>
              <a:rPr lang="en-US" dirty="0" smtClean="0"/>
              <a:t>frequency </a:t>
            </a:r>
          </a:p>
          <a:p>
            <a:pPr algn="r" rtl="1"/>
            <a:r>
              <a:rPr lang="ar-JO" dirty="0" smtClean="0"/>
              <a:t>لو زدنا ال </a:t>
            </a:r>
            <a:r>
              <a:rPr lang="en-US" dirty="0" smtClean="0"/>
              <a:t>frequency </a:t>
            </a:r>
            <a:r>
              <a:rPr lang="ar-JO" dirty="0" smtClean="0"/>
              <a:t>وثبتنا ال </a:t>
            </a:r>
            <a:r>
              <a:rPr lang="en-US" dirty="0" smtClean="0"/>
              <a:t>TV </a:t>
            </a:r>
            <a:r>
              <a:rPr lang="ar-JO" dirty="0" smtClean="0"/>
              <a:t>رح يزيد ال</a:t>
            </a:r>
            <a:r>
              <a:rPr lang="en-US" dirty="0" smtClean="0"/>
              <a:t>alveolar ventilation </a:t>
            </a:r>
          </a:p>
          <a:p>
            <a:pPr algn="r" rtl="1"/>
            <a:r>
              <a:rPr lang="en-US" dirty="0" smtClean="0"/>
              <a:t>*in </a:t>
            </a:r>
            <a:r>
              <a:rPr lang="en-US" dirty="0" smtClean="0"/>
              <a:t>excurses </a:t>
            </a:r>
            <a:r>
              <a:rPr lang="en-US" dirty="0" smtClean="0"/>
              <a:t>:frequency and TV BOTH </a:t>
            </a:r>
            <a:r>
              <a:rPr lang="en-US" dirty="0" smtClean="0"/>
              <a:t>increase </a:t>
            </a:r>
            <a:endParaRPr lang="en-US" dirty="0" smtClean="0"/>
          </a:p>
          <a:p>
            <a:pPr algn="r" rtl="1"/>
            <a:r>
              <a:rPr lang="ar-JO" dirty="0" smtClean="0"/>
              <a:t>لكن في حاله كانت ال </a:t>
            </a:r>
            <a:r>
              <a:rPr lang="en-US" dirty="0" smtClean="0"/>
              <a:t>frequency </a:t>
            </a:r>
            <a:r>
              <a:rPr lang="ar-JO" dirty="0" smtClean="0"/>
              <a:t>عالية ولكن </a:t>
            </a:r>
            <a:r>
              <a:rPr lang="en-US" dirty="0" smtClean="0"/>
              <a:t>TV </a:t>
            </a:r>
            <a:r>
              <a:rPr lang="ar-JO" dirty="0" smtClean="0"/>
              <a:t>قليل     </a:t>
            </a:r>
            <a:r>
              <a:rPr lang="en-US" dirty="0" smtClean="0"/>
              <a:t>short breath </a:t>
            </a:r>
            <a:r>
              <a:rPr lang="en-US" dirty="0" smtClean="0"/>
              <a:t> </a:t>
            </a:r>
            <a:r>
              <a:rPr lang="ar-JO" dirty="0" smtClean="0"/>
              <a:t>     ما </a:t>
            </a:r>
            <a:r>
              <a:rPr lang="ar-JO" dirty="0" smtClean="0"/>
              <a:t>رح يوصل لجوا </a:t>
            </a:r>
            <a:r>
              <a:rPr lang="ar-JO" dirty="0" err="1" smtClean="0"/>
              <a:t>وعالفاضي</a:t>
            </a:r>
            <a:r>
              <a:rPr lang="ar-JO" dirty="0" smtClean="0"/>
              <a:t> </a:t>
            </a:r>
          </a:p>
          <a:p>
            <a:pPr algn="r" rtl="1"/>
            <a:r>
              <a:rPr lang="ar-JO" dirty="0" err="1" smtClean="0"/>
              <a:t>*</a:t>
            </a:r>
            <a:r>
              <a:rPr lang="en-US" dirty="0" err="1" smtClean="0"/>
              <a:t>hypercapnia</a:t>
            </a:r>
            <a:r>
              <a:rPr lang="en-US" dirty="0" smtClean="0"/>
              <a:t> </a:t>
            </a:r>
            <a:r>
              <a:rPr lang="en-US" dirty="0" smtClean="0"/>
              <a:t>:increasing </a:t>
            </a:r>
            <a:r>
              <a:rPr lang="en-US" dirty="0" smtClean="0"/>
              <a:t>in breathing frequency      </a:t>
            </a:r>
            <a:r>
              <a:rPr lang="ar-JO" dirty="0" smtClean="0"/>
              <a:t>تختلف عن </a:t>
            </a:r>
            <a:r>
              <a:rPr lang="en-US" dirty="0" smtClean="0"/>
              <a:t>hyper/hypo </a:t>
            </a:r>
            <a:r>
              <a:rPr lang="ar-JO" dirty="0" smtClean="0"/>
              <a:t>  لها </a:t>
            </a:r>
            <a:r>
              <a:rPr lang="ar-JO" dirty="0" smtClean="0"/>
              <a:t>علاقة بتركيز </a:t>
            </a:r>
            <a:r>
              <a:rPr lang="en-US" dirty="0" smtClean="0"/>
              <a:t>co2</a:t>
            </a:r>
          </a:p>
          <a:p>
            <a:pPr algn="r" rtl="1"/>
            <a:endParaRPr lang="ar-JO" dirty="0"/>
          </a:p>
        </p:txBody>
      </p:sp>
      <p:sp>
        <p:nvSpPr>
          <p:cNvPr id="4" name="سهم إلى اليمين 3"/>
          <p:cNvSpPr/>
          <p:nvPr/>
        </p:nvSpPr>
        <p:spPr>
          <a:xfrm rot="10800000">
            <a:off x="2699792" y="1196752"/>
            <a:ext cx="57606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6" name="سهم إلى اليمين 5"/>
          <p:cNvSpPr/>
          <p:nvPr/>
        </p:nvSpPr>
        <p:spPr>
          <a:xfrm rot="10800000">
            <a:off x="6228184" y="4149080"/>
            <a:ext cx="50405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7" name="سهم إلى اليمين 6"/>
          <p:cNvSpPr/>
          <p:nvPr/>
        </p:nvSpPr>
        <p:spPr>
          <a:xfrm rot="10800000">
            <a:off x="3419872" y="4149080"/>
            <a:ext cx="50405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Picture 2"/>
          <p:cNvPicPr>
            <a:picLocks noGrp="1" noChangeAspect="1" noChangeArrowheads="1"/>
          </p:cNvPicPr>
          <p:nvPr>
            <p:ph idx="1"/>
          </p:nvPr>
        </p:nvPicPr>
        <p:blipFill>
          <a:blip r:embed="rId3" cstate="print"/>
          <a:srcRect/>
          <a:stretch>
            <a:fillRect/>
          </a:stretch>
        </p:blipFill>
        <p:spPr>
          <a:xfrm>
            <a:off x="428625" y="1928813"/>
            <a:ext cx="8643938" cy="4857750"/>
          </a:xfrm>
          <a:noFill/>
        </p:spPr>
      </p:pic>
      <p:sp>
        <p:nvSpPr>
          <p:cNvPr id="5" name="Title 1"/>
          <p:cNvSpPr>
            <a:spLocks noGrp="1"/>
          </p:cNvSpPr>
          <p:nvPr>
            <p:ph type="title"/>
          </p:nvPr>
        </p:nvSpPr>
        <p:spPr/>
        <p:txBody>
          <a:bodyPr/>
          <a:lstStyle/>
          <a:p>
            <a:pPr>
              <a:defRPr/>
            </a:pPr>
            <a:r>
              <a:rPr lang="en-US" dirty="0" smtClean="0"/>
              <a:t>ALVEOLAR VENTILATION</a:t>
            </a:r>
            <a:endParaRPr lang="en-US" dirty="0"/>
          </a:p>
        </p:txBody>
      </p:sp>
      <p:sp>
        <p:nvSpPr>
          <p:cNvPr id="6" name="Rectangle 5"/>
          <p:cNvSpPr/>
          <p:nvPr/>
        </p:nvSpPr>
        <p:spPr>
          <a:xfrm>
            <a:off x="3143250" y="1500188"/>
            <a:ext cx="3092450" cy="400050"/>
          </a:xfrm>
          <a:prstGeom prst="rect">
            <a:avLst/>
          </a:prstGeom>
          <a:solidFill>
            <a:srgbClr val="FFFF00"/>
          </a:solidFill>
        </p:spPr>
        <p:txBody>
          <a:bodyPr wrap="none">
            <a:spAutoFit/>
          </a:bodyPr>
          <a:lstStyle/>
          <a:p>
            <a:pPr>
              <a:defRPr/>
            </a:pPr>
            <a:r>
              <a:rPr lang="en-US" sz="2000" dirty="0">
                <a:latin typeface="+mj-lt"/>
              </a:rPr>
              <a:t>Physiological Significance </a:t>
            </a:r>
          </a:p>
        </p:txBody>
      </p:sp>
      <p:sp>
        <p:nvSpPr>
          <p:cNvPr id="7" name="Rectangle 6"/>
          <p:cNvSpPr/>
          <p:nvPr/>
        </p:nvSpPr>
        <p:spPr>
          <a:xfrm>
            <a:off x="7715272" y="4572008"/>
            <a:ext cx="1186542" cy="307777"/>
          </a:xfrm>
          <a:prstGeom prst="rect">
            <a:avLst/>
          </a:prstGeom>
          <a:solidFill>
            <a:srgbClr val="FFFF00"/>
          </a:solidFill>
        </p:spPr>
        <p:txBody>
          <a:bodyPr wrap="none">
            <a:spAutoFit/>
          </a:bodyPr>
          <a:lstStyle/>
          <a:p>
            <a:r>
              <a:rPr lang="en-US" sz="1400" dirty="0" err="1">
                <a:latin typeface="Corbel" pitchFamily="34" charset="0"/>
              </a:rPr>
              <a:t>hypercapnea</a:t>
            </a:r>
            <a:endParaRPr lang="en-US" sz="1400" dirty="0">
              <a:latin typeface="Corbel" pitchFamily="34" charset="0"/>
            </a:endParaRPr>
          </a:p>
        </p:txBody>
      </p:sp>
      <p:sp>
        <p:nvSpPr>
          <p:cNvPr id="8" name="Rectangle 7"/>
          <p:cNvSpPr/>
          <p:nvPr/>
        </p:nvSpPr>
        <p:spPr>
          <a:xfrm>
            <a:off x="7798585" y="5761797"/>
            <a:ext cx="1132041" cy="307777"/>
          </a:xfrm>
          <a:prstGeom prst="rect">
            <a:avLst/>
          </a:prstGeom>
          <a:solidFill>
            <a:srgbClr val="FFFF00"/>
          </a:solidFill>
        </p:spPr>
        <p:txBody>
          <a:bodyPr wrap="none">
            <a:spAutoFit/>
          </a:bodyPr>
          <a:lstStyle/>
          <a:p>
            <a:r>
              <a:rPr lang="en-US" sz="1400" dirty="0" err="1" smtClean="0">
                <a:latin typeface="Corbel" pitchFamily="34" charset="0"/>
              </a:rPr>
              <a:t>hypocapnea</a:t>
            </a:r>
            <a:endParaRPr lang="en-US" sz="1400" dirty="0">
              <a:latin typeface="Corbe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0"/>
            <a:ext cx="8229600" cy="6858000"/>
          </a:xfrm>
        </p:spPr>
        <p:txBody>
          <a:bodyPr>
            <a:normAutofit/>
          </a:bodyPr>
          <a:lstStyle/>
          <a:p>
            <a:r>
              <a:rPr lang="en-US" sz="2400" dirty="0" smtClean="0"/>
              <a:t>Structure of surfactant :</a:t>
            </a:r>
          </a:p>
          <a:p>
            <a:r>
              <a:rPr lang="en-US" sz="2400" dirty="0" smtClean="0"/>
              <a:t>Surfactant is lipid molecule ,synthesized by alveolar cell type 2  ,it is </a:t>
            </a:r>
            <a:r>
              <a:rPr lang="en-US" sz="2400" dirty="0" err="1" smtClean="0"/>
              <a:t>amphipathic</a:t>
            </a:r>
            <a:r>
              <a:rPr lang="en-US" sz="2400" dirty="0" smtClean="0"/>
              <a:t> molecule which means it has 2 positions :1.hydrophilic 2. hydrophobic </a:t>
            </a:r>
          </a:p>
          <a:p>
            <a:r>
              <a:rPr lang="en-US" sz="2400" dirty="0" smtClean="0"/>
              <a:t>The </a:t>
            </a:r>
            <a:r>
              <a:rPr lang="en-US" sz="2400" dirty="0" smtClean="0"/>
              <a:t>raw materials : glucose ,fatty acids and more other which are necessary- to synthesis the surfactant- from the circulation .these raw materials are stored within a structure located also inside type 2 </a:t>
            </a:r>
            <a:r>
              <a:rPr lang="en-US" sz="2400" dirty="0" smtClean="0"/>
              <a:t>cells          election </a:t>
            </a:r>
            <a:r>
              <a:rPr lang="en-US" sz="2400" dirty="0" smtClean="0"/>
              <a:t>dense </a:t>
            </a:r>
            <a:r>
              <a:rPr lang="en-US" sz="2400" dirty="0" err="1" smtClean="0"/>
              <a:t>lamilar</a:t>
            </a:r>
            <a:r>
              <a:rPr lang="en-US" sz="2400" dirty="0" smtClean="0"/>
              <a:t> bodies </a:t>
            </a:r>
            <a:r>
              <a:rPr lang="en-US" sz="2400" dirty="0" smtClean="0"/>
              <a:t>.</a:t>
            </a:r>
          </a:p>
          <a:p>
            <a:r>
              <a:rPr lang="en-US" sz="2400" dirty="0" smtClean="0"/>
              <a:t>There are </a:t>
            </a:r>
            <a:r>
              <a:rPr lang="en-US" sz="2400" dirty="0" smtClean="0"/>
              <a:t>two </a:t>
            </a:r>
            <a:r>
              <a:rPr lang="en-US" sz="2400" dirty="0" smtClean="0"/>
              <a:t>theories about that :</a:t>
            </a:r>
          </a:p>
          <a:p>
            <a:r>
              <a:rPr lang="en-US" sz="2400" dirty="0" smtClean="0"/>
              <a:t>1.the raw materials stored and then used when need</a:t>
            </a:r>
          </a:p>
          <a:p>
            <a:r>
              <a:rPr lang="en-US" sz="2400" dirty="0" smtClean="0"/>
              <a:t>2.the surfactant is already synthesized and stored the (type 2cells)</a:t>
            </a:r>
          </a:p>
          <a:p>
            <a:r>
              <a:rPr lang="en-US" sz="2400" dirty="0" smtClean="0"/>
              <a:t>there are many stimuli that affect its synthesis like </a:t>
            </a:r>
            <a:r>
              <a:rPr lang="en-US" sz="2400" dirty="0" smtClean="0"/>
              <a:t>hormones </a:t>
            </a:r>
            <a:r>
              <a:rPr lang="en-US" sz="2400" dirty="0" smtClean="0"/>
              <a:t>,cortisone </a:t>
            </a:r>
            <a:r>
              <a:rPr lang="en-US" sz="2400" dirty="0" smtClean="0"/>
              <a:t>,insulin </a:t>
            </a:r>
            <a:r>
              <a:rPr lang="en-US" sz="2400" dirty="0" smtClean="0"/>
              <a:t>....etc .which have an important role in controlling surfactant synthesis and the bodies mentioned above </a:t>
            </a:r>
            <a:r>
              <a:rPr lang="en-US" sz="2400" dirty="0" smtClean="0"/>
              <a:t>.</a:t>
            </a:r>
          </a:p>
          <a:p>
            <a:r>
              <a:rPr lang="en-US" sz="2400" dirty="0" smtClean="0"/>
              <a:t>* surfactant is a lipoprotein =lipid +</a:t>
            </a:r>
            <a:r>
              <a:rPr lang="en-US" sz="2400" dirty="0" smtClean="0"/>
              <a:t>protein.</a:t>
            </a:r>
            <a:endParaRPr lang="en-US" sz="2400" dirty="0" smtClean="0"/>
          </a:p>
        </p:txBody>
      </p:sp>
      <p:sp>
        <p:nvSpPr>
          <p:cNvPr id="6" name="سهم إلى اليمين 5"/>
          <p:cNvSpPr/>
          <p:nvPr/>
        </p:nvSpPr>
        <p:spPr>
          <a:xfrm>
            <a:off x="4788024" y="2852936"/>
            <a:ext cx="432048"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55448"/>
            <a:ext cx="9072594" cy="1252728"/>
          </a:xfrm>
        </p:spPr>
        <p:txBody>
          <a:bodyPr>
            <a:normAutofit/>
          </a:bodyPr>
          <a:lstStyle/>
          <a:p>
            <a:pPr>
              <a:defRPr/>
            </a:pPr>
            <a:r>
              <a:rPr lang="en-US" dirty="0" smtClean="0"/>
              <a:t>PULMONARY FUNCTION TESTS </a:t>
            </a:r>
            <a:endParaRPr lang="en-US" dirty="0"/>
          </a:p>
        </p:txBody>
      </p:sp>
      <p:sp>
        <p:nvSpPr>
          <p:cNvPr id="3" name="Content Placeholder 2"/>
          <p:cNvSpPr>
            <a:spLocks noGrp="1"/>
          </p:cNvSpPr>
          <p:nvPr>
            <p:ph idx="1"/>
          </p:nvPr>
        </p:nvSpPr>
        <p:spPr>
          <a:xfrm>
            <a:off x="125410" y="1571647"/>
            <a:ext cx="4875218" cy="4929187"/>
          </a:xfrm>
          <a:solidFill>
            <a:srgbClr val="FFFF00"/>
          </a:solidFill>
        </p:spPr>
        <p:txBody>
          <a:bodyPr/>
          <a:lstStyle/>
          <a:p>
            <a:pPr>
              <a:buNone/>
              <a:defRPr/>
            </a:pPr>
            <a:r>
              <a:rPr lang="en-US" sz="1800" b="1" u="sng" dirty="0" smtClean="0"/>
              <a:t>Pulmonary function tests </a:t>
            </a:r>
          </a:p>
          <a:p>
            <a:pPr>
              <a:defRPr/>
            </a:pPr>
            <a:r>
              <a:rPr lang="en-US" sz="1800" b="1" dirty="0" smtClean="0"/>
              <a:t>Are very useful tests to diagnose</a:t>
            </a:r>
          </a:p>
          <a:p>
            <a:pPr>
              <a:buNone/>
              <a:defRPr/>
            </a:pPr>
            <a:r>
              <a:rPr lang="en-US" sz="1800" b="1" dirty="0" smtClean="0"/>
              <a:t>       several lung diseases. </a:t>
            </a:r>
          </a:p>
          <a:p>
            <a:pPr>
              <a:defRPr/>
            </a:pPr>
            <a:r>
              <a:rPr lang="en-US" sz="1800" b="1" dirty="0" smtClean="0"/>
              <a:t>The most informative tests of lung function is </a:t>
            </a:r>
            <a:r>
              <a:rPr lang="en-US" sz="1800" b="1" u="sng" dirty="0" smtClean="0">
                <a:solidFill>
                  <a:srgbClr val="FF0000"/>
                </a:solidFill>
              </a:rPr>
              <a:t>Forced Expiratory Volume (FEV1)</a:t>
            </a:r>
          </a:p>
          <a:p>
            <a:pPr lvl="1">
              <a:defRPr/>
            </a:pPr>
            <a:r>
              <a:rPr lang="en-US" sz="1800" b="1" dirty="0" smtClean="0"/>
              <a:t>It is the volume of gas exhaled in one second by a forced expiration following a full inspiration.</a:t>
            </a:r>
          </a:p>
          <a:p>
            <a:pPr>
              <a:defRPr/>
            </a:pPr>
            <a:r>
              <a:rPr lang="en-US" sz="1800" b="1" dirty="0" smtClean="0"/>
              <a:t>The total volume of the gas exhaled after a full inspiration represents the </a:t>
            </a:r>
            <a:r>
              <a:rPr lang="en-US" sz="1800" b="1" u="sng" dirty="0" smtClean="0"/>
              <a:t>vital capacity</a:t>
            </a:r>
            <a:r>
              <a:rPr lang="en-US" sz="1800" b="1" dirty="0" smtClean="0"/>
              <a:t>. However, the total volume of the gas exhaled forcefully after a full inspiration represents </a:t>
            </a:r>
            <a:r>
              <a:rPr lang="en-US" sz="1800" b="1" u="sng" dirty="0" smtClean="0">
                <a:solidFill>
                  <a:srgbClr val="FF0000"/>
                </a:solidFill>
              </a:rPr>
              <a:t>forced vital capacity (FVC)</a:t>
            </a:r>
            <a:r>
              <a:rPr lang="en-US" sz="1800" b="1" dirty="0" smtClean="0"/>
              <a:t>.</a:t>
            </a:r>
          </a:p>
          <a:p>
            <a:pPr>
              <a:defRPr/>
            </a:pPr>
            <a:endParaRPr lang="en-US" sz="1800" b="1" dirty="0" smtClean="0"/>
          </a:p>
          <a:p>
            <a:pPr>
              <a:defRPr/>
            </a:pPr>
            <a:r>
              <a:rPr lang="en-US" sz="1800" b="1" dirty="0" smtClean="0"/>
              <a:t>The normal ratio of the FEV1 is 80 % of FVC. </a:t>
            </a:r>
          </a:p>
        </p:txBody>
      </p:sp>
      <p:pic>
        <p:nvPicPr>
          <p:cNvPr id="5" name="Picture 2"/>
          <p:cNvPicPr>
            <a:picLocks noChangeAspect="1" noChangeArrowheads="1"/>
          </p:cNvPicPr>
          <p:nvPr/>
        </p:nvPicPr>
        <p:blipFill>
          <a:blip r:embed="rId3" cstate="print"/>
          <a:srcRect/>
          <a:stretch>
            <a:fillRect/>
          </a:stretch>
        </p:blipFill>
        <p:spPr bwMode="auto">
          <a:xfrm>
            <a:off x="5072065" y="1917701"/>
            <a:ext cx="4000497" cy="408306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0"/>
            <a:ext cx="8229600" cy="6858000"/>
          </a:xfrm>
        </p:spPr>
        <p:txBody>
          <a:bodyPr>
            <a:normAutofit lnSpcReduction="10000"/>
          </a:bodyPr>
          <a:lstStyle/>
          <a:p>
            <a:r>
              <a:rPr lang="en-US" sz="2400" dirty="0" smtClean="0"/>
              <a:t>function of surfactant :</a:t>
            </a:r>
          </a:p>
          <a:p>
            <a:r>
              <a:rPr lang="en-US" dirty="0" smtClean="0"/>
              <a:t>1</a:t>
            </a:r>
            <a:r>
              <a:rPr lang="en-US" sz="2400" dirty="0" smtClean="0"/>
              <a:t>.Reduction </a:t>
            </a:r>
            <a:r>
              <a:rPr lang="en-US" sz="2400" dirty="0" smtClean="0"/>
              <a:t>of surface tension .how ?</a:t>
            </a:r>
          </a:p>
          <a:p>
            <a:r>
              <a:rPr lang="en-US" sz="2400" dirty="0" smtClean="0"/>
              <a:t>since it is an </a:t>
            </a:r>
            <a:r>
              <a:rPr lang="en-US" sz="2400" dirty="0" err="1" smtClean="0"/>
              <a:t>amphipathic</a:t>
            </a:r>
            <a:r>
              <a:rPr lang="en-US" sz="2400" dirty="0" smtClean="0"/>
              <a:t> molecule, so has two portions ,hydrophilic +</a:t>
            </a:r>
          </a:p>
          <a:p>
            <a:r>
              <a:rPr lang="en-US" sz="2400" dirty="0" smtClean="0"/>
              <a:t>hydrophobic. The </a:t>
            </a:r>
            <a:r>
              <a:rPr lang="en-US" sz="2400" dirty="0" smtClean="0"/>
              <a:t>hydrophilic portions  dissolves in watery ,while the hydrophobic portions is </a:t>
            </a:r>
            <a:r>
              <a:rPr lang="en-US" sz="2400" dirty="0" smtClean="0"/>
              <a:t>oriental </a:t>
            </a:r>
            <a:r>
              <a:rPr lang="en-US" sz="2400" dirty="0" smtClean="0"/>
              <a:t>toward due alveolar gas or air .so ,now there </a:t>
            </a:r>
            <a:r>
              <a:rPr lang="en-US" sz="2400" dirty="0" smtClean="0"/>
              <a:t>is </a:t>
            </a:r>
            <a:r>
              <a:rPr lang="en-US" sz="2400" dirty="0" smtClean="0"/>
              <a:t>a layer of surfactant between fluid </a:t>
            </a:r>
            <a:r>
              <a:rPr lang="en-US" sz="2400" dirty="0" smtClean="0"/>
              <a:t>and </a:t>
            </a:r>
            <a:r>
              <a:rPr lang="en-US" sz="2400" dirty="0" smtClean="0"/>
              <a:t>air</a:t>
            </a:r>
            <a:r>
              <a:rPr lang="en-US" sz="2400" dirty="0" smtClean="0"/>
              <a:t>.       reduction </a:t>
            </a:r>
            <a:r>
              <a:rPr lang="en-US" sz="2400" dirty="0" smtClean="0"/>
              <a:t>in surface tension by 7-14 times .(note :no </a:t>
            </a:r>
            <a:r>
              <a:rPr lang="en-US" sz="2400" dirty="0" smtClean="0"/>
              <a:t>complete elimination </a:t>
            </a:r>
            <a:r>
              <a:rPr lang="en-US" sz="2400" dirty="0" smtClean="0"/>
              <a:t>of surface tension occurs </a:t>
            </a:r>
            <a:r>
              <a:rPr lang="en-US" sz="2400" dirty="0" smtClean="0"/>
              <a:t>).</a:t>
            </a:r>
            <a:endParaRPr lang="en-US" sz="2400" dirty="0" smtClean="0"/>
          </a:p>
          <a:p>
            <a:r>
              <a:rPr lang="en-US" dirty="0" smtClean="0"/>
              <a:t>2</a:t>
            </a:r>
            <a:r>
              <a:rPr lang="en-US" sz="2400" dirty="0" smtClean="0"/>
              <a:t>.By </a:t>
            </a:r>
            <a:r>
              <a:rPr lang="en-US" sz="2400" dirty="0" smtClean="0"/>
              <a:t>reduction of surface tension ,this </a:t>
            </a:r>
            <a:r>
              <a:rPr lang="en-US" sz="2400" dirty="0" smtClean="0"/>
              <a:t>prevents </a:t>
            </a:r>
            <a:r>
              <a:rPr lang="en-US" sz="2400" dirty="0" smtClean="0"/>
              <a:t>(lung collapse ) consequently .</a:t>
            </a:r>
          </a:p>
          <a:p>
            <a:r>
              <a:rPr lang="en-US" sz="2400" dirty="0" smtClean="0"/>
              <a:t>*at low lung volume ,surfactant is </a:t>
            </a:r>
            <a:r>
              <a:rPr lang="en-US" sz="2400" dirty="0" smtClean="0"/>
              <a:t>more </a:t>
            </a:r>
            <a:r>
              <a:rPr lang="en-US" sz="2400" dirty="0" smtClean="0"/>
              <a:t>action and so </a:t>
            </a:r>
            <a:r>
              <a:rPr lang="en-US" sz="2400" dirty="0" smtClean="0"/>
              <a:t>prevent </a:t>
            </a:r>
            <a:r>
              <a:rPr lang="en-US" sz="2400" dirty="0" smtClean="0"/>
              <a:t>lung </a:t>
            </a:r>
            <a:r>
              <a:rPr lang="en-US" sz="2400" dirty="0" smtClean="0"/>
              <a:t>collapse </a:t>
            </a:r>
            <a:r>
              <a:rPr lang="en-US" sz="2400" dirty="0" smtClean="0"/>
              <a:t>in this law volume during expiration to </a:t>
            </a:r>
            <a:r>
              <a:rPr lang="en-US" sz="2400" dirty="0" smtClean="0"/>
              <a:t>prevent </a:t>
            </a:r>
            <a:r>
              <a:rPr lang="en-US" sz="2400" dirty="0" smtClean="0"/>
              <a:t>the lung from </a:t>
            </a:r>
            <a:r>
              <a:rPr lang="en-US" sz="2400" dirty="0" smtClean="0"/>
              <a:t>biro </a:t>
            </a:r>
            <a:r>
              <a:rPr lang="en-US" sz="2400" dirty="0" smtClean="0"/>
              <a:t>totally </a:t>
            </a:r>
            <a:r>
              <a:rPr lang="en-US" sz="2400" dirty="0" smtClean="0"/>
              <a:t>collapsed.</a:t>
            </a:r>
            <a:r>
              <a:rPr lang="ar-JO" sz="1600" dirty="0" smtClean="0"/>
              <a:t>حكي كثير بس الفكرة وحدة</a:t>
            </a:r>
            <a:endParaRPr lang="en-US" sz="1600" dirty="0" smtClean="0"/>
          </a:p>
          <a:p>
            <a:endParaRPr lang="en-US" sz="1600" dirty="0" smtClean="0"/>
          </a:p>
          <a:p>
            <a:r>
              <a:rPr lang="en-US" sz="2400" dirty="0" smtClean="0"/>
              <a:t>*(it is more efficient in smaller alveoli than in the larger one because it is more concentrated in the lower surface areas rather than larger </a:t>
            </a:r>
            <a:r>
              <a:rPr lang="en-US" sz="2400" dirty="0" smtClean="0"/>
              <a:t>ones )</a:t>
            </a:r>
            <a:endParaRPr lang="en-US" sz="2400" dirty="0" smtClean="0"/>
          </a:p>
        </p:txBody>
      </p:sp>
      <p:sp>
        <p:nvSpPr>
          <p:cNvPr id="6" name="سهم إلى اليمين 5"/>
          <p:cNvSpPr/>
          <p:nvPr/>
        </p:nvSpPr>
        <p:spPr>
          <a:xfrm>
            <a:off x="3635896" y="2708920"/>
            <a:ext cx="36004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0"/>
            <a:ext cx="8229600" cy="6858000"/>
          </a:xfrm>
        </p:spPr>
        <p:txBody>
          <a:bodyPr/>
          <a:lstStyle/>
          <a:p>
            <a:r>
              <a:rPr lang="en-US" dirty="0" smtClean="0"/>
              <a:t>3.</a:t>
            </a:r>
            <a:r>
              <a:rPr lang="en-US" sz="2400" dirty="0" smtClean="0"/>
              <a:t>prevent </a:t>
            </a:r>
            <a:r>
              <a:rPr lang="en-US" sz="2400" dirty="0" smtClean="0"/>
              <a:t>edema formation :</a:t>
            </a:r>
          </a:p>
          <a:p>
            <a:r>
              <a:rPr lang="en-US" sz="2400" dirty="0" smtClean="0"/>
              <a:t>-surface tension does not just collapse the alveoli ,it sucks the fluids from the alveoli to the capillaries .(more filtration ).proteins cannot leave the capillaries since </a:t>
            </a:r>
            <a:r>
              <a:rPr lang="en-US" sz="2400" dirty="0" smtClean="0"/>
              <a:t>they large </a:t>
            </a:r>
            <a:r>
              <a:rPr lang="en-US" sz="2400" dirty="0" smtClean="0"/>
              <a:t>,so </a:t>
            </a:r>
            <a:r>
              <a:rPr lang="en-US" sz="2400" dirty="0" smtClean="0"/>
              <a:t>they create </a:t>
            </a:r>
            <a:r>
              <a:rPr lang="en-US" sz="2400" dirty="0" smtClean="0"/>
              <a:t>a pressure which lead to the suction of </a:t>
            </a:r>
            <a:r>
              <a:rPr lang="en-US" sz="2400" dirty="0" smtClean="0"/>
              <a:t>fluids       edema</a:t>
            </a:r>
            <a:endParaRPr lang="en-US" sz="2400" dirty="0" smtClean="0"/>
          </a:p>
          <a:p>
            <a:r>
              <a:rPr lang="en-US" sz="2400" dirty="0" smtClean="0"/>
              <a:t>*the process of exchange controlled by 2 pressures :</a:t>
            </a:r>
          </a:p>
          <a:p>
            <a:r>
              <a:rPr lang="en-US" sz="2400" dirty="0" smtClean="0"/>
              <a:t>1. hydro static pressures :filtration of the fluid .</a:t>
            </a:r>
          </a:p>
          <a:p>
            <a:r>
              <a:rPr lang="en-US" sz="2400" dirty="0" smtClean="0"/>
              <a:t>2.colloid osmotic pressure :by the presence of </a:t>
            </a:r>
            <a:r>
              <a:rPr lang="en-US" sz="2400" dirty="0" smtClean="0"/>
              <a:t>proteins ,suck the </a:t>
            </a:r>
            <a:r>
              <a:rPr lang="en-US" sz="2400" dirty="0" smtClean="0"/>
              <a:t>fluid from the </a:t>
            </a:r>
            <a:r>
              <a:rPr lang="en-US" sz="2400" dirty="0" smtClean="0"/>
              <a:t>interstitial </a:t>
            </a:r>
            <a:r>
              <a:rPr lang="en-US" sz="2400" dirty="0" smtClean="0"/>
              <a:t>to the </a:t>
            </a:r>
            <a:r>
              <a:rPr lang="en-US" sz="2400" dirty="0" smtClean="0"/>
              <a:t>capillaries.</a:t>
            </a:r>
            <a:endParaRPr lang="en-US" sz="2400" dirty="0" smtClean="0"/>
          </a:p>
          <a:p>
            <a:r>
              <a:rPr lang="en-US" sz="2400" dirty="0" smtClean="0"/>
              <a:t>*But in the </a:t>
            </a:r>
            <a:r>
              <a:rPr lang="en-US" sz="2400" dirty="0" smtClean="0"/>
              <a:t>percent </a:t>
            </a:r>
            <a:r>
              <a:rPr lang="en-US" sz="2400" dirty="0" smtClean="0"/>
              <a:t>of surfactant ,that does not happen .</a:t>
            </a:r>
          </a:p>
          <a:p>
            <a:endParaRPr lang="en-US" sz="2400" dirty="0" smtClean="0"/>
          </a:p>
          <a:p>
            <a:r>
              <a:rPr lang="en-US" dirty="0" smtClean="0"/>
              <a:t>4</a:t>
            </a:r>
            <a:r>
              <a:rPr lang="en-US" sz="2400" dirty="0" smtClean="0"/>
              <a:t>.decreases the work of breathing cause we need more </a:t>
            </a:r>
            <a:r>
              <a:rPr lang="en-US" sz="2400" dirty="0" smtClean="0"/>
              <a:t>effort  </a:t>
            </a:r>
            <a:r>
              <a:rPr lang="en-US" sz="2400" dirty="0" smtClean="0"/>
              <a:t>to re-inflate the lungs if surfactant is not present .(surfactant increases the </a:t>
            </a:r>
            <a:r>
              <a:rPr lang="en-US" sz="2400" dirty="0" smtClean="0"/>
              <a:t>compliance )</a:t>
            </a:r>
            <a:endParaRPr lang="ar-JO" sz="2400" dirty="0"/>
          </a:p>
        </p:txBody>
      </p:sp>
      <p:sp>
        <p:nvSpPr>
          <p:cNvPr id="4" name="سهم إلى اليمين 3"/>
          <p:cNvSpPr/>
          <p:nvPr/>
        </p:nvSpPr>
        <p:spPr>
          <a:xfrm>
            <a:off x="8028384" y="1844824"/>
            <a:ext cx="360040"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95"/>
          <p:cNvSpPr>
            <a:spLocks noChangeArrowheads="1"/>
          </p:cNvSpPr>
          <p:nvPr/>
        </p:nvSpPr>
        <p:spPr bwMode="auto">
          <a:xfrm>
            <a:off x="270673" y="357166"/>
            <a:ext cx="8587607" cy="646331"/>
          </a:xfrm>
          <a:prstGeom prst="rect">
            <a:avLst/>
          </a:prstGeom>
          <a:noFill/>
          <a:ln w="9525">
            <a:noFill/>
            <a:miter lim="800000"/>
            <a:headEnd/>
            <a:tailEnd/>
          </a:ln>
        </p:spPr>
        <p:txBody>
          <a:bodyPr wrap="none">
            <a:spAutoFit/>
          </a:bodyPr>
          <a:lstStyle/>
          <a:p>
            <a:pPr>
              <a:defRPr/>
            </a:pPr>
            <a:r>
              <a:rPr lang="en-US" sz="3600" dirty="0">
                <a:solidFill>
                  <a:srgbClr val="FFC000"/>
                </a:solidFill>
                <a:latin typeface="+mn-lt"/>
              </a:rPr>
              <a:t>Interpretation of tests of forced expiration</a:t>
            </a:r>
          </a:p>
        </p:txBody>
      </p:sp>
      <p:pic>
        <p:nvPicPr>
          <p:cNvPr id="76899" name="Picture 99" descr="نتيجة بحث الصور عن in restrictive and obstructive forced expiratory volume in 1 second"/>
          <p:cNvPicPr>
            <a:picLocks noChangeAspect="1" noChangeArrowheads="1"/>
          </p:cNvPicPr>
          <p:nvPr/>
        </p:nvPicPr>
        <p:blipFill>
          <a:blip r:embed="rId3" cstate="print"/>
          <a:srcRect/>
          <a:stretch>
            <a:fillRect/>
          </a:stretch>
        </p:blipFill>
        <p:spPr bwMode="auto">
          <a:xfrm>
            <a:off x="214282" y="1857364"/>
            <a:ext cx="8715436" cy="428628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0"/>
            <a:ext cx="8229600" cy="6858000"/>
          </a:xfrm>
        </p:spPr>
        <p:txBody>
          <a:bodyPr/>
          <a:lstStyle/>
          <a:p>
            <a:r>
              <a:rPr lang="en-US" dirty="0" smtClean="0"/>
              <a:t>*pulmonary function test :</a:t>
            </a:r>
          </a:p>
          <a:p>
            <a:r>
              <a:rPr lang="en-US" dirty="0" smtClean="0"/>
              <a:t>very important to measure the efficiency of RS ,and to determine if there are any lung </a:t>
            </a:r>
            <a:r>
              <a:rPr lang="en-US" dirty="0" smtClean="0"/>
              <a:t>disease, specifically </a:t>
            </a:r>
            <a:r>
              <a:rPr lang="en-US" dirty="0" smtClean="0"/>
              <a:t>,it determines or distinguish the presence or absence of restrictive and </a:t>
            </a:r>
            <a:r>
              <a:rPr lang="en-US" dirty="0" smtClean="0"/>
              <a:t>obstructive </a:t>
            </a:r>
            <a:r>
              <a:rPr lang="en-US" dirty="0" smtClean="0"/>
              <a:t>lung </a:t>
            </a:r>
            <a:r>
              <a:rPr lang="en-US" dirty="0" smtClean="0"/>
              <a:t>disease</a:t>
            </a:r>
          </a:p>
          <a:p>
            <a:endParaRPr lang="en-US" dirty="0" smtClean="0"/>
          </a:p>
          <a:p>
            <a:r>
              <a:rPr lang="en-US" dirty="0" smtClean="0"/>
              <a:t>*forced expiratory volume 1:the volume of gas </a:t>
            </a:r>
            <a:r>
              <a:rPr lang="en-US" dirty="0" smtClean="0"/>
              <a:t>expiration forcefully </a:t>
            </a:r>
            <a:r>
              <a:rPr lang="en-US" dirty="0" smtClean="0"/>
              <a:t>and </a:t>
            </a:r>
            <a:r>
              <a:rPr lang="en-US" dirty="0" smtClean="0"/>
              <a:t>rapidly </a:t>
            </a:r>
            <a:r>
              <a:rPr lang="en-US" dirty="0" smtClean="0"/>
              <a:t>,(</a:t>
            </a:r>
            <a:r>
              <a:rPr lang="en-US" dirty="0" smtClean="0"/>
              <a:t>because time </a:t>
            </a:r>
            <a:r>
              <a:rPr lang="en-US" dirty="0" smtClean="0"/>
              <a:t>is important )in the first second.</a:t>
            </a:r>
            <a:endParaRPr lang="ar-J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0"/>
            <a:ext cx="8229600" cy="6858000"/>
          </a:xfrm>
        </p:spPr>
        <p:txBody>
          <a:bodyPr>
            <a:normAutofit lnSpcReduction="10000"/>
          </a:bodyPr>
          <a:lstStyle/>
          <a:p>
            <a:r>
              <a:rPr lang="en-US" dirty="0" smtClean="0"/>
              <a:t>*while the volume of air expired normally (not </a:t>
            </a:r>
            <a:r>
              <a:rPr lang="en-US" dirty="0" err="1" smtClean="0"/>
              <a:t>forclly</a:t>
            </a:r>
            <a:r>
              <a:rPr lang="en-US" dirty="0" smtClean="0"/>
              <a:t> </a:t>
            </a:r>
            <a:r>
              <a:rPr lang="en-US" dirty="0" smtClean="0"/>
              <a:t>after deep and maximum inspiration </a:t>
            </a:r>
            <a:r>
              <a:rPr lang="en-US" dirty="0" smtClean="0"/>
              <a:t>) called </a:t>
            </a:r>
            <a:r>
              <a:rPr lang="en-US" dirty="0" smtClean="0"/>
              <a:t>vital capacity (VC)</a:t>
            </a:r>
          </a:p>
          <a:p>
            <a:r>
              <a:rPr lang="en-US" dirty="0" smtClean="0"/>
              <a:t>*FVC :forced vital capacity  ,almost this volume is less than VC ,because in vital capacity it is static volume ,time is not considered like in FVC is </a:t>
            </a:r>
            <a:r>
              <a:rPr lang="en-US" dirty="0" smtClean="0"/>
              <a:t>considered </a:t>
            </a:r>
            <a:r>
              <a:rPr lang="en-US" dirty="0" smtClean="0"/>
              <a:t>.The portion of FVC which expired at the first second called (FEV1)</a:t>
            </a:r>
          </a:p>
          <a:p>
            <a:r>
              <a:rPr lang="en-US" dirty="0" smtClean="0"/>
              <a:t>*so the FVC is the </a:t>
            </a:r>
            <a:r>
              <a:rPr lang="en-US" dirty="0" smtClean="0"/>
              <a:t>maximum </a:t>
            </a:r>
            <a:r>
              <a:rPr lang="en-US" dirty="0" smtClean="0"/>
              <a:t>amount of air expired , and this air may go out of the lung </a:t>
            </a:r>
            <a:r>
              <a:rPr lang="en-US" dirty="0" smtClean="0"/>
              <a:t>completely </a:t>
            </a:r>
            <a:r>
              <a:rPr lang="en-US" dirty="0" smtClean="0"/>
              <a:t>during 4 seconds after </a:t>
            </a:r>
            <a:r>
              <a:rPr lang="en-US" dirty="0" smtClean="0"/>
              <a:t>forced </a:t>
            </a:r>
            <a:r>
              <a:rPr lang="en-US" dirty="0" smtClean="0"/>
              <a:t>inhalation </a:t>
            </a:r>
            <a:r>
              <a:rPr lang="en-US" dirty="0" smtClean="0"/>
              <a:t>.</a:t>
            </a:r>
          </a:p>
          <a:p>
            <a:r>
              <a:rPr lang="en-US" dirty="0" smtClean="0"/>
              <a:t>*FEV1/FVC=4/5=0.8=80% </a:t>
            </a:r>
            <a:r>
              <a:rPr lang="en-US" sz="2000" dirty="0" smtClean="0"/>
              <a:t>Of air expired at the first second </a:t>
            </a:r>
            <a:endParaRPr lang="ar-JO"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9129</TotalTime>
  <Words>2390</Words>
  <Application>Microsoft Office PowerPoint</Application>
  <PresentationFormat>عرض على الشاشة (3:4)‏</PresentationFormat>
  <Paragraphs>197</Paragraphs>
  <Slides>21</Slides>
  <Notes>10</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Module</vt:lpstr>
      <vt:lpstr>الشريحة 1</vt:lpstr>
      <vt:lpstr>Pulmonary Surfactant: Action and Structure </vt:lpstr>
      <vt:lpstr>الشريحة 3</vt:lpstr>
      <vt:lpstr>PULMONARY FUNCTION TESTS </vt:lpstr>
      <vt:lpstr>الشريحة 5</vt:lpstr>
      <vt:lpstr>الشريحة 6</vt:lpstr>
      <vt:lpstr>الشريحة 7</vt:lpstr>
      <vt:lpstr>الشريحة 8</vt:lpstr>
      <vt:lpstr>الشريحة 9</vt:lpstr>
      <vt:lpstr>الشريحة 10</vt:lpstr>
      <vt:lpstr>Alveolar Ventilation  </vt:lpstr>
      <vt:lpstr>الشريحة 12</vt:lpstr>
      <vt:lpstr>الشريحة 13</vt:lpstr>
      <vt:lpstr>Anatomic Dead Space </vt:lpstr>
      <vt:lpstr>Alveolar Dead Space</vt:lpstr>
      <vt:lpstr>Measurement of Physiological Dead Space</vt:lpstr>
      <vt:lpstr>ALVEOLAR VENTILATION</vt:lpstr>
      <vt:lpstr>الشريحة 18</vt:lpstr>
      <vt:lpstr>الشريحة 19</vt:lpstr>
      <vt:lpstr>الشريحة 20</vt:lpstr>
      <vt:lpstr>ALVEOLAR VENTILATION</vt:lpstr>
    </vt:vector>
  </TitlesOfParts>
  <Company>SCM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Respiratory System(M220) 6 Credit Hours</dc:title>
  <dc:creator>Windows User</dc:creator>
  <cp:lastModifiedBy>a</cp:lastModifiedBy>
  <cp:revision>13</cp:revision>
  <dcterms:created xsi:type="dcterms:W3CDTF">2020-02-10T07:37:50Z</dcterms:created>
  <dcterms:modified xsi:type="dcterms:W3CDTF">2020-03-06T19:26:23Z</dcterms:modified>
</cp:coreProperties>
</file>