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02483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28411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603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76058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126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43184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5329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25828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79778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07.10.2019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43072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83137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6E78F74-87A2-4F4C-A0EE-01D91CA327E1}" type="datetimeFigureOut">
              <a:rPr lang="ru-RU" smtClean="0"/>
              <a:t>07.10.2019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52239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6E78F74-87A2-4F4C-A0EE-01D91CA327E1}" type="datetimeFigureOut">
              <a:rPr lang="ru-RU" smtClean="0"/>
              <a:t>07.10.2019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5810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78F74-87A2-4F4C-A0EE-01D91CA327E1}" type="datetimeFigureOut">
              <a:rPr lang="ru-RU" smtClean="0"/>
              <a:t>07.10.2019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46990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18779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07.10.2019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4028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E78F74-87A2-4F4C-A0EE-01D91CA327E1}" type="datetimeFigureOut">
              <a:rPr lang="ru-RU" smtClean="0"/>
              <a:t>07.10.2019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CA0FD2-4E51-4DB2-86D5-656BCF40E970}" type="slidenum">
              <a:rPr lang="ru-RU" smtClean="0"/>
              <a:t>‹#›</a:t>
            </a:fld>
            <a:endParaRPr lang="ru-RU"/>
          </a:p>
        </p:txBody>
      </p:sp>
    </p:spTree>
    <p:extLst>
      <p:ext uri="{BB962C8B-B14F-4D97-AF65-F5344CB8AC3E}">
        <p14:creationId xmlns:p14="http://schemas.microsoft.com/office/powerpoint/2010/main" val="25323447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1072341" y="2801389"/>
            <a:ext cx="10737273" cy="3974061"/>
          </a:xfrm>
        </p:spPr>
        <p:txBody>
          <a:bodyPr>
            <a:normAutofit/>
          </a:bodyPr>
          <a:lstStyle/>
          <a:p>
            <a:pPr marL="0" indent="0">
              <a:buNone/>
            </a:pP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  Если </a:t>
            </a:r>
            <a:r>
              <a:rPr lang="ru-RU" sz="2600" dirty="0">
                <a:latin typeface="Times New Roman" panose="02020603050405020304" pitchFamily="18" charset="0"/>
                <a:cs typeface="Times New Roman" panose="02020603050405020304" pitchFamily="18" charset="0"/>
              </a:rPr>
              <a:t>ты уже несколько раз прочитал рассказы о Шерлоке Холмсе, снял со всех членов семьи (и даже кота) отпечатки пальцев, попытался самостоятельно расследовать дело о пропаже второго носка - поздравляем, ты - настоящий </a:t>
            </a:r>
            <a:r>
              <a:rPr lang="ru-RU" sz="2600" dirty="0" smtClean="0">
                <a:latin typeface="Times New Roman" panose="02020603050405020304" pitchFamily="18" charset="0"/>
                <a:cs typeface="Times New Roman" panose="02020603050405020304" pitchFamily="18" charset="0"/>
              </a:rPr>
              <a:t>детектив!</a:t>
            </a:r>
          </a:p>
          <a:p>
            <a:pPr marL="0" indent="0">
              <a:buNone/>
            </a:pP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  Тогда, </a:t>
            </a:r>
            <a:r>
              <a:rPr lang="ru-RU" sz="2600" dirty="0">
                <a:latin typeface="Times New Roman" panose="02020603050405020304" pitchFamily="18" charset="0"/>
                <a:cs typeface="Times New Roman" panose="02020603050405020304" pitchFamily="18" charset="0"/>
              </a:rPr>
              <a:t>тебе просто необходимо прочитать интересные книги про детективов. Попробуй разгадать задачки, подобрать шифры и пройти лабиринты. Как знать, может именно это поможет тебе стать известным следопытом.</a:t>
            </a:r>
          </a:p>
          <a:p>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a:t>
            </a:r>
            <a:r>
              <a:rPr lang="ru-RU" sz="6000" dirty="0">
                <a:latin typeface="Times New Roman" panose="02020603050405020304" pitchFamily="18" charset="0"/>
                <a:cs typeface="Times New Roman" panose="02020603050405020304" pitchFamily="18" charset="0"/>
              </a:rPr>
              <a:t>ЛЮБИТЕЛЕЙ </a:t>
            </a:r>
            <a:r>
              <a:rPr lang="ru-RU" sz="6000" dirty="0" smtClean="0">
                <a:latin typeface="Times New Roman" panose="02020603050405020304" pitchFamily="18" charset="0"/>
                <a:cs typeface="Times New Roman" panose="02020603050405020304" pitchFamily="18" charset="0"/>
              </a:rPr>
              <a:t>ЗАГАДОК</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91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5744095" y="2044931"/>
            <a:ext cx="6447906" cy="4813069"/>
          </a:xfrm>
        </p:spPr>
        <p:txBody>
          <a:bodyPr>
            <a:normAutofit fontScale="85000" lnSpcReduction="10000"/>
          </a:bodyPr>
          <a:lstStyle/>
          <a:p>
            <a:pPr marL="0" indent="0" algn="ctr">
              <a:buNone/>
            </a:pPr>
            <a:r>
              <a:rPr lang="ru-RU" sz="2600" dirty="0">
                <a:solidFill>
                  <a:srgbClr val="C00000"/>
                </a:solidFill>
                <a:latin typeface="Times New Roman" panose="02020603050405020304" pitchFamily="18" charset="0"/>
                <a:cs typeface="Times New Roman" panose="02020603050405020304" pitchFamily="18" charset="0"/>
              </a:rPr>
              <a:t>Шон </a:t>
            </a:r>
            <a:r>
              <a:rPr lang="ru-RU" sz="2600" dirty="0" smtClean="0">
                <a:solidFill>
                  <a:srgbClr val="C00000"/>
                </a:solidFill>
                <a:latin typeface="Times New Roman" panose="02020603050405020304" pitchFamily="18" charset="0"/>
                <a:cs typeface="Times New Roman" panose="02020603050405020304" pitchFamily="18" charset="0"/>
              </a:rPr>
              <a:t>Джексон </a:t>
            </a:r>
            <a:r>
              <a:rPr lang="ru-RU" sz="2600" dirty="0">
                <a:solidFill>
                  <a:srgbClr val="C00000"/>
                </a:solidFill>
                <a:latin typeface="Times New Roman" panose="02020603050405020304" pitchFamily="18" charset="0"/>
                <a:cs typeface="Times New Roman" panose="02020603050405020304" pitchFamily="18" charset="0"/>
              </a:rPr>
              <a:t>«Отсюда туда. Книга лабиринтов. Неспешные прогулки по улочкам, аллеям и тропинкам</a:t>
            </a:r>
            <a:r>
              <a:rPr lang="ru-RU" sz="2600"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ru-RU" sz="2600" dirty="0" smtClean="0">
                <a:latin typeface="Times New Roman" panose="02020603050405020304" pitchFamily="18" charset="0"/>
                <a:cs typeface="Times New Roman" panose="02020603050405020304" pitchFamily="18" charset="0"/>
              </a:rPr>
              <a:t>   Любите </a:t>
            </a:r>
            <a:r>
              <a:rPr lang="ru-RU" sz="2600" dirty="0">
                <a:latin typeface="Times New Roman" panose="02020603050405020304" pitchFamily="18" charset="0"/>
                <a:cs typeface="Times New Roman" panose="02020603050405020304" pitchFamily="18" charset="0"/>
              </a:rPr>
              <a:t>гулять по городу и рассматривать окружающий мир? Тогда вам срочно нужна эта книга лабиринтов. Каждая дорожка тут ярко и детально прорисована, каждый красочный лабиринт занимает целую страницу либо разворот. Сложность лабиринтов возрастает под конец книги. Вы прогуляетесь и по красивым городам, и по </a:t>
            </a:r>
            <a:r>
              <a:rPr lang="ru-RU" sz="2600" dirty="0" smtClean="0">
                <a:latin typeface="Times New Roman" panose="02020603050405020304" pitchFamily="18" charset="0"/>
                <a:cs typeface="Times New Roman" panose="02020603050405020304" pitchFamily="18" charset="0"/>
              </a:rPr>
              <a:t>природным достопримечательностям</a:t>
            </a:r>
            <a:r>
              <a:rPr lang="ru-RU" sz="2600" dirty="0">
                <a:latin typeface="Times New Roman" panose="02020603050405020304" pitchFamily="18" charset="0"/>
                <a:cs typeface="Times New Roman" panose="02020603050405020304" pitchFamily="18" charset="0"/>
              </a:rPr>
              <a:t>, даже посетите лунный город и планету-куб. В конце книги можно найти решения головоломок, однако для тех, кому нравится часами бродить по лабиринтам, процесс может быть важнее цели.</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ЛЮБИТЕЛЕЙ ЗАГАДОК</a:t>
            </a:r>
            <a:endParaRPr lang="ru-RU" sz="6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srcRect l="18564" t="3442" r="14161" b="7916"/>
          <a:stretch/>
        </p:blipFill>
        <p:spPr>
          <a:xfrm>
            <a:off x="1305100" y="2867892"/>
            <a:ext cx="2493818" cy="3640974"/>
          </a:xfrm>
          <a:prstGeom prst="rect">
            <a:avLst/>
          </a:prstGeom>
          <a:effectLst>
            <a:glow rad="139700">
              <a:schemeClr val="accent6">
                <a:satMod val="175000"/>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0248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6118167" y="2044931"/>
            <a:ext cx="6073834" cy="4813069"/>
          </a:xfrm>
        </p:spPr>
        <p:txBody>
          <a:bodyPr>
            <a:normAutofit/>
          </a:bodyPr>
          <a:lstStyle/>
          <a:p>
            <a:pPr marL="0" indent="0" algn="ctr">
              <a:buNone/>
            </a:pPr>
            <a:r>
              <a:rPr lang="ru-RU"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  </a:t>
            </a:r>
            <a:r>
              <a:rPr lang="ru-RU" sz="2800" b="1" dirty="0">
                <a:solidFill>
                  <a:srgbClr val="C00000"/>
                </a:solidFill>
                <a:latin typeface="Times New Roman" panose="02020603050405020304" pitchFamily="18" charset="0"/>
                <a:cs typeface="Times New Roman" panose="02020603050405020304" pitchFamily="18" charset="0"/>
              </a:rPr>
              <a:t>Ганс Юрген </a:t>
            </a:r>
            <a:r>
              <a:rPr lang="ru-RU" sz="2800" b="1" dirty="0" smtClean="0">
                <a:solidFill>
                  <a:srgbClr val="C00000"/>
                </a:solidFill>
                <a:latin typeface="Times New Roman" panose="02020603050405020304" pitchFamily="18" charset="0"/>
                <a:cs typeface="Times New Roman" panose="02020603050405020304" pitchFamily="18" charset="0"/>
              </a:rPr>
              <a:t>Пресс </a:t>
            </a:r>
            <a:r>
              <a:rPr lang="ru-RU" sz="2800" b="1" dirty="0">
                <a:solidFill>
                  <a:srgbClr val="C00000"/>
                </a:solidFill>
                <a:latin typeface="Times New Roman" panose="02020603050405020304" pitchFamily="18" charset="0"/>
                <a:cs typeface="Times New Roman" panose="02020603050405020304" pitchFamily="18" charset="0"/>
              </a:rPr>
              <a:t>«По горячим следам»</a:t>
            </a:r>
          </a:p>
          <a:p>
            <a:pPr marL="0" indent="0">
              <a:buNone/>
            </a:pPr>
            <a:r>
              <a:rPr lang="ru-RU" sz="2600" dirty="0">
                <a:latin typeface="Times New Roman" panose="02020603050405020304" pitchFamily="18" charset="0"/>
                <a:cs typeface="Times New Roman" panose="02020603050405020304" pitchFamily="18" charset="0"/>
              </a:rPr>
              <a:t>Внутри этой книги </a:t>
            </a:r>
            <a:r>
              <a:rPr lang="ru-RU" sz="2600" dirty="0" smtClean="0">
                <a:latin typeface="Times New Roman" panose="02020603050405020304" pitchFamily="18" charset="0"/>
                <a:cs typeface="Times New Roman" panose="02020603050405020304" pitchFamily="18" charset="0"/>
              </a:rPr>
              <a:t>вас ждет </a:t>
            </a:r>
            <a:r>
              <a:rPr lang="ru-RU" sz="2600" dirty="0">
                <a:latin typeface="Times New Roman" panose="02020603050405020304" pitchFamily="18" charset="0"/>
                <a:cs typeface="Times New Roman" panose="02020603050405020304" pitchFamily="18" charset="0"/>
              </a:rPr>
              <a:t>больше пятидесяти невероятных и запутанных загадок с картинками и кроссвордами. Где спрятаны сокровища, что скрывают пираты, кто устроил переполох в салуне? </a:t>
            </a:r>
            <a:r>
              <a:rPr lang="ru-RU" sz="2600" dirty="0" smtClean="0">
                <a:latin typeface="Times New Roman" panose="02020603050405020304" pitchFamily="18" charset="0"/>
                <a:cs typeface="Times New Roman" panose="02020603050405020304" pitchFamily="18" charset="0"/>
              </a:rPr>
              <a:t>Вам </a:t>
            </a:r>
            <a:r>
              <a:rPr lang="ru-RU" sz="2600" dirty="0">
                <a:latin typeface="Times New Roman" panose="02020603050405020304" pitchFamily="18" charset="0"/>
                <a:cs typeface="Times New Roman" panose="02020603050405020304" pitchFamily="18" charset="0"/>
              </a:rPr>
              <a:t>предстоит найти ответы на все эти и многие другие вопросы. </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a:t>
            </a:r>
            <a:r>
              <a:rPr lang="ru-RU" sz="6000" dirty="0">
                <a:latin typeface="Times New Roman" panose="02020603050405020304" pitchFamily="18" charset="0"/>
                <a:cs typeface="Times New Roman" panose="02020603050405020304" pitchFamily="18" charset="0"/>
              </a:rPr>
              <a:t>ЛЮБИТЕЛЕЙ </a:t>
            </a:r>
            <a:r>
              <a:rPr lang="ru-RU" sz="6000" dirty="0" smtClean="0">
                <a:latin typeface="Times New Roman" panose="02020603050405020304" pitchFamily="18" charset="0"/>
                <a:cs typeface="Times New Roman" panose="02020603050405020304" pitchFamily="18" charset="0"/>
              </a:rPr>
              <a:t>ЗАГАДОК</a:t>
            </a:r>
            <a:endParaRPr lang="ru-RU" sz="6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1354666" y="2832474"/>
            <a:ext cx="2726883" cy="3838314"/>
          </a:xfrm>
          <a:prstGeom prst="rect">
            <a:avLst/>
          </a:prstGeom>
          <a:effectLst>
            <a:glow rad="139700">
              <a:schemeClr val="accent6">
                <a:satMod val="175000"/>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53752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6118167" y="2044931"/>
            <a:ext cx="6073834" cy="4813069"/>
          </a:xfrm>
        </p:spPr>
        <p:txBody>
          <a:bodyPr>
            <a:normAutofit/>
          </a:bodyPr>
          <a:lstStyle/>
          <a:p>
            <a:pPr marL="0" indent="0" algn="ctr">
              <a:buNone/>
            </a:pPr>
            <a:r>
              <a:rPr lang="ru-RU" sz="2600" dirty="0">
                <a:solidFill>
                  <a:srgbClr val="C00000"/>
                </a:solidFill>
                <a:latin typeface="Times New Roman" panose="02020603050405020304" pitchFamily="18" charset="0"/>
                <a:cs typeface="Times New Roman" panose="02020603050405020304" pitchFamily="18" charset="0"/>
              </a:rPr>
              <a:t>«Новые игры для ума. Развиваем логику нестандартно</a:t>
            </a:r>
            <a:r>
              <a:rPr lang="ru-RU" sz="2600"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ru-RU" sz="2600" dirty="0">
                <a:latin typeface="Times New Roman" panose="02020603050405020304" pitchFamily="18" charset="0"/>
                <a:cs typeface="Times New Roman" panose="02020603050405020304" pitchFamily="18" charset="0"/>
              </a:rPr>
              <a:t>Соскучились по настольным играм? Эта книга для вас. </a:t>
            </a:r>
            <a:r>
              <a:rPr lang="ru-RU" sz="2600" dirty="0" smtClean="0">
                <a:latin typeface="Times New Roman" panose="02020603050405020304" pitchFamily="18" charset="0"/>
                <a:cs typeface="Times New Roman" panose="02020603050405020304" pitchFamily="18" charset="0"/>
              </a:rPr>
              <a:t>Вам надо </a:t>
            </a:r>
            <a:r>
              <a:rPr lang="ru-RU" sz="2600" dirty="0">
                <a:latin typeface="Times New Roman" panose="02020603050405020304" pitchFamily="18" charset="0"/>
                <a:cs typeface="Times New Roman" panose="02020603050405020304" pitchFamily="18" charset="0"/>
              </a:rPr>
              <a:t>не просто бросить кубик, а по-настоящему задуматься, как </a:t>
            </a:r>
            <a:r>
              <a:rPr lang="ru-RU" sz="2600" dirty="0" smtClean="0">
                <a:latin typeface="Times New Roman" panose="02020603050405020304" pitchFamily="18" charset="0"/>
                <a:cs typeface="Times New Roman" panose="02020603050405020304" pitchFamily="18" charset="0"/>
              </a:rPr>
              <a:t>поступить </a:t>
            </a:r>
            <a:r>
              <a:rPr lang="ru-RU" sz="2600" dirty="0">
                <a:latin typeface="Times New Roman" panose="02020603050405020304" pitchFamily="18" charset="0"/>
                <a:cs typeface="Times New Roman" panose="02020603050405020304" pitchFamily="18" charset="0"/>
              </a:rPr>
              <a:t>дальше. Здесь собраны игры на основе нард, шахмат, карт и шашек, которые, несмотря на </a:t>
            </a:r>
            <a:r>
              <a:rPr lang="ru-RU" sz="2600" dirty="0" smtClean="0">
                <a:latin typeface="Times New Roman" panose="02020603050405020304" pitchFamily="18" charset="0"/>
                <a:cs typeface="Times New Roman" panose="02020603050405020304" pitchFamily="18" charset="0"/>
              </a:rPr>
              <a:t>множество </a:t>
            </a:r>
            <a:r>
              <a:rPr lang="ru-RU" sz="2600" dirty="0">
                <a:latin typeface="Times New Roman" panose="02020603050405020304" pitchFamily="18" charset="0"/>
                <a:cs typeface="Times New Roman" panose="02020603050405020304" pitchFamily="18" charset="0"/>
              </a:rPr>
              <a:t>компьютерных игр, до сих пор популярны и любимы публикой.</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ЛЮБИТЕЛЕЙ ЗАГАДОК</a:t>
            </a:r>
            <a:endParaRPr lang="ru-RU" sz="6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1260362" y="2877886"/>
            <a:ext cx="2355674" cy="3672543"/>
          </a:xfrm>
          <a:prstGeom prst="rect">
            <a:avLst/>
          </a:prstGeom>
          <a:effectLst>
            <a:glow rad="139700">
              <a:schemeClr val="accent6">
                <a:satMod val="175000"/>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17530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6118167" y="2044931"/>
            <a:ext cx="6073834" cy="4813069"/>
          </a:xfrm>
        </p:spPr>
        <p:txBody>
          <a:bodyPr>
            <a:normAutofit fontScale="92500"/>
          </a:bodyPr>
          <a:lstStyle/>
          <a:p>
            <a:pPr marL="0" indent="0" algn="ctr">
              <a:buNone/>
            </a:pPr>
            <a:r>
              <a:rPr lang="ru-RU" sz="2600" dirty="0" err="1">
                <a:solidFill>
                  <a:srgbClr val="C00000"/>
                </a:solidFill>
                <a:latin typeface="Times New Roman" panose="02020603050405020304" pitchFamily="18" charset="0"/>
                <a:cs typeface="Times New Roman" panose="02020603050405020304" pitchFamily="18" charset="0"/>
              </a:rPr>
              <a:t>Хиро</a:t>
            </a:r>
            <a:r>
              <a:rPr lang="ru-RU" sz="2600" dirty="0">
                <a:solidFill>
                  <a:srgbClr val="C00000"/>
                </a:solidFill>
                <a:latin typeface="Times New Roman" panose="02020603050405020304" pitchFamily="18" charset="0"/>
                <a:cs typeface="Times New Roman" panose="02020603050405020304" pitchFamily="18" charset="0"/>
              </a:rPr>
              <a:t> </a:t>
            </a:r>
            <a:r>
              <a:rPr lang="ru-RU" sz="2600" dirty="0" err="1" smtClean="0">
                <a:solidFill>
                  <a:srgbClr val="C00000"/>
                </a:solidFill>
                <a:latin typeface="Times New Roman" panose="02020603050405020304" pitchFamily="18" charset="0"/>
                <a:cs typeface="Times New Roman" panose="02020603050405020304" pitchFamily="18" charset="0"/>
              </a:rPr>
              <a:t>Камигаки</a:t>
            </a:r>
            <a:r>
              <a:rPr lang="ru-RU" sz="2600" dirty="0" smtClean="0">
                <a:solidFill>
                  <a:srgbClr val="C00000"/>
                </a:solidFill>
                <a:latin typeface="Times New Roman" panose="02020603050405020304" pitchFamily="18" charset="0"/>
                <a:cs typeface="Times New Roman" panose="02020603050405020304" pitchFamily="18" charset="0"/>
              </a:rPr>
              <a:t> </a:t>
            </a:r>
            <a:r>
              <a:rPr lang="ru-RU" sz="2600" dirty="0">
                <a:solidFill>
                  <a:srgbClr val="C00000"/>
                </a:solidFill>
                <a:latin typeface="Times New Roman" panose="02020603050405020304" pitchFamily="18" charset="0"/>
                <a:cs typeface="Times New Roman" panose="02020603050405020304" pitchFamily="18" charset="0"/>
              </a:rPr>
              <a:t>«Детектив Пьер распутывает дело</a:t>
            </a:r>
            <a:r>
              <a:rPr lang="ru-RU" sz="2600"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ru-RU" sz="2600" dirty="0" smtClean="0">
                <a:latin typeface="Times New Roman" panose="02020603050405020304" pitchFamily="18" charset="0"/>
                <a:cs typeface="Times New Roman" panose="02020603050405020304" pitchFamily="18" charset="0"/>
              </a:rPr>
              <a:t>   Это </a:t>
            </a:r>
            <a:r>
              <a:rPr lang="ru-RU" sz="2600" dirty="0">
                <a:latin typeface="Times New Roman" panose="02020603050405020304" pitchFamily="18" charset="0"/>
                <a:cs typeface="Times New Roman" panose="02020603050405020304" pitchFamily="18" charset="0"/>
              </a:rPr>
              <a:t>не просто сборник головоломок, это настоящая книга со своими героями и сюжетом. Детективу Пьеру предстоит отправиться в погоню за злодеем Мистером Иксом, похитившим из музея кое-что очень важное. На страницах вас ждут не только детально проработанные лабиринты, но и задания на внимательность. </a:t>
            </a:r>
            <a:r>
              <a:rPr lang="ru-RU" sz="2600" dirty="0" smtClean="0">
                <a:latin typeface="Times New Roman" panose="02020603050405020304" pitchFamily="18" charset="0"/>
                <a:cs typeface="Times New Roman" panose="02020603050405020304" pitchFamily="18" charset="0"/>
              </a:rPr>
              <a:t>Вам </a:t>
            </a:r>
            <a:r>
              <a:rPr lang="ru-RU" sz="2600" dirty="0">
                <a:latin typeface="Times New Roman" panose="02020603050405020304" pitchFamily="18" charset="0"/>
                <a:cs typeface="Times New Roman" panose="02020603050405020304" pitchFamily="18" charset="0"/>
              </a:rPr>
              <a:t>точно придется по вкусу захватывающее приключение в красивом оформлении.</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ЛЮБИТЕЛЕЙ ЗАГАДОК</a:t>
            </a:r>
            <a:endParaRPr lang="ru-RU" sz="6000" dirty="0">
              <a:latin typeface="Times New Roman" panose="02020603050405020304" pitchFamily="18" charset="0"/>
              <a:cs typeface="Times New Roman" panose="02020603050405020304" pitchFamily="18" charset="0"/>
            </a:endParaRPr>
          </a:p>
        </p:txBody>
      </p:sp>
      <p:pic>
        <p:nvPicPr>
          <p:cNvPr id="1026" name="Picture 2" descr="Картинки по запросу Хиро Камигаки «Детектив Пьер распутывает дел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480" y="2867890"/>
            <a:ext cx="2639079" cy="3714723"/>
          </a:xfrm>
          <a:prstGeom prst="rect">
            <a:avLst/>
          </a:prstGeom>
          <a:noFill/>
          <a:effectLst>
            <a:glow rad="139700">
              <a:schemeClr val="accent6">
                <a:satMod val="175000"/>
                <a:alpha val="40000"/>
              </a:schemeClr>
            </a:glow>
            <a:outerShdw blurRad="76200" dir="13500000" sy="23000" kx="1200000" algn="br" rotWithShape="0">
              <a:prstClr val="black">
                <a:alpha val="20000"/>
              </a:prstClr>
            </a:outerShdw>
          </a:effectLst>
          <a:scene3d>
            <a:camera prst="obliqueTop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61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6118167" y="2044931"/>
            <a:ext cx="6073834" cy="4813069"/>
          </a:xfrm>
        </p:spPr>
        <p:txBody>
          <a:bodyPr>
            <a:normAutofit fontScale="92500"/>
          </a:bodyPr>
          <a:lstStyle/>
          <a:p>
            <a:pPr marL="0" indent="0" algn="ctr">
              <a:buNone/>
            </a:pPr>
            <a:r>
              <a:rPr lang="ru-RU" sz="2600" dirty="0" err="1">
                <a:solidFill>
                  <a:srgbClr val="C00000"/>
                </a:solidFill>
                <a:latin typeface="Times New Roman" panose="02020603050405020304" pitchFamily="18" charset="0"/>
                <a:cs typeface="Times New Roman" panose="02020603050405020304" pitchFamily="18" charset="0"/>
              </a:rPr>
              <a:t>Керстин</a:t>
            </a:r>
            <a:r>
              <a:rPr lang="ru-RU" sz="2600" dirty="0">
                <a:solidFill>
                  <a:srgbClr val="C00000"/>
                </a:solidFill>
                <a:latin typeface="Times New Roman" panose="02020603050405020304" pitchFamily="18" charset="0"/>
                <a:cs typeface="Times New Roman" panose="02020603050405020304" pitchFamily="18" charset="0"/>
              </a:rPr>
              <a:t> </a:t>
            </a:r>
            <a:r>
              <a:rPr lang="ru-RU" sz="2600" dirty="0" err="1" smtClean="0">
                <a:solidFill>
                  <a:srgbClr val="C00000"/>
                </a:solidFill>
                <a:latin typeface="Times New Roman" panose="02020603050405020304" pitchFamily="18" charset="0"/>
                <a:cs typeface="Times New Roman" panose="02020603050405020304" pitchFamily="18" charset="0"/>
              </a:rPr>
              <a:t>Робсон</a:t>
            </a:r>
            <a:r>
              <a:rPr lang="ru-RU" sz="2600" dirty="0" smtClean="0">
                <a:solidFill>
                  <a:srgbClr val="C00000"/>
                </a:solidFill>
                <a:latin typeface="Times New Roman" panose="02020603050405020304" pitchFamily="18" charset="0"/>
                <a:cs typeface="Times New Roman" panose="02020603050405020304" pitchFamily="18" charset="0"/>
              </a:rPr>
              <a:t> </a:t>
            </a:r>
            <a:r>
              <a:rPr lang="ru-RU" sz="2600" dirty="0">
                <a:solidFill>
                  <a:srgbClr val="C00000"/>
                </a:solidFill>
                <a:latin typeface="Times New Roman" panose="02020603050405020304" pitchFamily="18" charset="0"/>
                <a:cs typeface="Times New Roman" panose="02020603050405020304" pitchFamily="18" charset="0"/>
              </a:rPr>
              <a:t>«Большая книжка </a:t>
            </a:r>
            <a:r>
              <a:rPr lang="ru-RU" sz="2600" dirty="0" err="1">
                <a:solidFill>
                  <a:srgbClr val="C00000"/>
                </a:solidFill>
                <a:latin typeface="Times New Roman" panose="02020603050405020304" pitchFamily="18" charset="0"/>
                <a:cs typeface="Times New Roman" panose="02020603050405020304" pitchFamily="18" charset="0"/>
              </a:rPr>
              <a:t>ходилок</a:t>
            </a:r>
            <a:r>
              <a:rPr lang="ru-RU" sz="2600" dirty="0">
                <a:solidFill>
                  <a:srgbClr val="C00000"/>
                </a:solidFill>
                <a:latin typeface="Times New Roman" panose="02020603050405020304" pitchFamily="18" charset="0"/>
                <a:cs typeface="Times New Roman" panose="02020603050405020304" pitchFamily="18" charset="0"/>
              </a:rPr>
              <a:t>, </a:t>
            </a:r>
            <a:r>
              <a:rPr lang="ru-RU" sz="2600" dirty="0" err="1">
                <a:solidFill>
                  <a:srgbClr val="C00000"/>
                </a:solidFill>
                <a:latin typeface="Times New Roman" panose="02020603050405020304" pitchFamily="18" charset="0"/>
                <a:cs typeface="Times New Roman" panose="02020603050405020304" pitchFamily="18" charset="0"/>
              </a:rPr>
              <a:t>бродилок</a:t>
            </a:r>
            <a:r>
              <a:rPr lang="ru-RU" sz="2600" dirty="0">
                <a:solidFill>
                  <a:srgbClr val="C00000"/>
                </a:solidFill>
                <a:latin typeface="Times New Roman" panose="02020603050405020304" pitchFamily="18" charset="0"/>
                <a:cs typeface="Times New Roman" panose="02020603050405020304" pitchFamily="18" charset="0"/>
              </a:rPr>
              <a:t> и лабиринтов</a:t>
            </a:r>
            <a:r>
              <a:rPr lang="ru-RU" sz="2600"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ru-RU" sz="2600" dirty="0">
                <a:latin typeface="Times New Roman" panose="02020603050405020304" pitchFamily="18" charset="0"/>
                <a:cs typeface="Times New Roman" panose="02020603050405020304" pitchFamily="18" charset="0"/>
              </a:rPr>
              <a:t>   Готовы засесть над заданием на пару часиков? Тогда эта книга для вас. Найти на большой картинке маленький фрагмент, правильно пройти по лабиринту, решить </a:t>
            </a:r>
            <a:r>
              <a:rPr lang="ru-RU" sz="2600" dirty="0" smtClean="0">
                <a:latin typeface="Times New Roman" panose="02020603050405020304" pitchFamily="18" charset="0"/>
                <a:cs typeface="Times New Roman" panose="02020603050405020304" pitchFamily="18" charset="0"/>
              </a:rPr>
              <a:t>шифр - это </a:t>
            </a:r>
            <a:r>
              <a:rPr lang="ru-RU" sz="2600" dirty="0">
                <a:latin typeface="Times New Roman" panose="02020603050405020304" pitchFamily="18" charset="0"/>
                <a:cs typeface="Times New Roman" panose="02020603050405020304" pitchFamily="18" charset="0"/>
              </a:rPr>
              <a:t>еще далеко не весь список. Кроме того, у «Большой книжки» есть огромный </a:t>
            </a:r>
            <a:r>
              <a:rPr lang="ru-RU" sz="2600" dirty="0" smtClean="0">
                <a:latin typeface="Times New Roman" panose="02020603050405020304" pitchFamily="18" charset="0"/>
                <a:cs typeface="Times New Roman" panose="02020603050405020304" pitchFamily="18" charset="0"/>
              </a:rPr>
              <a:t>бонус - ответы </a:t>
            </a:r>
            <a:r>
              <a:rPr lang="ru-RU" sz="2600" dirty="0">
                <a:latin typeface="Times New Roman" panose="02020603050405020304" pitchFamily="18" charset="0"/>
                <a:cs typeface="Times New Roman" panose="02020603050405020304" pitchFamily="18" charset="0"/>
              </a:rPr>
              <a:t>в конце. И вам не придется всю оставшуюся жизнь мучиться в неизвестности от того, как надо было решить эту загадку.</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ЛЮБИТЕЛЕЙ ЗАГАДОК</a:t>
            </a:r>
            <a:endParaRPr lang="ru-RU" sz="6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srcRect l="2759" t="3822" r="3332" b="6038"/>
          <a:stretch/>
        </p:blipFill>
        <p:spPr>
          <a:xfrm>
            <a:off x="1271847" y="2997626"/>
            <a:ext cx="2610195" cy="3519553"/>
          </a:xfrm>
          <a:prstGeom prst="rect">
            <a:avLst/>
          </a:prstGeom>
          <a:effectLst>
            <a:glow rad="139700">
              <a:schemeClr val="accent6">
                <a:satMod val="175000"/>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8616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6118167" y="2044931"/>
            <a:ext cx="6073834" cy="4813069"/>
          </a:xfrm>
        </p:spPr>
        <p:txBody>
          <a:bodyPr>
            <a:normAutofit/>
          </a:bodyPr>
          <a:lstStyle/>
          <a:p>
            <a:pPr marL="0" indent="0" algn="ctr">
              <a:buNone/>
            </a:pPr>
            <a:r>
              <a:rPr lang="ru-RU" sz="2600" dirty="0">
                <a:solidFill>
                  <a:srgbClr val="C00000"/>
                </a:solidFill>
                <a:latin typeface="Times New Roman" panose="02020603050405020304" pitchFamily="18" charset="0"/>
                <a:cs typeface="Times New Roman" panose="02020603050405020304" pitchFamily="18" charset="0"/>
              </a:rPr>
              <a:t>Дмитрий Чернышев: «Чем заняться вечером с семьей на даче без интернета»</a:t>
            </a:r>
            <a:r>
              <a:rPr lang="ru-RU" sz="2600" dirty="0">
                <a:latin typeface="Times New Roman" panose="02020603050405020304" pitchFamily="18" charset="0"/>
                <a:cs typeface="Times New Roman" panose="02020603050405020304" pitchFamily="18" charset="0"/>
              </a:rPr>
              <a:t> Сборник интересных загадок, способных проверить вашу смекалку. Вам придется включить всю свою сообразительность и наблюдательность, чтобы решить головоломки, собранные со всего мира. Эта книга нацелена на детей более старшего возраста (10+), так что и взрослым будет над чем подумать. </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ЛЮБИТЕЛЕЙ ЗАГАДОК</a:t>
            </a:r>
            <a:endParaRPr lang="ru-RU" sz="6000" dirty="0">
              <a:latin typeface="Times New Roman" panose="02020603050405020304" pitchFamily="18" charset="0"/>
              <a:cs typeface="Times New Roman" panose="02020603050405020304" pitchFamily="18" charset="0"/>
            </a:endParaRPr>
          </a:p>
        </p:txBody>
      </p:sp>
      <p:pic>
        <p:nvPicPr>
          <p:cNvPr id="2050" name="Picture 2" descr="https://tlum.ru/uploads/4ba601d072423eb01330bf522a8ee560daa961cf752b9e4685dc45a2a38ed805.jpeg"/>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6183" r="11566" b="13947"/>
          <a:stretch/>
        </p:blipFill>
        <p:spPr bwMode="auto">
          <a:xfrm>
            <a:off x="1662545" y="2813468"/>
            <a:ext cx="2876204" cy="3504205"/>
          </a:xfrm>
          <a:prstGeom prst="rect">
            <a:avLst/>
          </a:prstGeom>
          <a:noFill/>
          <a:effectLst>
            <a:glow rad="139700">
              <a:schemeClr val="accent6">
                <a:satMod val="175000"/>
                <a:alpha val="40000"/>
              </a:schemeClr>
            </a:glow>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2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6118167" y="2044931"/>
            <a:ext cx="6073834" cy="4813069"/>
          </a:xfrm>
        </p:spPr>
        <p:txBody>
          <a:bodyPr>
            <a:normAutofit fontScale="92500"/>
          </a:bodyPr>
          <a:lstStyle/>
          <a:p>
            <a:pPr marL="0" indent="0" algn="ctr">
              <a:buNone/>
            </a:pPr>
            <a:r>
              <a:rPr lang="ru-RU" sz="2600" dirty="0" smtClean="0">
                <a:solidFill>
                  <a:srgbClr val="C00000"/>
                </a:solidFill>
                <a:latin typeface="Times New Roman" panose="02020603050405020304" pitchFamily="18" charset="0"/>
                <a:cs typeface="Times New Roman" panose="02020603050405020304" pitchFamily="18" charset="0"/>
              </a:rPr>
              <a:t>Элизабет </a:t>
            </a:r>
            <a:r>
              <a:rPr lang="ru-RU" sz="2600" dirty="0" err="1" smtClean="0">
                <a:solidFill>
                  <a:srgbClr val="C00000"/>
                </a:solidFill>
                <a:latin typeface="Times New Roman" panose="02020603050405020304" pitchFamily="18" charset="0"/>
                <a:cs typeface="Times New Roman" panose="02020603050405020304" pitchFamily="18" charset="0"/>
              </a:rPr>
              <a:t>Голдинг</a:t>
            </a:r>
            <a:r>
              <a:rPr lang="ru-RU" sz="2600" dirty="0" smtClean="0">
                <a:solidFill>
                  <a:srgbClr val="C00000"/>
                </a:solidFill>
                <a:latin typeface="Times New Roman" panose="02020603050405020304" pitchFamily="18" charset="0"/>
                <a:cs typeface="Times New Roman" panose="02020603050405020304" pitchFamily="18" charset="0"/>
              </a:rPr>
              <a:t> </a:t>
            </a:r>
            <a:r>
              <a:rPr lang="ru-RU" sz="2600" dirty="0">
                <a:solidFill>
                  <a:srgbClr val="C00000"/>
                </a:solidFill>
                <a:latin typeface="Times New Roman" panose="02020603050405020304" pitchFamily="18" charset="0"/>
                <a:cs typeface="Times New Roman" panose="02020603050405020304" pitchFamily="18" charset="0"/>
              </a:rPr>
              <a:t>«Лабиринты. 75+ головоломок на время</a:t>
            </a:r>
            <a:r>
              <a:rPr lang="ru-RU" sz="2600"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ru-RU" sz="2600" dirty="0">
                <a:latin typeface="Times New Roman" panose="02020603050405020304" pitchFamily="18" charset="0"/>
                <a:cs typeface="Times New Roman" panose="02020603050405020304" pitchFamily="18" charset="0"/>
              </a:rPr>
              <a:t>Книга для настоящих лабиринтовых профи. Каждую страницу задание усложняется, кроме того, сверху можно посмотреть время, за которое создатели рекомендуют пойти тот или иной ребус. Успеете? Эта книга для тех, кто любит проходить лабиринты раз за разом, стараясь улучшить свой результат и побить собственные рекорды. А еще странички можно и нужно раскрашивать в любимые цвета.</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ЛЮБИТЕЛЕЙ ЗАГАДОК</a:t>
            </a:r>
            <a:endParaRPr lang="ru-RU" sz="6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srcRect l="19098" t="5066" r="13610" b="8239"/>
          <a:stretch/>
        </p:blipFill>
        <p:spPr>
          <a:xfrm>
            <a:off x="1371602" y="2718262"/>
            <a:ext cx="2719368" cy="3882044"/>
          </a:xfrm>
          <a:prstGeom prst="rect">
            <a:avLst/>
          </a:prstGeom>
          <a:effectLst>
            <a:glow rad="139700">
              <a:schemeClr val="accent6">
                <a:satMod val="175000"/>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9500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6118167" y="2044931"/>
            <a:ext cx="6073834" cy="4813069"/>
          </a:xfrm>
        </p:spPr>
        <p:txBody>
          <a:bodyPr>
            <a:normAutofit fontScale="92500"/>
          </a:bodyPr>
          <a:lstStyle/>
          <a:p>
            <a:pPr marL="0" indent="0" algn="ctr">
              <a:buNone/>
            </a:pPr>
            <a:r>
              <a:rPr lang="ru-RU" sz="2600" dirty="0" err="1">
                <a:solidFill>
                  <a:srgbClr val="C00000"/>
                </a:solidFill>
                <a:latin typeface="Times New Roman" panose="02020603050405020304" pitchFamily="18" charset="0"/>
                <a:cs typeface="Times New Roman" panose="02020603050405020304" pitchFamily="18" charset="0"/>
              </a:rPr>
              <a:t>Анхельс</a:t>
            </a:r>
            <a:r>
              <a:rPr lang="ru-RU" sz="2600" dirty="0">
                <a:solidFill>
                  <a:srgbClr val="C00000"/>
                </a:solidFill>
                <a:latin typeface="Times New Roman" panose="02020603050405020304" pitchFamily="18" charset="0"/>
                <a:cs typeface="Times New Roman" panose="02020603050405020304" pitchFamily="18" charset="0"/>
              </a:rPr>
              <a:t> </a:t>
            </a:r>
            <a:r>
              <a:rPr lang="ru-RU" sz="2600" dirty="0" err="1" smtClean="0">
                <a:solidFill>
                  <a:srgbClr val="C00000"/>
                </a:solidFill>
                <a:latin typeface="Times New Roman" panose="02020603050405020304" pitchFamily="18" charset="0"/>
                <a:cs typeface="Times New Roman" panose="02020603050405020304" pitchFamily="18" charset="0"/>
              </a:rPr>
              <a:t>Наварро</a:t>
            </a:r>
            <a:r>
              <a:rPr lang="ru-RU" sz="2600" dirty="0" smtClean="0">
                <a:solidFill>
                  <a:srgbClr val="C00000"/>
                </a:solidFill>
                <a:latin typeface="Times New Roman" panose="02020603050405020304" pitchFamily="18" charset="0"/>
                <a:cs typeface="Times New Roman" panose="02020603050405020304" pitchFamily="18" charset="0"/>
              </a:rPr>
              <a:t> </a:t>
            </a:r>
            <a:r>
              <a:rPr lang="ru-RU" sz="2600" dirty="0">
                <a:solidFill>
                  <a:srgbClr val="C00000"/>
                </a:solidFill>
                <a:latin typeface="Times New Roman" panose="02020603050405020304" pitchFamily="18" charset="0"/>
                <a:cs typeface="Times New Roman" panose="02020603050405020304" pitchFamily="18" charset="0"/>
              </a:rPr>
              <a:t>«Память не изменяет</a:t>
            </a:r>
            <a:r>
              <a:rPr lang="ru-RU" sz="2600"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ru-RU" sz="2600" dirty="0">
                <a:latin typeface="Times New Roman" panose="02020603050405020304" pitchFamily="18" charset="0"/>
                <a:cs typeface="Times New Roman" panose="02020603050405020304" pitchFamily="18" charset="0"/>
              </a:rPr>
              <a:t>«Улучшить память не только возможно, это еще и интересно</a:t>
            </a:r>
            <a:r>
              <a:rPr lang="ru-RU" sz="2600" dirty="0" smtClean="0">
                <a:latin typeface="Times New Roman" panose="02020603050405020304" pitchFamily="18" charset="0"/>
                <a:cs typeface="Times New Roman" panose="02020603050405020304" pitchFamily="18" charset="0"/>
              </a:rPr>
              <a:t>», - говорит </a:t>
            </a:r>
            <a:r>
              <a:rPr lang="ru-RU" sz="2600" dirty="0">
                <a:latin typeface="Times New Roman" panose="02020603050405020304" pitchFamily="18" charset="0"/>
                <a:cs typeface="Times New Roman" panose="02020603050405020304" pitchFamily="18" charset="0"/>
              </a:rPr>
              <a:t>психолог </a:t>
            </a:r>
            <a:r>
              <a:rPr lang="ru-RU" sz="2600" dirty="0" err="1">
                <a:latin typeface="Times New Roman" panose="02020603050405020304" pitchFamily="18" charset="0"/>
                <a:cs typeface="Times New Roman" panose="02020603050405020304" pitchFamily="18" charset="0"/>
              </a:rPr>
              <a:t>Анхельс</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Наварро</a:t>
            </a:r>
            <a:r>
              <a:rPr lang="ru-RU" sz="2600" dirty="0">
                <a:latin typeface="Times New Roman" panose="02020603050405020304" pitchFamily="18" charset="0"/>
                <a:cs typeface="Times New Roman" panose="02020603050405020304" pitchFamily="18" charset="0"/>
              </a:rPr>
              <a:t>. И, начав выполнять увлекательные упражнения для тренировки мозга из его книги, с этим невозможно не согласиться. Целое море заданий для развития памяти, сделанных в игровой форме. Все головоломки разделены по уровням сложности. Эта книга увлечет как и маленьких исследователей, так и их взрослых помощников.</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ЛЮБИТЕЛЕЙ ЗАГАДОК</a:t>
            </a:r>
            <a:endParaRPr lang="ru-RU" sz="6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a:srcRect l="19223" t="5550" r="13097" b="12987"/>
          <a:stretch/>
        </p:blipFill>
        <p:spPr>
          <a:xfrm>
            <a:off x="1321724" y="2816174"/>
            <a:ext cx="2909454" cy="3784133"/>
          </a:xfrm>
          <a:prstGeom prst="rect">
            <a:avLst/>
          </a:prstGeom>
          <a:effectLst>
            <a:glow rad="139700">
              <a:schemeClr val="accent6">
                <a:satMod val="175000"/>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29991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6118167" y="2044931"/>
            <a:ext cx="6073834" cy="4813069"/>
          </a:xfrm>
        </p:spPr>
        <p:txBody>
          <a:bodyPr>
            <a:normAutofit/>
          </a:bodyPr>
          <a:lstStyle/>
          <a:p>
            <a:pPr marL="0" indent="0" algn="ctr">
              <a:buNone/>
            </a:pPr>
            <a:r>
              <a:rPr lang="ru-RU" sz="2600" dirty="0">
                <a:solidFill>
                  <a:srgbClr val="C00000"/>
                </a:solidFill>
                <a:latin typeface="Times New Roman" panose="02020603050405020304" pitchFamily="18" charset="0"/>
                <a:cs typeface="Times New Roman" panose="02020603050405020304" pitchFamily="18" charset="0"/>
              </a:rPr>
              <a:t>Кэтрин </a:t>
            </a:r>
            <a:r>
              <a:rPr lang="ru-RU" sz="2600" dirty="0" err="1" smtClean="0">
                <a:solidFill>
                  <a:srgbClr val="C00000"/>
                </a:solidFill>
                <a:latin typeface="Times New Roman" panose="02020603050405020304" pitchFamily="18" charset="0"/>
                <a:cs typeface="Times New Roman" panose="02020603050405020304" pitchFamily="18" charset="0"/>
              </a:rPr>
              <a:t>Ингрэм</a:t>
            </a:r>
            <a:r>
              <a:rPr lang="ru-RU" sz="2600" dirty="0" smtClean="0">
                <a:solidFill>
                  <a:srgbClr val="C00000"/>
                </a:solidFill>
                <a:latin typeface="Times New Roman" panose="02020603050405020304" pitchFamily="18" charset="0"/>
                <a:cs typeface="Times New Roman" panose="02020603050405020304" pitchFamily="18" charset="0"/>
              </a:rPr>
              <a:t> </a:t>
            </a:r>
            <a:r>
              <a:rPr lang="ru-RU" sz="2600" dirty="0">
                <a:solidFill>
                  <a:srgbClr val="C00000"/>
                </a:solidFill>
                <a:latin typeface="Times New Roman" panose="02020603050405020304" pitchFamily="18" charset="0"/>
                <a:cs typeface="Times New Roman" panose="02020603050405020304" pitchFamily="18" charset="0"/>
              </a:rPr>
              <a:t>«Где </a:t>
            </a:r>
            <a:r>
              <a:rPr lang="ru-RU" sz="2600" dirty="0" err="1">
                <a:solidFill>
                  <a:srgbClr val="C00000"/>
                </a:solidFill>
                <a:latin typeface="Times New Roman" panose="02020603050405020304" pitchFamily="18" charset="0"/>
                <a:cs typeface="Times New Roman" panose="02020603050405020304" pitchFamily="18" charset="0"/>
              </a:rPr>
              <a:t>Уорхол</a:t>
            </a:r>
            <a:r>
              <a:rPr lang="ru-RU" sz="2600"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ru-RU" sz="2600" dirty="0">
                <a:latin typeface="Times New Roman" panose="02020603050405020304" pitchFamily="18" charset="0"/>
                <a:cs typeface="Times New Roman" panose="02020603050405020304" pitchFamily="18" charset="0"/>
              </a:rPr>
              <a:t>Если бы Энди </a:t>
            </a:r>
            <a:r>
              <a:rPr lang="ru-RU" sz="2600" dirty="0" err="1">
                <a:latin typeface="Times New Roman" panose="02020603050405020304" pitchFamily="18" charset="0"/>
                <a:cs typeface="Times New Roman" panose="02020603050405020304" pitchFamily="18" charset="0"/>
              </a:rPr>
              <a:t>Уорхол</a:t>
            </a:r>
            <a:r>
              <a:rPr lang="ru-RU" sz="2600" dirty="0">
                <a:latin typeface="Times New Roman" panose="02020603050405020304" pitchFamily="18" charset="0"/>
                <a:cs typeface="Times New Roman" panose="02020603050405020304" pitchFamily="18" charset="0"/>
              </a:rPr>
              <a:t> отправился в путешествие во времени, то куда? Именно этот вопрос вам придется исследовать, приобретя эту книгу. Увлекательное путешествие в прошлое, настоящий иллюстрированный путеводитель по истории искусств, предлагающих отыскать след </a:t>
            </a:r>
            <a:r>
              <a:rPr lang="ru-RU" sz="2600" dirty="0" err="1">
                <a:latin typeface="Times New Roman" panose="02020603050405020304" pitchFamily="18" charset="0"/>
                <a:cs typeface="Times New Roman" panose="02020603050405020304" pitchFamily="18" charset="0"/>
              </a:rPr>
              <a:t>Уорхола</a:t>
            </a:r>
            <a:r>
              <a:rPr lang="ru-RU" sz="2600" dirty="0">
                <a:latin typeface="Times New Roman" panose="02020603050405020304" pitchFamily="18" charset="0"/>
                <a:cs typeface="Times New Roman" panose="02020603050405020304" pitchFamily="18" charset="0"/>
              </a:rPr>
              <a:t> в истории. </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1"/>
            <a:ext cx="2123993" cy="1221971"/>
          </a:xfrm>
          <a:prstGeom prst="rect">
            <a:avLst/>
          </a:prstGeom>
          <a:effectLst>
            <a:glow rad="139700">
              <a:schemeClr val="accent6">
                <a:satMod val="175000"/>
                <a:alpha val="40000"/>
              </a:schemeClr>
            </a:glow>
          </a:effectLst>
        </p:spPr>
      </p:pic>
      <p:sp>
        <p:nvSpPr>
          <p:cNvPr id="2" name="Заголовок 1"/>
          <p:cNvSpPr>
            <a:spLocks noGrp="1"/>
          </p:cNvSpPr>
          <p:nvPr>
            <p:ph type="title"/>
          </p:nvPr>
        </p:nvSpPr>
        <p:spPr>
          <a:xfrm>
            <a:off x="997527" y="0"/>
            <a:ext cx="11114115" cy="1853738"/>
          </a:xfrm>
        </p:spPr>
        <p:txBody>
          <a:bodyPr>
            <a:noAutofit/>
          </a:bodyPr>
          <a:lstStyle/>
          <a:p>
            <a:pPr algn="ctr"/>
            <a:r>
              <a:rPr lang="ru-RU" sz="6000" dirty="0">
                <a:latin typeface="Times New Roman" panose="02020603050405020304" pitchFamily="18" charset="0"/>
                <a:cs typeface="Times New Roman" panose="02020603050405020304" pitchFamily="18" charset="0"/>
              </a:rPr>
              <a:t>9 КНИГ </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ДЛЯ ЛЮБИТЕЛЕЙ ЗАГАДОК</a:t>
            </a:r>
            <a:endParaRPr lang="ru-RU" sz="6000" dirty="0">
              <a:latin typeface="Times New Roman" panose="02020603050405020304" pitchFamily="18" charset="0"/>
              <a:cs typeface="Times New Roman" panose="02020603050405020304" pitchFamily="18" charset="0"/>
            </a:endParaRPr>
          </a:p>
        </p:txBody>
      </p:sp>
      <p:pic>
        <p:nvPicPr>
          <p:cNvPr id="4098" name="Picture 2" descr="https://tlum.ru/uploads/231738a668fdc8b08295b80d6e5a1f61bca0ae97c3b639191833b657315c7b68.jpeg"/>
          <p:cNvPicPr>
            <a:picLocks noChangeAspect="1" noChangeArrowheads="1"/>
          </p:cNvPicPr>
          <p:nvPr/>
        </p:nvPicPr>
        <p:blipFill rotWithShape="1">
          <a:blip r:embed="rId3">
            <a:extLst>
              <a:ext uri="{28A0092B-C50C-407E-A947-70E740481C1C}">
                <a14:useLocalDpi xmlns:a14="http://schemas.microsoft.com/office/drawing/2010/main" val="0"/>
              </a:ext>
            </a:extLst>
          </a:blip>
          <a:srcRect l="13756" t="2212" r="9198" b="10347"/>
          <a:stretch/>
        </p:blipFill>
        <p:spPr bwMode="auto">
          <a:xfrm>
            <a:off x="1338349" y="2942705"/>
            <a:ext cx="2460568" cy="3616038"/>
          </a:xfrm>
          <a:prstGeom prst="rect">
            <a:avLst/>
          </a:prstGeom>
          <a:noFill/>
          <a:effectLst>
            <a:glow rad="139700">
              <a:schemeClr val="accent6">
                <a:satMod val="175000"/>
                <a:alpha val="40000"/>
              </a:schemeClr>
            </a:glow>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390433"/>
      </p:ext>
    </p:extLst>
  </p:cSld>
  <p:clrMapOvr>
    <a:masterClrMapping/>
  </p:clrMapOvr>
</p:sld>
</file>

<file path=ppt/theme/theme1.xml><?xml version="1.0" encoding="utf-8"?>
<a:theme xmlns:a="http://schemas.openxmlformats.org/drawingml/2006/main" name="Легкий дым">
  <a:themeElements>
    <a:clrScheme name="Оранжевый">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230</TotalTime>
  <Words>663</Words>
  <Application>Microsoft Office PowerPoint</Application>
  <PresentationFormat>Широкоэкранный</PresentationFormat>
  <Paragraphs>29</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Century Gothic</vt:lpstr>
      <vt:lpstr>Times New Roman</vt:lpstr>
      <vt:lpstr>Wingdings 3</vt:lpstr>
      <vt:lpstr>Легкий дым</vt:lpstr>
      <vt:lpstr>9 КНИГ  ДЛЯ ЛЮБИТЕЛЕЙ ЗАГАДОК</vt:lpstr>
      <vt:lpstr>9 КНИГ  ДЛЯ ЛЮБИТЕЛЕЙ ЗАГАДОК</vt:lpstr>
      <vt:lpstr>9 КНИГ  ДЛЯ ЛЮБИТЕЛЕЙ ЗАГАДОК</vt:lpstr>
      <vt:lpstr>9 КНИГ  ДЛЯ ЛЮБИТЕЛЕЙ ЗАГАДОК</vt:lpstr>
      <vt:lpstr>9 КНИГ  ДЛЯ ЛЮБИТЕЛЕЙ ЗАГАДОК</vt:lpstr>
      <vt:lpstr>9 КНИГ  ДЛЯ ЛЮБИТЕЛЕЙ ЗАГАДОК</vt:lpstr>
      <vt:lpstr>9 КНИГ  ДЛЯ ЛЮБИТЕЛЕЙ ЗАГАДОК</vt:lpstr>
      <vt:lpstr>9 КНИГ  ДЛЯ ЛЮБИТЕЛЕЙ ЗАГАДОК</vt:lpstr>
      <vt:lpstr>9 КНИГ  ДЛЯ ЛЮБИТЕЛЕЙ ЗАГАДОК</vt:lpstr>
      <vt:lpstr>9 КНИГ  ДЛЯ ЛЮБИТЕЛЕЙ ЗАГАДОК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читать в 7-8 лет</dc:title>
  <dc:creator>Biblioteka_02</dc:creator>
  <cp:lastModifiedBy>Biblioteka_02</cp:lastModifiedBy>
  <cp:revision>14</cp:revision>
  <dcterms:created xsi:type="dcterms:W3CDTF">2019-10-03T08:43:05Z</dcterms:created>
  <dcterms:modified xsi:type="dcterms:W3CDTF">2019-10-07T08:22:12Z</dcterms:modified>
</cp:coreProperties>
</file>