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7" r:id="rId3"/>
    <p:sldId id="259" r:id="rId4"/>
    <p:sldId id="268" r:id="rId5"/>
    <p:sldId id="269" r:id="rId6"/>
    <p:sldId id="270" r:id="rId7"/>
    <p:sldId id="271" r:id="rId8"/>
    <p:sldId id="272" r:id="rId9"/>
    <p:sldId id="273" r:id="rId10"/>
    <p:sldId id="274" r:id="rId11"/>
    <p:sldId id="275" r:id="rId12"/>
    <p:sldId id="276"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2C62"/>
    <a:srgbClr val="F15F0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90485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46330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98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412658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452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076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07841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00842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185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40576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88937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E78F74-87A2-4F4C-A0EE-01D91CA327E1}" type="datetimeFigureOut">
              <a:rPr lang="ru-RU" smtClean="0"/>
              <a:t>07.10.2019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6977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6E78F74-87A2-4F4C-A0EE-01D91CA327E1}" type="datetimeFigureOut">
              <a:rPr lang="ru-RU" smtClean="0"/>
              <a:t>07.10.2019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46180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78F74-87A2-4F4C-A0EE-01D91CA327E1}" type="datetimeFigureOut">
              <a:rPr lang="ru-RU" smtClean="0"/>
              <a:t>07.10.2019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73743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53723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22661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E78F74-87A2-4F4C-A0EE-01D91CA327E1}" type="datetimeFigureOut">
              <a:rPr lang="ru-RU" smtClean="0"/>
              <a:t>07.10.2019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CA0FD2-4E51-4DB2-86D5-656BCF40E970}" type="slidenum">
              <a:rPr lang="ru-RU" smtClean="0"/>
              <a:t>‹#›</a:t>
            </a:fld>
            <a:endParaRPr lang="ru-RU"/>
          </a:p>
        </p:txBody>
      </p:sp>
    </p:spTree>
    <p:extLst>
      <p:ext uri="{BB962C8B-B14F-4D97-AF65-F5344CB8AC3E}">
        <p14:creationId xmlns:p14="http://schemas.microsoft.com/office/powerpoint/2010/main" val="41719947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4" y="0"/>
            <a:ext cx="11236035" cy="1280890"/>
          </a:xfrm>
        </p:spPr>
        <p:txBody>
          <a:bodyPr>
            <a:noAutofit/>
          </a:bodyPr>
          <a:lstStyle/>
          <a:p>
            <a:pPr algn="ctr"/>
            <a:r>
              <a:rPr lang="ru-RU" sz="6000">
                <a:solidFill>
                  <a:srgbClr val="3B2C62"/>
                </a:solidFill>
                <a:latin typeface="Times New Roman" panose="02020603050405020304" pitchFamily="18" charset="0"/>
                <a:cs typeface="Times New Roman" panose="02020603050405020304" pitchFamily="18" charset="0"/>
              </a:rPr>
              <a:t>ТОП </a:t>
            </a:r>
            <a:r>
              <a:rPr lang="ru-RU" sz="6000" smtClean="0">
                <a:solidFill>
                  <a:srgbClr val="3B2C62"/>
                </a:solidFill>
                <a:latin typeface="Times New Roman" panose="02020603050405020304" pitchFamily="18" charset="0"/>
                <a:cs typeface="Times New Roman" panose="02020603050405020304" pitchFamily="18" charset="0"/>
              </a:rPr>
              <a:t>книг </a:t>
            </a:r>
            <a:r>
              <a:rPr lang="ru-RU" sz="6000" dirty="0">
                <a:solidFill>
                  <a:srgbClr val="3B2C62"/>
                </a:solidFill>
                <a:latin typeface="Times New Roman" panose="02020603050405020304" pitchFamily="18" charset="0"/>
                <a:cs typeface="Times New Roman" panose="02020603050405020304" pitchFamily="18" charset="0"/>
              </a:rPr>
              <a:t>для детей 10-12 лет</a:t>
            </a:r>
          </a:p>
        </p:txBody>
      </p:sp>
      <p:sp>
        <p:nvSpPr>
          <p:cNvPr id="3" name="Подзаголовок 2"/>
          <p:cNvSpPr>
            <a:spLocks noGrp="1"/>
          </p:cNvSpPr>
          <p:nvPr>
            <p:ph type="subTitle" idx="4294967295"/>
          </p:nvPr>
        </p:nvSpPr>
        <p:spPr>
          <a:xfrm>
            <a:off x="4796445" y="2527069"/>
            <a:ext cx="7395556" cy="4248382"/>
          </a:xfrm>
        </p:spPr>
        <p:txBody>
          <a:bodyPr>
            <a:norm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Знаете, чем славились все наши предки? Своим трепетным отношением и любовью к книге. Можно ли это сказать про наших детей? Это напрямую зависит от нас, их родителей. Приучили ли мы их читать, подобрали ли мы то произведение, что заставляет задуматься, показали ли пользу от этого, раскрыли ли красоту мира, что таит книга? Частично это зависит от того, насколько интересные книги для детей </a:t>
            </a:r>
            <a:r>
              <a:rPr lang="ru-RU" sz="2600" dirty="0" smtClean="0">
                <a:latin typeface="Times New Roman" panose="02020603050405020304" pitchFamily="18" charset="0"/>
                <a:cs typeface="Times New Roman" panose="02020603050405020304" pitchFamily="18" charset="0"/>
              </a:rPr>
              <a:t>11-12 </a:t>
            </a:r>
            <a:r>
              <a:rPr lang="ru-RU" sz="2600" dirty="0">
                <a:latin typeface="Times New Roman" panose="02020603050405020304" pitchFamily="18" charset="0"/>
                <a:cs typeface="Times New Roman" panose="02020603050405020304" pitchFamily="18" charset="0"/>
              </a:rPr>
              <a:t>лет мы предлагаем крохам прочитать.</a:t>
            </a:r>
            <a:endParaRPr lang="ru-RU" dirty="0">
              <a:latin typeface="Times New Roman" panose="02020603050405020304" pitchFamily="18" charset="0"/>
              <a:cs typeface="Times New Roman" panose="02020603050405020304" pitchFamily="18" charset="0"/>
            </a:endParaRPr>
          </a:p>
        </p:txBody>
      </p:sp>
      <p:pic>
        <p:nvPicPr>
          <p:cNvPr id="1026" name="Picture 2" descr="Похожее изображени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683" l="780" r="99025"/>
                    </a14:imgEffect>
                  </a14:imgLayer>
                </a14:imgProps>
              </a:ext>
              <a:ext uri="{28A0092B-C50C-407E-A947-70E740481C1C}">
                <a14:useLocalDpi xmlns:a14="http://schemas.microsoft.com/office/drawing/2010/main" val="0"/>
              </a:ext>
            </a:extLst>
          </a:blip>
          <a:srcRect/>
          <a:stretch>
            <a:fillRect/>
          </a:stretch>
        </p:blipFill>
        <p:spPr bwMode="auto">
          <a:xfrm>
            <a:off x="1324126" y="4505497"/>
            <a:ext cx="3069381" cy="188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1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Зарубежная </a:t>
            </a: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классика для </a:t>
            </a:r>
            <a:r>
              <a:rPr lang="ru-RU" sz="4400" dirty="0">
                <a:solidFill>
                  <a:schemeClr val="accent4">
                    <a:lumMod val="50000"/>
                  </a:schemeClr>
                </a:solidFill>
                <a:latin typeface="Times New Roman" panose="02020603050405020304" pitchFamily="18" charset="0"/>
                <a:cs typeface="Times New Roman" panose="02020603050405020304" pitchFamily="18" charset="0"/>
              </a:rPr>
              <a:t>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5660966" y="2269375"/>
            <a:ext cx="6531033" cy="4431464"/>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Оливер – сирота… во всяком случае, так он думает. Ему приходится очень сложно, он проходит серьезную школу жизни, но не утрачивает важных качеств, таких, как справедливость и доброта. А в итоге, он получает огромное наследство.</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49382" y="849282"/>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Чарльз Диккенс «Приключение Оливера Твиста»</a:t>
            </a:r>
            <a:endParaRPr lang="ru-RU" sz="3200" b="1" i="1" dirty="0">
              <a:solidFill>
                <a:srgbClr val="3B2C62"/>
              </a:solidFill>
            </a:endParaRPr>
          </a:p>
        </p:txBody>
      </p:sp>
      <p:pic>
        <p:nvPicPr>
          <p:cNvPr id="10242" name="Picture 2" descr="Картинки по запросу Чарльз Диккенс «Приключение Оливера Твис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124" y="2109355"/>
            <a:ext cx="3603756" cy="4208318"/>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2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Зарубежная </a:t>
            </a: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классика для </a:t>
            </a:r>
            <a:r>
              <a:rPr lang="ru-RU" sz="4400" dirty="0">
                <a:solidFill>
                  <a:schemeClr val="accent4">
                    <a:lumMod val="50000"/>
                  </a:schemeClr>
                </a:solidFill>
                <a:latin typeface="Times New Roman" panose="02020603050405020304" pitchFamily="18" charset="0"/>
                <a:cs typeface="Times New Roman" panose="02020603050405020304" pitchFamily="18" charset="0"/>
              </a:rPr>
              <a:t>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5660966" y="3092335"/>
            <a:ext cx="6531033" cy="3608504"/>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Коренные жители Америки, кто они? Какие у индейцев обычаи и традиции? Это повесть о славных героях о </a:t>
            </a:r>
            <a:r>
              <a:rPr lang="ru-RU" sz="2600" dirty="0" err="1">
                <a:latin typeface="Times New Roman" panose="02020603050405020304" pitchFamily="18" charset="0"/>
                <a:cs typeface="Times New Roman" panose="02020603050405020304" pitchFamily="18" charset="0"/>
              </a:rPr>
              <a:t>Чингачкуке</a:t>
            </a:r>
            <a:r>
              <a:rPr lang="ru-RU" sz="2600" dirty="0">
                <a:latin typeface="Times New Roman" panose="02020603050405020304" pitchFamily="18" charset="0"/>
                <a:cs typeface="Times New Roman" panose="02020603050405020304" pitchFamily="18" charset="0"/>
              </a:rPr>
              <a:t>, о Длинном карабине и других.</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49383" y="849282"/>
            <a:ext cx="11942618"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err="1">
                <a:solidFill>
                  <a:srgbClr val="3B2C62"/>
                </a:solidFill>
                <a:latin typeface="Times New Roman" panose="02020603050405020304" pitchFamily="18" charset="0"/>
                <a:cs typeface="Times New Roman" panose="02020603050405020304" pitchFamily="18" charset="0"/>
              </a:rPr>
              <a:t>Фенимор</a:t>
            </a:r>
            <a:r>
              <a:rPr lang="ru-RU" sz="3200" b="1" i="1" dirty="0">
                <a:solidFill>
                  <a:srgbClr val="3B2C62"/>
                </a:solidFill>
                <a:latin typeface="Times New Roman" panose="02020603050405020304" pitchFamily="18" charset="0"/>
                <a:cs typeface="Times New Roman" panose="02020603050405020304" pitchFamily="18" charset="0"/>
              </a:rPr>
              <a:t> Купер «Последний из могикан»</a:t>
            </a:r>
            <a:endParaRPr lang="ru-RU" sz="3200" b="1" i="1" dirty="0">
              <a:solidFill>
                <a:srgbClr val="3B2C62"/>
              </a:solidFill>
            </a:endParaRPr>
          </a:p>
        </p:txBody>
      </p:sp>
      <p:pic>
        <p:nvPicPr>
          <p:cNvPr id="11266"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596" y="2269375"/>
            <a:ext cx="3150411" cy="3981796"/>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1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Зарубежная </a:t>
            </a: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классика для </a:t>
            </a:r>
            <a:r>
              <a:rPr lang="ru-RU" sz="4400" dirty="0">
                <a:solidFill>
                  <a:schemeClr val="accent4">
                    <a:lumMod val="50000"/>
                  </a:schemeClr>
                </a:solidFill>
                <a:latin typeface="Times New Roman" panose="02020603050405020304" pitchFamily="18" charset="0"/>
                <a:cs typeface="Times New Roman" panose="02020603050405020304" pitchFamily="18" charset="0"/>
              </a:rPr>
              <a:t>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5660966" y="3092335"/>
            <a:ext cx="6531033" cy="3608504"/>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Что за неведомое чудовище, что бороздит океаны? Оказывается, это – подводная лодка, а ее капитан – Немо. При помощи своего корабля Немо исследует подводный мир, а заодно он участвует в какой-то неведомой для случайных пассажиров корабля войне.</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49383" y="849282"/>
            <a:ext cx="11942618"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Жюль Верн «Капитан Немо»</a:t>
            </a:r>
            <a:endParaRPr lang="ru-RU" sz="3200" b="1" i="1" dirty="0">
              <a:solidFill>
                <a:srgbClr val="3B2C62"/>
              </a:solidFill>
            </a:endParaRPr>
          </a:p>
        </p:txBody>
      </p:sp>
      <p:pic>
        <p:nvPicPr>
          <p:cNvPr id="1229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676" y="2169622"/>
            <a:ext cx="3468775" cy="4081981"/>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Зарубежная </a:t>
            </a: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классика для </a:t>
            </a:r>
            <a:r>
              <a:rPr lang="ru-RU" sz="4400" dirty="0">
                <a:solidFill>
                  <a:schemeClr val="accent4">
                    <a:lumMod val="50000"/>
                  </a:schemeClr>
                </a:solidFill>
                <a:latin typeface="Times New Roman" panose="02020603050405020304" pitchFamily="18" charset="0"/>
                <a:cs typeface="Times New Roman" panose="02020603050405020304" pitchFamily="18" charset="0"/>
              </a:rPr>
              <a:t>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5660966" y="3092335"/>
            <a:ext cx="6531033" cy="3608504"/>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Старому рыбаку однажды придется сразиться с акулой, морем, солнцем и жаждой. Сумеет ли он противостоять в этой борьбе?</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49383" y="849282"/>
            <a:ext cx="11942618"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Хемингуэй «Старик и море»</a:t>
            </a:r>
            <a:endParaRPr lang="ru-RU" sz="3200" b="1" i="1" dirty="0">
              <a:solidFill>
                <a:srgbClr val="3B2C62"/>
              </a:solidFill>
            </a:endParaRPr>
          </a:p>
        </p:txBody>
      </p:sp>
      <p:pic>
        <p:nvPicPr>
          <p:cNvPr id="13314" name="Picture 2" descr="Картинки по запросу Хемингуэй «Старик и мо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26" y="1906308"/>
            <a:ext cx="3668279" cy="4162373"/>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8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4" y="0"/>
            <a:ext cx="11236035" cy="1280890"/>
          </a:xfrm>
        </p:spPr>
        <p:txBody>
          <a:bodyPr>
            <a:noAutofit/>
          </a:bodyPr>
          <a:lstStyle/>
          <a:p>
            <a:pPr algn="ctr"/>
            <a:r>
              <a:rPr lang="ru-RU" sz="6000" dirty="0">
                <a:solidFill>
                  <a:schemeClr val="accent4">
                    <a:lumMod val="50000"/>
                  </a:schemeClr>
                </a:solidFill>
                <a:latin typeface="Times New Roman" panose="02020603050405020304" pitchFamily="18" charset="0"/>
                <a:cs typeface="Times New Roman" panose="02020603050405020304" pitchFamily="18" charset="0"/>
              </a:rPr>
              <a:t>Как </a:t>
            </a:r>
            <a:r>
              <a:rPr lang="ru-RU" sz="6000" dirty="0" smtClean="0">
                <a:solidFill>
                  <a:schemeClr val="accent4">
                    <a:lumMod val="50000"/>
                  </a:schemeClr>
                </a:solidFill>
                <a:latin typeface="Times New Roman" panose="02020603050405020304" pitchFamily="18" charset="0"/>
                <a:cs typeface="Times New Roman" panose="02020603050405020304" pitchFamily="18" charset="0"/>
              </a:rPr>
              <a:t>выбирать книгу ребенку</a:t>
            </a:r>
            <a:endParaRPr lang="ru-RU" sz="6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4796445" y="1670858"/>
            <a:ext cx="7395556" cy="5112327"/>
          </a:xfrm>
        </p:spPr>
        <p:txBody>
          <a:bodyPr>
            <a:normAutofit/>
          </a:bodyPr>
          <a:lstStyle/>
          <a:p>
            <a:pPr marL="0" indent="0">
              <a:buNone/>
            </a:pPr>
            <a:r>
              <a:rPr lang="ru-RU" sz="2600" dirty="0" smtClean="0">
                <a:latin typeface="Times New Roman" panose="02020603050405020304" pitchFamily="18" charset="0"/>
                <a:cs typeface="Times New Roman" panose="02020603050405020304" pitchFamily="18" charset="0"/>
              </a:rPr>
              <a:t>   Представляем Вашему вниманию </a:t>
            </a:r>
            <a:r>
              <a:rPr lang="ru-RU" sz="2600" dirty="0">
                <a:latin typeface="Times New Roman" panose="02020603050405020304" pitchFamily="18" charset="0"/>
                <a:cs typeface="Times New Roman" panose="02020603050405020304" pitchFamily="18" charset="0"/>
              </a:rPr>
              <a:t>примерный список интересных, мудрых, а иногда и весёлых изданий.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  Важно</a:t>
            </a:r>
            <a:r>
              <a:rPr lang="ru-RU" sz="2600" dirty="0">
                <a:latin typeface="Times New Roman" panose="02020603050405020304" pitchFamily="18" charset="0"/>
                <a:cs typeface="Times New Roman" panose="02020603050405020304" pitchFamily="18" charset="0"/>
              </a:rPr>
              <a:t>, чтобы эти произведения были не по программе. Ещё одно требование – книга должна развивать и учить чему-то новому. </a:t>
            </a:r>
          </a:p>
          <a:p>
            <a:pPr marL="0" indent="0">
              <a:buNone/>
            </a:pPr>
            <a:r>
              <a:rPr lang="ru-RU" sz="2600" dirty="0" smtClean="0">
                <a:latin typeface="Times New Roman" panose="02020603050405020304" pitchFamily="18" charset="0"/>
                <a:cs typeface="Times New Roman" panose="02020603050405020304" pitchFamily="18" charset="0"/>
              </a:rPr>
              <a:t>   Предварительно </a:t>
            </a:r>
            <a:r>
              <a:rPr lang="ru-RU" sz="2600" dirty="0">
                <a:latin typeface="Times New Roman" panose="02020603050405020304" pitchFamily="18" charset="0"/>
                <a:cs typeface="Times New Roman" panose="02020603050405020304" pitchFamily="18" charset="0"/>
              </a:rPr>
              <a:t>прочитайте </a:t>
            </a:r>
            <a:r>
              <a:rPr lang="ru-RU" sz="2600" dirty="0" smtClean="0">
                <a:latin typeface="Times New Roman" panose="02020603050405020304" pitchFamily="18" charset="0"/>
                <a:cs typeface="Times New Roman" panose="02020603050405020304" pitchFamily="18" charset="0"/>
              </a:rPr>
              <a:t>книги </a:t>
            </a:r>
            <a:r>
              <a:rPr lang="ru-RU" sz="2600" dirty="0">
                <a:latin typeface="Times New Roman" panose="02020603050405020304" pitchFamily="18" charset="0"/>
                <a:cs typeface="Times New Roman" panose="02020603050405020304" pitchFamily="18" charset="0"/>
              </a:rPr>
              <a:t>сами, или хотя бы ознакомьтесь с содержанием и отзывами о публикациях</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Не </a:t>
            </a:r>
            <a:r>
              <a:rPr lang="ru-RU" sz="2600" dirty="0">
                <a:latin typeface="Times New Roman" panose="02020603050405020304" pitchFamily="18" charset="0"/>
                <a:cs typeface="Times New Roman" panose="02020603050405020304" pitchFamily="18" charset="0"/>
              </a:rPr>
              <a:t>ограничивает жанры. </a:t>
            </a:r>
            <a:r>
              <a:rPr lang="ru-RU" sz="2600" dirty="0" smtClean="0">
                <a:latin typeface="Times New Roman" panose="02020603050405020304" pitchFamily="18" charset="0"/>
                <a:cs typeface="Times New Roman" panose="02020603050405020304" pitchFamily="18" charset="0"/>
              </a:rPr>
              <a:t>Ориентируйтесь </a:t>
            </a:r>
            <a:r>
              <a:rPr lang="ru-RU" sz="2600" dirty="0">
                <a:latin typeface="Times New Roman" panose="02020603050405020304" pitchFamily="18" charset="0"/>
                <a:cs typeface="Times New Roman" panose="02020603050405020304" pitchFamily="18" charset="0"/>
              </a:rPr>
              <a:t>на своего </a:t>
            </a:r>
            <a:r>
              <a:rPr lang="ru-RU" sz="2600" dirty="0" smtClean="0">
                <a:latin typeface="Times New Roman" panose="02020603050405020304" pitchFamily="18" charset="0"/>
                <a:cs typeface="Times New Roman" panose="02020603050405020304" pitchFamily="18" charset="0"/>
              </a:rPr>
              <a:t>ребенка, </a:t>
            </a:r>
            <a:r>
              <a:rPr lang="ru-RU" sz="2600" dirty="0">
                <a:latin typeface="Times New Roman" panose="02020603050405020304" pitchFamily="18" charset="0"/>
                <a:cs typeface="Times New Roman" panose="02020603050405020304" pitchFamily="18" charset="0"/>
              </a:rPr>
              <a:t>его уровень развития и интересы.</a:t>
            </a:r>
          </a:p>
        </p:txBody>
      </p:sp>
      <p:pic>
        <p:nvPicPr>
          <p:cNvPr id="2050" name="Picture 2" descr="Похожее изображени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6" b="100000" l="422" r="99156"/>
                    </a14:imgEffect>
                  </a14:imgLayer>
                </a14:imgProps>
              </a:ext>
              <a:ext uri="{28A0092B-C50C-407E-A947-70E740481C1C}">
                <a14:useLocalDpi xmlns:a14="http://schemas.microsoft.com/office/drawing/2010/main" val="0"/>
              </a:ext>
            </a:extLst>
          </a:blip>
          <a:srcRect/>
          <a:stretch>
            <a:fillRect/>
          </a:stretch>
        </p:blipFill>
        <p:spPr bwMode="auto">
          <a:xfrm>
            <a:off x="1394172" y="3144233"/>
            <a:ext cx="2911821" cy="285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3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Русская классика для 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6040438" y="2892829"/>
            <a:ext cx="6151562" cy="3808009"/>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solidFill>
                  <a:srgbClr val="3B2C62"/>
                </a:solidFill>
                <a:latin typeface="Times New Roman" panose="02020603050405020304" pitchFamily="18" charset="0"/>
                <a:cs typeface="Times New Roman" panose="02020603050405020304" pitchFamily="18" charset="0"/>
              </a:rPr>
              <a:t>В результате научных опытов появляется человек, который может дышать и в воде жабрами, и на суше легкими. И однажды об этом человеке узнают другие люди кроме ученого-изобретателя.</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66254" y="834043"/>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Беляев Александр «Человек-амфибия»</a:t>
            </a:r>
            <a:endParaRPr lang="ru-RU" sz="3200" b="1" i="1" dirty="0">
              <a:solidFill>
                <a:srgbClr val="3B2C62"/>
              </a:solidFill>
            </a:endParaRPr>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536" y="2127418"/>
            <a:ext cx="3499657" cy="4029688"/>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6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Русская классика для 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6040438" y="2892829"/>
            <a:ext cx="6151562" cy="3808009"/>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solidFill>
                  <a:srgbClr val="3B2C62"/>
                </a:solidFill>
                <a:latin typeface="Times New Roman" panose="02020603050405020304" pitchFamily="18" charset="0"/>
                <a:cs typeface="Times New Roman" panose="02020603050405020304" pitchFamily="18" charset="0"/>
              </a:rPr>
              <a:t>Каждый рассказ – это знакомство с особенностями характеров разных людей, их привычками и образом жизни. Автор умело раскрывает мотивы человека, которые руководят им в той или иной ситуации.</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66254" y="834043"/>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Чехов А.П. Рассказы</a:t>
            </a:r>
            <a:endParaRPr lang="ru-RU" sz="3200" b="1" i="1" dirty="0">
              <a:solidFill>
                <a:srgbClr val="3B2C62"/>
              </a:solidFill>
            </a:endParaRPr>
          </a:p>
        </p:txBody>
      </p:sp>
      <p:pic>
        <p:nvPicPr>
          <p:cNvPr id="4098" name="Picture 2" descr="Картинки по запросу Чехов А.П. Рассказ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361" y="2169622"/>
            <a:ext cx="3651654" cy="4189614"/>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Русская классика для 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6040438" y="3549535"/>
            <a:ext cx="6151562" cy="3151303"/>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solidFill>
                  <a:srgbClr val="3B2C62"/>
                </a:solidFill>
                <a:latin typeface="Times New Roman" panose="02020603050405020304" pitchFamily="18" charset="0"/>
                <a:cs typeface="Times New Roman" panose="02020603050405020304" pitchFamily="18" charset="0"/>
              </a:rPr>
              <a:t>«Сказка – ложь…» Правда, в каждой сказке автор рассказывает о старинных обычаях нашего народа, описывает красоту природы.</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66254" y="834043"/>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Пушкин А.С. Сказки</a:t>
            </a:r>
            <a:endParaRPr lang="ru-RU" sz="3200" b="1" i="1" dirty="0">
              <a:solidFill>
                <a:srgbClr val="3B2C62"/>
              </a:solidFill>
            </a:endParaRPr>
          </a:p>
        </p:txBody>
      </p:sp>
      <p:pic>
        <p:nvPicPr>
          <p:cNvPr id="5122" name="Picture 2" descr="Картинки по запросу Пушкин А.С. Сказ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047" y="2143688"/>
            <a:ext cx="3576839" cy="3993039"/>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6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Русская классика для 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6040438" y="3549535"/>
            <a:ext cx="6151562" cy="3151303"/>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solidFill>
                  <a:srgbClr val="3B2C62"/>
                </a:solidFill>
                <a:latin typeface="Times New Roman" panose="02020603050405020304" pitchFamily="18" charset="0"/>
                <a:cs typeface="Times New Roman" panose="02020603050405020304" pitchFamily="18" charset="0"/>
              </a:rPr>
              <a:t>Иван Тимофеевич приезжает в глухую деревню. А там он влюбляется в девушку, про которою рассказывали, что она обладает особыми способностями.</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66254" y="834043"/>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Куприн «Олеся»</a:t>
            </a:r>
            <a:endParaRPr lang="ru-RU" sz="3200" b="1" i="1" dirty="0">
              <a:solidFill>
                <a:srgbClr val="3B2C62"/>
              </a:solidFill>
            </a:endParaRPr>
          </a:p>
        </p:txBody>
      </p:sp>
      <p:pic>
        <p:nvPicPr>
          <p:cNvPr id="614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551" y="2144684"/>
            <a:ext cx="3738917" cy="4045557"/>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8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Русская классика для 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6040438" y="3549535"/>
            <a:ext cx="6151562" cy="3151303"/>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Роман состоит из нескольких частей, в которых рассказывается про Печорина. Раскрываются морально-этические вопросы.</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66254" y="834043"/>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Лермонтов М.Ю. «Герой нашего времени»</a:t>
            </a:r>
            <a:endParaRPr lang="ru-RU" sz="3200" b="1" i="1" dirty="0">
              <a:solidFill>
                <a:srgbClr val="3B2C62"/>
              </a:solidFill>
            </a:endParaRPr>
          </a:p>
        </p:txBody>
      </p:sp>
      <p:pic>
        <p:nvPicPr>
          <p:cNvPr id="7170" name="Picture 2" descr="Лермонтов М. Ю. &quot;Герой нашего времени&quot;"/>
          <p:cNvPicPr>
            <a:picLocks noChangeAspect="1" noChangeArrowheads="1"/>
          </p:cNvPicPr>
          <p:nvPr/>
        </p:nvPicPr>
        <p:blipFill rotWithShape="1">
          <a:blip r:embed="rId2">
            <a:extLst>
              <a:ext uri="{28A0092B-C50C-407E-A947-70E740481C1C}">
                <a14:useLocalDpi xmlns:a14="http://schemas.microsoft.com/office/drawing/2010/main" val="0"/>
              </a:ext>
            </a:extLst>
          </a:blip>
          <a:srcRect l="2458" t="2079" r="1961" b="2072"/>
          <a:stretch/>
        </p:blipFill>
        <p:spPr bwMode="auto">
          <a:xfrm>
            <a:off x="1471352" y="2244436"/>
            <a:ext cx="3541222" cy="3938863"/>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0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Зарубежная </a:t>
            </a: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классика для </a:t>
            </a:r>
            <a:r>
              <a:rPr lang="ru-RU" sz="4400" dirty="0">
                <a:solidFill>
                  <a:schemeClr val="accent4">
                    <a:lumMod val="50000"/>
                  </a:schemeClr>
                </a:solidFill>
                <a:latin typeface="Times New Roman" panose="02020603050405020304" pitchFamily="18" charset="0"/>
                <a:cs typeface="Times New Roman" panose="02020603050405020304" pitchFamily="18" charset="0"/>
              </a:rPr>
              <a:t>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5004262" y="1853738"/>
            <a:ext cx="7187738" cy="4847101"/>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Гекельберри </a:t>
            </a:r>
            <a:r>
              <a:rPr lang="ru-RU" sz="2600" dirty="0">
                <a:latin typeface="Times New Roman" panose="02020603050405020304" pitchFamily="18" charset="0"/>
                <a:cs typeface="Times New Roman" panose="02020603050405020304" pitchFamily="18" charset="0"/>
              </a:rPr>
              <a:t>улыбнулась звезда, и он находит клад. Естественно, его жизнь в корне изменилась после этого события. Он теперь не беспризорный, у него есть дом, и есть опекун. Но понравится ли мальчишке такая жизнь? Конечно, его потянуло на просторы, и он отправляется со своим другом на плоту по </a:t>
            </a:r>
            <a:r>
              <a:rPr lang="ru-RU" sz="2600" dirty="0" smtClean="0">
                <a:latin typeface="Times New Roman" panose="02020603050405020304" pitchFamily="18" charset="0"/>
                <a:cs typeface="Times New Roman" panose="02020603050405020304" pitchFamily="18" charset="0"/>
              </a:rPr>
              <a:t>реке. </a:t>
            </a:r>
          </a:p>
          <a:p>
            <a:pPr marL="0" indent="0">
              <a:buNone/>
            </a:pPr>
            <a:r>
              <a:rPr lang="ru-RU" sz="2600" dirty="0" smtClean="0">
                <a:latin typeface="Times New Roman" panose="02020603050405020304" pitchFamily="18" charset="0"/>
                <a:cs typeface="Times New Roman" panose="02020603050405020304" pitchFamily="18" charset="0"/>
              </a:rPr>
              <a:t>   Том </a:t>
            </a:r>
            <a:r>
              <a:rPr lang="ru-RU" sz="2600" dirty="0">
                <a:latin typeface="Times New Roman" panose="02020603050405020304" pitchFamily="18" charset="0"/>
                <a:cs typeface="Times New Roman" panose="02020603050405020304" pitchFamily="18" charset="0"/>
              </a:rPr>
              <a:t>– шустрый мальчик, который имеет свою точку зрения по всем важным вопросам. Он хитрый, умный и предприимчивый выдумщик. Но самое важное, что Том – отличный, верный друг.</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32757" y="731519"/>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Марк Твен «Приключения Гекельберри Финна</a:t>
            </a:r>
            <a:r>
              <a:rPr lang="ru-RU" sz="3200" b="1" i="1" dirty="0" smtClean="0">
                <a:solidFill>
                  <a:srgbClr val="3B2C62"/>
                </a:solidFill>
                <a:latin typeface="Times New Roman" panose="02020603050405020304" pitchFamily="18" charset="0"/>
                <a:cs typeface="Times New Roman" panose="02020603050405020304" pitchFamily="18" charset="0"/>
              </a:rPr>
              <a:t>».</a:t>
            </a:r>
          </a:p>
          <a:p>
            <a:pPr algn="ctr"/>
            <a:r>
              <a:rPr lang="ru-RU" sz="3200" b="1" i="1" dirty="0" smtClean="0">
                <a:solidFill>
                  <a:srgbClr val="3B2C62"/>
                </a:solidFill>
                <a:latin typeface="Times New Roman" panose="02020603050405020304" pitchFamily="18" charset="0"/>
                <a:cs typeface="Times New Roman" panose="02020603050405020304" pitchFamily="18" charset="0"/>
              </a:rPr>
              <a:t> </a:t>
            </a:r>
            <a:r>
              <a:rPr lang="ru-RU" sz="3200" b="1" i="1" dirty="0">
                <a:solidFill>
                  <a:srgbClr val="3B2C62"/>
                </a:solidFill>
                <a:latin typeface="Times New Roman" panose="02020603050405020304" pitchFamily="18" charset="0"/>
                <a:cs typeface="Times New Roman" panose="02020603050405020304" pitchFamily="18" charset="0"/>
              </a:rPr>
              <a:t>«Приключения Тома </a:t>
            </a:r>
            <a:r>
              <a:rPr lang="ru-RU" sz="3200" b="1" i="1" dirty="0" err="1" smtClean="0">
                <a:solidFill>
                  <a:srgbClr val="3B2C62"/>
                </a:solidFill>
                <a:latin typeface="Times New Roman" panose="02020603050405020304" pitchFamily="18" charset="0"/>
                <a:cs typeface="Times New Roman" panose="02020603050405020304" pitchFamily="18" charset="0"/>
              </a:rPr>
              <a:t>Сойера</a:t>
            </a:r>
            <a:r>
              <a:rPr lang="ru-RU" sz="3200" b="1" i="1" dirty="0" smtClean="0">
                <a:solidFill>
                  <a:srgbClr val="3B2C62"/>
                </a:solidFill>
                <a:latin typeface="Times New Roman" panose="02020603050405020304" pitchFamily="18" charset="0"/>
                <a:cs typeface="Times New Roman" panose="02020603050405020304" pitchFamily="18" charset="0"/>
              </a:rPr>
              <a:t>»</a:t>
            </a:r>
            <a:endParaRPr lang="ru-RU" sz="3200" b="1" i="1" dirty="0">
              <a:solidFill>
                <a:srgbClr val="3B2C62"/>
              </a:solidFill>
            </a:endParaRPr>
          </a:p>
        </p:txBody>
      </p:sp>
      <p:pic>
        <p:nvPicPr>
          <p:cNvPr id="8194" name="Picture 2" descr="Картинки по запросу Марк Твен «Приключения Гекльберри Финна». «Приключения Тома Сойер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049" y="2300766"/>
            <a:ext cx="3388637" cy="3953044"/>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6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947651"/>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Зарубежная </a:t>
            </a:r>
            <a:r>
              <a:rPr lang="ru-RU" sz="4400" dirty="0" smtClean="0">
                <a:solidFill>
                  <a:schemeClr val="accent4">
                    <a:lumMod val="50000"/>
                  </a:schemeClr>
                </a:solidFill>
                <a:latin typeface="Times New Roman" panose="02020603050405020304" pitchFamily="18" charset="0"/>
                <a:cs typeface="Times New Roman" panose="02020603050405020304" pitchFamily="18" charset="0"/>
              </a:rPr>
              <a:t>классика для </a:t>
            </a:r>
            <a:r>
              <a:rPr lang="ru-RU" sz="4400" dirty="0">
                <a:solidFill>
                  <a:schemeClr val="accent4">
                    <a:lumMod val="50000"/>
                  </a:schemeClr>
                </a:solidFill>
                <a:latin typeface="Times New Roman" panose="02020603050405020304" pitchFamily="18" charset="0"/>
                <a:cs typeface="Times New Roman" panose="02020603050405020304" pitchFamily="18" charset="0"/>
              </a:rPr>
              <a:t>детей</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5004262" y="2269375"/>
            <a:ext cx="7187738" cy="4431464"/>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Что может быть увлекательней, чем путешествия? Читатели познакомятся с разными странами, где побывали герои знаменитого романа. Узнают о традициях, которые существовали в те далекие времена. А еще убедятся, как важно иметь хороших </a:t>
            </a:r>
            <a:r>
              <a:rPr lang="ru-RU" sz="2600" dirty="0" smtClean="0">
                <a:latin typeface="Times New Roman" panose="02020603050405020304" pitchFamily="18" charset="0"/>
                <a:cs typeface="Times New Roman" panose="02020603050405020304" pitchFamily="18" charset="0"/>
              </a:rPr>
              <a:t>друзей, которые </a:t>
            </a:r>
            <a:r>
              <a:rPr lang="ru-RU" sz="2600" dirty="0">
                <a:latin typeface="Times New Roman" panose="02020603050405020304" pitchFamily="18" charset="0"/>
                <a:cs typeface="Times New Roman" panose="02020603050405020304" pitchFamily="18" charset="0"/>
              </a:rPr>
              <a:t>не бросят в беде.</a:t>
            </a:r>
            <a:endParaRPr lang="ru-RU" sz="2600" dirty="0" smtClean="0">
              <a:solidFill>
                <a:srgbClr val="3B2C62"/>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232757" y="731519"/>
            <a:ext cx="12025745" cy="7703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rgbClr val="3B2C62"/>
                </a:solidFill>
                <a:latin typeface="Times New Roman" panose="02020603050405020304" pitchFamily="18" charset="0"/>
                <a:cs typeface="Times New Roman" panose="02020603050405020304" pitchFamily="18" charset="0"/>
              </a:rPr>
              <a:t>Жюль Верн «Дети капитана Гранта»</a:t>
            </a:r>
            <a:endParaRPr lang="ru-RU" sz="3200" b="1" i="1" dirty="0">
              <a:solidFill>
                <a:srgbClr val="3B2C62"/>
              </a:solidFill>
            </a:endParaRPr>
          </a:p>
        </p:txBody>
      </p:sp>
      <p:pic>
        <p:nvPicPr>
          <p:cNvPr id="9218" name="Picture 2" descr="Картинки по запросу Жюль Верн «Дети капитана Гранта»"/>
          <p:cNvPicPr>
            <a:picLocks noChangeAspect="1" noChangeArrowheads="1"/>
          </p:cNvPicPr>
          <p:nvPr/>
        </p:nvPicPr>
        <p:blipFill rotWithShape="1">
          <a:blip r:embed="rId2">
            <a:extLst>
              <a:ext uri="{28A0092B-C50C-407E-A947-70E740481C1C}">
                <a14:useLocalDpi xmlns:a14="http://schemas.microsoft.com/office/drawing/2010/main" val="0"/>
              </a:ext>
            </a:extLst>
          </a:blip>
          <a:srcRect l="3166" r="3859"/>
          <a:stretch/>
        </p:blipFill>
        <p:spPr bwMode="auto">
          <a:xfrm>
            <a:off x="972589" y="2183475"/>
            <a:ext cx="3349444" cy="4189762"/>
          </a:xfrm>
          <a:prstGeom prst="rect">
            <a:avLst/>
          </a:prstGeom>
          <a:noFill/>
          <a:effectLst>
            <a:glow rad="139700">
              <a:schemeClr val="accent5">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13617"/>
      </p:ext>
    </p:extLst>
  </p:cSld>
  <p:clrMapOvr>
    <a:masterClrMapping/>
  </p:clrMapOvr>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366</TotalTime>
  <Words>696</Words>
  <Application>Microsoft Office PowerPoint</Application>
  <PresentationFormat>Широкоэкранный</PresentationFormat>
  <Paragraphs>42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Century Gothic</vt:lpstr>
      <vt:lpstr>Times New Roman</vt:lpstr>
      <vt:lpstr>Wingdings 3</vt:lpstr>
      <vt:lpstr>Легкий дым</vt:lpstr>
      <vt:lpstr>ТОП книг для детей 10-12 лет</vt:lpstr>
      <vt:lpstr>Как выбирать книгу ребенку</vt:lpstr>
      <vt:lpstr>Русская классика для детей</vt:lpstr>
      <vt:lpstr>Русская классика для детей</vt:lpstr>
      <vt:lpstr>Русская классика для детей</vt:lpstr>
      <vt:lpstr>Русская классика для детей</vt:lpstr>
      <vt:lpstr>Русская классика для детей</vt:lpstr>
      <vt:lpstr>Зарубежная классика для детей</vt:lpstr>
      <vt:lpstr>Зарубежная классика для детей</vt:lpstr>
      <vt:lpstr>Зарубежная классика для детей</vt:lpstr>
      <vt:lpstr>Зарубежная классика для детей</vt:lpstr>
      <vt:lpstr>Зарубежная классика для детей</vt:lpstr>
      <vt:lpstr>Зарубежная классика для детей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читать в 7-8 лет</dc:title>
  <dc:creator>Biblioteka_02</dc:creator>
  <cp:lastModifiedBy>Biblioteka_02</cp:lastModifiedBy>
  <cp:revision>26</cp:revision>
  <dcterms:created xsi:type="dcterms:W3CDTF">2019-10-03T08:43:05Z</dcterms:created>
  <dcterms:modified xsi:type="dcterms:W3CDTF">2019-10-07T05:56:30Z</dcterms:modified>
</cp:coreProperties>
</file>