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Lst>
  <p:sldIdLst>
    <p:sldId id="256" r:id="rId2"/>
    <p:sldId id="267" r:id="rId3"/>
    <p:sldId id="259" r:id="rId4"/>
    <p:sldId id="260" r:id="rId5"/>
    <p:sldId id="261" r:id="rId6"/>
    <p:sldId id="268" r:id="rId7"/>
    <p:sldId id="269" r:id="rId8"/>
    <p:sldId id="270" r:id="rId9"/>
    <p:sldId id="271" r:id="rId10"/>
    <p:sldId id="272" r:id="rId11"/>
    <p:sldId id="273" r:id="rId12"/>
    <p:sldId id="274" r:id="rId13"/>
    <p:sldId id="275" r:id="rId14"/>
    <p:sldId id="276" r:id="rId15"/>
    <p:sldId id="277" r:id="rId16"/>
    <p:sldId id="278" r:id="rId17"/>
    <p:sldId id="279" r:id="rId18"/>
    <p:sldId id="280" r:id="rId19"/>
    <p:sldId id="281" r:id="rId20"/>
    <p:sldId id="282" r:id="rId21"/>
    <p:sldId id="283"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5F05"/>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26E78F74-87A2-4F4C-A0EE-01D91CA327E1}" type="datetimeFigureOut">
              <a:rPr lang="ru-RU" smtClean="0"/>
              <a:t>04.10.2019</a:t>
            </a:fld>
            <a:endParaRPr lang="ru-RU"/>
          </a:p>
        </p:txBody>
      </p:sp>
      <p:sp>
        <p:nvSpPr>
          <p:cNvPr id="5" name="Footer Placeholder 4"/>
          <p:cNvSpPr>
            <a:spLocks noGrp="1"/>
          </p:cNvSpPr>
          <p:nvPr>
            <p:ph type="ftr" sz="quarter" idx="11"/>
          </p:nvPr>
        </p:nvSpPr>
        <p:spPr/>
        <p:txBody>
          <a:bodyPr/>
          <a:lstStyle/>
          <a:p>
            <a:endParaRPr lang="ru-RU"/>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B0CA0FD2-4E51-4DB2-86D5-656BCF40E970}" type="slidenum">
              <a:rPr lang="ru-RU" smtClean="0"/>
              <a:t>‹#›</a:t>
            </a:fld>
            <a:endParaRPr lang="ru-RU"/>
          </a:p>
        </p:txBody>
      </p:sp>
    </p:spTree>
    <p:extLst>
      <p:ext uri="{BB962C8B-B14F-4D97-AF65-F5344CB8AC3E}">
        <p14:creationId xmlns:p14="http://schemas.microsoft.com/office/powerpoint/2010/main" val="904856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6E78F74-87A2-4F4C-A0EE-01D91CA327E1}" type="datetimeFigureOut">
              <a:rPr lang="ru-RU" smtClean="0"/>
              <a:t>04.10.2019</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0CA0FD2-4E51-4DB2-86D5-656BCF40E970}" type="slidenum">
              <a:rPr lang="ru-RU" smtClean="0"/>
              <a:t>‹#›</a:t>
            </a:fld>
            <a:endParaRPr lang="ru-RU"/>
          </a:p>
        </p:txBody>
      </p:sp>
    </p:spTree>
    <p:extLst>
      <p:ext uri="{BB962C8B-B14F-4D97-AF65-F5344CB8AC3E}">
        <p14:creationId xmlns:p14="http://schemas.microsoft.com/office/powerpoint/2010/main" val="1463305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6E78F74-87A2-4F4C-A0EE-01D91CA327E1}" type="datetimeFigureOut">
              <a:rPr lang="ru-RU" smtClean="0"/>
              <a:t>04.10.2019</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0CA0FD2-4E51-4DB2-86D5-656BCF40E970}" type="slidenum">
              <a:rPr lang="ru-RU" smtClean="0"/>
              <a:t>‹#›</a:t>
            </a:fld>
            <a:endParaRPr lang="ru-RU"/>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509877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26E78F74-87A2-4F4C-A0EE-01D91CA327E1}" type="datetimeFigureOut">
              <a:rPr lang="ru-RU" smtClean="0"/>
              <a:t>04.10.2019</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0CA0FD2-4E51-4DB2-86D5-656BCF40E970}" type="slidenum">
              <a:rPr lang="ru-RU" smtClean="0"/>
              <a:t>‹#›</a:t>
            </a:fld>
            <a:endParaRPr lang="ru-RU"/>
          </a:p>
        </p:txBody>
      </p:sp>
    </p:spTree>
    <p:extLst>
      <p:ext uri="{BB962C8B-B14F-4D97-AF65-F5344CB8AC3E}">
        <p14:creationId xmlns:p14="http://schemas.microsoft.com/office/powerpoint/2010/main" val="41265847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26E78F74-87A2-4F4C-A0EE-01D91CA327E1}" type="datetimeFigureOut">
              <a:rPr lang="ru-RU" smtClean="0"/>
              <a:t>04.10.2019</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0CA0FD2-4E51-4DB2-86D5-656BCF40E970}" type="slidenum">
              <a:rPr lang="ru-RU" smtClean="0"/>
              <a:t>‹#›</a:t>
            </a:fld>
            <a:endParaRPr lang="ru-RU"/>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3745220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26E78F74-87A2-4F4C-A0EE-01D91CA327E1}" type="datetimeFigureOut">
              <a:rPr lang="ru-RU" smtClean="0"/>
              <a:t>04.10.2019</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0CA0FD2-4E51-4DB2-86D5-656BCF40E970}" type="slidenum">
              <a:rPr lang="ru-RU" smtClean="0"/>
              <a:t>‹#›</a:t>
            </a:fld>
            <a:endParaRPr lang="ru-RU"/>
          </a:p>
        </p:txBody>
      </p:sp>
    </p:spTree>
    <p:extLst>
      <p:ext uri="{BB962C8B-B14F-4D97-AF65-F5344CB8AC3E}">
        <p14:creationId xmlns:p14="http://schemas.microsoft.com/office/powerpoint/2010/main" val="107685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6E78F74-87A2-4F4C-A0EE-01D91CA327E1}" type="datetimeFigureOut">
              <a:rPr lang="ru-RU" smtClean="0"/>
              <a:t>04.10.2019</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0CA0FD2-4E51-4DB2-86D5-656BCF40E970}" type="slidenum">
              <a:rPr lang="ru-RU" smtClean="0"/>
              <a:t>‹#›</a:t>
            </a:fld>
            <a:endParaRPr lang="ru-RU"/>
          </a:p>
        </p:txBody>
      </p:sp>
    </p:spTree>
    <p:extLst>
      <p:ext uri="{BB962C8B-B14F-4D97-AF65-F5344CB8AC3E}">
        <p14:creationId xmlns:p14="http://schemas.microsoft.com/office/powerpoint/2010/main" val="10784186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6E78F74-87A2-4F4C-A0EE-01D91CA327E1}" type="datetimeFigureOut">
              <a:rPr lang="ru-RU" smtClean="0"/>
              <a:t>04.10.2019</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0CA0FD2-4E51-4DB2-86D5-656BCF40E970}" type="slidenum">
              <a:rPr lang="ru-RU" smtClean="0"/>
              <a:t>‹#›</a:t>
            </a:fld>
            <a:endParaRPr lang="ru-RU"/>
          </a:p>
        </p:txBody>
      </p:sp>
    </p:spTree>
    <p:extLst>
      <p:ext uri="{BB962C8B-B14F-4D97-AF65-F5344CB8AC3E}">
        <p14:creationId xmlns:p14="http://schemas.microsoft.com/office/powerpoint/2010/main" val="2008429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6E78F74-87A2-4F4C-A0EE-01D91CA327E1}" type="datetimeFigureOut">
              <a:rPr lang="ru-RU" smtClean="0"/>
              <a:t>04.10.2019</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0CA0FD2-4E51-4DB2-86D5-656BCF40E970}" type="slidenum">
              <a:rPr lang="ru-RU" smtClean="0"/>
              <a:t>‹#›</a:t>
            </a:fld>
            <a:endParaRPr lang="ru-RU"/>
          </a:p>
        </p:txBody>
      </p:sp>
    </p:spTree>
    <p:extLst>
      <p:ext uri="{BB962C8B-B14F-4D97-AF65-F5344CB8AC3E}">
        <p14:creationId xmlns:p14="http://schemas.microsoft.com/office/powerpoint/2010/main" val="118598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6E78F74-87A2-4F4C-A0EE-01D91CA327E1}" type="datetimeFigureOut">
              <a:rPr lang="ru-RU" smtClean="0"/>
              <a:t>04.10.2019</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0CA0FD2-4E51-4DB2-86D5-656BCF40E970}" type="slidenum">
              <a:rPr lang="ru-RU" smtClean="0"/>
              <a:t>‹#›</a:t>
            </a:fld>
            <a:endParaRPr lang="ru-RU"/>
          </a:p>
        </p:txBody>
      </p:sp>
    </p:spTree>
    <p:extLst>
      <p:ext uri="{BB962C8B-B14F-4D97-AF65-F5344CB8AC3E}">
        <p14:creationId xmlns:p14="http://schemas.microsoft.com/office/powerpoint/2010/main" val="4057645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26E78F74-87A2-4F4C-A0EE-01D91CA327E1}" type="datetimeFigureOut">
              <a:rPr lang="ru-RU" smtClean="0"/>
              <a:t>04.10.2019</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B0CA0FD2-4E51-4DB2-86D5-656BCF40E970}" type="slidenum">
              <a:rPr lang="ru-RU" smtClean="0"/>
              <a:t>‹#›</a:t>
            </a:fld>
            <a:endParaRPr lang="ru-RU"/>
          </a:p>
        </p:txBody>
      </p:sp>
    </p:spTree>
    <p:extLst>
      <p:ext uri="{BB962C8B-B14F-4D97-AF65-F5344CB8AC3E}">
        <p14:creationId xmlns:p14="http://schemas.microsoft.com/office/powerpoint/2010/main" val="1889373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26E78F74-87A2-4F4C-A0EE-01D91CA327E1}" type="datetimeFigureOut">
              <a:rPr lang="ru-RU" smtClean="0"/>
              <a:t>04.10.2019</a:t>
            </a:fld>
            <a:endParaRPr lang="ru-RU"/>
          </a:p>
        </p:txBody>
      </p:sp>
      <p:sp>
        <p:nvSpPr>
          <p:cNvPr id="8" name="Footer Placeholder 7"/>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B0CA0FD2-4E51-4DB2-86D5-656BCF40E970}" type="slidenum">
              <a:rPr lang="ru-RU" smtClean="0"/>
              <a:t>‹#›</a:t>
            </a:fld>
            <a:endParaRPr lang="ru-RU"/>
          </a:p>
        </p:txBody>
      </p:sp>
    </p:spTree>
    <p:extLst>
      <p:ext uri="{BB962C8B-B14F-4D97-AF65-F5344CB8AC3E}">
        <p14:creationId xmlns:p14="http://schemas.microsoft.com/office/powerpoint/2010/main" val="369773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26E78F74-87A2-4F4C-A0EE-01D91CA327E1}" type="datetimeFigureOut">
              <a:rPr lang="ru-RU" smtClean="0"/>
              <a:t>04.10.2019</a:t>
            </a:fld>
            <a:endParaRPr lang="ru-RU"/>
          </a:p>
        </p:txBody>
      </p:sp>
      <p:sp>
        <p:nvSpPr>
          <p:cNvPr id="4" name="Footer Placeholder 3"/>
          <p:cNvSpPr>
            <a:spLocks noGrp="1"/>
          </p:cNvSpPr>
          <p:nvPr>
            <p:ph type="ftr" sz="quarter" idx="11"/>
          </p:nvPr>
        </p:nvSpPr>
        <p:spPr/>
        <p:txBody>
          <a:bodyPr/>
          <a:lstStyle/>
          <a:p>
            <a:endParaRPr lang="ru-RU"/>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0CA0FD2-4E51-4DB2-86D5-656BCF40E970}" type="slidenum">
              <a:rPr lang="ru-RU" smtClean="0"/>
              <a:t>‹#›</a:t>
            </a:fld>
            <a:endParaRPr lang="ru-RU"/>
          </a:p>
        </p:txBody>
      </p:sp>
    </p:spTree>
    <p:extLst>
      <p:ext uri="{BB962C8B-B14F-4D97-AF65-F5344CB8AC3E}">
        <p14:creationId xmlns:p14="http://schemas.microsoft.com/office/powerpoint/2010/main" val="1461800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E78F74-87A2-4F4C-A0EE-01D91CA327E1}" type="datetimeFigureOut">
              <a:rPr lang="ru-RU" smtClean="0"/>
              <a:t>04.10.2019</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0CA0FD2-4E51-4DB2-86D5-656BCF40E970}" type="slidenum">
              <a:rPr lang="ru-RU" smtClean="0"/>
              <a:t>‹#›</a:t>
            </a:fld>
            <a:endParaRPr lang="ru-RU"/>
          </a:p>
        </p:txBody>
      </p:sp>
    </p:spTree>
    <p:extLst>
      <p:ext uri="{BB962C8B-B14F-4D97-AF65-F5344CB8AC3E}">
        <p14:creationId xmlns:p14="http://schemas.microsoft.com/office/powerpoint/2010/main" val="1737434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26E78F74-87A2-4F4C-A0EE-01D91CA327E1}" type="datetimeFigureOut">
              <a:rPr lang="ru-RU" smtClean="0"/>
              <a:t>04.10.2019</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0CA0FD2-4E51-4DB2-86D5-656BCF40E970}" type="slidenum">
              <a:rPr lang="ru-RU" smtClean="0"/>
              <a:t>‹#›</a:t>
            </a:fld>
            <a:endParaRPr lang="ru-RU"/>
          </a:p>
        </p:txBody>
      </p:sp>
    </p:spTree>
    <p:extLst>
      <p:ext uri="{BB962C8B-B14F-4D97-AF65-F5344CB8AC3E}">
        <p14:creationId xmlns:p14="http://schemas.microsoft.com/office/powerpoint/2010/main" val="2537237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26E78F74-87A2-4F4C-A0EE-01D91CA327E1}" type="datetimeFigureOut">
              <a:rPr lang="ru-RU" smtClean="0"/>
              <a:t>04.10.2019</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0CA0FD2-4E51-4DB2-86D5-656BCF40E970}" type="slidenum">
              <a:rPr lang="ru-RU" smtClean="0"/>
              <a:t>‹#›</a:t>
            </a:fld>
            <a:endParaRPr lang="ru-RU"/>
          </a:p>
        </p:txBody>
      </p:sp>
    </p:spTree>
    <p:extLst>
      <p:ext uri="{BB962C8B-B14F-4D97-AF65-F5344CB8AC3E}">
        <p14:creationId xmlns:p14="http://schemas.microsoft.com/office/powerpoint/2010/main" val="1226610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26E78F74-87A2-4F4C-A0EE-01D91CA327E1}" type="datetimeFigureOut">
              <a:rPr lang="ru-RU" smtClean="0"/>
              <a:t>04.10.2019</a:t>
            </a:fld>
            <a:endParaRPr lang="ru-RU"/>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B0CA0FD2-4E51-4DB2-86D5-656BCF40E970}" type="slidenum">
              <a:rPr lang="ru-RU" smtClean="0"/>
              <a:t>‹#›</a:t>
            </a:fld>
            <a:endParaRPr lang="ru-RU"/>
          </a:p>
        </p:txBody>
      </p:sp>
    </p:spTree>
    <p:extLst>
      <p:ext uri="{BB962C8B-B14F-4D97-AF65-F5344CB8AC3E}">
        <p14:creationId xmlns:p14="http://schemas.microsoft.com/office/powerpoint/2010/main" val="4171994796"/>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55964" y="0"/>
            <a:ext cx="11236035" cy="1280890"/>
          </a:xfrm>
        </p:spPr>
        <p:txBody>
          <a:bodyPr>
            <a:noAutofit/>
          </a:bodyPr>
          <a:lstStyle/>
          <a:p>
            <a:pPr algn="ctr"/>
            <a:r>
              <a:rPr lang="ru-RU" sz="6000" dirty="0">
                <a:solidFill>
                  <a:schemeClr val="accent4">
                    <a:lumMod val="50000"/>
                  </a:schemeClr>
                </a:solidFill>
                <a:latin typeface="Times New Roman" panose="02020603050405020304" pitchFamily="18" charset="0"/>
                <a:cs typeface="Times New Roman" panose="02020603050405020304" pitchFamily="18" charset="0"/>
              </a:rPr>
              <a:t>Как подобрать интересные книги для детей 10 лет?</a:t>
            </a:r>
            <a:br>
              <a:rPr lang="ru-RU" sz="6000" dirty="0">
                <a:solidFill>
                  <a:schemeClr val="accent4">
                    <a:lumMod val="50000"/>
                  </a:schemeClr>
                </a:solidFill>
                <a:latin typeface="Times New Roman" panose="02020603050405020304" pitchFamily="18" charset="0"/>
                <a:cs typeface="Times New Roman" panose="02020603050405020304" pitchFamily="18" charset="0"/>
              </a:rPr>
            </a:br>
            <a:endParaRPr lang="ru-RU" sz="6000"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4294967295"/>
          </p:nvPr>
        </p:nvSpPr>
        <p:spPr>
          <a:xfrm>
            <a:off x="4796445" y="2860675"/>
            <a:ext cx="7395556" cy="3914775"/>
          </a:xfrm>
        </p:spPr>
        <p:txBody>
          <a:bodyPr>
            <a:normAutofit lnSpcReduction="10000"/>
          </a:bodyPr>
          <a:lstStyle/>
          <a:p>
            <a:pPr marL="0" indent="0">
              <a:buNone/>
            </a:pPr>
            <a:r>
              <a:rPr lang="ru-RU" sz="2600" dirty="0" smtClean="0">
                <a:latin typeface="Times New Roman" panose="02020603050405020304" pitchFamily="18" charset="0"/>
                <a:cs typeface="Times New Roman" panose="02020603050405020304" pitchFamily="18" charset="0"/>
              </a:rPr>
              <a:t>   </a:t>
            </a:r>
            <a:r>
              <a:rPr lang="ru-RU" sz="2600" dirty="0">
                <a:latin typeface="Times New Roman" panose="02020603050405020304" pitchFamily="18" charset="0"/>
                <a:cs typeface="Times New Roman" panose="02020603050405020304" pitchFamily="18" charset="0"/>
              </a:rPr>
              <a:t>Ребёнок в возрасте 9-10 лет находится в активном развитии, что требует внимания к образованию и интересам детей со стороны родителей. Школьное образование - это далеко не все, что необходимо для удовлетворения любопытства. Необходимым компонентом образования выступает саморазвитие. Восполнять пробелы можно чтением, что существенно полезнее, </a:t>
            </a:r>
            <a:r>
              <a:rPr lang="ru-RU" sz="2600" dirty="0" smtClean="0">
                <a:latin typeface="Times New Roman" panose="02020603050405020304" pitchFamily="18" charset="0"/>
                <a:cs typeface="Times New Roman" panose="02020603050405020304" pitchFamily="18" charset="0"/>
              </a:rPr>
              <a:t>нежели времяпрепровождение </a:t>
            </a:r>
            <a:r>
              <a:rPr lang="ru-RU" sz="2600" dirty="0">
                <a:latin typeface="Times New Roman" panose="02020603050405020304" pitchFamily="18" charset="0"/>
                <a:cs typeface="Times New Roman" panose="02020603050405020304" pitchFamily="18" charset="0"/>
              </a:rPr>
              <a:t>за компьютером и современными гаджетами.</a:t>
            </a:r>
          </a:p>
          <a:p>
            <a:endParaRPr lang="ru-RU" dirty="0">
              <a:latin typeface="Times New Roman" panose="02020603050405020304" pitchFamily="18" charset="0"/>
              <a:cs typeface="Times New Roman" panose="02020603050405020304" pitchFamily="18" charset="0"/>
            </a:endParaRPr>
          </a:p>
        </p:txBody>
      </p:sp>
      <p:pic>
        <p:nvPicPr>
          <p:cNvPr id="4" name="Picture 2" descr="Картинки по запросу дети читают пнг"/>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8739" y="4317393"/>
            <a:ext cx="2886883" cy="2286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2918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9752" y="0"/>
            <a:ext cx="12011891" cy="1288473"/>
          </a:xfrm>
        </p:spPr>
        <p:txBody>
          <a:bodyPr>
            <a:noAutofit/>
          </a:bodyPr>
          <a:lstStyle/>
          <a:p>
            <a:pPr algn="ctr"/>
            <a:r>
              <a:rPr lang="ru-RU" sz="4800" dirty="0">
                <a:solidFill>
                  <a:srgbClr val="F15F05"/>
                </a:solidFill>
                <a:latin typeface="Times New Roman" panose="02020603050405020304" pitchFamily="18" charset="0"/>
                <a:cs typeface="Times New Roman" panose="02020603050405020304" pitchFamily="18" charset="0"/>
              </a:rPr>
              <a:t>«Книга Джунглей» (</a:t>
            </a:r>
            <a:r>
              <a:rPr lang="ru-RU" sz="4800" dirty="0" err="1">
                <a:solidFill>
                  <a:srgbClr val="F15F05"/>
                </a:solidFill>
                <a:latin typeface="Times New Roman" panose="02020603050405020304" pitchFamily="18" charset="0"/>
                <a:cs typeface="Times New Roman" panose="02020603050405020304" pitchFamily="18" charset="0"/>
              </a:rPr>
              <a:t>Редьярд</a:t>
            </a:r>
            <a:r>
              <a:rPr lang="ru-RU" sz="4800" dirty="0">
                <a:solidFill>
                  <a:srgbClr val="F15F05"/>
                </a:solidFill>
                <a:latin typeface="Times New Roman" panose="02020603050405020304" pitchFamily="18" charset="0"/>
                <a:cs typeface="Times New Roman" panose="02020603050405020304" pitchFamily="18" charset="0"/>
              </a:rPr>
              <a:t> Киплинг)</a:t>
            </a:r>
            <a:endParaRPr lang="ru-RU" sz="4800" dirty="0">
              <a:solidFill>
                <a:srgbClr val="F15F05"/>
              </a:solidFill>
            </a:endParaRPr>
          </a:p>
        </p:txBody>
      </p:sp>
      <p:sp>
        <p:nvSpPr>
          <p:cNvPr id="3" name="Подзаголовок 2"/>
          <p:cNvSpPr>
            <a:spLocks noGrp="1"/>
          </p:cNvSpPr>
          <p:nvPr>
            <p:ph type="body" idx="4294967295"/>
          </p:nvPr>
        </p:nvSpPr>
        <p:spPr>
          <a:xfrm>
            <a:off x="5976851" y="2535383"/>
            <a:ext cx="6215148" cy="4098780"/>
          </a:xfrm>
        </p:spPr>
        <p:txBody>
          <a:bodyPr>
            <a:noAutofit/>
          </a:bodyPr>
          <a:lstStyle/>
          <a:p>
            <a:pPr marL="0" indent="0">
              <a:buNone/>
            </a:pPr>
            <a:r>
              <a:rPr lang="ru-RU" sz="2600" dirty="0" smtClean="0">
                <a:latin typeface="Times New Roman" panose="02020603050405020304" pitchFamily="18" charset="0"/>
                <a:cs typeface="Times New Roman" panose="02020603050405020304" pitchFamily="18" charset="0"/>
              </a:rPr>
              <a:t>   </a:t>
            </a:r>
            <a:r>
              <a:rPr lang="ru-RU" sz="2600" dirty="0">
                <a:latin typeface="Times New Roman" panose="02020603050405020304" pitchFamily="18" charset="0"/>
                <a:cs typeface="Times New Roman" panose="02020603050405020304" pitchFamily="18" charset="0"/>
              </a:rPr>
              <a:t>«Книга Джунглей» снова стала популярной благодаря выходу фильма. Но и он не передает все нюансы этого тонкого произведения. Законы джунглей, отвага, дружба, любовь, доброта и </a:t>
            </a:r>
            <a:r>
              <a:rPr lang="ru-RU" sz="2600" dirty="0" smtClean="0">
                <a:latin typeface="Times New Roman" panose="02020603050405020304" pitchFamily="18" charset="0"/>
                <a:cs typeface="Times New Roman" panose="02020603050405020304" pitchFamily="18" charset="0"/>
              </a:rPr>
              <a:t>выбор - вот </a:t>
            </a:r>
            <a:r>
              <a:rPr lang="ru-RU" sz="2600" dirty="0">
                <a:latin typeface="Times New Roman" panose="02020603050405020304" pitchFamily="18" charset="0"/>
                <a:cs typeface="Times New Roman" panose="02020603050405020304" pitchFamily="18" charset="0"/>
              </a:rPr>
              <a:t>то, что ждет вас на страницах этой книги. И скажем честно, во взрослом возрасте все это воспринимается по-другому.</a:t>
            </a:r>
            <a:endParaRPr lang="ru-RU" sz="26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rotWithShape="1">
          <a:blip r:embed="rId2"/>
          <a:srcRect l="440" t="1183" b="651"/>
          <a:stretch/>
        </p:blipFill>
        <p:spPr>
          <a:xfrm>
            <a:off x="517863" y="1720952"/>
            <a:ext cx="4370021" cy="4530219"/>
          </a:xfrm>
          <a:prstGeom prst="rect">
            <a:avLst/>
          </a:prstGeom>
          <a:effectLst>
            <a:glow rad="101600">
              <a:schemeClr val="accent2">
                <a:satMod val="175000"/>
                <a:alpha val="40000"/>
              </a:schemeClr>
            </a:glow>
          </a:effectLst>
          <a:scene3d>
            <a:camera prst="perspectiveContrastingRightFacing"/>
            <a:lightRig rig="threePt" dir="t"/>
          </a:scene3d>
        </p:spPr>
      </p:pic>
    </p:spTree>
    <p:extLst>
      <p:ext uri="{BB962C8B-B14F-4D97-AF65-F5344CB8AC3E}">
        <p14:creationId xmlns:p14="http://schemas.microsoft.com/office/powerpoint/2010/main" val="32464076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9752" y="0"/>
            <a:ext cx="12011891" cy="1288473"/>
          </a:xfrm>
        </p:spPr>
        <p:txBody>
          <a:bodyPr>
            <a:noAutofit/>
          </a:bodyPr>
          <a:lstStyle/>
          <a:p>
            <a:pPr algn="ctr"/>
            <a:r>
              <a:rPr lang="ru-RU" sz="4800" dirty="0">
                <a:solidFill>
                  <a:srgbClr val="F15F05"/>
                </a:solidFill>
                <a:latin typeface="Times New Roman" panose="02020603050405020304" pitchFamily="18" charset="0"/>
                <a:cs typeface="Times New Roman" panose="02020603050405020304" pitchFamily="18" charset="0"/>
              </a:rPr>
              <a:t>«Винни-Пух и все-все-все» (А.А. </a:t>
            </a:r>
            <a:r>
              <a:rPr lang="ru-RU" sz="4800" dirty="0" err="1">
                <a:solidFill>
                  <a:srgbClr val="F15F05"/>
                </a:solidFill>
                <a:latin typeface="Times New Roman" panose="02020603050405020304" pitchFamily="18" charset="0"/>
                <a:cs typeface="Times New Roman" panose="02020603050405020304" pitchFamily="18" charset="0"/>
              </a:rPr>
              <a:t>Милн</a:t>
            </a:r>
            <a:r>
              <a:rPr lang="ru-RU" sz="4800" dirty="0">
                <a:solidFill>
                  <a:srgbClr val="F15F05"/>
                </a:solidFill>
                <a:latin typeface="Times New Roman" panose="02020603050405020304" pitchFamily="18" charset="0"/>
                <a:cs typeface="Times New Roman" panose="02020603050405020304" pitchFamily="18" charset="0"/>
              </a:rPr>
              <a:t>)</a:t>
            </a:r>
            <a:endParaRPr lang="ru-RU" sz="4800" dirty="0">
              <a:solidFill>
                <a:srgbClr val="F15F05"/>
              </a:solidFill>
            </a:endParaRPr>
          </a:p>
        </p:txBody>
      </p:sp>
      <p:sp>
        <p:nvSpPr>
          <p:cNvPr id="3" name="Подзаголовок 2"/>
          <p:cNvSpPr>
            <a:spLocks noGrp="1"/>
          </p:cNvSpPr>
          <p:nvPr>
            <p:ph type="body" idx="4294967295"/>
          </p:nvPr>
        </p:nvSpPr>
        <p:spPr>
          <a:xfrm>
            <a:off x="5976851" y="1729046"/>
            <a:ext cx="6215148" cy="4905117"/>
          </a:xfrm>
        </p:spPr>
        <p:txBody>
          <a:bodyPr>
            <a:noAutofit/>
          </a:bodyPr>
          <a:lstStyle/>
          <a:p>
            <a:pPr marL="0" indent="0">
              <a:buNone/>
            </a:pPr>
            <a:r>
              <a:rPr lang="ru-RU" sz="2600" dirty="0" smtClean="0">
                <a:latin typeface="Times New Roman" panose="02020603050405020304" pitchFamily="18" charset="0"/>
                <a:cs typeface="Times New Roman" panose="02020603050405020304" pitchFamily="18" charset="0"/>
              </a:rPr>
              <a:t>   Если </a:t>
            </a:r>
            <a:r>
              <a:rPr lang="ru-RU" sz="2600" dirty="0">
                <a:latin typeface="Times New Roman" panose="02020603050405020304" pitchFamily="18" charset="0"/>
                <a:cs typeface="Times New Roman" panose="02020603050405020304" pitchFamily="18" charset="0"/>
              </a:rPr>
              <a:t>вы не помните ни одну философскую цитату из этой книги, срочно идите читать вслух ребенку, вспомните, насколько это глубокое произведение. Наш советский Винни, конечно, прекрасный, но совсем о другом. А это трогательная история о папе, его сыне и сказке про Волшебный лес на ночь. Иногда медвежонок и его друзья говорят такое, что еще долго водишь глазами по строчке и думаешь: «А ведь как он прав!!!».</a:t>
            </a:r>
            <a:endParaRPr lang="ru-RU" sz="2600" dirty="0">
              <a:latin typeface="Times New Roman" panose="02020603050405020304" pitchFamily="18" charset="0"/>
              <a:cs typeface="Times New Roman" panose="02020603050405020304" pitchFamily="18" charset="0"/>
            </a:endParaRPr>
          </a:p>
        </p:txBody>
      </p:sp>
      <p:pic>
        <p:nvPicPr>
          <p:cNvPr id="8194" name="Picture 2" descr="Картинки по запросу «Винни-Пух и все-все-все» (А.А. Милн)"/>
          <p:cNvPicPr>
            <a:picLocks noChangeAspect="1" noChangeArrowheads="1"/>
          </p:cNvPicPr>
          <p:nvPr/>
        </p:nvPicPr>
        <p:blipFill rotWithShape="1">
          <a:blip r:embed="rId2">
            <a:extLst>
              <a:ext uri="{28A0092B-C50C-407E-A947-70E740481C1C}">
                <a14:useLocalDpi xmlns:a14="http://schemas.microsoft.com/office/drawing/2010/main" val="0"/>
              </a:ext>
            </a:extLst>
          </a:blip>
          <a:srcRect l="1335" t="947" r="3052" b="1760"/>
          <a:stretch/>
        </p:blipFill>
        <p:spPr bwMode="auto">
          <a:xfrm>
            <a:off x="465512" y="1729046"/>
            <a:ext cx="4314306" cy="4463936"/>
          </a:xfrm>
          <a:prstGeom prst="rect">
            <a:avLst/>
          </a:prstGeom>
          <a:noFill/>
          <a:effectLst>
            <a:glow rad="101600">
              <a:schemeClr val="accent2">
                <a:satMod val="175000"/>
                <a:alpha val="40000"/>
              </a:schemeClr>
            </a:glow>
          </a:effectLst>
          <a:scene3d>
            <a:camera prst="perspectiveContrastingRightFacing"/>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10877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9752" y="0"/>
            <a:ext cx="12011891" cy="1288473"/>
          </a:xfrm>
        </p:spPr>
        <p:txBody>
          <a:bodyPr>
            <a:noAutofit/>
          </a:bodyPr>
          <a:lstStyle/>
          <a:p>
            <a:pPr algn="ctr"/>
            <a:r>
              <a:rPr lang="ru-RU" sz="4800" dirty="0">
                <a:solidFill>
                  <a:srgbClr val="F15F05"/>
                </a:solidFill>
                <a:latin typeface="Times New Roman" panose="02020603050405020304" pitchFamily="18" charset="0"/>
                <a:cs typeface="Times New Roman" panose="02020603050405020304" pitchFamily="18" charset="0"/>
              </a:rPr>
              <a:t>«Все о Мэри </a:t>
            </a:r>
            <a:r>
              <a:rPr lang="ru-RU" sz="4800" dirty="0" err="1">
                <a:solidFill>
                  <a:srgbClr val="F15F05"/>
                </a:solidFill>
                <a:latin typeface="Times New Roman" panose="02020603050405020304" pitchFamily="18" charset="0"/>
                <a:cs typeface="Times New Roman" panose="02020603050405020304" pitchFamily="18" charset="0"/>
              </a:rPr>
              <a:t>Поппинс</a:t>
            </a:r>
            <a:r>
              <a:rPr lang="ru-RU" sz="4800" dirty="0">
                <a:solidFill>
                  <a:srgbClr val="F15F05"/>
                </a:solidFill>
                <a:latin typeface="Times New Roman" panose="02020603050405020304" pitchFamily="18" charset="0"/>
                <a:cs typeface="Times New Roman" panose="02020603050405020304" pitchFamily="18" charset="0"/>
              </a:rPr>
              <a:t>» (Памела </a:t>
            </a:r>
            <a:r>
              <a:rPr lang="ru-RU" sz="4800" dirty="0" err="1">
                <a:solidFill>
                  <a:srgbClr val="F15F05"/>
                </a:solidFill>
                <a:latin typeface="Times New Roman" panose="02020603050405020304" pitchFamily="18" charset="0"/>
                <a:cs typeface="Times New Roman" panose="02020603050405020304" pitchFamily="18" charset="0"/>
              </a:rPr>
              <a:t>Трэверс</a:t>
            </a:r>
            <a:r>
              <a:rPr lang="ru-RU" sz="4800" dirty="0">
                <a:solidFill>
                  <a:srgbClr val="F15F05"/>
                </a:solidFill>
                <a:latin typeface="Times New Roman" panose="02020603050405020304" pitchFamily="18" charset="0"/>
                <a:cs typeface="Times New Roman" panose="02020603050405020304" pitchFamily="18" charset="0"/>
              </a:rPr>
              <a:t>)</a:t>
            </a:r>
            <a:endParaRPr lang="ru-RU" sz="4800" dirty="0">
              <a:solidFill>
                <a:srgbClr val="F15F05"/>
              </a:solidFill>
            </a:endParaRPr>
          </a:p>
        </p:txBody>
      </p:sp>
      <p:sp>
        <p:nvSpPr>
          <p:cNvPr id="3" name="Подзаголовок 2"/>
          <p:cNvSpPr>
            <a:spLocks noGrp="1"/>
          </p:cNvSpPr>
          <p:nvPr>
            <p:ph type="body" idx="4294967295"/>
          </p:nvPr>
        </p:nvSpPr>
        <p:spPr>
          <a:xfrm>
            <a:off x="5976851" y="2236124"/>
            <a:ext cx="6215148" cy="4398039"/>
          </a:xfrm>
        </p:spPr>
        <p:txBody>
          <a:bodyPr>
            <a:noAutofit/>
          </a:bodyPr>
          <a:lstStyle/>
          <a:p>
            <a:pPr marL="0" indent="0">
              <a:buNone/>
            </a:pPr>
            <a:r>
              <a:rPr lang="ru-RU" sz="2600" dirty="0" smtClean="0">
                <a:latin typeface="Times New Roman" panose="02020603050405020304" pitchFamily="18" charset="0"/>
                <a:cs typeface="Times New Roman" panose="02020603050405020304" pitchFamily="18" charset="0"/>
              </a:rPr>
              <a:t>   Идеальная </a:t>
            </a:r>
            <a:r>
              <a:rPr lang="ru-RU" sz="2600" dirty="0">
                <a:latin typeface="Times New Roman" panose="02020603050405020304" pitchFamily="18" charset="0"/>
                <a:cs typeface="Times New Roman" panose="02020603050405020304" pitchFamily="18" charset="0"/>
              </a:rPr>
              <a:t>леди с четкими правилами жизни. Хорошо бы и взрослым их соблюдать, а то уже и забыли, что значит быть «самим совершенством». Тем более, скоро нас ждет возвращение Мэри на экраны, можно и напомнить себе о том, какие чудеса она творила. Да и было ли это чудесами или просто воспитанием…</a:t>
            </a:r>
            <a:endParaRPr lang="ru-RU" sz="26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698268" y="1587729"/>
            <a:ext cx="4197929" cy="4609482"/>
          </a:xfrm>
          <a:prstGeom prst="rect">
            <a:avLst/>
          </a:prstGeom>
          <a:ln>
            <a:solidFill>
              <a:schemeClr val="accent1"/>
            </a:solidFill>
          </a:ln>
          <a:effectLst>
            <a:glow rad="101600">
              <a:schemeClr val="accent2">
                <a:satMod val="175000"/>
                <a:alpha val="40000"/>
              </a:schemeClr>
            </a:glow>
          </a:effectLst>
          <a:scene3d>
            <a:camera prst="perspectiveContrastingRightFacing"/>
            <a:lightRig rig="threePt" dir="t"/>
          </a:scene3d>
        </p:spPr>
      </p:pic>
    </p:spTree>
    <p:extLst>
      <p:ext uri="{BB962C8B-B14F-4D97-AF65-F5344CB8AC3E}">
        <p14:creationId xmlns:p14="http://schemas.microsoft.com/office/powerpoint/2010/main" val="34494128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9752" y="0"/>
            <a:ext cx="12011891" cy="1288473"/>
          </a:xfrm>
        </p:spPr>
        <p:txBody>
          <a:bodyPr>
            <a:noAutofit/>
          </a:bodyPr>
          <a:lstStyle/>
          <a:p>
            <a:pPr algn="ctr"/>
            <a:r>
              <a:rPr lang="ru-RU" sz="4800" dirty="0">
                <a:solidFill>
                  <a:srgbClr val="F15F05"/>
                </a:solidFill>
                <a:latin typeface="Times New Roman" panose="02020603050405020304" pitchFamily="18" charset="0"/>
                <a:cs typeface="Times New Roman" panose="02020603050405020304" pitchFamily="18" charset="0"/>
              </a:rPr>
              <a:t>«Хроники </a:t>
            </a:r>
            <a:r>
              <a:rPr lang="ru-RU" sz="4800" dirty="0" err="1">
                <a:solidFill>
                  <a:srgbClr val="F15F05"/>
                </a:solidFill>
                <a:latin typeface="Times New Roman" panose="02020603050405020304" pitchFamily="18" charset="0"/>
                <a:cs typeface="Times New Roman" panose="02020603050405020304" pitchFamily="18" charset="0"/>
              </a:rPr>
              <a:t>Нарнии</a:t>
            </a:r>
            <a:r>
              <a:rPr lang="ru-RU" sz="4800" dirty="0">
                <a:solidFill>
                  <a:srgbClr val="F15F05"/>
                </a:solidFill>
                <a:latin typeface="Times New Roman" panose="02020603050405020304" pitchFamily="18" charset="0"/>
                <a:cs typeface="Times New Roman" panose="02020603050405020304" pitchFamily="18" charset="0"/>
              </a:rPr>
              <a:t>» (</a:t>
            </a:r>
            <a:r>
              <a:rPr lang="ru-RU" sz="4800" dirty="0" err="1">
                <a:solidFill>
                  <a:srgbClr val="F15F05"/>
                </a:solidFill>
                <a:latin typeface="Times New Roman" panose="02020603050405020304" pitchFamily="18" charset="0"/>
                <a:cs typeface="Times New Roman" panose="02020603050405020304" pitchFamily="18" charset="0"/>
              </a:rPr>
              <a:t>Клайв</a:t>
            </a:r>
            <a:r>
              <a:rPr lang="ru-RU" sz="4800" dirty="0">
                <a:solidFill>
                  <a:srgbClr val="F15F05"/>
                </a:solidFill>
                <a:latin typeface="Times New Roman" panose="02020603050405020304" pitchFamily="18" charset="0"/>
                <a:cs typeface="Times New Roman" panose="02020603050405020304" pitchFamily="18" charset="0"/>
              </a:rPr>
              <a:t>. С. Льюис)</a:t>
            </a:r>
            <a:endParaRPr lang="ru-RU" sz="4800" dirty="0">
              <a:solidFill>
                <a:srgbClr val="F15F05"/>
              </a:solidFill>
            </a:endParaRPr>
          </a:p>
        </p:txBody>
      </p:sp>
      <p:sp>
        <p:nvSpPr>
          <p:cNvPr id="3" name="Подзаголовок 2"/>
          <p:cNvSpPr>
            <a:spLocks noGrp="1"/>
          </p:cNvSpPr>
          <p:nvPr>
            <p:ph type="body" idx="4294967295"/>
          </p:nvPr>
        </p:nvSpPr>
        <p:spPr>
          <a:xfrm>
            <a:off x="5976851" y="2236124"/>
            <a:ext cx="6215148" cy="4398039"/>
          </a:xfrm>
        </p:spPr>
        <p:txBody>
          <a:bodyPr>
            <a:noAutofit/>
          </a:bodyPr>
          <a:lstStyle/>
          <a:p>
            <a:pPr marL="0" indent="0">
              <a:buNone/>
            </a:pPr>
            <a:r>
              <a:rPr lang="ru-RU" sz="2600" dirty="0">
                <a:latin typeface="Times New Roman" panose="02020603050405020304" pitchFamily="18" charset="0"/>
                <a:cs typeface="Times New Roman" panose="02020603050405020304" pitchFamily="18" charset="0"/>
              </a:rPr>
              <a:t>   Покинуть </a:t>
            </a:r>
            <a:r>
              <a:rPr lang="ru-RU" sz="2600" dirty="0" err="1">
                <a:latin typeface="Times New Roman" panose="02020603050405020304" pitchFamily="18" charset="0"/>
                <a:cs typeface="Times New Roman" panose="02020603050405020304" pitchFamily="18" charset="0"/>
              </a:rPr>
              <a:t>Нарнию</a:t>
            </a:r>
            <a:r>
              <a:rPr lang="ru-RU" sz="2600" dirty="0">
                <a:latin typeface="Times New Roman" panose="02020603050405020304" pitchFamily="18" charset="0"/>
                <a:cs typeface="Times New Roman" panose="02020603050405020304" pitchFamily="18" charset="0"/>
              </a:rPr>
              <a:t> сложно. Ее мир состоит из тысячи мелких деталей, в которые так и тянет погрузиться снова и снова. А создан этот мир в подарок для четверых детей, которые пережидали бомбежку в доме автора. Позже с них и были списаны образы главных героев. Хотя бы это заставит вас взглянуть на давно знакомое произведение по-новому.</a:t>
            </a:r>
            <a:endParaRPr lang="ru-RU" sz="2600"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a:stretch>
            <a:fillRect/>
          </a:stretch>
        </p:blipFill>
        <p:spPr>
          <a:xfrm>
            <a:off x="813485" y="1532267"/>
            <a:ext cx="3775140" cy="4667359"/>
          </a:xfrm>
          <a:prstGeom prst="rect">
            <a:avLst/>
          </a:prstGeom>
          <a:ln>
            <a:solidFill>
              <a:schemeClr val="accent1"/>
            </a:solidFill>
          </a:ln>
          <a:effectLst>
            <a:glow rad="101600">
              <a:schemeClr val="accent2">
                <a:satMod val="175000"/>
                <a:alpha val="40000"/>
              </a:schemeClr>
            </a:glow>
          </a:effectLst>
          <a:scene3d>
            <a:camera prst="perspectiveContrastingRightFacing"/>
            <a:lightRig rig="threePt" dir="t"/>
          </a:scene3d>
        </p:spPr>
      </p:pic>
    </p:spTree>
    <p:extLst>
      <p:ext uri="{BB962C8B-B14F-4D97-AF65-F5344CB8AC3E}">
        <p14:creationId xmlns:p14="http://schemas.microsoft.com/office/powerpoint/2010/main" val="9567760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9752" y="0"/>
            <a:ext cx="12011891" cy="1288473"/>
          </a:xfrm>
        </p:spPr>
        <p:txBody>
          <a:bodyPr>
            <a:noAutofit/>
          </a:bodyPr>
          <a:lstStyle/>
          <a:p>
            <a:pPr algn="ctr"/>
            <a:r>
              <a:rPr lang="ru-RU" sz="4800" dirty="0">
                <a:solidFill>
                  <a:srgbClr val="F15F05"/>
                </a:solidFill>
                <a:latin typeface="Times New Roman" panose="02020603050405020304" pitchFamily="18" charset="0"/>
                <a:cs typeface="Times New Roman" panose="02020603050405020304" pitchFamily="18" charset="0"/>
              </a:rPr>
              <a:t>«Незнайка на Луне» (Николай Носов)</a:t>
            </a:r>
            <a:endParaRPr lang="ru-RU" sz="4800" dirty="0">
              <a:solidFill>
                <a:srgbClr val="F15F05"/>
              </a:solidFill>
            </a:endParaRPr>
          </a:p>
        </p:txBody>
      </p:sp>
      <p:sp>
        <p:nvSpPr>
          <p:cNvPr id="3" name="Подзаголовок 2"/>
          <p:cNvSpPr>
            <a:spLocks noGrp="1"/>
          </p:cNvSpPr>
          <p:nvPr>
            <p:ph type="body" idx="4294967295"/>
          </p:nvPr>
        </p:nvSpPr>
        <p:spPr>
          <a:xfrm>
            <a:off x="5976851" y="2942705"/>
            <a:ext cx="6215148" cy="3691458"/>
          </a:xfrm>
        </p:spPr>
        <p:txBody>
          <a:bodyPr>
            <a:noAutofit/>
          </a:bodyPr>
          <a:lstStyle/>
          <a:p>
            <a:pPr marL="0" indent="0">
              <a:buNone/>
            </a:pPr>
            <a:r>
              <a:rPr lang="ru-RU" sz="2600" dirty="0">
                <a:latin typeface="Times New Roman" panose="02020603050405020304" pitchFamily="18" charset="0"/>
                <a:cs typeface="Times New Roman" panose="02020603050405020304" pitchFamily="18" charset="0"/>
              </a:rPr>
              <a:t>   Удивительно взрослое произведение, с подробным описанием ракетостроения, антиутопией (даже двумя) внутри и очень лихо закрученным сюжетом. Еще не забываем про тему цензуры и рабского </a:t>
            </a:r>
            <a:r>
              <a:rPr lang="ru-RU" sz="2600" dirty="0" smtClean="0">
                <a:latin typeface="Times New Roman" panose="02020603050405020304" pitchFamily="18" charset="0"/>
                <a:cs typeface="Times New Roman" panose="02020603050405020304" pitchFamily="18" charset="0"/>
              </a:rPr>
              <a:t>труда - да-да</a:t>
            </a:r>
            <a:r>
              <a:rPr lang="ru-RU" sz="2600" dirty="0">
                <a:latin typeface="Times New Roman" panose="02020603050405020304" pitchFamily="18" charset="0"/>
                <a:cs typeface="Times New Roman" panose="02020603050405020304" pitchFamily="18" charset="0"/>
              </a:rPr>
              <a:t>, обо всем этом написано в «Незнайке», если </a:t>
            </a:r>
            <a:r>
              <a:rPr lang="ru-RU" sz="2600" dirty="0" smtClean="0">
                <a:latin typeface="Times New Roman" panose="02020603050405020304" pitchFamily="18" charset="0"/>
                <a:cs typeface="Times New Roman" panose="02020603050405020304" pitchFamily="18" charset="0"/>
              </a:rPr>
              <a:t>забыли - перечитайте</a:t>
            </a:r>
            <a:r>
              <a:rPr lang="ru-RU" sz="2600" dirty="0">
                <a:latin typeface="Times New Roman" panose="02020603050405020304" pitchFamily="18" charset="0"/>
                <a:cs typeface="Times New Roman" panose="02020603050405020304" pitchFamily="18" charset="0"/>
              </a:rPr>
              <a:t>!</a:t>
            </a:r>
            <a:endParaRPr lang="ru-RU" sz="26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1097279" y="1685914"/>
            <a:ext cx="3790605" cy="4399002"/>
          </a:xfrm>
          <a:prstGeom prst="rect">
            <a:avLst/>
          </a:prstGeom>
          <a:ln>
            <a:solidFill>
              <a:schemeClr val="accent1"/>
            </a:solidFill>
          </a:ln>
          <a:effectLst>
            <a:glow rad="101600">
              <a:schemeClr val="accent2">
                <a:satMod val="175000"/>
                <a:alpha val="40000"/>
              </a:schemeClr>
            </a:glow>
          </a:effectLst>
          <a:scene3d>
            <a:camera prst="perspectiveContrastingRightFacing"/>
            <a:lightRig rig="threePt" dir="t"/>
          </a:scene3d>
        </p:spPr>
      </p:pic>
    </p:spTree>
    <p:extLst>
      <p:ext uri="{BB962C8B-B14F-4D97-AF65-F5344CB8AC3E}">
        <p14:creationId xmlns:p14="http://schemas.microsoft.com/office/powerpoint/2010/main" val="26940580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9752" y="0"/>
            <a:ext cx="12011891" cy="1288473"/>
          </a:xfrm>
        </p:spPr>
        <p:txBody>
          <a:bodyPr>
            <a:noAutofit/>
          </a:bodyPr>
          <a:lstStyle/>
          <a:p>
            <a:pPr algn="ctr"/>
            <a:r>
              <a:rPr lang="ru-RU" sz="4800" dirty="0">
                <a:solidFill>
                  <a:srgbClr val="F15F05"/>
                </a:solidFill>
                <a:latin typeface="Times New Roman" panose="02020603050405020304" pitchFamily="18" charset="0"/>
                <a:cs typeface="Times New Roman" panose="02020603050405020304" pitchFamily="18" charset="0"/>
              </a:rPr>
              <a:t>«Мост в </a:t>
            </a:r>
            <a:r>
              <a:rPr lang="ru-RU" sz="4800" dirty="0" err="1">
                <a:solidFill>
                  <a:srgbClr val="F15F05"/>
                </a:solidFill>
                <a:latin typeface="Times New Roman" panose="02020603050405020304" pitchFamily="18" charset="0"/>
                <a:cs typeface="Times New Roman" panose="02020603050405020304" pitchFamily="18" charset="0"/>
              </a:rPr>
              <a:t>Терабитию</a:t>
            </a:r>
            <a:r>
              <a:rPr lang="ru-RU" sz="4800" dirty="0">
                <a:solidFill>
                  <a:srgbClr val="F15F05"/>
                </a:solidFill>
                <a:latin typeface="Times New Roman" panose="02020603050405020304" pitchFamily="18" charset="0"/>
                <a:cs typeface="Times New Roman" panose="02020603050405020304" pitchFamily="18" charset="0"/>
              </a:rPr>
              <a:t>» (Кэтрин </a:t>
            </a:r>
            <a:r>
              <a:rPr lang="ru-RU" sz="4800" dirty="0" err="1">
                <a:solidFill>
                  <a:srgbClr val="F15F05"/>
                </a:solidFill>
                <a:latin typeface="Times New Roman" panose="02020603050405020304" pitchFamily="18" charset="0"/>
                <a:cs typeface="Times New Roman" panose="02020603050405020304" pitchFamily="18" charset="0"/>
              </a:rPr>
              <a:t>Патерсон</a:t>
            </a:r>
            <a:r>
              <a:rPr lang="ru-RU" sz="4800" dirty="0">
                <a:solidFill>
                  <a:srgbClr val="F15F05"/>
                </a:solidFill>
                <a:latin typeface="Times New Roman" panose="02020603050405020304" pitchFamily="18" charset="0"/>
                <a:cs typeface="Times New Roman" panose="02020603050405020304" pitchFamily="18" charset="0"/>
              </a:rPr>
              <a:t>)</a:t>
            </a:r>
            <a:endParaRPr lang="ru-RU" sz="4800" dirty="0">
              <a:solidFill>
                <a:srgbClr val="F15F05"/>
              </a:solidFill>
            </a:endParaRPr>
          </a:p>
        </p:txBody>
      </p:sp>
      <p:sp>
        <p:nvSpPr>
          <p:cNvPr id="3" name="Подзаголовок 2"/>
          <p:cNvSpPr>
            <a:spLocks noGrp="1"/>
          </p:cNvSpPr>
          <p:nvPr>
            <p:ph type="body" idx="4294967295"/>
          </p:nvPr>
        </p:nvSpPr>
        <p:spPr>
          <a:xfrm>
            <a:off x="5976851" y="1878676"/>
            <a:ext cx="6215148" cy="4755487"/>
          </a:xfrm>
        </p:spPr>
        <p:txBody>
          <a:bodyPr>
            <a:noAutofit/>
          </a:bodyPr>
          <a:lstStyle/>
          <a:p>
            <a:pPr marL="0" indent="0">
              <a:buNone/>
            </a:pPr>
            <a:r>
              <a:rPr lang="ru-RU" sz="2600" dirty="0">
                <a:latin typeface="Times New Roman" panose="02020603050405020304" pitchFamily="18" charset="0"/>
                <a:cs typeface="Times New Roman" panose="02020603050405020304" pitchFamily="18" charset="0"/>
              </a:rPr>
              <a:t>   Даже не знаем, стоит ли советовать эту книгу детям и тем, кто ее не </a:t>
            </a:r>
            <a:r>
              <a:rPr lang="ru-RU" sz="2600" dirty="0" smtClean="0">
                <a:latin typeface="Times New Roman" panose="02020603050405020304" pitchFamily="18" charset="0"/>
                <a:cs typeface="Times New Roman" panose="02020603050405020304" pitchFamily="18" charset="0"/>
              </a:rPr>
              <a:t>читал - очень </a:t>
            </a:r>
            <a:r>
              <a:rPr lang="ru-RU" sz="2600" dirty="0">
                <a:latin typeface="Times New Roman" panose="02020603050405020304" pitchFamily="18" charset="0"/>
                <a:cs typeface="Times New Roman" panose="02020603050405020304" pitchFamily="18" charset="0"/>
              </a:rPr>
              <a:t>уж грустное это произведение. Что фильм, что книга заставляют пролить немало слез, но стиль и сюжет стоят того. Всего лишь двое детей, волшебный мир и реальная жизнь, которая так грубо в него врывается. Но взрослым мы точно советуем прочитать или перечитать это произведение. Вы будете плакать. Но вам понравится.</a:t>
            </a:r>
            <a:endParaRPr lang="ru-RU" sz="2600"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a:stretch>
            <a:fillRect/>
          </a:stretch>
        </p:blipFill>
        <p:spPr>
          <a:xfrm>
            <a:off x="725515" y="1606286"/>
            <a:ext cx="3904674" cy="4545133"/>
          </a:xfrm>
          <a:prstGeom prst="rect">
            <a:avLst/>
          </a:prstGeom>
          <a:ln>
            <a:solidFill>
              <a:schemeClr val="accent1"/>
            </a:solidFill>
          </a:ln>
          <a:effectLst>
            <a:glow rad="101600">
              <a:schemeClr val="accent2">
                <a:satMod val="175000"/>
                <a:alpha val="40000"/>
              </a:schemeClr>
            </a:glow>
          </a:effectLst>
          <a:scene3d>
            <a:camera prst="perspectiveContrastingRightFacing"/>
            <a:lightRig rig="threePt" dir="t"/>
          </a:scene3d>
        </p:spPr>
      </p:pic>
    </p:spTree>
    <p:extLst>
      <p:ext uri="{BB962C8B-B14F-4D97-AF65-F5344CB8AC3E}">
        <p14:creationId xmlns:p14="http://schemas.microsoft.com/office/powerpoint/2010/main" val="30512522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9752" y="0"/>
            <a:ext cx="12011891" cy="1606286"/>
          </a:xfrm>
        </p:spPr>
        <p:txBody>
          <a:bodyPr>
            <a:noAutofit/>
          </a:bodyPr>
          <a:lstStyle/>
          <a:p>
            <a:pPr algn="ctr"/>
            <a:r>
              <a:rPr lang="ru-RU" sz="4800" dirty="0">
                <a:solidFill>
                  <a:srgbClr val="F15F05"/>
                </a:solidFill>
                <a:latin typeface="Times New Roman" panose="02020603050405020304" pitchFamily="18" charset="0"/>
                <a:cs typeface="Times New Roman" panose="02020603050405020304" pitchFamily="18" charset="0"/>
              </a:rPr>
              <a:t>«Тим Талер, или Проданный смех» </a:t>
            </a:r>
            <a:r>
              <a:rPr lang="ru-RU" sz="4800" dirty="0" smtClean="0">
                <a:solidFill>
                  <a:srgbClr val="F15F05"/>
                </a:solidFill>
                <a:latin typeface="Times New Roman" panose="02020603050405020304" pitchFamily="18" charset="0"/>
                <a:cs typeface="Times New Roman" panose="02020603050405020304" pitchFamily="18" charset="0"/>
              </a:rPr>
              <a:t>  (</a:t>
            </a:r>
            <a:r>
              <a:rPr lang="ru-RU" sz="4800" dirty="0">
                <a:solidFill>
                  <a:srgbClr val="F15F05"/>
                </a:solidFill>
                <a:latin typeface="Times New Roman" panose="02020603050405020304" pitchFamily="18" charset="0"/>
                <a:cs typeface="Times New Roman" panose="02020603050405020304" pitchFamily="18" charset="0"/>
              </a:rPr>
              <a:t>Джеймс </a:t>
            </a:r>
            <a:r>
              <a:rPr lang="ru-RU" sz="4800" dirty="0" err="1">
                <a:solidFill>
                  <a:srgbClr val="F15F05"/>
                </a:solidFill>
                <a:latin typeface="Times New Roman" panose="02020603050405020304" pitchFamily="18" charset="0"/>
                <a:cs typeface="Times New Roman" panose="02020603050405020304" pitchFamily="18" charset="0"/>
              </a:rPr>
              <a:t>Крюс</a:t>
            </a:r>
            <a:r>
              <a:rPr lang="ru-RU" sz="4800" dirty="0">
                <a:solidFill>
                  <a:srgbClr val="F15F05"/>
                </a:solidFill>
                <a:latin typeface="Times New Roman" panose="02020603050405020304" pitchFamily="18" charset="0"/>
                <a:cs typeface="Times New Roman" panose="02020603050405020304" pitchFamily="18" charset="0"/>
              </a:rPr>
              <a:t>)</a:t>
            </a:r>
            <a:endParaRPr lang="ru-RU" sz="4800" dirty="0">
              <a:solidFill>
                <a:srgbClr val="F15F05"/>
              </a:solidFill>
            </a:endParaRPr>
          </a:p>
        </p:txBody>
      </p:sp>
      <p:sp>
        <p:nvSpPr>
          <p:cNvPr id="3" name="Подзаголовок 2"/>
          <p:cNvSpPr>
            <a:spLocks noGrp="1"/>
          </p:cNvSpPr>
          <p:nvPr>
            <p:ph type="body" idx="4294967295"/>
          </p:nvPr>
        </p:nvSpPr>
        <p:spPr>
          <a:xfrm>
            <a:off x="5976851" y="2867891"/>
            <a:ext cx="6215148" cy="3766272"/>
          </a:xfrm>
        </p:spPr>
        <p:txBody>
          <a:bodyPr>
            <a:noAutofit/>
          </a:bodyPr>
          <a:lstStyle/>
          <a:p>
            <a:pPr marL="0" indent="0">
              <a:buNone/>
            </a:pPr>
            <a:r>
              <a:rPr lang="ru-RU" sz="2600" dirty="0">
                <a:latin typeface="Times New Roman" panose="02020603050405020304" pitchFamily="18" charset="0"/>
                <a:cs typeface="Times New Roman" panose="02020603050405020304" pitchFamily="18" charset="0"/>
              </a:rPr>
              <a:t>   Это рассказ о мальчике, который обменял свой смех на материальное благополучие. Ничего не напоминает? Что говорите? «Фауст»? Да, пожалуй. Удивительно глубокая мысль, которая заставляет задуматься о последствиях такого выбора как детей, так и родителей.</a:t>
            </a:r>
            <a:endParaRPr lang="ru-RU" sz="26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905411" y="1878676"/>
            <a:ext cx="3516960" cy="4410584"/>
          </a:xfrm>
          <a:prstGeom prst="rect">
            <a:avLst/>
          </a:prstGeom>
          <a:ln>
            <a:solidFill>
              <a:schemeClr val="accent1"/>
            </a:solidFill>
          </a:ln>
          <a:effectLst>
            <a:glow rad="101600">
              <a:schemeClr val="accent2">
                <a:satMod val="175000"/>
                <a:alpha val="40000"/>
              </a:schemeClr>
            </a:glow>
          </a:effectLst>
          <a:scene3d>
            <a:camera prst="perspectiveContrastingRightFacing"/>
            <a:lightRig rig="threePt" dir="t"/>
          </a:scene3d>
        </p:spPr>
      </p:pic>
    </p:spTree>
    <p:extLst>
      <p:ext uri="{BB962C8B-B14F-4D97-AF65-F5344CB8AC3E}">
        <p14:creationId xmlns:p14="http://schemas.microsoft.com/office/powerpoint/2010/main" val="42578136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9752" y="0"/>
            <a:ext cx="12011891" cy="1606286"/>
          </a:xfrm>
        </p:spPr>
        <p:txBody>
          <a:bodyPr>
            <a:noAutofit/>
          </a:bodyPr>
          <a:lstStyle/>
          <a:p>
            <a:pPr algn="ctr"/>
            <a:r>
              <a:rPr lang="ru-RU" sz="4800" dirty="0">
                <a:solidFill>
                  <a:srgbClr val="F15F05"/>
                </a:solidFill>
                <a:latin typeface="Times New Roman" panose="02020603050405020304" pitchFamily="18" charset="0"/>
                <a:cs typeface="Times New Roman" panose="02020603050405020304" pitchFamily="18" charset="0"/>
              </a:rPr>
              <a:t>«Обитатели холмов» (Ричард Адамс)</a:t>
            </a:r>
            <a:endParaRPr lang="ru-RU" sz="4800" dirty="0">
              <a:solidFill>
                <a:srgbClr val="F15F05"/>
              </a:solidFill>
            </a:endParaRPr>
          </a:p>
        </p:txBody>
      </p:sp>
      <p:sp>
        <p:nvSpPr>
          <p:cNvPr id="3" name="Подзаголовок 2"/>
          <p:cNvSpPr>
            <a:spLocks noGrp="1"/>
          </p:cNvSpPr>
          <p:nvPr>
            <p:ph type="body" idx="4294967295"/>
          </p:nvPr>
        </p:nvSpPr>
        <p:spPr>
          <a:xfrm>
            <a:off x="5976851" y="2867891"/>
            <a:ext cx="6215148" cy="3766272"/>
          </a:xfrm>
        </p:spPr>
        <p:txBody>
          <a:bodyPr>
            <a:noAutofit/>
          </a:bodyPr>
          <a:lstStyle/>
          <a:p>
            <a:pPr marL="0" indent="0">
              <a:buNone/>
            </a:pPr>
            <a:r>
              <a:rPr lang="ru-RU" sz="2600" dirty="0">
                <a:latin typeface="Times New Roman" panose="02020603050405020304" pitchFamily="18" charset="0"/>
                <a:cs typeface="Times New Roman" panose="02020603050405020304" pitchFamily="18" charset="0"/>
              </a:rPr>
              <a:t>   Вроде сказка о кроликах, ну что может быть милее и проще. Но это не так. Тут </a:t>
            </a:r>
            <a:r>
              <a:rPr lang="ru-RU" sz="2600" dirty="0" smtClean="0">
                <a:latin typeface="Times New Roman" panose="02020603050405020304" pitchFamily="18" charset="0"/>
                <a:cs typeface="Times New Roman" panose="02020603050405020304" pitchFamily="18" charset="0"/>
              </a:rPr>
              <a:t>кролики - это </a:t>
            </a:r>
            <a:r>
              <a:rPr lang="ru-RU" sz="2600" dirty="0">
                <a:latin typeface="Times New Roman" panose="02020603050405020304" pitchFamily="18" charset="0"/>
                <a:cs typeface="Times New Roman" panose="02020603050405020304" pitchFamily="18" charset="0"/>
              </a:rPr>
              <a:t>отдельный народ со своей историей, языком и философией. И проблемы перед пушистыми стоят совсем не </a:t>
            </a:r>
            <a:r>
              <a:rPr lang="ru-RU" sz="2600" dirty="0" smtClean="0">
                <a:latin typeface="Times New Roman" panose="02020603050405020304" pitchFamily="18" charset="0"/>
                <a:cs typeface="Times New Roman" panose="02020603050405020304" pitchFamily="18" charset="0"/>
              </a:rPr>
              <a:t>детские - диктатура</a:t>
            </a:r>
            <a:r>
              <a:rPr lang="ru-RU" sz="2600" dirty="0">
                <a:latin typeface="Times New Roman" panose="02020603050405020304" pitchFamily="18" charset="0"/>
                <a:cs typeface="Times New Roman" panose="02020603050405020304" pitchFamily="18" charset="0"/>
              </a:rPr>
              <a:t>, миграция, моральный выбор. Стоит попросить у ребенка не сдавать книгу в библиотеку сразу после прочтения.</a:t>
            </a:r>
            <a:endParaRPr lang="ru-RU" sz="2600"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a:stretch>
            <a:fillRect/>
          </a:stretch>
        </p:blipFill>
        <p:spPr>
          <a:xfrm>
            <a:off x="768735" y="1679171"/>
            <a:ext cx="3878080" cy="4398040"/>
          </a:xfrm>
          <a:prstGeom prst="rect">
            <a:avLst/>
          </a:prstGeom>
          <a:ln>
            <a:solidFill>
              <a:schemeClr val="accent1"/>
            </a:solidFill>
          </a:ln>
          <a:effectLst>
            <a:glow rad="101600">
              <a:schemeClr val="accent2">
                <a:satMod val="175000"/>
                <a:alpha val="40000"/>
              </a:schemeClr>
            </a:glow>
          </a:effectLst>
          <a:scene3d>
            <a:camera prst="perspectiveContrastingRightFacing"/>
            <a:lightRig rig="threePt" dir="t"/>
          </a:scene3d>
        </p:spPr>
      </p:pic>
    </p:spTree>
    <p:extLst>
      <p:ext uri="{BB962C8B-B14F-4D97-AF65-F5344CB8AC3E}">
        <p14:creationId xmlns:p14="http://schemas.microsoft.com/office/powerpoint/2010/main" val="23549057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9752" y="0"/>
            <a:ext cx="12011891" cy="1606286"/>
          </a:xfrm>
        </p:spPr>
        <p:txBody>
          <a:bodyPr>
            <a:noAutofit/>
          </a:bodyPr>
          <a:lstStyle/>
          <a:p>
            <a:pPr algn="ctr"/>
            <a:r>
              <a:rPr lang="ru-RU" sz="4800" dirty="0">
                <a:solidFill>
                  <a:srgbClr val="F15F05"/>
                </a:solidFill>
                <a:latin typeface="Times New Roman" panose="02020603050405020304" pitchFamily="18" charset="0"/>
                <a:cs typeface="Times New Roman" panose="02020603050405020304" pitchFamily="18" charset="0"/>
              </a:rPr>
              <a:t>«</a:t>
            </a:r>
            <a:r>
              <a:rPr lang="ru-RU" sz="4800" dirty="0" err="1">
                <a:solidFill>
                  <a:srgbClr val="F15F05"/>
                </a:solidFill>
                <a:latin typeface="Times New Roman" panose="02020603050405020304" pitchFamily="18" charset="0"/>
                <a:cs typeface="Times New Roman" panose="02020603050405020304" pitchFamily="18" charset="0"/>
              </a:rPr>
              <a:t>Рони</a:t>
            </a:r>
            <a:r>
              <a:rPr lang="ru-RU" sz="4800" dirty="0">
                <a:solidFill>
                  <a:srgbClr val="F15F05"/>
                </a:solidFill>
                <a:latin typeface="Times New Roman" panose="02020603050405020304" pitchFamily="18" charset="0"/>
                <a:cs typeface="Times New Roman" panose="02020603050405020304" pitchFamily="18" charset="0"/>
              </a:rPr>
              <a:t>, дочь разбойника» (</a:t>
            </a:r>
            <a:r>
              <a:rPr lang="ru-RU" sz="4800" dirty="0" err="1">
                <a:solidFill>
                  <a:srgbClr val="F15F05"/>
                </a:solidFill>
                <a:latin typeface="Times New Roman" panose="02020603050405020304" pitchFamily="18" charset="0"/>
                <a:cs typeface="Times New Roman" panose="02020603050405020304" pitchFamily="18" charset="0"/>
              </a:rPr>
              <a:t>Астрид</a:t>
            </a:r>
            <a:r>
              <a:rPr lang="ru-RU" sz="4800" dirty="0">
                <a:solidFill>
                  <a:srgbClr val="F15F05"/>
                </a:solidFill>
                <a:latin typeface="Times New Roman" panose="02020603050405020304" pitchFamily="18" charset="0"/>
                <a:cs typeface="Times New Roman" panose="02020603050405020304" pitchFamily="18" charset="0"/>
              </a:rPr>
              <a:t> Линдгрен)</a:t>
            </a:r>
            <a:endParaRPr lang="ru-RU" sz="4800" dirty="0">
              <a:solidFill>
                <a:srgbClr val="F15F05"/>
              </a:solidFill>
            </a:endParaRPr>
          </a:p>
        </p:txBody>
      </p:sp>
      <p:sp>
        <p:nvSpPr>
          <p:cNvPr id="3" name="Подзаголовок 2"/>
          <p:cNvSpPr>
            <a:spLocks noGrp="1"/>
          </p:cNvSpPr>
          <p:nvPr>
            <p:ph type="body" idx="4294967295"/>
          </p:nvPr>
        </p:nvSpPr>
        <p:spPr>
          <a:xfrm>
            <a:off x="5976851" y="2560320"/>
            <a:ext cx="6215148" cy="4073843"/>
          </a:xfrm>
        </p:spPr>
        <p:txBody>
          <a:bodyPr>
            <a:noAutofit/>
          </a:bodyPr>
          <a:lstStyle/>
          <a:p>
            <a:pPr marL="0" indent="0">
              <a:buNone/>
            </a:pPr>
            <a:r>
              <a:rPr lang="ru-RU" sz="2600" dirty="0">
                <a:latin typeface="Times New Roman" panose="02020603050405020304" pitchFamily="18" charset="0"/>
                <a:cs typeface="Times New Roman" panose="02020603050405020304" pitchFamily="18" charset="0"/>
              </a:rPr>
              <a:t>   Юная героиня сказки впечатляет как в детстве, так и сейчас. С помощью сильного характера и доброго сердца у нее получается практически невозможное — примирить заклятых врагов, и даже самой подружиться с бывшим соперником. И никакого волшебства, только человеческие отношения и усилие над собой. Удивительная девочка эта </a:t>
            </a:r>
            <a:r>
              <a:rPr lang="ru-RU" sz="2600" dirty="0" err="1">
                <a:latin typeface="Times New Roman" panose="02020603050405020304" pitchFamily="18" charset="0"/>
                <a:cs typeface="Times New Roman" panose="02020603050405020304" pitchFamily="18" charset="0"/>
              </a:rPr>
              <a:t>Рони</a:t>
            </a:r>
            <a:r>
              <a:rPr lang="ru-RU" sz="2600" dirty="0">
                <a:latin typeface="Times New Roman" panose="02020603050405020304" pitchFamily="18" charset="0"/>
                <a:cs typeface="Times New Roman" panose="02020603050405020304" pitchFamily="18" charset="0"/>
              </a:rPr>
              <a:t>!</a:t>
            </a:r>
            <a:endParaRPr lang="ru-RU" sz="26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756456" y="1566051"/>
            <a:ext cx="3898671" cy="4627277"/>
          </a:xfrm>
          <a:prstGeom prst="rect">
            <a:avLst/>
          </a:prstGeom>
          <a:ln>
            <a:solidFill>
              <a:schemeClr val="accent1"/>
            </a:solidFill>
          </a:ln>
          <a:effectLst>
            <a:glow rad="101600">
              <a:schemeClr val="accent2">
                <a:satMod val="175000"/>
                <a:alpha val="40000"/>
              </a:schemeClr>
            </a:glow>
          </a:effectLst>
          <a:scene3d>
            <a:camera prst="perspectiveContrastingRightFacing"/>
            <a:lightRig rig="threePt" dir="t"/>
          </a:scene3d>
        </p:spPr>
      </p:pic>
    </p:spTree>
    <p:extLst>
      <p:ext uri="{BB962C8B-B14F-4D97-AF65-F5344CB8AC3E}">
        <p14:creationId xmlns:p14="http://schemas.microsoft.com/office/powerpoint/2010/main" val="37439118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9752" y="0"/>
            <a:ext cx="12011891" cy="1606286"/>
          </a:xfrm>
        </p:spPr>
        <p:txBody>
          <a:bodyPr>
            <a:noAutofit/>
          </a:bodyPr>
          <a:lstStyle/>
          <a:p>
            <a:pPr algn="ctr"/>
            <a:r>
              <a:rPr lang="ru-RU" sz="4800" dirty="0">
                <a:solidFill>
                  <a:srgbClr val="F15F05"/>
                </a:solidFill>
                <a:latin typeface="Times New Roman" panose="02020603050405020304" pitchFamily="18" charset="0"/>
                <a:cs typeface="Times New Roman" panose="02020603050405020304" pitchFamily="18" charset="0"/>
              </a:rPr>
              <a:t>«Приключения Тома </a:t>
            </a:r>
            <a:r>
              <a:rPr lang="ru-RU" sz="4800" dirty="0" err="1">
                <a:solidFill>
                  <a:srgbClr val="F15F05"/>
                </a:solidFill>
                <a:latin typeface="Times New Roman" panose="02020603050405020304" pitchFamily="18" charset="0"/>
                <a:cs typeface="Times New Roman" panose="02020603050405020304" pitchFamily="18" charset="0"/>
              </a:rPr>
              <a:t>Сойера</a:t>
            </a:r>
            <a:r>
              <a:rPr lang="ru-RU" sz="4800" dirty="0">
                <a:solidFill>
                  <a:srgbClr val="F15F05"/>
                </a:solidFill>
                <a:latin typeface="Times New Roman" panose="02020603050405020304" pitchFamily="18" charset="0"/>
                <a:cs typeface="Times New Roman" panose="02020603050405020304" pitchFamily="18" charset="0"/>
              </a:rPr>
              <a:t>» (Марк Твен)</a:t>
            </a:r>
            <a:endParaRPr lang="ru-RU" sz="4800" dirty="0">
              <a:solidFill>
                <a:srgbClr val="F15F05"/>
              </a:solidFill>
            </a:endParaRPr>
          </a:p>
        </p:txBody>
      </p:sp>
      <p:sp>
        <p:nvSpPr>
          <p:cNvPr id="3" name="Подзаголовок 2"/>
          <p:cNvSpPr>
            <a:spLocks noGrp="1"/>
          </p:cNvSpPr>
          <p:nvPr>
            <p:ph type="body" idx="4294967295"/>
          </p:nvPr>
        </p:nvSpPr>
        <p:spPr>
          <a:xfrm>
            <a:off x="5976851" y="2560320"/>
            <a:ext cx="6215148" cy="4073843"/>
          </a:xfrm>
        </p:spPr>
        <p:txBody>
          <a:bodyPr>
            <a:noAutofit/>
          </a:bodyPr>
          <a:lstStyle/>
          <a:p>
            <a:pPr marL="0" indent="0">
              <a:buNone/>
            </a:pPr>
            <a:r>
              <a:rPr lang="ru-RU" sz="2600" dirty="0">
                <a:latin typeface="Times New Roman" panose="02020603050405020304" pitchFamily="18" charset="0"/>
                <a:cs typeface="Times New Roman" panose="02020603050405020304" pitchFamily="18" charset="0"/>
              </a:rPr>
              <a:t>   Тут и рассказывать вам ничего не надо, кто не помнит Тома </a:t>
            </a:r>
            <a:r>
              <a:rPr lang="ru-RU" sz="2600" dirty="0" err="1">
                <a:latin typeface="Times New Roman" panose="02020603050405020304" pitchFamily="18" charset="0"/>
                <a:cs typeface="Times New Roman" panose="02020603050405020304" pitchFamily="18" charset="0"/>
              </a:rPr>
              <a:t>Сойера</a:t>
            </a:r>
            <a:r>
              <a:rPr lang="ru-RU" sz="2600" dirty="0">
                <a:latin typeface="Times New Roman" panose="02020603050405020304" pitchFamily="18" charset="0"/>
                <a:cs typeface="Times New Roman" panose="02020603050405020304" pitchFamily="18" charset="0"/>
              </a:rPr>
              <a:t>? Отличный юмор, закрученные приключения, первая любовь, крепкая дружба, </a:t>
            </a:r>
            <a:r>
              <a:rPr lang="ru-RU" sz="2600" dirty="0" smtClean="0">
                <a:latin typeface="Times New Roman" panose="02020603050405020304" pitchFamily="18" charset="0"/>
                <a:cs typeface="Times New Roman" panose="02020603050405020304" pitchFamily="18" charset="0"/>
              </a:rPr>
              <a:t>поверьте - во </a:t>
            </a:r>
            <a:r>
              <a:rPr lang="ru-RU" sz="2600" dirty="0">
                <a:latin typeface="Times New Roman" panose="02020603050405020304" pitchFamily="18" charset="0"/>
                <a:cs typeface="Times New Roman" panose="02020603050405020304" pitchFamily="18" charset="0"/>
              </a:rPr>
              <a:t>взрослом возрасте читать также интересно. Да и вы будете ассоциировать себя уже не с взбалмошным Томом, скорее будете думать, ах, бедная тетя! Как же она с ним справляется?!</a:t>
            </a:r>
            <a:endParaRPr lang="ru-RU" sz="2600" dirty="0">
              <a:latin typeface="Times New Roman" panose="02020603050405020304" pitchFamily="18" charset="0"/>
              <a:cs typeface="Times New Roman" panose="02020603050405020304" pitchFamily="18" charset="0"/>
            </a:endParaRPr>
          </a:p>
        </p:txBody>
      </p:sp>
      <p:pic>
        <p:nvPicPr>
          <p:cNvPr id="10242" name="Picture 2" descr="https://img-gorod.ru/20/138/2013824_detai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3721" y="1606286"/>
            <a:ext cx="3959224" cy="4407896"/>
          </a:xfrm>
          <a:prstGeom prst="rect">
            <a:avLst/>
          </a:prstGeom>
          <a:noFill/>
          <a:ln>
            <a:solidFill>
              <a:schemeClr val="accent1"/>
            </a:solidFill>
          </a:ln>
          <a:effectLst>
            <a:glow rad="101600">
              <a:schemeClr val="accent2">
                <a:satMod val="175000"/>
                <a:alpha val="40000"/>
              </a:schemeClr>
            </a:glow>
          </a:effectLst>
          <a:scene3d>
            <a:camera prst="perspectiveContrastingRightFacing"/>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7384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55964" y="0"/>
            <a:ext cx="11236035" cy="1280890"/>
          </a:xfrm>
        </p:spPr>
        <p:txBody>
          <a:bodyPr>
            <a:noAutofit/>
          </a:bodyPr>
          <a:lstStyle/>
          <a:p>
            <a:pPr algn="ctr"/>
            <a:r>
              <a:rPr lang="ru-RU" sz="6000" dirty="0">
                <a:solidFill>
                  <a:schemeClr val="accent4">
                    <a:lumMod val="50000"/>
                  </a:schemeClr>
                </a:solidFill>
                <a:latin typeface="Times New Roman" panose="02020603050405020304" pitchFamily="18" charset="0"/>
                <a:cs typeface="Times New Roman" panose="02020603050405020304" pitchFamily="18" charset="0"/>
              </a:rPr>
              <a:t>Как подобрать интересные книги для детей 10 лет?</a:t>
            </a:r>
            <a:br>
              <a:rPr lang="ru-RU" sz="6000" dirty="0">
                <a:solidFill>
                  <a:schemeClr val="accent4">
                    <a:lumMod val="50000"/>
                  </a:schemeClr>
                </a:solidFill>
                <a:latin typeface="Times New Roman" panose="02020603050405020304" pitchFamily="18" charset="0"/>
                <a:cs typeface="Times New Roman" panose="02020603050405020304" pitchFamily="18" charset="0"/>
              </a:rPr>
            </a:br>
            <a:endParaRPr lang="ru-RU" sz="6000"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4294967295"/>
          </p:nvPr>
        </p:nvSpPr>
        <p:spPr>
          <a:xfrm>
            <a:off x="4796445" y="3649287"/>
            <a:ext cx="7395556" cy="3133898"/>
          </a:xfrm>
        </p:spPr>
        <p:txBody>
          <a:bodyPr>
            <a:normAutofit/>
          </a:bodyPr>
          <a:lstStyle/>
          <a:p>
            <a:pPr marL="0" indent="0">
              <a:buNone/>
            </a:pPr>
            <a:r>
              <a:rPr lang="ru-RU" sz="2600" dirty="0" smtClean="0">
                <a:latin typeface="Times New Roman" panose="02020603050405020304" pitchFamily="18" charset="0"/>
                <a:cs typeface="Times New Roman" panose="02020603050405020304" pitchFamily="18" charset="0"/>
              </a:rPr>
              <a:t>   </a:t>
            </a:r>
            <a:r>
              <a:rPr lang="ru-RU" sz="2600" dirty="0">
                <a:latin typeface="Times New Roman" panose="02020603050405020304" pitchFamily="18" charset="0"/>
                <a:cs typeface="Times New Roman" panose="02020603050405020304" pitchFamily="18" charset="0"/>
              </a:rPr>
              <a:t>Самые интересные книжки в большинстве случаев те, которые вы считаете классикой. Как бы удивительно это ни звучало, но многое из того, что вам было интересно в детстве, актуально и для ваших малышей. Современную литературу тоже не стоит сбрасывать со счетов. Многое из того, что пишут современные авторы, очень увлекательно</a:t>
            </a:r>
            <a:r>
              <a:rPr lang="ru-RU" sz="2600" dirty="0" smtClean="0">
                <a:latin typeface="Times New Roman" panose="02020603050405020304" pitchFamily="18" charset="0"/>
                <a:cs typeface="Times New Roman" panose="02020603050405020304" pitchFamily="18" charset="0"/>
              </a:rPr>
              <a:t>.</a:t>
            </a:r>
            <a:endParaRPr lang="ru-RU" sz="2600" dirty="0">
              <a:latin typeface="Times New Roman" panose="02020603050405020304" pitchFamily="18" charset="0"/>
              <a:cs typeface="Times New Roman" panose="02020603050405020304" pitchFamily="18" charset="0"/>
            </a:endParaRPr>
          </a:p>
        </p:txBody>
      </p:sp>
      <p:pic>
        <p:nvPicPr>
          <p:cNvPr id="2052" name="Picture 4" descr="Похожее изображен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0304" y="3418332"/>
            <a:ext cx="2662440" cy="3364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70379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9752" y="0"/>
            <a:ext cx="12011891" cy="1606286"/>
          </a:xfrm>
        </p:spPr>
        <p:txBody>
          <a:bodyPr>
            <a:noAutofit/>
          </a:bodyPr>
          <a:lstStyle/>
          <a:p>
            <a:pPr algn="ctr"/>
            <a:r>
              <a:rPr lang="ru-RU" sz="4800" dirty="0">
                <a:solidFill>
                  <a:srgbClr val="F15F05"/>
                </a:solidFill>
                <a:latin typeface="Times New Roman" panose="02020603050405020304" pitchFamily="18" charset="0"/>
                <a:cs typeface="Times New Roman" panose="02020603050405020304" pitchFamily="18" charset="0"/>
              </a:rPr>
              <a:t>«Черная курица, или Подземные жители» (Антоний Погорельский)</a:t>
            </a:r>
            <a:endParaRPr lang="ru-RU" sz="4800" dirty="0">
              <a:solidFill>
                <a:srgbClr val="F15F05"/>
              </a:solidFill>
            </a:endParaRPr>
          </a:p>
        </p:txBody>
      </p:sp>
      <p:sp>
        <p:nvSpPr>
          <p:cNvPr id="3" name="Подзаголовок 2"/>
          <p:cNvSpPr>
            <a:spLocks noGrp="1"/>
          </p:cNvSpPr>
          <p:nvPr>
            <p:ph type="body" idx="4294967295"/>
          </p:nvPr>
        </p:nvSpPr>
        <p:spPr>
          <a:xfrm>
            <a:off x="5976851" y="2560320"/>
            <a:ext cx="6215148" cy="4073843"/>
          </a:xfrm>
        </p:spPr>
        <p:txBody>
          <a:bodyPr>
            <a:noAutofit/>
          </a:bodyPr>
          <a:lstStyle/>
          <a:p>
            <a:pPr marL="0" indent="0">
              <a:buNone/>
            </a:pPr>
            <a:r>
              <a:rPr lang="ru-RU" sz="2600" dirty="0">
                <a:latin typeface="Times New Roman" panose="02020603050405020304" pitchFamily="18" charset="0"/>
                <a:cs typeface="Times New Roman" panose="02020603050405020304" pitchFamily="18" charset="0"/>
              </a:rPr>
              <a:t>   Детская сказка, которая местами напоминает страшилку. Наверняка вы читали ее в детстве, она входила в школьную программу для летнего чтения. Но эта сказка тоже не так-то проста, чтобы вспомнить, почему нельзя полагаться на удачу и всегда стараться стать </a:t>
            </a:r>
            <a:r>
              <a:rPr lang="ru-RU" sz="2600" dirty="0" smtClean="0">
                <a:latin typeface="Times New Roman" panose="02020603050405020304" pitchFamily="18" charset="0"/>
                <a:cs typeface="Times New Roman" panose="02020603050405020304" pitchFamily="18" charset="0"/>
              </a:rPr>
              <a:t>лучше - придется </a:t>
            </a:r>
            <a:r>
              <a:rPr lang="ru-RU" sz="2600" dirty="0">
                <a:latin typeface="Times New Roman" panose="02020603050405020304" pitchFamily="18" charset="0"/>
                <a:cs typeface="Times New Roman" panose="02020603050405020304" pitchFamily="18" charset="0"/>
              </a:rPr>
              <a:t>перечитать.</a:t>
            </a:r>
            <a:endParaRPr lang="ru-RU" sz="2600" dirty="0">
              <a:latin typeface="Times New Roman" panose="02020603050405020304" pitchFamily="18" charset="0"/>
              <a:cs typeface="Times New Roman" panose="02020603050405020304" pitchFamily="18" charset="0"/>
            </a:endParaRPr>
          </a:p>
        </p:txBody>
      </p:sp>
      <p:pic>
        <p:nvPicPr>
          <p:cNvPr id="18434" name="Picture 2" descr="https://img-gorod.ru/25/645/2564595_detai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149" y="1996108"/>
            <a:ext cx="4283422" cy="4089416"/>
          </a:xfrm>
          <a:prstGeom prst="rect">
            <a:avLst/>
          </a:prstGeom>
          <a:noFill/>
          <a:ln>
            <a:solidFill>
              <a:schemeClr val="accent1"/>
            </a:solidFill>
          </a:ln>
          <a:effectLst>
            <a:glow rad="101600">
              <a:schemeClr val="accent2">
                <a:satMod val="175000"/>
                <a:alpha val="40000"/>
              </a:schemeClr>
            </a:glow>
          </a:effectLst>
          <a:scene3d>
            <a:camera prst="perspectiveContrastingRightFacing"/>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02160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9752" y="0"/>
            <a:ext cx="12011891" cy="1606286"/>
          </a:xfrm>
        </p:spPr>
        <p:txBody>
          <a:bodyPr>
            <a:noAutofit/>
          </a:bodyPr>
          <a:lstStyle/>
          <a:p>
            <a:pPr algn="ctr"/>
            <a:r>
              <a:rPr lang="ru-RU" sz="4800" dirty="0">
                <a:solidFill>
                  <a:srgbClr val="F15F05"/>
                </a:solidFill>
                <a:latin typeface="Times New Roman" panose="02020603050405020304" pitchFamily="18" charset="0"/>
                <a:cs typeface="Times New Roman" panose="02020603050405020304" pitchFamily="18" charset="0"/>
              </a:rPr>
              <a:t>«Питер </a:t>
            </a:r>
            <a:r>
              <a:rPr lang="ru-RU" sz="4800" dirty="0" err="1">
                <a:solidFill>
                  <a:srgbClr val="F15F05"/>
                </a:solidFill>
                <a:latin typeface="Times New Roman" panose="02020603050405020304" pitchFamily="18" charset="0"/>
                <a:cs typeface="Times New Roman" panose="02020603050405020304" pitchFamily="18" charset="0"/>
              </a:rPr>
              <a:t>Пэн</a:t>
            </a:r>
            <a:r>
              <a:rPr lang="ru-RU" sz="4800" dirty="0">
                <a:solidFill>
                  <a:srgbClr val="F15F05"/>
                </a:solidFill>
                <a:latin typeface="Times New Roman" panose="02020603050405020304" pitchFamily="18" charset="0"/>
                <a:cs typeface="Times New Roman" panose="02020603050405020304" pitchFamily="18" charset="0"/>
              </a:rPr>
              <a:t>» (Джеймс Барри)</a:t>
            </a:r>
            <a:endParaRPr lang="ru-RU" sz="4800" dirty="0">
              <a:solidFill>
                <a:srgbClr val="F15F05"/>
              </a:solidFill>
            </a:endParaRPr>
          </a:p>
        </p:txBody>
      </p:sp>
      <p:sp>
        <p:nvSpPr>
          <p:cNvPr id="3" name="Подзаголовок 2"/>
          <p:cNvSpPr>
            <a:spLocks noGrp="1"/>
          </p:cNvSpPr>
          <p:nvPr>
            <p:ph type="body" idx="4294967295"/>
          </p:nvPr>
        </p:nvSpPr>
        <p:spPr>
          <a:xfrm>
            <a:off x="5976851" y="2560320"/>
            <a:ext cx="6215148" cy="4073843"/>
          </a:xfrm>
        </p:spPr>
        <p:txBody>
          <a:bodyPr>
            <a:noAutofit/>
          </a:bodyPr>
          <a:lstStyle/>
          <a:p>
            <a:pPr marL="0" indent="0">
              <a:buNone/>
            </a:pPr>
            <a:r>
              <a:rPr lang="ru-RU" sz="2600" dirty="0">
                <a:latin typeface="Times New Roman" panose="02020603050405020304" pitchFamily="18" charset="0"/>
                <a:cs typeface="Times New Roman" panose="02020603050405020304" pitchFamily="18" charset="0"/>
              </a:rPr>
              <a:t>   «Питер </a:t>
            </a:r>
            <a:r>
              <a:rPr lang="ru-RU" sz="2600" dirty="0" err="1">
                <a:latin typeface="Times New Roman" panose="02020603050405020304" pitchFamily="18" charset="0"/>
                <a:cs typeface="Times New Roman" panose="02020603050405020304" pitchFamily="18" charset="0"/>
              </a:rPr>
              <a:t>Пэн</a:t>
            </a:r>
            <a:r>
              <a:rPr lang="ru-RU" sz="2600" dirty="0" smtClean="0">
                <a:latin typeface="Times New Roman" panose="02020603050405020304" pitchFamily="18" charset="0"/>
                <a:cs typeface="Times New Roman" panose="02020603050405020304" pitchFamily="18" charset="0"/>
              </a:rPr>
              <a:t>» - мальчик</a:t>
            </a:r>
            <a:r>
              <a:rPr lang="ru-RU" sz="2600" dirty="0">
                <a:latin typeface="Times New Roman" panose="02020603050405020304" pitchFamily="18" charset="0"/>
                <a:cs typeface="Times New Roman" panose="02020603050405020304" pitchFamily="18" charset="0"/>
              </a:rPr>
              <a:t>, который никогда не взрослеет. Только задумайтесь, сколько же лет он живет вечным ребенком и продолжает похищать детей в </a:t>
            </a:r>
            <a:r>
              <a:rPr lang="ru-RU" sz="2600" dirty="0" err="1">
                <a:latin typeface="Times New Roman" panose="02020603050405020304" pitchFamily="18" charset="0"/>
                <a:cs typeface="Times New Roman" panose="02020603050405020304" pitchFamily="18" charset="0"/>
              </a:rPr>
              <a:t>Неверлэнд</a:t>
            </a:r>
            <a:r>
              <a:rPr lang="ru-RU" sz="2600" dirty="0">
                <a:latin typeface="Times New Roman" panose="02020603050405020304" pitchFamily="18" charset="0"/>
                <a:cs typeface="Times New Roman" panose="02020603050405020304" pitchFamily="18" charset="0"/>
              </a:rPr>
              <a:t>? Даже пугает немного. Кроме этого, в книге есть много взрослых и интересных мыслей, которые вы заметите только сейчас. К прочтению обязательно!</a:t>
            </a:r>
            <a:endParaRPr lang="ru-RU" sz="2600" dirty="0">
              <a:latin typeface="Times New Roman" panose="02020603050405020304" pitchFamily="18" charset="0"/>
              <a:cs typeface="Times New Roman" panose="02020603050405020304" pitchFamily="18" charset="0"/>
            </a:endParaRPr>
          </a:p>
        </p:txBody>
      </p:sp>
      <p:pic>
        <p:nvPicPr>
          <p:cNvPr id="19494" name="Picture 38" descr="Картинки по запросу «Питер Пэн» (Джеймс Барр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5262" y="1787237"/>
            <a:ext cx="3836490" cy="4314912"/>
          </a:xfrm>
          <a:prstGeom prst="rect">
            <a:avLst/>
          </a:prstGeom>
          <a:noFill/>
          <a:ln>
            <a:solidFill>
              <a:schemeClr val="accent1"/>
            </a:solidFill>
          </a:ln>
          <a:effectLst>
            <a:glow rad="101600">
              <a:schemeClr val="accent2">
                <a:satMod val="175000"/>
                <a:alpha val="40000"/>
              </a:schemeClr>
            </a:glow>
          </a:effectLst>
          <a:scene3d>
            <a:camera prst="perspectiveContrastingRightFacing"/>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44498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63536" y="108065"/>
            <a:ext cx="10740044" cy="1655618"/>
          </a:xfrm>
        </p:spPr>
        <p:txBody>
          <a:bodyPr>
            <a:noAutofit/>
          </a:bodyPr>
          <a:lstStyle/>
          <a:p>
            <a:pPr algn="ctr"/>
            <a:r>
              <a:rPr lang="ru-RU" sz="4400" dirty="0">
                <a:solidFill>
                  <a:schemeClr val="accent4">
                    <a:lumMod val="50000"/>
                  </a:schemeClr>
                </a:solidFill>
                <a:latin typeface="Times New Roman" panose="02020603050405020304" pitchFamily="18" charset="0"/>
                <a:cs typeface="Times New Roman" panose="02020603050405020304" pitchFamily="18" charset="0"/>
              </a:rPr>
              <a:t>17 КНИГ, КОТОРЫЕ ВЗРОСЛЫМ СТОИТ ПЕРЕЧИТАТЬ ВМЕСТЕ С ДЕТЬМИ</a:t>
            </a:r>
            <a:endParaRPr lang="ru-RU" sz="4400" dirty="0">
              <a:solidFill>
                <a:schemeClr val="accent4">
                  <a:lumMod val="50000"/>
                </a:schemeClr>
              </a:solidFill>
            </a:endParaRPr>
          </a:p>
        </p:txBody>
      </p:sp>
      <p:sp>
        <p:nvSpPr>
          <p:cNvPr id="3" name="Подзаголовок 2"/>
          <p:cNvSpPr>
            <a:spLocks noGrp="1"/>
          </p:cNvSpPr>
          <p:nvPr>
            <p:ph type="body" idx="4294967295"/>
          </p:nvPr>
        </p:nvSpPr>
        <p:spPr>
          <a:xfrm>
            <a:off x="6040438" y="1763683"/>
            <a:ext cx="6151562" cy="4937155"/>
          </a:xfrm>
        </p:spPr>
        <p:txBody>
          <a:bodyPr>
            <a:noAutofit/>
          </a:bodyPr>
          <a:lstStyle/>
          <a:p>
            <a:pPr marL="0" indent="0">
              <a:buNone/>
            </a:pPr>
            <a:r>
              <a:rPr lang="ru-RU" sz="2600" dirty="0" smtClean="0">
                <a:latin typeface="Times New Roman" panose="02020603050405020304" pitchFamily="18" charset="0"/>
                <a:cs typeface="Times New Roman" panose="02020603050405020304" pitchFamily="18" charset="0"/>
              </a:rPr>
              <a:t>   Если </a:t>
            </a:r>
            <a:r>
              <a:rPr lang="ru-RU" sz="2600" dirty="0">
                <a:latin typeface="Times New Roman" panose="02020603050405020304" pitchFamily="18" charset="0"/>
                <a:cs typeface="Times New Roman" panose="02020603050405020304" pitchFamily="18" charset="0"/>
              </a:rPr>
              <a:t>раньше вы много читали своему дошкольнику, то теперь пришло время поменяться ролями. В этом возрасте ребенок должен большую часть книг читать самостоятельно. Почаще просите первоклассника озвучивать текст для вас, чтобы вы могли оценить технику чтения. Помните, что первоклассник не должен разбивать длинные слова на слоги. Важно напоминать о необходимости пауз в конце предложений и на знаках препинания. </a:t>
            </a:r>
            <a:endParaRPr lang="ru-RU" sz="2600" dirty="0" smtClean="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1330036" y="4006850"/>
            <a:ext cx="4361267" cy="2484365"/>
          </a:xfrm>
          <a:prstGeom prst="rect">
            <a:avLst/>
          </a:prstGeom>
        </p:spPr>
      </p:pic>
    </p:spTree>
    <p:extLst>
      <p:ext uri="{BB962C8B-B14F-4D97-AF65-F5344CB8AC3E}">
        <p14:creationId xmlns:p14="http://schemas.microsoft.com/office/powerpoint/2010/main" val="2657460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96044" y="249382"/>
            <a:ext cx="10365971" cy="1655618"/>
          </a:xfrm>
        </p:spPr>
        <p:txBody>
          <a:bodyPr>
            <a:noAutofit/>
          </a:bodyPr>
          <a:lstStyle/>
          <a:p>
            <a:pPr algn="ctr"/>
            <a:r>
              <a:rPr lang="ru-RU" sz="6000" dirty="0">
                <a:latin typeface="Times New Roman" panose="02020603050405020304" pitchFamily="18" charset="0"/>
                <a:cs typeface="Times New Roman" panose="02020603050405020304" pitchFamily="18" charset="0"/>
              </a:rPr>
              <a:t>Как читать с ребенком 7-8 лет</a:t>
            </a:r>
            <a:r>
              <a:rPr lang="ru-RU" sz="6000" dirty="0" smtClean="0">
                <a:latin typeface="Times New Roman" panose="02020603050405020304" pitchFamily="18" charset="0"/>
                <a:cs typeface="Times New Roman" panose="02020603050405020304" pitchFamily="18" charset="0"/>
              </a:rPr>
              <a:t>?</a:t>
            </a:r>
            <a:r>
              <a:rPr lang="ru-RU" sz="6000" dirty="0"/>
              <a:t/>
            </a:r>
            <a:br>
              <a:rPr lang="ru-RU" sz="6000" dirty="0"/>
            </a:br>
            <a:endParaRPr lang="ru-RU" sz="6000" dirty="0"/>
          </a:p>
        </p:txBody>
      </p:sp>
      <p:sp>
        <p:nvSpPr>
          <p:cNvPr id="3" name="Подзаголовок 2"/>
          <p:cNvSpPr>
            <a:spLocks noGrp="1"/>
          </p:cNvSpPr>
          <p:nvPr>
            <p:ph type="body" idx="4294967295"/>
          </p:nvPr>
        </p:nvSpPr>
        <p:spPr>
          <a:xfrm>
            <a:off x="5310188" y="1554163"/>
            <a:ext cx="6881812" cy="5080000"/>
          </a:xfrm>
        </p:spPr>
        <p:txBody>
          <a:bodyPr>
            <a:noAutofit/>
          </a:bodyPr>
          <a:lstStyle/>
          <a:p>
            <a:pPr marL="0" indent="0">
              <a:buNone/>
            </a:pPr>
            <a:r>
              <a:rPr lang="ru-RU" sz="2600" dirty="0" smtClean="0">
                <a:latin typeface="Times New Roman" panose="02020603050405020304" pitchFamily="18" charset="0"/>
                <a:cs typeface="Times New Roman" panose="02020603050405020304" pitchFamily="18" charset="0"/>
              </a:rPr>
              <a:t>   </a:t>
            </a:r>
            <a:r>
              <a:rPr lang="ru-RU" sz="2600" dirty="0">
                <a:latin typeface="Times New Roman" panose="02020603050405020304" pitchFamily="18" charset="0"/>
                <a:cs typeface="Times New Roman" panose="02020603050405020304" pitchFamily="18" charset="0"/>
              </a:rPr>
              <a:t>В детстве, когда мы читаем книгу, мы не задумываемся, о чем она, мы просто читаем. Спросите маленького ребенка: «О чем книга?». Он расскажет, что это о принце и принцессе, перескажет сюжет. А ведь во многих детских книгах запрятаны на самом деле глубокие мысли, которые смогут оценить только взрослые</a:t>
            </a:r>
            <a:r>
              <a:rPr lang="ru-RU" sz="2600" dirty="0" smtClean="0">
                <a:latin typeface="Times New Roman" panose="02020603050405020304" pitchFamily="18" charset="0"/>
                <a:cs typeface="Times New Roman" panose="02020603050405020304" pitchFamily="18" charset="0"/>
              </a:rPr>
              <a:t>.</a:t>
            </a:r>
          </a:p>
          <a:p>
            <a:pPr marL="0" indent="0">
              <a:buNone/>
            </a:pPr>
            <a:r>
              <a:rPr lang="ru-RU" sz="2600" dirty="0">
                <a:latin typeface="Times New Roman" panose="02020603050405020304" pitchFamily="18" charset="0"/>
                <a:cs typeface="Times New Roman" panose="02020603050405020304" pitchFamily="18" charset="0"/>
              </a:rPr>
              <a:t> </a:t>
            </a:r>
            <a:r>
              <a:rPr lang="ru-RU" sz="2600" dirty="0">
                <a:latin typeface="Times New Roman" panose="02020603050405020304" pitchFamily="18" charset="0"/>
                <a:cs typeface="Times New Roman" panose="02020603050405020304" pitchFamily="18" charset="0"/>
              </a:rPr>
              <a:t>  </a:t>
            </a:r>
            <a:r>
              <a:rPr lang="ru-RU" sz="2600" dirty="0" smtClean="0">
                <a:latin typeface="Times New Roman" panose="02020603050405020304" pitchFamily="18" charset="0"/>
                <a:cs typeface="Times New Roman" panose="02020603050405020304" pitchFamily="18" charset="0"/>
              </a:rPr>
              <a:t>Предлагаем Вашему вниманию подборку </a:t>
            </a:r>
            <a:r>
              <a:rPr lang="ru-RU" sz="2600" dirty="0">
                <a:latin typeface="Times New Roman" panose="02020603050405020304" pitchFamily="18" charset="0"/>
                <a:cs typeface="Times New Roman" panose="02020603050405020304" pitchFamily="18" charset="0"/>
              </a:rPr>
              <a:t>книг, которые вам стоит перечитать вместе с детьми и открыть для себя что-то новое.</a:t>
            </a:r>
            <a:endParaRPr lang="ru-RU" sz="2600" dirty="0">
              <a:latin typeface="Times New Roman" panose="02020603050405020304" pitchFamily="18" charset="0"/>
              <a:cs typeface="Times New Roman" panose="02020603050405020304" pitchFamily="18" charset="0"/>
            </a:endParaRPr>
          </a:p>
        </p:txBody>
      </p:sp>
      <p:pic>
        <p:nvPicPr>
          <p:cNvPr id="3076" name="Picture 4" descr="Похожее изображение"/>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34497" y="3222843"/>
            <a:ext cx="2462935" cy="3219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2818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30779" y="149629"/>
            <a:ext cx="11285912" cy="1655618"/>
          </a:xfrm>
        </p:spPr>
        <p:txBody>
          <a:bodyPr>
            <a:noAutofit/>
          </a:bodyPr>
          <a:lstStyle/>
          <a:p>
            <a:pPr algn="ctr"/>
            <a:r>
              <a:rPr lang="ru-RU" sz="4800" dirty="0">
                <a:solidFill>
                  <a:srgbClr val="F15F05"/>
                </a:solidFill>
                <a:latin typeface="Times New Roman" panose="02020603050405020304" pitchFamily="18" charset="0"/>
                <a:cs typeface="Times New Roman" panose="02020603050405020304" pitchFamily="18" charset="0"/>
              </a:rPr>
              <a:t>«Алиса в стране чудес» (Льюис Кэрролл)</a:t>
            </a:r>
            <a:endParaRPr lang="ru-RU" sz="4800" dirty="0">
              <a:solidFill>
                <a:srgbClr val="F15F05"/>
              </a:solidFill>
            </a:endParaRPr>
          </a:p>
        </p:txBody>
      </p:sp>
      <p:sp>
        <p:nvSpPr>
          <p:cNvPr id="3" name="Подзаголовок 2"/>
          <p:cNvSpPr>
            <a:spLocks noGrp="1"/>
          </p:cNvSpPr>
          <p:nvPr>
            <p:ph type="body" idx="4294967295"/>
          </p:nvPr>
        </p:nvSpPr>
        <p:spPr>
          <a:xfrm>
            <a:off x="5976851" y="2360815"/>
            <a:ext cx="6215148" cy="4273348"/>
          </a:xfrm>
        </p:spPr>
        <p:txBody>
          <a:bodyPr>
            <a:noAutofit/>
          </a:bodyPr>
          <a:lstStyle/>
          <a:p>
            <a:pPr marL="0" indent="0">
              <a:buNone/>
            </a:pPr>
            <a:r>
              <a:rPr lang="ru-RU" sz="2600" dirty="0" smtClean="0">
                <a:latin typeface="Times New Roman" panose="02020603050405020304" pitchFamily="18" charset="0"/>
                <a:cs typeface="Times New Roman" panose="02020603050405020304" pitchFamily="18" charset="0"/>
              </a:rPr>
              <a:t>   </a:t>
            </a:r>
            <a:r>
              <a:rPr lang="ru-RU" sz="2600" dirty="0">
                <a:latin typeface="Times New Roman" panose="02020603050405020304" pitchFamily="18" charset="0"/>
                <a:cs typeface="Times New Roman" panose="02020603050405020304" pitchFamily="18" charset="0"/>
              </a:rPr>
              <a:t>Конечно, Алиса стоит первой в нашем списке, вы и так знаете, сколько там всего странного и сюрреалистичного. Забавные приключения в выдуманном мире воспринимаются куда сложнее, если их перечитать будучи взрослым. И вообще, с каждым прочтением книга будто бы меняется. Как говорила Алиса «все </a:t>
            </a:r>
            <a:r>
              <a:rPr lang="ru-RU" sz="2600" dirty="0" err="1">
                <a:latin typeface="Times New Roman" panose="02020603050405020304" pitchFamily="18" charset="0"/>
                <a:cs typeface="Times New Roman" panose="02020603050405020304" pitchFamily="18" charset="0"/>
              </a:rPr>
              <a:t>чудесатее</a:t>
            </a:r>
            <a:r>
              <a:rPr lang="ru-RU" sz="2600" dirty="0">
                <a:latin typeface="Times New Roman" panose="02020603050405020304" pitchFamily="18" charset="0"/>
                <a:cs typeface="Times New Roman" panose="02020603050405020304" pitchFamily="18" charset="0"/>
              </a:rPr>
              <a:t> и </a:t>
            </a:r>
            <a:r>
              <a:rPr lang="ru-RU" sz="2600" dirty="0" err="1">
                <a:latin typeface="Times New Roman" panose="02020603050405020304" pitchFamily="18" charset="0"/>
                <a:cs typeface="Times New Roman" panose="02020603050405020304" pitchFamily="18" charset="0"/>
              </a:rPr>
              <a:t>чудесатее</a:t>
            </a:r>
            <a:r>
              <a:rPr lang="ru-RU" sz="2600" dirty="0">
                <a:latin typeface="Times New Roman" panose="02020603050405020304" pitchFamily="18" charset="0"/>
                <a:cs typeface="Times New Roman" panose="02020603050405020304" pitchFamily="18" charset="0"/>
              </a:rPr>
              <a:t>».</a:t>
            </a:r>
            <a:endParaRPr lang="ru-RU" sz="26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356062" y="1675480"/>
            <a:ext cx="4157749" cy="4634660"/>
          </a:xfrm>
          <a:prstGeom prst="rect">
            <a:avLst/>
          </a:prstGeom>
          <a:effectLst>
            <a:glow rad="101600">
              <a:schemeClr val="accent2">
                <a:satMod val="175000"/>
                <a:alpha val="40000"/>
              </a:schemeClr>
            </a:glow>
          </a:effectLst>
          <a:scene3d>
            <a:camera prst="perspectiveContrastingRightFacing"/>
            <a:lightRig rig="threePt" dir="t"/>
          </a:scene3d>
        </p:spPr>
      </p:pic>
    </p:spTree>
    <p:extLst>
      <p:ext uri="{BB962C8B-B14F-4D97-AF65-F5344CB8AC3E}">
        <p14:creationId xmlns:p14="http://schemas.microsoft.com/office/powerpoint/2010/main" val="3556658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30779" y="149629"/>
            <a:ext cx="11285912" cy="1655618"/>
          </a:xfrm>
        </p:spPr>
        <p:txBody>
          <a:bodyPr>
            <a:noAutofit/>
          </a:bodyPr>
          <a:lstStyle/>
          <a:p>
            <a:pPr algn="ctr"/>
            <a:r>
              <a:rPr lang="ru-RU" sz="4800" dirty="0">
                <a:solidFill>
                  <a:srgbClr val="F15F05"/>
                </a:solidFill>
                <a:latin typeface="Times New Roman" panose="02020603050405020304" pitchFamily="18" charset="0"/>
                <a:cs typeface="Times New Roman" panose="02020603050405020304" pitchFamily="18" charset="0"/>
              </a:rPr>
              <a:t>«Гарри Поттер» (Дж. К. Роулинг)</a:t>
            </a:r>
            <a:endParaRPr lang="ru-RU" sz="4800" dirty="0">
              <a:solidFill>
                <a:srgbClr val="F15F05"/>
              </a:solidFill>
            </a:endParaRPr>
          </a:p>
        </p:txBody>
      </p:sp>
      <p:sp>
        <p:nvSpPr>
          <p:cNvPr id="3" name="Подзаголовок 2"/>
          <p:cNvSpPr>
            <a:spLocks noGrp="1"/>
          </p:cNvSpPr>
          <p:nvPr>
            <p:ph type="body" idx="4294967295"/>
          </p:nvPr>
        </p:nvSpPr>
        <p:spPr>
          <a:xfrm>
            <a:off x="5976851" y="2360815"/>
            <a:ext cx="6215148" cy="4273348"/>
          </a:xfrm>
        </p:spPr>
        <p:txBody>
          <a:bodyPr>
            <a:noAutofit/>
          </a:bodyPr>
          <a:lstStyle/>
          <a:p>
            <a:pPr marL="0" indent="0">
              <a:buNone/>
            </a:pPr>
            <a:r>
              <a:rPr lang="ru-RU" sz="2600" dirty="0" smtClean="0">
                <a:latin typeface="Times New Roman" panose="02020603050405020304" pitchFamily="18" charset="0"/>
                <a:cs typeface="Times New Roman" panose="02020603050405020304" pitchFamily="18" charset="0"/>
              </a:rPr>
              <a:t>   </a:t>
            </a:r>
            <a:r>
              <a:rPr lang="ru-RU" sz="2600" dirty="0">
                <a:latin typeface="Times New Roman" panose="02020603050405020304" pitchFamily="18" charset="0"/>
                <a:cs typeface="Times New Roman" panose="02020603050405020304" pitchFamily="18" charset="0"/>
              </a:rPr>
              <a:t>Некоторые фанаты росли вместе с книгой: рос Гарри, росли и они. А нынешние дети читают все семь томов залпом. Если впервые вы познакомились с «мальчиком-который-выжил» в детстве, сейчас при прочтении у вас будут уже совсем другие ощущения и мысли (тем более, на этот раз, вы с самого начала знаете все про </a:t>
            </a:r>
            <a:r>
              <a:rPr lang="ru-RU" sz="2600" dirty="0" err="1">
                <a:latin typeface="Times New Roman" panose="02020603050405020304" pitchFamily="18" charset="0"/>
                <a:cs typeface="Times New Roman" panose="02020603050405020304" pitchFamily="18" charset="0"/>
              </a:rPr>
              <a:t>Снейпа</a:t>
            </a:r>
            <a:r>
              <a:rPr lang="ru-RU" sz="2600" dirty="0">
                <a:latin typeface="Times New Roman" panose="02020603050405020304" pitchFamily="18" charset="0"/>
                <a:cs typeface="Times New Roman" panose="02020603050405020304" pitchFamily="18" charset="0"/>
              </a:rPr>
              <a:t>!).</a:t>
            </a:r>
            <a:endParaRPr lang="ru-RU" sz="2600" dirty="0">
              <a:latin typeface="Times New Roman" panose="02020603050405020304" pitchFamily="18" charset="0"/>
              <a:cs typeface="Times New Roman" panose="02020603050405020304" pitchFamily="18" charset="0"/>
            </a:endParaRPr>
          </a:p>
        </p:txBody>
      </p:sp>
      <p:pic>
        <p:nvPicPr>
          <p:cNvPr id="4102" name="Picture 6" descr="Картинки по запросу гарри поттер"/>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2143" y="1630680"/>
            <a:ext cx="3891049" cy="4643523"/>
          </a:xfrm>
          <a:prstGeom prst="rect">
            <a:avLst/>
          </a:prstGeom>
          <a:noFill/>
          <a:ln>
            <a:solidFill>
              <a:schemeClr val="accent1"/>
            </a:solidFill>
          </a:ln>
          <a:effectLst>
            <a:glow rad="101600">
              <a:schemeClr val="accent2">
                <a:satMod val="175000"/>
                <a:alpha val="40000"/>
              </a:schemeClr>
            </a:glow>
          </a:effectLst>
          <a:scene3d>
            <a:camera prst="perspectiveContrastingRightFacing"/>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2111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9752" y="0"/>
            <a:ext cx="12011891" cy="1655618"/>
          </a:xfrm>
        </p:spPr>
        <p:txBody>
          <a:bodyPr>
            <a:noAutofit/>
          </a:bodyPr>
          <a:lstStyle/>
          <a:p>
            <a:pPr algn="ctr"/>
            <a:r>
              <a:rPr lang="ru-RU" sz="4800" dirty="0">
                <a:solidFill>
                  <a:srgbClr val="F15F05"/>
                </a:solidFill>
                <a:latin typeface="Times New Roman" panose="02020603050405020304" pitchFamily="18" charset="0"/>
                <a:cs typeface="Times New Roman" panose="02020603050405020304" pitchFamily="18" charset="0"/>
              </a:rPr>
              <a:t>«Маленький принц» </a:t>
            </a:r>
            <a:r>
              <a:rPr lang="ru-RU" sz="4800" dirty="0" smtClean="0">
                <a:solidFill>
                  <a:srgbClr val="F15F05"/>
                </a:solidFill>
                <a:latin typeface="Times New Roman" panose="02020603050405020304" pitchFamily="18" charset="0"/>
                <a:cs typeface="Times New Roman" panose="02020603050405020304" pitchFamily="18" charset="0"/>
              </a:rPr>
              <a:t>                                 (</a:t>
            </a:r>
            <a:r>
              <a:rPr lang="ru-RU" sz="4800" dirty="0">
                <a:solidFill>
                  <a:srgbClr val="F15F05"/>
                </a:solidFill>
                <a:latin typeface="Times New Roman" panose="02020603050405020304" pitchFamily="18" charset="0"/>
                <a:cs typeface="Times New Roman" panose="02020603050405020304" pitchFamily="18" charset="0"/>
              </a:rPr>
              <a:t>Антуан де Сент-Экзюпери)</a:t>
            </a:r>
            <a:endParaRPr lang="ru-RU" sz="4800" dirty="0">
              <a:solidFill>
                <a:srgbClr val="F15F05"/>
              </a:solidFill>
            </a:endParaRPr>
          </a:p>
        </p:txBody>
      </p:sp>
      <p:sp>
        <p:nvSpPr>
          <p:cNvPr id="3" name="Подзаголовок 2"/>
          <p:cNvSpPr>
            <a:spLocks noGrp="1"/>
          </p:cNvSpPr>
          <p:nvPr>
            <p:ph type="body" idx="4294967295"/>
          </p:nvPr>
        </p:nvSpPr>
        <p:spPr>
          <a:xfrm>
            <a:off x="5976851" y="2360815"/>
            <a:ext cx="6215148" cy="4273348"/>
          </a:xfrm>
        </p:spPr>
        <p:txBody>
          <a:bodyPr>
            <a:noAutofit/>
          </a:bodyPr>
          <a:lstStyle/>
          <a:p>
            <a:pPr marL="0" indent="0">
              <a:buNone/>
            </a:pPr>
            <a:r>
              <a:rPr lang="ru-RU" sz="2600" dirty="0" smtClean="0">
                <a:latin typeface="Times New Roman" panose="02020603050405020304" pitchFamily="18" charset="0"/>
                <a:cs typeface="Times New Roman" panose="02020603050405020304" pitchFamily="18" charset="0"/>
              </a:rPr>
              <a:t>   </a:t>
            </a:r>
            <a:r>
              <a:rPr lang="ru-RU" sz="2600" dirty="0">
                <a:latin typeface="Times New Roman" panose="02020603050405020304" pitchFamily="18" charset="0"/>
                <a:cs typeface="Times New Roman" panose="02020603050405020304" pitchFamily="18" charset="0"/>
              </a:rPr>
              <a:t>Классика детско-взрослой литературы. Читать можно и нужно в любом возрасте, каждый раз найдете что-то новое, над чем можно задуматься. «Маленький Принц» </a:t>
            </a:r>
            <a:r>
              <a:rPr lang="ru-RU" sz="2600" dirty="0" smtClean="0">
                <a:latin typeface="Times New Roman" panose="02020603050405020304" pitchFamily="18" charset="0"/>
                <a:cs typeface="Times New Roman" panose="02020603050405020304" pitchFamily="18" charset="0"/>
              </a:rPr>
              <a:t>-это </a:t>
            </a:r>
            <a:r>
              <a:rPr lang="ru-RU" sz="2600" dirty="0">
                <a:latin typeface="Times New Roman" panose="02020603050405020304" pitchFamily="18" charset="0"/>
                <a:cs typeface="Times New Roman" panose="02020603050405020304" pitchFamily="18" charset="0"/>
              </a:rPr>
              <a:t>ведь еще и про отношения детей и взрослых, про разные взгляды на мир. Поэтому самое время перечитать его, раз уж у вас в семье тоже появился маленький принц или принцесса.</a:t>
            </a:r>
            <a:endParaRPr lang="ru-RU" sz="26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491492" y="1913313"/>
            <a:ext cx="3764624" cy="4387734"/>
          </a:xfrm>
          <a:prstGeom prst="rect">
            <a:avLst/>
          </a:prstGeom>
          <a:ln>
            <a:solidFill>
              <a:schemeClr val="accent1"/>
            </a:solidFill>
          </a:ln>
          <a:effectLst>
            <a:glow rad="101600">
              <a:schemeClr val="accent2">
                <a:satMod val="175000"/>
                <a:alpha val="40000"/>
              </a:schemeClr>
            </a:glow>
          </a:effectLst>
          <a:scene3d>
            <a:camera prst="perspectiveContrastingRightFacing"/>
            <a:lightRig rig="threePt" dir="t"/>
          </a:scene3d>
        </p:spPr>
      </p:pic>
    </p:spTree>
    <p:extLst>
      <p:ext uri="{BB962C8B-B14F-4D97-AF65-F5344CB8AC3E}">
        <p14:creationId xmlns:p14="http://schemas.microsoft.com/office/powerpoint/2010/main" val="9512107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9752" y="0"/>
            <a:ext cx="12011891" cy="1288473"/>
          </a:xfrm>
        </p:spPr>
        <p:txBody>
          <a:bodyPr>
            <a:noAutofit/>
          </a:bodyPr>
          <a:lstStyle/>
          <a:p>
            <a:pPr algn="ctr"/>
            <a:r>
              <a:rPr lang="ru-RU" sz="4800" dirty="0">
                <a:solidFill>
                  <a:srgbClr val="F15F05"/>
                </a:solidFill>
                <a:latin typeface="Times New Roman" panose="02020603050405020304" pitchFamily="18" charset="0"/>
                <a:cs typeface="Times New Roman" panose="02020603050405020304" pitchFamily="18" charset="0"/>
              </a:rPr>
              <a:t>«Паутинка Шарлотты» (Э.Б. Уайт)</a:t>
            </a:r>
            <a:endParaRPr lang="ru-RU" sz="4800" dirty="0">
              <a:solidFill>
                <a:srgbClr val="F15F05"/>
              </a:solidFill>
            </a:endParaRPr>
          </a:p>
        </p:txBody>
      </p:sp>
      <p:sp>
        <p:nvSpPr>
          <p:cNvPr id="3" name="Подзаголовок 2"/>
          <p:cNvSpPr>
            <a:spLocks noGrp="1"/>
          </p:cNvSpPr>
          <p:nvPr>
            <p:ph type="body" idx="4294967295"/>
          </p:nvPr>
        </p:nvSpPr>
        <p:spPr>
          <a:xfrm>
            <a:off x="5976851" y="2360815"/>
            <a:ext cx="6215148" cy="4273348"/>
          </a:xfrm>
        </p:spPr>
        <p:txBody>
          <a:bodyPr>
            <a:noAutofit/>
          </a:bodyPr>
          <a:lstStyle/>
          <a:p>
            <a:pPr marL="0" indent="0">
              <a:buNone/>
            </a:pPr>
            <a:r>
              <a:rPr lang="ru-RU" sz="2600" dirty="0" smtClean="0">
                <a:latin typeface="Times New Roman" panose="02020603050405020304" pitchFamily="18" charset="0"/>
                <a:cs typeface="Times New Roman" panose="02020603050405020304" pitchFamily="18" charset="0"/>
              </a:rPr>
              <a:t>   </a:t>
            </a:r>
            <a:r>
              <a:rPr lang="ru-RU" sz="2600" dirty="0">
                <a:latin typeface="Times New Roman" panose="02020603050405020304" pitchFamily="18" charset="0"/>
                <a:cs typeface="Times New Roman" panose="02020603050405020304" pitchFamily="18" charset="0"/>
              </a:rPr>
              <a:t>Детская книга о том, как </a:t>
            </a:r>
            <a:r>
              <a:rPr lang="ru-RU" sz="2600" dirty="0" err="1">
                <a:latin typeface="Times New Roman" panose="02020603050405020304" pitchFamily="18" charset="0"/>
                <a:cs typeface="Times New Roman" panose="02020603050405020304" pitchFamily="18" charset="0"/>
              </a:rPr>
              <a:t>паучиха</a:t>
            </a:r>
            <a:r>
              <a:rPr lang="ru-RU" sz="2600" dirty="0">
                <a:latin typeface="Times New Roman" panose="02020603050405020304" pitchFamily="18" charset="0"/>
                <a:cs typeface="Times New Roman" panose="02020603050405020304" pitchFamily="18" charset="0"/>
              </a:rPr>
              <a:t> спасла поросенка от гибели. Но это не просто сказка о животных. Это история о самопожертвовании, доброте и силе убеждения, которая заставит вас задуматься о своей жизни и поступках. Советуем перечитать!</a:t>
            </a:r>
            <a:endParaRPr lang="ru-RU" sz="2600"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rotWithShape="1">
          <a:blip r:embed="rId2"/>
          <a:srcRect l="2405" t="1425" r="2158" b="1146"/>
          <a:stretch/>
        </p:blipFill>
        <p:spPr>
          <a:xfrm>
            <a:off x="357447" y="2053243"/>
            <a:ext cx="3607724" cy="4239492"/>
          </a:xfrm>
          <a:prstGeom prst="rect">
            <a:avLst/>
          </a:prstGeom>
          <a:effectLst>
            <a:glow rad="101600">
              <a:schemeClr val="accent2">
                <a:satMod val="175000"/>
                <a:alpha val="40000"/>
              </a:schemeClr>
            </a:glow>
          </a:effectLst>
          <a:scene3d>
            <a:camera prst="perspectiveContrastingRightFacing"/>
            <a:lightRig rig="threePt" dir="t"/>
          </a:scene3d>
        </p:spPr>
      </p:pic>
    </p:spTree>
    <p:extLst>
      <p:ext uri="{BB962C8B-B14F-4D97-AF65-F5344CB8AC3E}">
        <p14:creationId xmlns:p14="http://schemas.microsoft.com/office/powerpoint/2010/main" val="22328907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9752" y="0"/>
            <a:ext cx="12011891" cy="1288473"/>
          </a:xfrm>
        </p:spPr>
        <p:txBody>
          <a:bodyPr>
            <a:noAutofit/>
          </a:bodyPr>
          <a:lstStyle/>
          <a:p>
            <a:pPr algn="ctr"/>
            <a:r>
              <a:rPr lang="ru-RU" sz="4800" dirty="0">
                <a:solidFill>
                  <a:srgbClr val="F15F05"/>
                </a:solidFill>
                <a:latin typeface="Times New Roman" panose="02020603050405020304" pitchFamily="18" charset="0"/>
                <a:cs typeface="Times New Roman" panose="02020603050405020304" pitchFamily="18" charset="0"/>
              </a:rPr>
              <a:t>«Дающий» (</a:t>
            </a:r>
            <a:r>
              <a:rPr lang="ru-RU" sz="4800" dirty="0" err="1">
                <a:solidFill>
                  <a:srgbClr val="F15F05"/>
                </a:solidFill>
                <a:latin typeface="Times New Roman" panose="02020603050405020304" pitchFamily="18" charset="0"/>
                <a:cs typeface="Times New Roman" panose="02020603050405020304" pitchFamily="18" charset="0"/>
              </a:rPr>
              <a:t>Лоури</a:t>
            </a:r>
            <a:r>
              <a:rPr lang="ru-RU" sz="4800" dirty="0">
                <a:solidFill>
                  <a:srgbClr val="F15F05"/>
                </a:solidFill>
                <a:latin typeface="Times New Roman" panose="02020603050405020304" pitchFamily="18" charset="0"/>
                <a:cs typeface="Times New Roman" panose="02020603050405020304" pitchFamily="18" charset="0"/>
              </a:rPr>
              <a:t> Лоис)</a:t>
            </a:r>
            <a:endParaRPr lang="ru-RU" sz="4800" dirty="0">
              <a:solidFill>
                <a:srgbClr val="F15F05"/>
              </a:solidFill>
            </a:endParaRPr>
          </a:p>
        </p:txBody>
      </p:sp>
      <p:sp>
        <p:nvSpPr>
          <p:cNvPr id="3" name="Подзаголовок 2"/>
          <p:cNvSpPr>
            <a:spLocks noGrp="1"/>
          </p:cNvSpPr>
          <p:nvPr>
            <p:ph type="body" idx="4294967295"/>
          </p:nvPr>
        </p:nvSpPr>
        <p:spPr>
          <a:xfrm>
            <a:off x="5976851" y="2693323"/>
            <a:ext cx="6215148" cy="3940839"/>
          </a:xfrm>
        </p:spPr>
        <p:txBody>
          <a:bodyPr>
            <a:noAutofit/>
          </a:bodyPr>
          <a:lstStyle/>
          <a:p>
            <a:pPr marL="0" indent="0">
              <a:buNone/>
            </a:pPr>
            <a:r>
              <a:rPr lang="ru-RU" sz="2600" dirty="0" smtClean="0">
                <a:latin typeface="Times New Roman" panose="02020603050405020304" pitchFamily="18" charset="0"/>
                <a:cs typeface="Times New Roman" panose="02020603050405020304" pitchFamily="18" charset="0"/>
              </a:rPr>
              <a:t>   </a:t>
            </a:r>
            <a:r>
              <a:rPr lang="ru-RU" sz="2600" dirty="0">
                <a:latin typeface="Times New Roman" panose="02020603050405020304" pitchFamily="18" charset="0"/>
                <a:cs typeface="Times New Roman" panose="02020603050405020304" pitchFamily="18" charset="0"/>
              </a:rPr>
              <a:t>Антиутопия для </a:t>
            </a:r>
            <a:r>
              <a:rPr lang="ru-RU" sz="2600" dirty="0" smtClean="0">
                <a:latin typeface="Times New Roman" panose="02020603050405020304" pitchFamily="18" charset="0"/>
                <a:cs typeface="Times New Roman" panose="02020603050405020304" pitchFamily="18" charset="0"/>
              </a:rPr>
              <a:t>детей - это </a:t>
            </a:r>
            <a:r>
              <a:rPr lang="ru-RU" sz="2600" dirty="0">
                <a:latin typeface="Times New Roman" panose="02020603050405020304" pitchFamily="18" charset="0"/>
                <a:cs typeface="Times New Roman" panose="02020603050405020304" pitchFamily="18" charset="0"/>
              </a:rPr>
              <a:t>уже довольно интересно. Рассказ о жестких рамках идеального мира и о памяти, которую надо хранить. Научит многому как детей, так и вас. Если вы фанат Замятина и Оруэлла, но пропустили это </a:t>
            </a:r>
            <a:r>
              <a:rPr lang="ru-RU" sz="2600" dirty="0" smtClean="0">
                <a:latin typeface="Times New Roman" panose="02020603050405020304" pitchFamily="18" charset="0"/>
                <a:cs typeface="Times New Roman" panose="02020603050405020304" pitchFamily="18" charset="0"/>
              </a:rPr>
              <a:t>произведение - отбирайте </a:t>
            </a:r>
            <a:r>
              <a:rPr lang="ru-RU" sz="2600" dirty="0">
                <a:latin typeface="Times New Roman" panose="02020603050405020304" pitchFamily="18" charset="0"/>
                <a:cs typeface="Times New Roman" panose="02020603050405020304" pitchFamily="18" charset="0"/>
              </a:rPr>
              <a:t>у детей книгу!</a:t>
            </a:r>
            <a:endParaRPr lang="ru-RU" sz="2600" dirty="0">
              <a:latin typeface="Times New Roman" panose="02020603050405020304" pitchFamily="18" charset="0"/>
              <a:cs typeface="Times New Roman" panose="02020603050405020304" pitchFamily="18" charset="0"/>
            </a:endParaRPr>
          </a:p>
        </p:txBody>
      </p:sp>
      <p:pic>
        <p:nvPicPr>
          <p:cNvPr id="5122" name="Picture 2" descr="Картинки по запросу «Дающий» (Лоури Лоис)"/>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065" y="1917297"/>
            <a:ext cx="3795800" cy="4333875"/>
          </a:xfrm>
          <a:prstGeom prst="rect">
            <a:avLst/>
          </a:prstGeom>
          <a:noFill/>
          <a:ln>
            <a:solidFill>
              <a:schemeClr val="accent1"/>
            </a:solidFill>
          </a:ln>
          <a:effectLst>
            <a:glow rad="101600">
              <a:schemeClr val="accent2">
                <a:satMod val="175000"/>
                <a:alpha val="40000"/>
              </a:schemeClr>
            </a:glow>
          </a:effectLst>
          <a:scene3d>
            <a:camera prst="perspectiveContrastingRightFacing"/>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1261881"/>
      </p:ext>
    </p:extLst>
  </p:cSld>
  <p:clrMapOvr>
    <a:masterClrMapping/>
  </p:clrMapOvr>
</p:sld>
</file>

<file path=ppt/theme/theme1.xml><?xml version="1.0" encoding="utf-8"?>
<a:theme xmlns:a="http://schemas.openxmlformats.org/drawingml/2006/main" name="Легкий дым">
  <a:themeElements>
    <a:clrScheme name="Зеленый и желтый">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docProps/app.xml><?xml version="1.0" encoding="utf-8"?>
<Properties xmlns="http://schemas.openxmlformats.org/officeDocument/2006/extended-properties" xmlns:vt="http://schemas.openxmlformats.org/officeDocument/2006/docPropsVTypes">
  <Template>Wisp</Template>
  <TotalTime>240</TotalTime>
  <Words>1468</Words>
  <Application>Microsoft Office PowerPoint</Application>
  <PresentationFormat>Широкоэкранный</PresentationFormat>
  <Paragraphs>43</Paragraphs>
  <Slides>21</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21</vt:i4>
      </vt:variant>
    </vt:vector>
  </HeadingPairs>
  <TitlesOfParts>
    <vt:vector size="26" baseType="lpstr">
      <vt:lpstr>Arial</vt:lpstr>
      <vt:lpstr>Century Gothic</vt:lpstr>
      <vt:lpstr>Times New Roman</vt:lpstr>
      <vt:lpstr>Wingdings 3</vt:lpstr>
      <vt:lpstr>Легкий дым</vt:lpstr>
      <vt:lpstr>Как подобрать интересные книги для детей 10 лет? </vt:lpstr>
      <vt:lpstr>Как подобрать интересные книги для детей 10 лет? </vt:lpstr>
      <vt:lpstr>17 КНИГ, КОТОРЫЕ ВЗРОСЛЫМ СТОИТ ПЕРЕЧИТАТЬ ВМЕСТЕ С ДЕТЬМИ</vt:lpstr>
      <vt:lpstr>Как читать с ребенком 7-8 лет? </vt:lpstr>
      <vt:lpstr>«Алиса в стране чудес» (Льюис Кэрролл)</vt:lpstr>
      <vt:lpstr>«Гарри Поттер» (Дж. К. Роулинг)</vt:lpstr>
      <vt:lpstr>«Маленький принц»                                  (Антуан де Сент-Экзюпери)</vt:lpstr>
      <vt:lpstr>«Паутинка Шарлотты» (Э.Б. Уайт)</vt:lpstr>
      <vt:lpstr>«Дающий» (Лоури Лоис)</vt:lpstr>
      <vt:lpstr>«Книга Джунглей» (Редьярд Киплинг)</vt:lpstr>
      <vt:lpstr>«Винни-Пух и все-все-все» (А.А. Милн)</vt:lpstr>
      <vt:lpstr>«Все о Мэри Поппинс» (Памела Трэверс)</vt:lpstr>
      <vt:lpstr>«Хроники Нарнии» (Клайв. С. Льюис)</vt:lpstr>
      <vt:lpstr>«Незнайка на Луне» (Николай Носов)</vt:lpstr>
      <vt:lpstr>«Мост в Терабитию» (Кэтрин Патерсон)</vt:lpstr>
      <vt:lpstr>«Тим Талер, или Проданный смех»   (Джеймс Крюс)</vt:lpstr>
      <vt:lpstr>«Обитатели холмов» (Ричард Адамс)</vt:lpstr>
      <vt:lpstr>«Рони, дочь разбойника» (Астрид Линдгрен)</vt:lpstr>
      <vt:lpstr>«Приключения Тома Сойера» (Марк Твен)</vt:lpstr>
      <vt:lpstr>«Черная курица, или Подземные жители» (Антоний Погорельский)</vt:lpstr>
      <vt:lpstr>«Питер Пэн» (Джеймс Барри)</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Что читать в 7-8 лет</dc:title>
  <dc:creator>Biblioteka_02</dc:creator>
  <cp:lastModifiedBy>Biblioteka_02</cp:lastModifiedBy>
  <cp:revision>16</cp:revision>
  <dcterms:created xsi:type="dcterms:W3CDTF">2019-10-03T08:43:05Z</dcterms:created>
  <dcterms:modified xsi:type="dcterms:W3CDTF">2019-10-04T06:21:48Z</dcterms:modified>
</cp:coreProperties>
</file>