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02483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28411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603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76058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126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43184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532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25828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79778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03.10.2019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43072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6E78F74-87A2-4F4C-A0EE-01D91CA327E1}"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831378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E78F74-87A2-4F4C-A0EE-01D91CA327E1}" type="datetimeFigureOut">
              <a:rPr lang="ru-RU" smtClean="0"/>
              <a:t>03.10.2019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52239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6E78F74-87A2-4F4C-A0EE-01D91CA327E1}" type="datetimeFigureOut">
              <a:rPr lang="ru-RU" smtClean="0"/>
              <a:t>03.10.2019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5810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78F74-87A2-4F4C-A0EE-01D91CA327E1}" type="datetimeFigureOut">
              <a:rPr lang="ru-RU" smtClean="0"/>
              <a:t>03.10.2019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4699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18779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03.10.2019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4028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E78F74-87A2-4F4C-A0EE-01D91CA327E1}" type="datetimeFigureOut">
              <a:rPr lang="ru-RU" smtClean="0"/>
              <a:t>03.10.2019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CA0FD2-4E51-4DB2-86D5-656BCF40E970}" type="slidenum">
              <a:rPr lang="ru-RU" smtClean="0"/>
              <a:t>‹#›</a:t>
            </a:fld>
            <a:endParaRPr lang="ru-RU"/>
          </a:p>
        </p:txBody>
      </p:sp>
    </p:spTree>
    <p:extLst>
      <p:ext uri="{BB962C8B-B14F-4D97-AF65-F5344CB8AC3E}">
        <p14:creationId xmlns:p14="http://schemas.microsoft.com/office/powerpoint/2010/main" val="25323447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000" dirty="0">
                <a:latin typeface="Times New Roman" panose="02020603050405020304" pitchFamily="18" charset="0"/>
                <a:cs typeface="Times New Roman" panose="02020603050405020304" pitchFamily="18" charset="0"/>
              </a:rPr>
              <a:t>Что читать в 7-8 </a:t>
            </a:r>
            <a:r>
              <a:rPr lang="ru-RU" sz="6000" dirty="0" smtClean="0">
                <a:latin typeface="Times New Roman" panose="02020603050405020304" pitchFamily="18" charset="0"/>
                <a:cs typeface="Times New Roman" panose="02020603050405020304" pitchFamily="18" charset="0"/>
              </a:rPr>
              <a:t>лет</a:t>
            </a:r>
            <a:r>
              <a:rPr lang="ru-RU" sz="6000" dirty="0">
                <a:latin typeface="Times New Roman" panose="02020603050405020304" pitchFamily="18" charset="0"/>
                <a:cs typeface="Times New Roman" panose="02020603050405020304" pitchFamily="18" charset="0"/>
              </a:rPr>
              <a:t/>
            </a:r>
            <a:br>
              <a:rPr lang="ru-RU" sz="6000" dirty="0">
                <a:latin typeface="Times New Roman" panose="02020603050405020304" pitchFamily="18" charset="0"/>
                <a:cs typeface="Times New Roman" panose="02020603050405020304" pitchFamily="18" charset="0"/>
              </a:rPr>
            </a:br>
            <a:endParaRPr lang="ru-RU" sz="6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5095875" y="2860675"/>
            <a:ext cx="7096125" cy="3914775"/>
          </a:xfrm>
        </p:spPr>
        <p:txBody>
          <a:bodyPr>
            <a:normAutofit/>
          </a:bodyPr>
          <a:lstStyle/>
          <a:p>
            <a:pPr marL="0" indent="0">
              <a:buNone/>
            </a:pPr>
            <a:r>
              <a:rPr lang="ru-RU" sz="2600" dirty="0" smtClean="0">
                <a:latin typeface="Times New Roman" panose="02020603050405020304" pitchFamily="18" charset="0"/>
                <a:cs typeface="Times New Roman" panose="02020603050405020304" pitchFamily="18" charset="0"/>
              </a:rPr>
              <a:t>   В </a:t>
            </a:r>
            <a:r>
              <a:rPr lang="ru-RU" sz="2600" dirty="0">
                <a:latin typeface="Times New Roman" panose="02020603050405020304" pitchFamily="18" charset="0"/>
                <a:cs typeface="Times New Roman" panose="02020603050405020304" pitchFamily="18" charset="0"/>
              </a:rPr>
              <a:t>этом возрасте дети становятся все более самостоятельными, и родителям порой трудно влиять на их поведение. Поэтому так важно на этом этапе поддержать любовь к чтению, используя правильные произведения, прививать общечеловеческие ценности и принципы морали. О том, что почитать детям 7-8 лет, мы расскажем в этой статье. </a:t>
            </a:r>
          </a:p>
          <a:p>
            <a:endParaRPr lang="ru-RU" dirty="0">
              <a:latin typeface="Times New Roman" panose="02020603050405020304" pitchFamily="18" charset="0"/>
              <a:cs typeface="Times New Roman" panose="02020603050405020304" pitchFamily="18" charset="0"/>
            </a:endParaRPr>
          </a:p>
        </p:txBody>
      </p:sp>
      <p:pic>
        <p:nvPicPr>
          <p:cNvPr id="1026" name="Picture 2" descr="Картинки по запросу дети читают пн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 y="3578327"/>
            <a:ext cx="3931631" cy="294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1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6044" y="249382"/>
            <a:ext cx="10365971" cy="1655618"/>
          </a:xfrm>
        </p:spPr>
        <p:txBody>
          <a:bodyPr>
            <a:noAutofit/>
          </a:bodyPr>
          <a:lstStyle/>
          <a:p>
            <a:pPr algn="ctr"/>
            <a:r>
              <a:rPr lang="ru-RU" sz="6000" dirty="0">
                <a:latin typeface="Times New Roman" panose="02020603050405020304" pitchFamily="18" charset="0"/>
                <a:cs typeface="Times New Roman" panose="02020603050405020304" pitchFamily="18" charset="0"/>
              </a:rPr>
              <a:t>Как читать с ребенком 7-8 лет</a:t>
            </a:r>
            <a:r>
              <a:rPr lang="ru-RU" sz="6000" dirty="0" smtClean="0">
                <a:latin typeface="Times New Roman" panose="02020603050405020304" pitchFamily="18" charset="0"/>
                <a:cs typeface="Times New Roman" panose="02020603050405020304" pitchFamily="18" charset="0"/>
              </a:rPr>
              <a:t>?</a:t>
            </a:r>
            <a:r>
              <a:rPr lang="ru-RU" sz="6000" dirty="0"/>
              <a:t/>
            </a:r>
            <a:br>
              <a:rPr lang="ru-RU" sz="6000" dirty="0"/>
            </a:br>
            <a:endParaRPr lang="ru-RU" sz="6000" dirty="0"/>
          </a:p>
        </p:txBody>
      </p:sp>
      <p:sp>
        <p:nvSpPr>
          <p:cNvPr id="3" name="Подзаголовок 2"/>
          <p:cNvSpPr>
            <a:spLocks noGrp="1"/>
          </p:cNvSpPr>
          <p:nvPr>
            <p:ph type="body" idx="4294967295"/>
          </p:nvPr>
        </p:nvSpPr>
        <p:spPr>
          <a:xfrm>
            <a:off x="5694219" y="1313410"/>
            <a:ext cx="6151418" cy="5386648"/>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Если </a:t>
            </a:r>
            <a:r>
              <a:rPr lang="ru-RU" sz="2600" dirty="0">
                <a:latin typeface="Times New Roman" panose="02020603050405020304" pitchFamily="18" charset="0"/>
                <a:cs typeface="Times New Roman" panose="02020603050405020304" pitchFamily="18" charset="0"/>
              </a:rPr>
              <a:t>раньше вы много читали своему дошкольнику, то теперь пришло время поменяться ролями. В этом возрасте ребенок должен большую часть книг читать самостоятельно. Почаще просите первоклассника озвучивать текст для вас, чтобы вы могли оценить технику чтения. Помните, что первоклассник не должен разбивать длинные слова на слоги. Важно напоминать о необходимости пауз в конце предложений и на знаках препинания. </a:t>
            </a:r>
            <a:endParaRPr lang="ru-RU" sz="2600" dirty="0" smtClean="0">
              <a:latin typeface="Times New Roman" panose="02020603050405020304" pitchFamily="18" charset="0"/>
              <a:cs typeface="Times New Roman" panose="02020603050405020304" pitchFamily="18" charset="0"/>
            </a:endParaRPr>
          </a:p>
        </p:txBody>
      </p:sp>
      <p:pic>
        <p:nvPicPr>
          <p:cNvPr id="2050" name="Picture 2" descr="Картинки по запросу дети читают пн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715" y="3083646"/>
            <a:ext cx="2740833" cy="351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6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6044" y="249382"/>
            <a:ext cx="10365971" cy="1655618"/>
          </a:xfrm>
        </p:spPr>
        <p:txBody>
          <a:bodyPr>
            <a:noAutofit/>
          </a:bodyPr>
          <a:lstStyle/>
          <a:p>
            <a:pPr algn="ctr"/>
            <a:r>
              <a:rPr lang="ru-RU" sz="6000" dirty="0">
                <a:latin typeface="Times New Roman" panose="02020603050405020304" pitchFamily="18" charset="0"/>
                <a:cs typeface="Times New Roman" panose="02020603050405020304" pitchFamily="18" charset="0"/>
              </a:rPr>
              <a:t>Как читать с ребенком 7-8 лет</a:t>
            </a:r>
            <a:r>
              <a:rPr lang="ru-RU" sz="6000" dirty="0" smtClean="0">
                <a:latin typeface="Times New Roman" panose="02020603050405020304" pitchFamily="18" charset="0"/>
                <a:cs typeface="Times New Roman" panose="02020603050405020304" pitchFamily="18" charset="0"/>
              </a:rPr>
              <a:t>?</a:t>
            </a:r>
            <a:r>
              <a:rPr lang="ru-RU" sz="6000" dirty="0"/>
              <a:t/>
            </a:r>
            <a:br>
              <a:rPr lang="ru-RU" sz="6000" dirty="0"/>
            </a:br>
            <a:endParaRPr lang="ru-RU" sz="6000" dirty="0"/>
          </a:p>
        </p:txBody>
      </p:sp>
      <p:sp>
        <p:nvSpPr>
          <p:cNvPr id="3" name="Подзаголовок 2"/>
          <p:cNvSpPr>
            <a:spLocks noGrp="1"/>
          </p:cNvSpPr>
          <p:nvPr>
            <p:ph type="body" idx="4294967295"/>
          </p:nvPr>
        </p:nvSpPr>
        <p:spPr>
          <a:xfrm>
            <a:off x="4979324" y="1554480"/>
            <a:ext cx="6882938" cy="5079076"/>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Чтобы </a:t>
            </a:r>
            <a:r>
              <a:rPr lang="ru-RU" sz="2600" dirty="0">
                <a:latin typeface="Times New Roman" panose="02020603050405020304" pitchFamily="18" charset="0"/>
                <a:cs typeface="Times New Roman" panose="02020603050405020304" pitchFamily="18" charset="0"/>
              </a:rPr>
              <a:t>развивать умение выразительного чтения, выбирайте произведения с большим количеством диалогов и просите малыша озвучивать разные роли. Это разовьет навыки актерского мастерства и поможет книгочею лучше представлять сюжет повествования.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Предлагайте </a:t>
            </a:r>
            <a:r>
              <a:rPr lang="ru-RU" sz="2600" dirty="0">
                <a:latin typeface="Times New Roman" panose="02020603050405020304" pitchFamily="18" charset="0"/>
                <a:cs typeface="Times New Roman" panose="02020603050405020304" pitchFamily="18" charset="0"/>
              </a:rPr>
              <a:t>ребенку самостоятельно придумать продолжение истории или продолжить рифмы стихотворения. Это активизирует творческие наклонности и повысит интерес к чтению.</a:t>
            </a:r>
            <a:r>
              <a:rPr lang="ru-RU" sz="2600" dirty="0">
                <a:latin typeface="Times New Roman" panose="02020603050405020304" pitchFamily="18" charset="0"/>
                <a:cs typeface="Times New Roman" panose="02020603050405020304" pitchFamily="18" charset="0"/>
              </a:rPr>
              <a:t/>
            </a:r>
            <a:br>
              <a:rPr lang="ru-RU" sz="2600" dirty="0">
                <a:latin typeface="Times New Roman" panose="02020603050405020304" pitchFamily="18" charset="0"/>
                <a:cs typeface="Times New Roman" panose="02020603050405020304" pitchFamily="18" charset="0"/>
              </a:rPr>
            </a:br>
            <a:r>
              <a:rPr lang="ru-RU" sz="2800" dirty="0"/>
              <a:t/>
            </a:r>
            <a:br>
              <a:rPr lang="ru-RU" sz="2800" dirty="0"/>
            </a:br>
            <a:endParaRPr lang="ru-RU" sz="2600" dirty="0">
              <a:latin typeface="Times New Roman" panose="02020603050405020304" pitchFamily="18" charset="0"/>
              <a:cs typeface="Times New Roman" panose="02020603050405020304" pitchFamily="18" charset="0"/>
            </a:endParaRPr>
          </a:p>
        </p:txBody>
      </p:sp>
      <p:pic>
        <p:nvPicPr>
          <p:cNvPr id="3074" name="Picture 2" descr="Картинки по запросу дети читают пн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7" y="2826327"/>
            <a:ext cx="2297770" cy="380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1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779" y="149629"/>
            <a:ext cx="11285912" cy="1655618"/>
          </a:xfrm>
        </p:spPr>
        <p:txBody>
          <a:bodyPr>
            <a:noAutofit/>
          </a:bodyPr>
          <a:lstStyle/>
          <a:p>
            <a:pPr algn="ctr"/>
            <a:r>
              <a:rPr lang="ru-RU" sz="5400" dirty="0" smtClean="0">
                <a:latin typeface="Times New Roman" panose="02020603050405020304" pitchFamily="18" charset="0"/>
                <a:cs typeface="Times New Roman" panose="02020603050405020304" pitchFamily="18" charset="0"/>
              </a:rPr>
              <a:t>Какие книги читать детям 7-8 лет?</a:t>
            </a:r>
            <a:br>
              <a:rPr lang="ru-RU" sz="5400" dirty="0" smtClean="0">
                <a:latin typeface="Times New Roman" panose="02020603050405020304" pitchFamily="18" charset="0"/>
                <a:cs typeface="Times New Roman" panose="02020603050405020304" pitchFamily="18" charset="0"/>
              </a:rPr>
            </a:br>
            <a:endParaRPr lang="ru-RU" sz="5400" dirty="0"/>
          </a:p>
        </p:txBody>
      </p:sp>
      <p:sp>
        <p:nvSpPr>
          <p:cNvPr id="3" name="Подзаголовок 2"/>
          <p:cNvSpPr>
            <a:spLocks noGrp="1"/>
          </p:cNvSpPr>
          <p:nvPr>
            <p:ph type="body" idx="4294967295"/>
          </p:nvPr>
        </p:nvSpPr>
        <p:spPr>
          <a:xfrm>
            <a:off x="2294313" y="1554480"/>
            <a:ext cx="9567949" cy="5079076"/>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Даже </a:t>
            </a:r>
            <a:r>
              <a:rPr lang="ru-RU" sz="2600" dirty="0">
                <a:latin typeface="Times New Roman" panose="02020603050405020304" pitchFamily="18" charset="0"/>
                <a:cs typeface="Times New Roman" panose="02020603050405020304" pitchFamily="18" charset="0"/>
              </a:rPr>
              <a:t>если вам кажется, что ваш школьник уже совсем взрослый, не стоит мучить его взрослыми книжками с мелким шрифтом. Выбирайте детские издания с красочными иллюстрациями, которые помогут ярче представлять персонажей истории и происходящие события. Позволяйте ребенку самостоятельно выбирать издания в книжном магазине и дома на полке, чтобы понять, какие жанры ему интересны.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Младшие </a:t>
            </a:r>
            <a:r>
              <a:rPr lang="ru-RU" sz="2600" dirty="0">
                <a:latin typeface="Times New Roman" panose="02020603050405020304" pitchFamily="18" charset="0"/>
                <a:cs typeface="Times New Roman" panose="02020603050405020304" pitchFamily="18" charset="0"/>
              </a:rPr>
              <a:t>школьники уже хорошо знакомы с малыми формами литературы: рассказами и стихами, потому их круг чтения можно разнообразить новыми жанрами: баснями, повестями, пьесами и даже романами</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512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4522917"/>
            <a:ext cx="1812232" cy="195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5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779" y="149629"/>
            <a:ext cx="11285912" cy="1655618"/>
          </a:xfrm>
        </p:spPr>
        <p:txBody>
          <a:bodyPr>
            <a:noAutofit/>
          </a:bodyPr>
          <a:lstStyle/>
          <a:p>
            <a:pPr algn="ctr"/>
            <a:r>
              <a:rPr lang="ru-RU" sz="5400" dirty="0" smtClean="0">
                <a:latin typeface="Times New Roman" panose="02020603050405020304" pitchFamily="18" charset="0"/>
                <a:cs typeface="Times New Roman" panose="02020603050405020304" pitchFamily="18" charset="0"/>
              </a:rPr>
              <a:t>Какие книги читать детям 7-8 лет?</a:t>
            </a:r>
            <a:br>
              <a:rPr lang="ru-RU" sz="5400" dirty="0" smtClean="0">
                <a:latin typeface="Times New Roman" panose="02020603050405020304" pitchFamily="18" charset="0"/>
                <a:cs typeface="Times New Roman" panose="02020603050405020304" pitchFamily="18" charset="0"/>
              </a:rPr>
            </a:br>
            <a:endParaRPr lang="ru-RU" sz="5400" dirty="0"/>
          </a:p>
        </p:txBody>
      </p:sp>
      <p:sp>
        <p:nvSpPr>
          <p:cNvPr id="3" name="Подзаголовок 2"/>
          <p:cNvSpPr>
            <a:spLocks noGrp="1"/>
          </p:cNvSpPr>
          <p:nvPr>
            <p:ph type="body" idx="4294967295"/>
          </p:nvPr>
        </p:nvSpPr>
        <p:spPr>
          <a:xfrm>
            <a:off x="2374669" y="1326572"/>
            <a:ext cx="9817331" cy="5079076"/>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Важно</a:t>
            </a:r>
            <a:r>
              <a:rPr lang="ru-RU" sz="2600" dirty="0">
                <a:latin typeface="Times New Roman" panose="02020603050405020304" pitchFamily="18" charset="0"/>
                <a:cs typeface="Times New Roman" panose="02020603050405020304" pitchFamily="18" charset="0"/>
              </a:rPr>
              <a:t>, чтобы детская литература для детей этого возраста состояла из нескольких глав, и чтение можно было растянуть на несколько дней</a:t>
            </a:r>
            <a:r>
              <a:rPr lang="ru-RU" sz="2600" dirty="0" smtClean="0">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  Это </a:t>
            </a:r>
            <a:r>
              <a:rPr lang="ru-RU" sz="2600" dirty="0">
                <a:latin typeface="Times New Roman" panose="02020603050405020304" pitchFamily="18" charset="0"/>
                <a:cs typeface="Times New Roman" panose="02020603050405020304" pitchFamily="18" charset="0"/>
              </a:rPr>
              <a:t>одновременно пробудит в ребенке желание узнать продолжение, и разовьет терпеливость и усидчивость.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Книжки </a:t>
            </a:r>
            <a:r>
              <a:rPr lang="ru-RU" sz="2600" dirty="0">
                <a:latin typeface="Times New Roman" panose="02020603050405020304" pitchFamily="18" charset="0"/>
                <a:cs typeface="Times New Roman" panose="02020603050405020304" pitchFamily="18" charset="0"/>
              </a:rPr>
              <a:t>для детей не должны быть слишком сложными и серьезными, при выборе книг ориентируйтесь на кругозор своего </a:t>
            </a:r>
            <a:r>
              <a:rPr lang="ru-RU" sz="2600" dirty="0" smtClean="0">
                <a:latin typeface="Times New Roman" panose="02020603050405020304" pitchFamily="18" charset="0"/>
                <a:cs typeface="Times New Roman" panose="02020603050405020304" pitchFamily="18" charset="0"/>
              </a:rPr>
              <a:t>ребенка. Ваш ребенок </a:t>
            </a:r>
            <a:r>
              <a:rPr lang="ru-RU" sz="2600" dirty="0">
                <a:latin typeface="Times New Roman" panose="02020603050405020304" pitchFamily="18" charset="0"/>
                <a:cs typeface="Times New Roman" panose="02020603050405020304" pitchFamily="18" charset="0"/>
              </a:rPr>
              <a:t>должен не просто читать, но и понимать все повороты сюжета, иначе чтение ему быстро наскучит. Выбирайте популярные произведения, ведь в семилетнем возрасте важно легко вливаться в коллектив, а обсуждение прочитанного станет отличным началом разговора.</a:t>
            </a:r>
          </a:p>
          <a:p>
            <a:pPr marL="0" indent="0">
              <a:buNone/>
            </a:pPr>
            <a:endParaRPr lang="ru-RU" sz="2600" dirty="0">
              <a:latin typeface="Times New Roman" panose="02020603050405020304" pitchFamily="18" charset="0"/>
              <a:cs typeface="Times New Roman" panose="02020603050405020304" pitchFamily="18" charset="0"/>
            </a:endParaRPr>
          </a:p>
        </p:txBody>
      </p:sp>
      <p:pic>
        <p:nvPicPr>
          <p:cNvPr id="4098" name="Picture 2" descr="Картинки по запросу дети читают пн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19" y="5158385"/>
            <a:ext cx="2114607" cy="169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5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779" y="149629"/>
            <a:ext cx="11285912" cy="1655618"/>
          </a:xfrm>
        </p:spPr>
        <p:txBody>
          <a:bodyPr>
            <a:noAutofit/>
          </a:bodyPr>
          <a:lstStyle/>
          <a:p>
            <a:pPr algn="ctr"/>
            <a:r>
              <a:rPr lang="ru-RU" sz="5400" dirty="0" smtClean="0">
                <a:latin typeface="Times New Roman" panose="02020603050405020304" pitchFamily="18" charset="0"/>
                <a:cs typeface="Times New Roman" panose="02020603050405020304" pitchFamily="18" charset="0"/>
              </a:rPr>
              <a:t>Какие книги читать детям 7-8 лет?</a:t>
            </a:r>
            <a:br>
              <a:rPr lang="ru-RU" sz="5400" dirty="0" smtClean="0">
                <a:latin typeface="Times New Roman" panose="02020603050405020304" pitchFamily="18" charset="0"/>
                <a:cs typeface="Times New Roman" panose="02020603050405020304" pitchFamily="18" charset="0"/>
              </a:rPr>
            </a:br>
            <a:endParaRPr lang="ru-RU" sz="5400" dirty="0"/>
          </a:p>
        </p:txBody>
      </p:sp>
      <p:sp>
        <p:nvSpPr>
          <p:cNvPr id="3" name="Подзаголовок 2"/>
          <p:cNvSpPr>
            <a:spLocks noGrp="1"/>
          </p:cNvSpPr>
          <p:nvPr>
            <p:ph type="body" idx="4294967295"/>
          </p:nvPr>
        </p:nvSpPr>
        <p:spPr>
          <a:xfrm>
            <a:off x="2374669" y="1326572"/>
            <a:ext cx="9817331" cy="5079076"/>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Выбирая </a:t>
            </a:r>
            <a:r>
              <a:rPr lang="ru-RU" sz="2600" dirty="0">
                <a:latin typeface="Times New Roman" panose="02020603050405020304" pitchFamily="18" charset="0"/>
                <a:cs typeface="Times New Roman" panose="02020603050405020304" pitchFamily="18" charset="0"/>
              </a:rPr>
              <a:t>нехудожественную литературу, обращайте внимание на детские энциклопедии и познавательные издания, которые соответствуют интересам вашего </a:t>
            </a:r>
            <a:r>
              <a:rPr lang="ru-RU" sz="2600" dirty="0" smtClean="0">
                <a:latin typeface="Times New Roman" panose="02020603050405020304" pitchFamily="18" charset="0"/>
                <a:cs typeface="Times New Roman" panose="02020603050405020304" pitchFamily="18" charset="0"/>
              </a:rPr>
              <a:t>ребенка. </a:t>
            </a:r>
          </a:p>
          <a:p>
            <a:pPr marL="0" indent="0">
              <a:buNone/>
            </a:pPr>
            <a:r>
              <a:rPr lang="ru-RU" sz="2600" dirty="0" smtClean="0">
                <a:latin typeface="Times New Roman" panose="02020603050405020304" pitchFamily="18" charset="0"/>
                <a:cs typeface="Times New Roman" panose="02020603050405020304" pitchFamily="18" charset="0"/>
              </a:rPr>
              <a:t>   Мальчишкам </a:t>
            </a:r>
            <a:r>
              <a:rPr lang="ru-RU" sz="2600" dirty="0">
                <a:latin typeface="Times New Roman" panose="02020603050405020304" pitchFamily="18" charset="0"/>
                <a:cs typeface="Times New Roman" panose="02020603050405020304" pitchFamily="18" charset="0"/>
              </a:rPr>
              <a:t>всегда нравятся красочные альбомы о машинах, технике и спорте, а девочкам придутся по душе энциклопедии о нарядах или домашних животных. Самый очевидный ответ на вопрос, какие книги читать детям 7-8 </a:t>
            </a:r>
            <a:r>
              <a:rPr lang="ru-RU" sz="2600" dirty="0" smtClean="0">
                <a:latin typeface="Times New Roman" panose="02020603050405020304" pitchFamily="18" charset="0"/>
                <a:cs typeface="Times New Roman" panose="02020603050405020304" pitchFamily="18" charset="0"/>
              </a:rPr>
              <a:t>лет - это </a:t>
            </a:r>
            <a:r>
              <a:rPr lang="ru-RU" sz="2600" dirty="0">
                <a:latin typeface="Times New Roman" panose="02020603050405020304" pitchFamily="18" charset="0"/>
                <a:cs typeface="Times New Roman" panose="02020603050405020304" pitchFamily="18" charset="0"/>
              </a:rPr>
              <a:t>сказки. Если вы уже исчерпали репертуар русских народных сказок, можно переходить к более серьезным произведениям, таким как «Аленький цветочек» С. Аксакова, «Малахитовая шкатулка» и «Серебряное копытце» П. Бажова, «Сказка о золотом петушке», «Сказка о рыбаке и рыбке» и другие произведения А. Пушкина</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614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62" y="4992428"/>
            <a:ext cx="2004807" cy="147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0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779" y="149629"/>
            <a:ext cx="11285912" cy="1655618"/>
          </a:xfrm>
        </p:spPr>
        <p:txBody>
          <a:bodyPr>
            <a:noAutofit/>
          </a:bodyPr>
          <a:lstStyle/>
          <a:p>
            <a:pPr algn="ctr"/>
            <a:r>
              <a:rPr lang="ru-RU" sz="5400" dirty="0" smtClean="0">
                <a:latin typeface="Times New Roman" panose="02020603050405020304" pitchFamily="18" charset="0"/>
                <a:cs typeface="Times New Roman" panose="02020603050405020304" pitchFamily="18" charset="0"/>
              </a:rPr>
              <a:t>Какие книги читать детям 7-8 лет?</a:t>
            </a:r>
            <a:br>
              <a:rPr lang="ru-RU" sz="5400" dirty="0" smtClean="0">
                <a:latin typeface="Times New Roman" panose="02020603050405020304" pitchFamily="18" charset="0"/>
                <a:cs typeface="Times New Roman" panose="02020603050405020304" pitchFamily="18" charset="0"/>
              </a:rPr>
            </a:br>
            <a:endParaRPr lang="ru-RU" sz="5400" dirty="0"/>
          </a:p>
        </p:txBody>
      </p:sp>
      <p:sp>
        <p:nvSpPr>
          <p:cNvPr id="3" name="Подзаголовок 2"/>
          <p:cNvSpPr>
            <a:spLocks noGrp="1"/>
          </p:cNvSpPr>
          <p:nvPr>
            <p:ph type="body" idx="4294967295"/>
          </p:nvPr>
        </p:nvSpPr>
        <p:spPr>
          <a:xfrm>
            <a:off x="623454" y="1110440"/>
            <a:ext cx="11405061" cy="5423363"/>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Особое </a:t>
            </a:r>
            <a:r>
              <a:rPr lang="ru-RU" sz="2600" dirty="0">
                <a:latin typeface="Times New Roman" panose="02020603050405020304" pitchFamily="18" charset="0"/>
                <a:cs typeface="Times New Roman" panose="02020603050405020304" pitchFamily="18" charset="0"/>
              </a:rPr>
              <a:t>место среди сказочников занимает Андерсен, произведения которого очень нравятся детям. История о Герде из «Снежной королевы» не может не тронуть сердца и мальчишек, и девчонок, а злоключения гадкого утенка помогают малышам пережить трудности перехода в новый коллектив</a:t>
            </a:r>
            <a:r>
              <a:rPr lang="ru-RU" sz="2600" dirty="0" smtClean="0">
                <a:latin typeface="Times New Roman" panose="02020603050405020304" pitchFamily="18" charset="0"/>
                <a:cs typeface="Times New Roman" panose="02020603050405020304" pitchFamily="18" charset="0"/>
              </a:rPr>
              <a:t>.</a:t>
            </a:r>
          </a:p>
          <a:p>
            <a:pPr marL="0" indent="0">
              <a:buNone/>
            </a:pPr>
            <a:r>
              <a:rPr lang="ru-RU" sz="2600" dirty="0" smtClean="0">
                <a:latin typeface="Times New Roman" panose="02020603050405020304" pitchFamily="18" charset="0"/>
                <a:cs typeface="Times New Roman" panose="02020603050405020304" pitchFamily="18" charset="0"/>
              </a:rPr>
              <a:t>   Разнообразьте </a:t>
            </a:r>
            <a:r>
              <a:rPr lang="ru-RU" sz="2600" dirty="0">
                <a:latin typeface="Times New Roman" panose="02020603050405020304" pitchFamily="18" charset="0"/>
                <a:cs typeface="Times New Roman" panose="02020603050405020304" pitchFamily="18" charset="0"/>
              </a:rPr>
              <a:t>репертуар сказок историями народов мира, выбирая лучшие из английской, французской и немецкой литературы. Не забудьте и о непередаваемой атмосфере Востока в историях о волшебной лампе Аладдина, </a:t>
            </a:r>
            <a:r>
              <a:rPr lang="ru-RU" sz="2600" dirty="0" err="1">
                <a:latin typeface="Times New Roman" panose="02020603050405020304" pitchFamily="18" charset="0"/>
                <a:cs typeface="Times New Roman" panose="02020603050405020304" pitchFamily="18" charset="0"/>
              </a:rPr>
              <a:t>Синдбаде</a:t>
            </a:r>
            <a:r>
              <a:rPr lang="ru-RU" sz="2600" dirty="0">
                <a:latin typeface="Times New Roman" panose="02020603050405020304" pitchFamily="18" charset="0"/>
                <a:cs typeface="Times New Roman" panose="02020603050405020304" pitchFamily="18" charset="0"/>
              </a:rPr>
              <a:t>, Али-Бабе и сорока разбойниках.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К </a:t>
            </a:r>
            <a:r>
              <a:rPr lang="ru-RU" sz="2600" dirty="0">
                <a:latin typeface="Times New Roman" panose="02020603050405020304" pitchFamily="18" charset="0"/>
                <a:cs typeface="Times New Roman" panose="02020603050405020304" pitchFamily="18" charset="0"/>
              </a:rPr>
              <a:t>этой категории можно отнести и адаптированные для детей легенды и мифы Древней Греции и Древнего Рима. Среди них есть множество поучительных историй и повествований об отважных героях и ужасных чудовищах, перед которыми не устоит ни один юный любитель приключений</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37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092" y="0"/>
            <a:ext cx="11285912" cy="1230284"/>
          </a:xfrm>
        </p:spPr>
        <p:txBody>
          <a:bodyPr>
            <a:noAutofit/>
          </a:bodyPr>
          <a:lstStyle/>
          <a:p>
            <a:pPr algn="ctr"/>
            <a:r>
              <a:rPr lang="ru-RU" sz="5400" dirty="0" smtClean="0">
                <a:latin typeface="Times New Roman" panose="02020603050405020304" pitchFamily="18" charset="0"/>
                <a:cs typeface="Times New Roman" panose="02020603050405020304" pitchFamily="18" charset="0"/>
              </a:rPr>
              <a:t>Какие книги читать детям 7-8 лет?</a:t>
            </a:r>
            <a:br>
              <a:rPr lang="ru-RU" sz="5400" dirty="0" smtClean="0">
                <a:latin typeface="Times New Roman" panose="02020603050405020304" pitchFamily="18" charset="0"/>
                <a:cs typeface="Times New Roman" panose="02020603050405020304" pitchFamily="18" charset="0"/>
              </a:rPr>
            </a:br>
            <a:endParaRPr lang="ru-RU" sz="5400" dirty="0"/>
          </a:p>
        </p:txBody>
      </p:sp>
      <p:sp>
        <p:nvSpPr>
          <p:cNvPr id="3" name="Подзаголовок 2"/>
          <p:cNvSpPr>
            <a:spLocks noGrp="1"/>
          </p:cNvSpPr>
          <p:nvPr>
            <p:ph type="body" idx="4294967295"/>
          </p:nvPr>
        </p:nvSpPr>
        <p:spPr>
          <a:xfrm>
            <a:off x="623454" y="1296785"/>
            <a:ext cx="11405061" cy="5237018"/>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Русские писатели создали множество увлекательных и поучительных историй для маленьких читателей. Классикой детской литературы давно признаны: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Приключения капитана </a:t>
            </a:r>
            <a:r>
              <a:rPr lang="ru-RU" sz="2200" dirty="0" err="1">
                <a:latin typeface="Times New Roman" panose="02020603050405020304" pitchFamily="18" charset="0"/>
                <a:cs typeface="Times New Roman" panose="02020603050405020304" pitchFamily="18" charset="0"/>
              </a:rPr>
              <a:t>Врунгеля</a:t>
            </a:r>
            <a:r>
              <a:rPr lang="ru-RU" sz="2200" dirty="0">
                <a:latin typeface="Times New Roman" panose="02020603050405020304" pitchFamily="18" charset="0"/>
                <a:cs typeface="Times New Roman" panose="02020603050405020304" pitchFamily="18" charset="0"/>
              </a:rPr>
              <a:t>» А. Некрасова </a:t>
            </a:r>
            <a:r>
              <a:rPr lang="ru-RU" sz="2200" dirty="0" smtClean="0">
                <a:latin typeface="Times New Roman" panose="02020603050405020304" pitchFamily="18" charset="0"/>
                <a:cs typeface="Times New Roman" panose="02020603050405020304" pitchFamily="18" charset="0"/>
              </a:rPr>
              <a:t>, «Конек-Горбунок</a:t>
            </a:r>
            <a:r>
              <a:rPr lang="ru-RU" sz="2200" dirty="0">
                <a:latin typeface="Times New Roman" panose="02020603050405020304" pitchFamily="18" charset="0"/>
                <a:cs typeface="Times New Roman" panose="02020603050405020304" pitchFamily="18" charset="0"/>
              </a:rPr>
              <a:t>» П. </a:t>
            </a:r>
            <a:r>
              <a:rPr lang="ru-RU" sz="2200" dirty="0" smtClean="0">
                <a:latin typeface="Times New Roman" panose="02020603050405020304" pitchFamily="18" charset="0"/>
                <a:cs typeface="Times New Roman" panose="02020603050405020304" pitchFamily="18" charset="0"/>
              </a:rPr>
              <a:t>Ершова</a:t>
            </a:r>
          </a:p>
          <a:p>
            <a:pPr marL="0" indent="0">
              <a:buNone/>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Волшебник изумрудного города» А. </a:t>
            </a:r>
            <a:r>
              <a:rPr lang="ru-RU" sz="2200" dirty="0" smtClean="0">
                <a:latin typeface="Times New Roman" panose="02020603050405020304" pitchFamily="18" charset="0"/>
                <a:cs typeface="Times New Roman" panose="02020603050405020304" pitchFamily="18" charset="0"/>
              </a:rPr>
              <a:t>Волкова, «</a:t>
            </a:r>
            <a:r>
              <a:rPr lang="ru-RU" sz="2200" dirty="0">
                <a:latin typeface="Times New Roman" panose="02020603050405020304" pitchFamily="18" charset="0"/>
                <a:cs typeface="Times New Roman" panose="02020603050405020304" pitchFamily="18" charset="0"/>
              </a:rPr>
              <a:t>Старик Хоттабыч» Л. </a:t>
            </a:r>
            <a:r>
              <a:rPr lang="ru-RU" sz="2200" dirty="0" err="1" smtClean="0">
                <a:latin typeface="Times New Roman" panose="02020603050405020304" pitchFamily="18" charset="0"/>
                <a:cs typeface="Times New Roman" panose="02020603050405020304" pitchFamily="18" charset="0"/>
              </a:rPr>
              <a:t>Лагина</a:t>
            </a:r>
            <a:endParaRPr lang="ru-RU" sz="2200" dirty="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   «Двенадцать </a:t>
            </a:r>
            <a:r>
              <a:rPr lang="ru-RU" sz="2200" dirty="0">
                <a:latin typeface="Times New Roman" panose="02020603050405020304" pitchFamily="18" charset="0"/>
                <a:cs typeface="Times New Roman" panose="02020603050405020304" pitchFamily="18" charset="0"/>
              </a:rPr>
              <a:t>месяцев» С. </a:t>
            </a:r>
            <a:r>
              <a:rPr lang="ru-RU" sz="2200" dirty="0" smtClean="0">
                <a:latin typeface="Times New Roman" panose="02020603050405020304" pitchFamily="18" charset="0"/>
                <a:cs typeface="Times New Roman" panose="02020603050405020304" pitchFamily="18" charset="0"/>
              </a:rPr>
              <a:t>Маршака, </a:t>
            </a:r>
            <a:r>
              <a:rPr lang="ru-RU" sz="2200" dirty="0">
                <a:latin typeface="Times New Roman" panose="02020603050405020304" pitchFamily="18" charset="0"/>
                <a:cs typeface="Times New Roman" panose="02020603050405020304" pitchFamily="18" charset="0"/>
              </a:rPr>
              <a:t>«Приключения Незнайки и его друзей» Н. Носова</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   «Три </a:t>
            </a:r>
            <a:r>
              <a:rPr lang="ru-RU" sz="2200" dirty="0">
                <a:latin typeface="Times New Roman" panose="02020603050405020304" pitchFamily="18" charset="0"/>
                <a:cs typeface="Times New Roman" panose="02020603050405020304" pitchFamily="18" charset="0"/>
              </a:rPr>
              <a:t>толстяка» Ю. </a:t>
            </a:r>
            <a:r>
              <a:rPr lang="ru-RU" sz="2200" dirty="0" err="1" smtClean="0">
                <a:latin typeface="Times New Roman" panose="02020603050405020304" pitchFamily="18" charset="0"/>
                <a:cs typeface="Times New Roman" panose="02020603050405020304" pitchFamily="18" charset="0"/>
              </a:rPr>
              <a:t>Олеши</a:t>
            </a:r>
            <a:r>
              <a:rPr lang="ru-RU" sz="2200" dirty="0" smtClean="0">
                <a:latin typeface="Times New Roman" panose="02020603050405020304" pitchFamily="18" charset="0"/>
                <a:cs typeface="Times New Roman" panose="02020603050405020304" pitchFamily="18" charset="0"/>
              </a:rPr>
              <a:t>, «Приключения </a:t>
            </a:r>
            <a:r>
              <a:rPr lang="ru-RU" sz="2200" dirty="0">
                <a:latin typeface="Times New Roman" panose="02020603050405020304" pitchFamily="18" charset="0"/>
                <a:cs typeface="Times New Roman" panose="02020603050405020304" pitchFamily="18" charset="0"/>
              </a:rPr>
              <a:t>Буратино» А. </a:t>
            </a:r>
            <a:r>
              <a:rPr lang="ru-RU" sz="2200" dirty="0" smtClean="0">
                <a:latin typeface="Times New Roman" panose="02020603050405020304" pitchFamily="18" charset="0"/>
                <a:cs typeface="Times New Roman" panose="02020603050405020304" pitchFamily="18" charset="0"/>
              </a:rPr>
              <a:t>Толстого</a:t>
            </a:r>
          </a:p>
          <a:p>
            <a:pPr marL="0" indent="0">
              <a:buNone/>
            </a:pPr>
            <a:r>
              <a:rPr lang="ru-RU" sz="2200" dirty="0" smtClean="0">
                <a:latin typeface="Times New Roman" panose="02020603050405020304" pitchFamily="18" charset="0"/>
                <a:cs typeface="Times New Roman" panose="02020603050405020304" pitchFamily="18" charset="0"/>
              </a:rPr>
              <a:t>   «Необыкновенные </a:t>
            </a:r>
            <a:r>
              <a:rPr lang="ru-RU" sz="2200" dirty="0">
                <a:latin typeface="Times New Roman" panose="02020603050405020304" pitchFamily="18" charset="0"/>
                <a:cs typeface="Times New Roman" panose="02020603050405020304" pitchFamily="18" charset="0"/>
              </a:rPr>
              <a:t>приключения </a:t>
            </a:r>
            <a:r>
              <a:rPr lang="ru-RU" sz="2200" dirty="0" err="1">
                <a:latin typeface="Times New Roman" panose="02020603050405020304" pitchFamily="18" charset="0"/>
                <a:cs typeface="Times New Roman" panose="02020603050405020304" pitchFamily="18" charset="0"/>
              </a:rPr>
              <a:t>Карика</a:t>
            </a:r>
            <a:r>
              <a:rPr lang="ru-RU" sz="2200" dirty="0">
                <a:latin typeface="Times New Roman" panose="02020603050405020304" pitchFamily="18" charset="0"/>
                <a:cs typeface="Times New Roman" panose="02020603050405020304" pitchFamily="18" charset="0"/>
              </a:rPr>
              <a:t> и Вали» Ларри </a:t>
            </a:r>
            <a:r>
              <a:rPr lang="ru-RU" sz="2200" dirty="0" smtClean="0">
                <a:latin typeface="Times New Roman" panose="02020603050405020304" pitchFamily="18" charset="0"/>
                <a:cs typeface="Times New Roman" panose="02020603050405020304" pitchFamily="18" charset="0"/>
              </a:rPr>
              <a:t>Яна, «38 </a:t>
            </a:r>
            <a:r>
              <a:rPr lang="ru-RU" sz="2200" dirty="0">
                <a:latin typeface="Times New Roman" panose="02020603050405020304" pitchFamily="18" charset="0"/>
                <a:cs typeface="Times New Roman" panose="02020603050405020304" pitchFamily="18" charset="0"/>
              </a:rPr>
              <a:t>попугаев» Г. </a:t>
            </a:r>
            <a:r>
              <a:rPr lang="ru-RU" sz="2200" dirty="0" err="1">
                <a:latin typeface="Times New Roman" panose="02020603050405020304" pitchFamily="18" charset="0"/>
                <a:cs typeface="Times New Roman" panose="02020603050405020304" pitchFamily="18" charset="0"/>
              </a:rPr>
              <a:t>Остера</a:t>
            </a:r>
            <a:r>
              <a:rPr lang="ru-RU" sz="2200" dirty="0">
                <a:latin typeface="Times New Roman" panose="02020603050405020304" pitchFamily="18" charset="0"/>
                <a:cs typeface="Times New Roman" panose="02020603050405020304" pitchFamily="18" charset="0"/>
              </a:rPr>
              <a:t> </a:t>
            </a:r>
          </a:p>
          <a:p>
            <a:pPr marL="0" indent="0">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Приключения Алисы» К. </a:t>
            </a:r>
            <a:r>
              <a:rPr lang="ru-RU" sz="2200" dirty="0" smtClean="0">
                <a:latin typeface="Times New Roman" panose="02020603050405020304" pitchFamily="18" charset="0"/>
                <a:cs typeface="Times New Roman" panose="02020603050405020304" pitchFamily="18" charset="0"/>
              </a:rPr>
              <a:t>Булычева, «Приключения </a:t>
            </a:r>
            <a:r>
              <a:rPr lang="ru-RU" sz="2200" dirty="0">
                <a:latin typeface="Times New Roman" panose="02020603050405020304" pitchFamily="18" charset="0"/>
                <a:cs typeface="Times New Roman" panose="02020603050405020304" pitchFamily="18" charset="0"/>
              </a:rPr>
              <a:t>Электроника» Е. </a:t>
            </a:r>
            <a:r>
              <a:rPr lang="ru-RU" sz="2200" dirty="0" err="1" smtClean="0">
                <a:latin typeface="Times New Roman" panose="02020603050405020304" pitchFamily="18" charset="0"/>
                <a:cs typeface="Times New Roman" panose="02020603050405020304" pitchFamily="18" charset="0"/>
              </a:rPr>
              <a:t>Велтисова</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   «Денискины </a:t>
            </a:r>
            <a:r>
              <a:rPr lang="ru-RU" sz="2200" dirty="0">
                <a:latin typeface="Times New Roman" panose="02020603050405020304" pitchFamily="18" charset="0"/>
                <a:cs typeface="Times New Roman" panose="02020603050405020304" pitchFamily="18" charset="0"/>
              </a:rPr>
              <a:t>рассказы» В. Драгунского</a:t>
            </a:r>
          </a:p>
          <a:p>
            <a:pPr marL="0" indent="0">
              <a:buNone/>
            </a:pP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93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092" y="0"/>
            <a:ext cx="11285912" cy="1230284"/>
          </a:xfrm>
        </p:spPr>
        <p:txBody>
          <a:bodyPr>
            <a:noAutofit/>
          </a:bodyPr>
          <a:lstStyle/>
          <a:p>
            <a:pPr algn="ctr"/>
            <a:r>
              <a:rPr lang="ru-RU" sz="5400" dirty="0" smtClean="0">
                <a:latin typeface="Times New Roman" panose="02020603050405020304" pitchFamily="18" charset="0"/>
                <a:cs typeface="Times New Roman" panose="02020603050405020304" pitchFamily="18" charset="0"/>
              </a:rPr>
              <a:t>Какие книги читать детям 7-8 лет?</a:t>
            </a:r>
            <a:br>
              <a:rPr lang="ru-RU" sz="5400" dirty="0" smtClean="0">
                <a:latin typeface="Times New Roman" panose="02020603050405020304" pitchFamily="18" charset="0"/>
                <a:cs typeface="Times New Roman" panose="02020603050405020304" pitchFamily="18" charset="0"/>
              </a:rPr>
            </a:br>
            <a:endParaRPr lang="ru-RU" sz="5400" dirty="0"/>
          </a:p>
        </p:txBody>
      </p:sp>
      <p:sp>
        <p:nvSpPr>
          <p:cNvPr id="3" name="Подзаголовок 2"/>
          <p:cNvSpPr>
            <a:spLocks noGrp="1"/>
          </p:cNvSpPr>
          <p:nvPr>
            <p:ph type="body" idx="4294967295"/>
          </p:nvPr>
        </p:nvSpPr>
        <p:spPr>
          <a:xfrm>
            <a:off x="897775" y="1296785"/>
            <a:ext cx="11130740" cy="5237018"/>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Зарубежная литература, качественно переведенная на русский язык, также заслуживает внимания. Дети с удовольствием читают: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Путешествия Гулливера» Дж. </a:t>
            </a:r>
            <a:r>
              <a:rPr lang="ru-RU" sz="2200" dirty="0" err="1" smtClean="0">
                <a:latin typeface="Times New Roman" panose="02020603050405020304" pitchFamily="18" charset="0"/>
                <a:cs typeface="Times New Roman" panose="02020603050405020304" pitchFamily="18" charset="0"/>
              </a:rPr>
              <a:t>Стифта</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«Хроники </a:t>
            </a:r>
            <a:r>
              <a:rPr lang="ru-RU" sz="2200" dirty="0" err="1">
                <a:latin typeface="Times New Roman" panose="02020603050405020304" pitchFamily="18" charset="0"/>
                <a:cs typeface="Times New Roman" panose="02020603050405020304" pitchFamily="18" charset="0"/>
              </a:rPr>
              <a:t>Нарнии</a:t>
            </a:r>
            <a:r>
              <a:rPr lang="ru-RU" sz="2200" dirty="0">
                <a:latin typeface="Times New Roman" panose="02020603050405020304" pitchFamily="18" charset="0"/>
                <a:cs typeface="Times New Roman" panose="02020603050405020304" pitchFamily="18" charset="0"/>
              </a:rPr>
              <a:t>» Л. </a:t>
            </a:r>
            <a:r>
              <a:rPr lang="ru-RU" sz="2200" dirty="0" err="1">
                <a:latin typeface="Times New Roman" panose="02020603050405020304" pitchFamily="18" charset="0"/>
                <a:cs typeface="Times New Roman" panose="02020603050405020304" pitchFamily="18" charset="0"/>
              </a:rPr>
              <a:t>Клайва</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Том </a:t>
            </a:r>
            <a:r>
              <a:rPr lang="ru-RU" sz="2200" dirty="0" err="1">
                <a:latin typeface="Times New Roman" panose="02020603050405020304" pitchFamily="18" charset="0"/>
                <a:cs typeface="Times New Roman" panose="02020603050405020304" pitchFamily="18" charset="0"/>
              </a:rPr>
              <a:t>Сойер</a:t>
            </a:r>
            <a:r>
              <a:rPr lang="ru-RU" sz="2200" dirty="0">
                <a:latin typeface="Times New Roman" panose="02020603050405020304" pitchFamily="18" charset="0"/>
                <a:cs typeface="Times New Roman" panose="02020603050405020304" pitchFamily="18" charset="0"/>
              </a:rPr>
              <a:t>» и «</a:t>
            </a:r>
            <a:r>
              <a:rPr lang="ru-RU" sz="2200" dirty="0" err="1">
                <a:latin typeface="Times New Roman" panose="02020603050405020304" pitchFamily="18" charset="0"/>
                <a:cs typeface="Times New Roman" panose="02020603050405020304" pitchFamily="18" charset="0"/>
              </a:rPr>
              <a:t>Гекльберри</a:t>
            </a:r>
            <a:r>
              <a:rPr lang="ru-RU" sz="2200" dirty="0">
                <a:latin typeface="Times New Roman" panose="02020603050405020304" pitchFamily="18" charset="0"/>
                <a:cs typeface="Times New Roman" panose="02020603050405020304" pitchFamily="18" charset="0"/>
              </a:rPr>
              <a:t> Финн» М. </a:t>
            </a:r>
            <a:r>
              <a:rPr lang="ru-RU" sz="2200" dirty="0" smtClean="0">
                <a:latin typeface="Times New Roman" panose="02020603050405020304" pitchFamily="18" charset="0"/>
                <a:cs typeface="Times New Roman" panose="02020603050405020304" pitchFamily="18" charset="0"/>
              </a:rPr>
              <a:t>Твена, </a:t>
            </a:r>
            <a:r>
              <a:rPr lang="ru-RU" sz="2200" dirty="0">
                <a:latin typeface="Times New Roman" panose="02020603050405020304" pitchFamily="18" charset="0"/>
                <a:cs typeface="Times New Roman" panose="02020603050405020304" pitchFamily="18" charset="0"/>
              </a:rPr>
              <a:t>«Мэри </a:t>
            </a:r>
            <a:r>
              <a:rPr lang="ru-RU" sz="2200" dirty="0" err="1">
                <a:latin typeface="Times New Roman" panose="02020603050405020304" pitchFamily="18" charset="0"/>
                <a:cs typeface="Times New Roman" panose="02020603050405020304" pitchFamily="18" charset="0"/>
              </a:rPr>
              <a:t>Поппинс</a:t>
            </a:r>
            <a:r>
              <a:rPr lang="ru-RU" sz="2200" dirty="0">
                <a:latin typeface="Times New Roman" panose="02020603050405020304" pitchFamily="18" charset="0"/>
                <a:cs typeface="Times New Roman" panose="02020603050405020304" pitchFamily="18" charset="0"/>
              </a:rPr>
              <a:t>» П. </a:t>
            </a:r>
            <a:r>
              <a:rPr lang="ru-RU" sz="2200" dirty="0" err="1">
                <a:latin typeface="Times New Roman" panose="02020603050405020304" pitchFamily="18" charset="0"/>
                <a:cs typeface="Times New Roman" panose="02020603050405020304" pitchFamily="18" charset="0"/>
              </a:rPr>
              <a:t>Треверс</a:t>
            </a:r>
            <a:r>
              <a:rPr lang="ru-RU" sz="2200" dirty="0" smtClean="0">
                <a:latin typeface="Times New Roman" panose="02020603050405020304" pitchFamily="18" charset="0"/>
                <a:cs typeface="Times New Roman" panose="02020603050405020304" pitchFamily="18" charset="0"/>
              </a:rPr>
              <a:t> </a:t>
            </a:r>
          </a:p>
          <a:p>
            <a:pPr marL="0" indent="0">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Артур и </a:t>
            </a:r>
            <a:r>
              <a:rPr lang="ru-RU" sz="2200" dirty="0" err="1">
                <a:latin typeface="Times New Roman" panose="02020603050405020304" pitchFamily="18" charset="0"/>
                <a:cs typeface="Times New Roman" panose="02020603050405020304" pitchFamily="18" charset="0"/>
              </a:rPr>
              <a:t>минипуты</a:t>
            </a:r>
            <a:r>
              <a:rPr lang="ru-RU" sz="2200" dirty="0">
                <a:latin typeface="Times New Roman" panose="02020603050405020304" pitchFamily="18" charset="0"/>
                <a:cs typeface="Times New Roman" panose="02020603050405020304" pitchFamily="18" charset="0"/>
              </a:rPr>
              <a:t>» Л. </a:t>
            </a:r>
            <a:r>
              <a:rPr lang="ru-RU" sz="2200" dirty="0" err="1" smtClean="0">
                <a:latin typeface="Times New Roman" panose="02020603050405020304" pitchFamily="18" charset="0"/>
                <a:cs typeface="Times New Roman" panose="02020603050405020304" pitchFamily="18" charset="0"/>
              </a:rPr>
              <a:t>Бессона</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«Маленький принц» А. Сент-Экзюпери</a:t>
            </a:r>
            <a:r>
              <a:rPr lang="ru-RU" sz="2200" dirty="0" smtClean="0">
                <a:latin typeface="Times New Roman" panose="02020603050405020304" pitchFamily="18" charset="0"/>
                <a:cs typeface="Times New Roman" panose="02020603050405020304" pitchFamily="18" charset="0"/>
              </a:rPr>
              <a:t> </a:t>
            </a:r>
          </a:p>
          <a:p>
            <a:pPr marL="0" indent="0">
              <a:buNone/>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Приключения </a:t>
            </a:r>
            <a:r>
              <a:rPr lang="ru-RU" sz="2200" dirty="0" err="1">
                <a:latin typeface="Times New Roman" panose="02020603050405020304" pitchFamily="18" charset="0"/>
                <a:cs typeface="Times New Roman" panose="02020603050405020304" pitchFamily="18" charset="0"/>
              </a:rPr>
              <a:t>Чипполино</a:t>
            </a:r>
            <a:r>
              <a:rPr lang="ru-RU" sz="2200" dirty="0">
                <a:latin typeface="Times New Roman" panose="02020603050405020304" pitchFamily="18" charset="0"/>
                <a:cs typeface="Times New Roman" panose="02020603050405020304" pitchFamily="18" charset="0"/>
              </a:rPr>
              <a:t>» и «Путешествие «Голубой стрелы» Дж. </a:t>
            </a:r>
            <a:r>
              <a:rPr lang="ru-RU" sz="2200" dirty="0" err="1" smtClean="0">
                <a:latin typeface="Times New Roman" panose="02020603050405020304" pitchFamily="18" charset="0"/>
                <a:cs typeface="Times New Roman" panose="02020603050405020304" pitchFamily="18" charset="0"/>
              </a:rPr>
              <a:t>Родари</a:t>
            </a:r>
            <a:r>
              <a:rPr lang="ru-RU" sz="2200" dirty="0" smtClean="0">
                <a:latin typeface="Times New Roman" panose="02020603050405020304" pitchFamily="18" charset="0"/>
                <a:cs typeface="Times New Roman" panose="02020603050405020304" pitchFamily="18" charset="0"/>
              </a:rPr>
              <a:t>   </a:t>
            </a:r>
          </a:p>
          <a:p>
            <a:pPr marL="0" indent="0">
              <a:buNone/>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Приключения барона Мюнхгаузена» Р. Э. </a:t>
            </a:r>
            <a:r>
              <a:rPr lang="ru-RU" sz="2200" dirty="0" err="1" smtClean="0">
                <a:latin typeface="Times New Roman" panose="02020603050405020304" pitchFamily="18" charset="0"/>
                <a:cs typeface="Times New Roman" panose="02020603050405020304" pitchFamily="18" charset="0"/>
              </a:rPr>
              <a:t>Распе</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a:t>
            </a:r>
            <a:r>
              <a:rPr lang="ru-RU" sz="2200" dirty="0" err="1">
                <a:latin typeface="Times New Roman" panose="02020603050405020304" pitchFamily="18" charset="0"/>
                <a:cs typeface="Times New Roman" panose="02020603050405020304" pitchFamily="18" charset="0"/>
              </a:rPr>
              <a:t>Маугли</a:t>
            </a:r>
            <a:r>
              <a:rPr lang="ru-RU" sz="2200" dirty="0">
                <a:latin typeface="Times New Roman" panose="02020603050405020304" pitchFamily="18" charset="0"/>
                <a:cs typeface="Times New Roman" panose="02020603050405020304" pitchFamily="18" charset="0"/>
              </a:rPr>
              <a:t>» Р. Киплинга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Бесконечная книга» М. </a:t>
            </a:r>
            <a:r>
              <a:rPr lang="ru-RU" sz="2200" dirty="0" smtClean="0">
                <a:latin typeface="Times New Roman" panose="02020603050405020304" pitchFamily="18" charset="0"/>
                <a:cs typeface="Times New Roman" panose="02020603050405020304" pitchFamily="18" charset="0"/>
              </a:rPr>
              <a:t>Энде, «Волшебник </a:t>
            </a:r>
            <a:r>
              <a:rPr lang="ru-RU" sz="2200" dirty="0">
                <a:latin typeface="Times New Roman" panose="02020603050405020304" pitchFamily="18" charset="0"/>
                <a:cs typeface="Times New Roman" panose="02020603050405020304" pitchFamily="18" charset="0"/>
              </a:rPr>
              <a:t>страны </a:t>
            </a:r>
            <a:r>
              <a:rPr lang="ru-RU" sz="2200" dirty="0" err="1">
                <a:latin typeface="Times New Roman" panose="02020603050405020304" pitchFamily="18" charset="0"/>
                <a:cs typeface="Times New Roman" panose="02020603050405020304" pitchFamily="18" charset="0"/>
              </a:rPr>
              <a:t>Оз</a:t>
            </a:r>
            <a:r>
              <a:rPr lang="ru-RU" sz="2200" dirty="0">
                <a:latin typeface="Times New Roman" panose="02020603050405020304" pitchFamily="18" charset="0"/>
                <a:cs typeface="Times New Roman" panose="02020603050405020304" pitchFamily="18" charset="0"/>
              </a:rPr>
              <a:t>» Фр. </a:t>
            </a:r>
            <a:r>
              <a:rPr lang="ru-RU" sz="2200" dirty="0" err="1">
                <a:latin typeface="Times New Roman" panose="02020603050405020304" pitchFamily="18" charset="0"/>
                <a:cs typeface="Times New Roman" panose="02020603050405020304" pitchFamily="18" charset="0"/>
              </a:rPr>
              <a:t>Бауме</a:t>
            </a:r>
            <a:r>
              <a:rPr lang="ru-RU" sz="2200" dirty="0">
                <a:latin typeface="Times New Roman" panose="02020603050405020304" pitchFamily="18" charset="0"/>
                <a:cs typeface="Times New Roman" panose="02020603050405020304" pitchFamily="18" charset="0"/>
              </a:rPr>
              <a:t> </a:t>
            </a:r>
          </a:p>
          <a:p>
            <a:pPr marL="0" indent="0">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Алиса в стране чудес» Л. </a:t>
            </a:r>
            <a:r>
              <a:rPr lang="ru-RU" sz="2200" dirty="0" smtClean="0">
                <a:latin typeface="Times New Roman" panose="02020603050405020304" pitchFamily="18" charset="0"/>
                <a:cs typeface="Times New Roman" panose="02020603050405020304" pitchFamily="18" charset="0"/>
              </a:rPr>
              <a:t>Кэрролла, </a:t>
            </a:r>
            <a:r>
              <a:rPr lang="ru-RU" sz="2200" dirty="0">
                <a:latin typeface="Times New Roman" panose="02020603050405020304" pitchFamily="18" charset="0"/>
                <a:cs typeface="Times New Roman" panose="02020603050405020304" pitchFamily="18" charset="0"/>
              </a:rPr>
              <a:t>«Винни-Пух и все-все-все» А. </a:t>
            </a:r>
            <a:r>
              <a:rPr lang="ru-RU" sz="2200" dirty="0" err="1">
                <a:latin typeface="Times New Roman" panose="02020603050405020304" pitchFamily="18" charset="0"/>
                <a:cs typeface="Times New Roman" panose="02020603050405020304" pitchFamily="18" charset="0"/>
              </a:rPr>
              <a:t>Милна</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Пэппи</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длинный чулок» и «Повести о Малыше и </a:t>
            </a:r>
            <a:r>
              <a:rPr lang="ru-RU" sz="2200" dirty="0" err="1">
                <a:latin typeface="Times New Roman" panose="02020603050405020304" pitchFamily="18" charset="0"/>
                <a:cs typeface="Times New Roman" panose="02020603050405020304" pitchFamily="18" charset="0"/>
              </a:rPr>
              <a:t>Карлссоне</a:t>
            </a:r>
            <a:r>
              <a:rPr lang="ru-RU" sz="2200" dirty="0">
                <a:latin typeface="Times New Roman" panose="02020603050405020304" pitchFamily="18" charset="0"/>
                <a:cs typeface="Times New Roman" panose="02020603050405020304" pitchFamily="18" charset="0"/>
              </a:rPr>
              <a:t>» А. Линдгрен </a:t>
            </a:r>
            <a:endParaRPr lang="ru-RU" sz="2200" dirty="0" smtClean="0">
              <a:latin typeface="Times New Roman" panose="02020603050405020304" pitchFamily="18" charset="0"/>
              <a:cs typeface="Times New Roman" panose="02020603050405020304" pitchFamily="18" charset="0"/>
            </a:endParaRPr>
          </a:p>
          <a:p>
            <a:pPr marL="0" indent="0">
              <a:buNone/>
            </a:pP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первые </a:t>
            </a:r>
            <a:r>
              <a:rPr lang="ru-RU" sz="2200" dirty="0">
                <a:latin typeface="Times New Roman" panose="02020603050405020304" pitchFamily="18" charset="0"/>
                <a:cs typeface="Times New Roman" panose="02020603050405020304" pitchFamily="18" charset="0"/>
              </a:rPr>
              <a:t>книги цикла о Гарри Поттере Дж. Роулинг</a:t>
            </a:r>
          </a:p>
          <a:p>
            <a:pPr marL="0" indent="0">
              <a:buNone/>
            </a:pP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75579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147</TotalTime>
  <Words>983</Words>
  <Application>Microsoft Office PowerPoint</Application>
  <PresentationFormat>Широкоэкранный</PresentationFormat>
  <Paragraphs>41</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Century Gothic</vt:lpstr>
      <vt:lpstr>Times New Roman</vt:lpstr>
      <vt:lpstr>Wingdings 3</vt:lpstr>
      <vt:lpstr>Легкий дым</vt:lpstr>
      <vt:lpstr>Что читать в 7-8 лет </vt:lpstr>
      <vt:lpstr>Как читать с ребенком 7-8 лет? </vt:lpstr>
      <vt:lpstr>Как читать с ребенком 7-8 лет? </vt:lpstr>
      <vt:lpstr>Какие книги читать детям 7-8 лет? </vt:lpstr>
      <vt:lpstr>Какие книги читать детям 7-8 лет? </vt:lpstr>
      <vt:lpstr>Какие книги читать детям 7-8 лет? </vt:lpstr>
      <vt:lpstr>Какие книги читать детям 7-8 лет? </vt:lpstr>
      <vt:lpstr>Какие книги читать детям 7-8 лет? </vt:lpstr>
      <vt:lpstr>Какие книги читать детям 7-8 лет?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читать в 7-8 лет</dc:title>
  <dc:creator>Biblioteka_02</dc:creator>
  <cp:lastModifiedBy>Biblioteka_02</cp:lastModifiedBy>
  <cp:revision>6</cp:revision>
  <dcterms:created xsi:type="dcterms:W3CDTF">2019-10-03T08:43:05Z</dcterms:created>
  <dcterms:modified xsi:type="dcterms:W3CDTF">2019-10-03T11:10:38Z</dcterms:modified>
</cp:coreProperties>
</file>