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400"/>
    <a:srgbClr val="8E47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8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84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7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311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67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01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53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0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88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2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4955-1BA1-4009-8DFC-58AF3293F5C6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EDB0-6D7D-42FB-AD24-428CB612B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1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source=images&amp;cd=&amp;ved=2ahUKEwiuw5Cjga7kAhVRKqwKHe9fBBMQjRx6BAgBEAQ&amp;url=https%3A%2F%2Fagapperu.org%2Finnovacion%2Fdia-mundial-del-suelo-recurso-fundamental-la-agricultura%2F&amp;psig=AOvVaw0fKQKRK6TRQz7JpLBlwsMG&amp;ust=156737171542128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freepik.es/fotos-premium/suelo-franco-fertil-adecuado-siembra-fondo-textura-suelo_4543012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source=images&amp;cd=&amp;ved=2ahUKEwi6serSla7kAhVO7qwKHfaKBkUQjRx6BAgBEAQ&amp;url=https://apps1.semarnat.gob.mx:8443/dgeia/informe_12/03_suelos/cap3_2.html&amp;psig=AOvVaw0SwObLr39vtc8RU0aPMSeH&amp;ust=156737731056708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freepik.es/fotos-premium/cerrar-fondo-textura-sucia-musgo-turba-suelo_176539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apps1.semarnat.gob.mx:8443/dgeia/informe_12/03_suelos/cap3_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hyperlink" Target="https://es.tokkoro.com/2410034-fertile-garden-soil-texture-background-top-vie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source=images&amp;cd=&amp;ved=2ahUKEwjzsf_Hma7kAhUBYKwKHdNXBjAQjRx6BAgBEAQ&amp;url=http://apps1.semarnat.gob.mx/dgeia/informe15/tema/cap3.html&amp;psig=AOvVaw2HadwjoIZIYivXCCLdiQ3n&amp;ust=1567378365724594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source=images&amp;cd=&amp;ved=2ahUKEwjKkZ6uuK7kAhVPDq0KHQoyDTUQjRx6BAgBEAQ&amp;url=http%3A%2F%2Fecolodujour.over-blog.com%2F2016%2F04%2Fquand-le-wwf-et-pascal-canfin-se-trompent-completement-et-nous-embrouillent.html&amp;psig=AOvVaw2cpko-Uwd_Z3NvLP5l59Oi&amp;ust=156738662130919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source=images&amp;cd=&amp;ved=2ahUKEwiK6crsna7kAhUHUK0KHQNVAy8QjRx6BAgBEAQ&amp;url=http://www.agromarketing.mx/empresas/agricultura-causa-33-de-suelos-degradados/&amp;psig=AOvVaw2KA1J0bzo1HGkGF2zxP52Z&amp;ust=156737936309889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m/url?sa=i&amp;source=images&amp;cd=&amp;ved=2ahUKEwiXr7GowK7kAhVOKa0KHY-0At0QjRx6BAgBEAQ&amp;url=http%3A%2F%2Fsistemaagricola.com.mx%2Fblog%2Fmanejo-poscosecha-del-suelo%2F&amp;psig=AOvVaw3AvCKde75aSB9dQ_m6-d2g&amp;ust=156738480879439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source=images&amp;cd=&amp;ved=2ahUKEwik2Zzxsa7kAhUQZKwKHTmEAzQQjRx6BAgBEAQ&amp;url=http%3A%2F%2Fwww.allpe.com%2Fmedioambiente%2Fsuelos%2F&amp;psig=AOvVaw3AvCKde75aSB9dQ_m6-d2g&amp;ust=15673848087943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source=images&amp;cd=&amp;ved=2ahUKEwim_7Hnva7kAhUSeawKHVCoAfAQjRx6BAgBEAQ&amp;url=https%3A%2F%2Fwww.artmajeur.com%2Ffr%2Fnspi%2Fartworks%2F9800572%2Ftronc-partiel-deucalyptus-coccifera&amp;psig=AOvVaw2kZqzrhA01Kjf0hAu_3a2s&amp;ust=156738788118280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lifeder.com/como-se-forma-suel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ncepto.de/suel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s.tokkoro.com/2410034-fertile-garden-soil-texture-background-top-view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google.com/url?sa=i&amp;source=images&amp;cd=&amp;ved=2ahUKEwj51J6HkK7kAhVQcq0KHZSsCVkQjRx6BAgBEAQ&amp;url=http://apps1.semarnat.gob.mx/dgeia/informe15/tema/cap3.html&amp;psig=AOvVaw1WGCRv-cwH_LMyzqlUGFCk&amp;ust=156737580439013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istockphoto.com/es/fotos/suel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google.com/url?sa=i&amp;source=images&amp;cd=&amp;ved=2ahUKEwicw7-Gka7kAhVCba0KHSpwC00QjRx6BAgBEAQ&amp;url=http://apps1.semarnat.gob.mx/dgeia/informe15/tema/cap3.html&amp;psig=AOvVaw1WGCRv-cwH_LMyzqlUGFCk&amp;ust=156737580439013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source=images&amp;cd=&amp;ved=2ahUKEwjZiMugsK7kAhUPOq0KHfR5DygQjRx6BAgBEAQ&amp;url=https%3A%2F%2Fwww.randstad.es%2Ftendencias360%2Finnovar-y-modernizar-la-agricultura%2F&amp;psig=AOvVaw1IVvzdRQ9bPbxIBsHPhyhl&amp;ust=156738442559940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s.tokkoro.com/2410034-fertile-garden-soil-texture-background-top-view.htm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hyperlink" Target="https://www.google.com/url?sa=i&amp;source=images&amp;cd=&amp;ved=2ahUKEwjg8-T7tq7kAhVCKqwKHfISB1MQjRx6BAgBEAQ&amp;url=https%3A%2F%2Fmaderasagrada.com%2Findex.php%2Fque-es-el-palo-santo&amp;psig=AOvVaw3gF6bU8ZzGbgeLb5I9o4oZ&amp;ust=15673862396126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l suel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4544" y="1340768"/>
            <a:ext cx="5902424" cy="1470025"/>
          </a:xfrm>
        </p:spPr>
        <p:txBody>
          <a:bodyPr>
            <a:noAutofit/>
          </a:bodyPr>
          <a:lstStyle/>
          <a:p>
            <a:r>
              <a:rPr lang="es-MX" sz="13800" dirty="0" smtClean="0">
                <a:solidFill>
                  <a:srgbClr val="663300"/>
                </a:solidFill>
                <a:latin typeface="AR CARTER" panose="02000000000000000000" pitchFamily="2" charset="0"/>
              </a:rPr>
              <a:t>Suelos</a:t>
            </a:r>
            <a:endParaRPr lang="es-MX" sz="11500" dirty="0">
              <a:solidFill>
                <a:srgbClr val="663300"/>
              </a:solidFill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42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sultado de imagen para Erosión hídrica potencial de suelos según nivel, 2002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5" y="260648"/>
            <a:ext cx="8784976" cy="50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661248"/>
            <a:ext cx="7931224" cy="824955"/>
          </a:xfrm>
        </p:spPr>
        <p:txBody>
          <a:bodyPr>
            <a:normAutofit fontScale="62500" lnSpcReduction="20000"/>
          </a:bodyPr>
          <a:lstStyle/>
          <a:p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Muestran 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que 42% de la superficie nacional podría estar afectada por erosión hídrica, y que 17 entidades federativas presentarían daño en más de 50% de su </a:t>
            </a:r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territorio.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  <a:p>
            <a:endParaRPr lang="es-MX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sultado de imagen para Erosión hídrica potencial de suelos según nivel, 2002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396752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</a:rPr>
              <a:t>Con respecto a la erosión eólica, se estimó que 89% del territorio nacional estaría en riesgo de ser afectado. Prácticamente el 100% del territorio de Aguascalientes, Baja California, Baja California Sur, Sonora, Durango y Zacatecas.</a:t>
            </a:r>
            <a:endParaRPr lang="es-MX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6012160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>
                    <a:lumMod val="95000"/>
                  </a:schemeClr>
                </a:solidFill>
              </a:rPr>
              <a:t>CAUSAS DE LA DEGRADACIÓN DEL SUELO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" name="4 Imagen" descr="Resultado de imagen para Mapa 3.9 Principales causas de degradación del suelo en México, 2002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b="12641"/>
          <a:stretch/>
        </p:blipFill>
        <p:spPr bwMode="auto">
          <a:xfrm>
            <a:off x="3419872" y="1196752"/>
            <a:ext cx="554461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36445"/>
            <a:ext cx="2664296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chemeClr val="bg1">
                    <a:lumMod val="95000"/>
                  </a:schemeClr>
                </a:solidFill>
              </a:rPr>
              <a:t>La degradación de los suelos es ocasionada por actividades </a:t>
            </a:r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</a:rPr>
              <a:t>humanas. </a:t>
            </a:r>
            <a:r>
              <a:rPr lang="es-MX" sz="2000" dirty="0">
                <a:solidFill>
                  <a:schemeClr val="bg1">
                    <a:lumMod val="95000"/>
                  </a:schemeClr>
                </a:solidFill>
              </a:rPr>
              <a:t>En México, las más importantes son los cambios en el uso del suelo asociadas a la agricultura  mecanizada, el sobrepastoreo y el desarrollo urbano e industria</a:t>
            </a:r>
          </a:p>
        </p:txBody>
      </p:sp>
    </p:spTree>
    <p:extLst>
      <p:ext uri="{BB962C8B-B14F-4D97-AF65-F5344CB8AC3E}">
        <p14:creationId xmlns:p14="http://schemas.microsoft.com/office/powerpoint/2010/main" val="18301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 relacionada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054" y="0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dirty="0"/>
              <a:t>LOS PROCESOS QUE LLEVAN A LA DESERTIFICACIÓN</a:t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6173" y="5157192"/>
            <a:ext cx="3510390" cy="1180728"/>
          </a:xfrm>
        </p:spPr>
        <p:txBody>
          <a:bodyPr>
            <a:noAutofit/>
          </a:bodyPr>
          <a:lstStyle/>
          <a:p>
            <a:r>
              <a:rPr lang="es-MX" sz="2000" dirty="0"/>
              <a:t>Los desiertos son ecosistemas altamente complejos, que pueden albergar una alta diversidad </a:t>
            </a:r>
            <a:r>
              <a:rPr lang="es-MX" sz="2000" dirty="0" smtClean="0"/>
              <a:t>biológica.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6130208" y="779604"/>
            <a:ext cx="2690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La </a:t>
            </a:r>
            <a:r>
              <a:rPr lang="es-MX" sz="2000" dirty="0"/>
              <a:t>desertificación es un proceso, no solo una situación extrema.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1076208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“La </a:t>
            </a:r>
            <a:r>
              <a:rPr lang="es-MX" dirty="0"/>
              <a:t>reducción o pérdida de la productividad económica y de la complejidad de los ecosistemas terrestres, incluyendo a los suelos, la vegetación y otros componentes bióticos de los ecosistemas, así como los procesos ecológicos, biogeoquímicos e hidrológicos que tienen lugar en los mismos”.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1520" y="4732946"/>
            <a:ext cx="2596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Es común que la palabra desertificación se interprete literalmente como formación de </a:t>
            </a:r>
            <a:r>
              <a:rPr lang="es-MX" sz="2000" dirty="0" smtClean="0"/>
              <a:t>desiertos pero no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95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suel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" y="-21913"/>
            <a:ext cx="9144000" cy="68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360503" y="116632"/>
            <a:ext cx="676030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2487" y="127720"/>
            <a:ext cx="7596336" cy="1143000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CONSERVACIÓN Y RECUPERACIÓN DE SUELOS</a:t>
            </a:r>
            <a:r>
              <a:rPr lang="es-MX" sz="3200" dirty="0">
                <a:solidFill>
                  <a:schemeClr val="bg1"/>
                </a:solidFill>
              </a:rPr>
              <a:t/>
            </a:r>
            <a:br>
              <a:rPr lang="es-MX" sz="3200" dirty="0">
                <a:solidFill>
                  <a:schemeClr val="bg1"/>
                </a:solidFill>
              </a:rPr>
            </a:b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28800"/>
            <a:ext cx="5354572" cy="1296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bg1"/>
                </a:solidFill>
              </a:rPr>
              <a:t>En México, el Programa Nacional Forestal (</a:t>
            </a:r>
            <a:r>
              <a:rPr lang="es-MX" dirty="0" err="1">
                <a:solidFill>
                  <a:schemeClr val="bg1"/>
                </a:solidFill>
              </a:rPr>
              <a:t>Pronafor</a:t>
            </a:r>
            <a:r>
              <a:rPr lang="es-MX" dirty="0">
                <a:solidFill>
                  <a:schemeClr val="bg1"/>
                </a:solidFill>
              </a:rPr>
              <a:t>) liderado por la Comisión Nacional Forestal (</a:t>
            </a:r>
            <a:r>
              <a:rPr lang="es-MX" dirty="0" err="1">
                <a:solidFill>
                  <a:schemeClr val="bg1"/>
                </a:solidFill>
              </a:rPr>
              <a:t>Conafor</a:t>
            </a:r>
            <a:r>
              <a:rPr lang="es-MX" dirty="0">
                <a:solidFill>
                  <a:schemeClr val="bg1"/>
                </a:solidFill>
              </a:rPr>
              <a:t>) cuenta con un componente orientado a la Restauración Forestal y Reconversión Productiva.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9592" y="3236624"/>
            <a:ext cx="4100232" cy="3240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077500" y="3429213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Este componente apoya acciones y proyectos integrales de restauración forestal y de reconversión productiva con el fin de recuperar la capacidad y el potencial natural de los suelos forestales y de la cobertura forestal bajo condiciones de deterioro; además de la recuperación gradual de la capacidad de provisión de bienes y servicios ambientales.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suel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0"/>
            <a:ext cx="9115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1777899" y="1268760"/>
            <a:ext cx="5616624" cy="403244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2060848"/>
            <a:ext cx="4032448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El suelo es un elemento clave para el mantenimiento de la vida sobre la Tierra. Además de ser el principal soporte de la vegetación, la infraestructura y el hábitat de la biodiversidad, participa de manera esencial en el funcionamiento de cualquier ecosistema. </a:t>
            </a:r>
          </a:p>
        </p:txBody>
      </p:sp>
    </p:spTree>
    <p:extLst>
      <p:ext uri="{BB962C8B-B14F-4D97-AF65-F5344CB8AC3E}">
        <p14:creationId xmlns:p14="http://schemas.microsoft.com/office/powerpoint/2010/main" val="39983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n relacionad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 bwMode="auto">
          <a:xfrm>
            <a:off x="-31576" y="-11329"/>
            <a:ext cx="9175576" cy="6869329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79848" y="1196752"/>
            <a:ext cx="6552728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141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CLASIFICACIÓN DE SUELOS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9847" y="2492896"/>
            <a:ext cx="6152729" cy="3196951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s-MX" sz="1800" dirty="0" smtClean="0"/>
              <a:t>Características </a:t>
            </a:r>
            <a:r>
              <a:rPr lang="es-MX" sz="1800" dirty="0"/>
              <a:t>diagnósticas </a:t>
            </a:r>
            <a:r>
              <a:rPr lang="es-MX" sz="1800" dirty="0" smtClean="0"/>
              <a:t>      </a:t>
            </a:r>
          </a:p>
          <a:p>
            <a:r>
              <a:rPr lang="es-MX" sz="1800" dirty="0"/>
              <a:t>H</a:t>
            </a:r>
            <a:r>
              <a:rPr lang="es-MX" sz="1800" dirty="0" smtClean="0"/>
              <a:t>orizontes,</a:t>
            </a:r>
          </a:p>
          <a:p>
            <a:r>
              <a:rPr lang="es-MX" sz="1800" dirty="0"/>
              <a:t>P</a:t>
            </a:r>
            <a:r>
              <a:rPr lang="es-MX" sz="1800" dirty="0" smtClean="0"/>
              <a:t>ropiedades físicas</a:t>
            </a:r>
          </a:p>
          <a:p>
            <a:r>
              <a:rPr lang="es-MX" sz="1800" dirty="0"/>
              <a:t>Q</a:t>
            </a:r>
            <a:r>
              <a:rPr lang="es-MX" sz="1800" dirty="0" smtClean="0"/>
              <a:t>uímicas  </a:t>
            </a:r>
            <a:endParaRPr lang="es-MX" sz="1800" dirty="0"/>
          </a:p>
          <a:p>
            <a:r>
              <a:rPr lang="es-MX" sz="1800" dirty="0" smtClean="0"/>
              <a:t>Biológicas </a:t>
            </a:r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2000" dirty="0" smtClean="0"/>
              <a:t>L</a:t>
            </a:r>
            <a:r>
              <a:rPr lang="es-MX" sz="2000" dirty="0" smtClean="0"/>
              <a:t>a relación con sus factores formadores </a:t>
            </a:r>
          </a:p>
          <a:p>
            <a:r>
              <a:rPr lang="es-MX" sz="2000" dirty="0"/>
              <a:t>R</a:t>
            </a:r>
            <a:r>
              <a:rPr lang="es-MX" sz="2000" dirty="0" smtClean="0"/>
              <a:t>oca madre</a:t>
            </a:r>
          </a:p>
          <a:p>
            <a:r>
              <a:rPr lang="es-MX" sz="2000" dirty="0" smtClean="0"/>
              <a:t>Clima</a:t>
            </a:r>
            <a:endParaRPr lang="es-MX" sz="2000" dirty="0"/>
          </a:p>
          <a:p>
            <a:r>
              <a:rPr lang="es-MX" sz="2000" dirty="0" smtClean="0"/>
              <a:t>Topografía</a:t>
            </a:r>
          </a:p>
          <a:p>
            <a:r>
              <a:rPr lang="es-MX" sz="2000" dirty="0" smtClean="0"/>
              <a:t>Biota</a:t>
            </a:r>
          </a:p>
          <a:p>
            <a:r>
              <a:rPr lang="es-MX" sz="2000" dirty="0" smtClean="0"/>
              <a:t>Tiempo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73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suel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56654" cy="6858000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7299" y="548680"/>
            <a:ext cx="871296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suel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2"/>
            <a:ext cx="9169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LOS SERVICIOS AMBIENTALES DEL SUELO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3 Documento"/>
          <p:cNvSpPr/>
          <p:nvPr/>
        </p:nvSpPr>
        <p:spPr>
          <a:xfrm flipV="1">
            <a:off x="3419872" y="1124744"/>
            <a:ext cx="5285897" cy="5184576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7368" y="2204864"/>
            <a:ext cx="5050904" cy="5030019"/>
          </a:xfrm>
        </p:spPr>
        <p:txBody>
          <a:bodyPr>
            <a:noAutofit/>
          </a:bodyPr>
          <a:lstStyle/>
          <a:p>
            <a:pPr lvl="0"/>
            <a:r>
              <a:rPr lang="es-MX" sz="2000" dirty="0">
                <a:solidFill>
                  <a:schemeClr val="accent3">
                    <a:lumMod val="50000"/>
                  </a:schemeClr>
                </a:solidFill>
              </a:rPr>
              <a:t>El suelo provee una gran variedad de microambientes para las bacterias, protozoarios, artrópodos y </a:t>
            </a:r>
            <a:r>
              <a:rPr lang="es-MX" sz="2000" dirty="0" err="1">
                <a:solidFill>
                  <a:schemeClr val="accent3">
                    <a:lumMod val="50000"/>
                  </a:schemeClr>
                </a:solidFill>
              </a:rPr>
              <a:t>nemátodos</a:t>
            </a:r>
            <a:r>
              <a:rPr lang="es-MX" sz="2000" dirty="0">
                <a:solidFill>
                  <a:schemeClr val="accent3">
                    <a:lumMod val="50000"/>
                  </a:schemeClr>
                </a:solidFill>
              </a:rPr>
              <a:t>, cuya participación es fundamental en los ciclos biogeoquímicos.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Regulador climático</a:t>
            </a:r>
          </a:p>
          <a:p>
            <a:r>
              <a:rPr lang="es-MX" sz="20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rovee provisión</a:t>
            </a:r>
            <a:r>
              <a:rPr lang="es-MX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cultivos </a:t>
            </a:r>
            <a:r>
              <a:rPr lang="es-MX" sz="2000" dirty="0">
                <a:solidFill>
                  <a:schemeClr val="accent3">
                    <a:lumMod val="50000"/>
                  </a:schemeClr>
                </a:solidFill>
              </a:rPr>
              <a:t>comestibles, para forraje, fibras y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combustible.</a:t>
            </a:r>
          </a:p>
          <a:p>
            <a:pPr lvl="0"/>
            <a:r>
              <a:rPr lang="es-MX" sz="2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vita la contaminación de las </a:t>
            </a:r>
            <a:r>
              <a:rPr lang="es-MX" sz="2000" dirty="0">
                <a:solidFill>
                  <a:schemeClr val="accent3">
                    <a:lumMod val="50000"/>
                  </a:schemeClr>
                </a:solidFill>
              </a:rPr>
              <a:t>aguas subterráneas o afectar las redes tróficas de los ecosistemas terrestres y acuáticos.</a:t>
            </a:r>
          </a:p>
          <a:p>
            <a:endParaRPr lang="es-MX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SUELOS DE MÉXICO</a:t>
            </a:r>
            <a:br>
              <a:rPr lang="es-MX" dirty="0">
                <a:solidFill>
                  <a:schemeClr val="bg1">
                    <a:lumMod val="95000"/>
                  </a:schemeClr>
                </a:solidFill>
              </a:rPr>
            </a:b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604664"/>
          </a:xfrm>
        </p:spPr>
        <p:txBody>
          <a:bodyPr>
            <a:normAutofit lnSpcReduction="10000"/>
          </a:bodyPr>
          <a:lstStyle/>
          <a:p>
            <a:r>
              <a:rPr lang="es-MX" sz="1800" dirty="0">
                <a:solidFill>
                  <a:schemeClr val="bg1">
                    <a:lumMod val="95000"/>
                  </a:schemeClr>
                </a:solidFill>
              </a:rPr>
              <a:t>El INEGI reporta la presencia en México de 25 de las 32 unidades de suelo que aparecen en la clasificación WRB.</a:t>
            </a:r>
          </a:p>
          <a:p>
            <a:endParaRPr lang="es-MX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3 Imagen" descr="Resultado de imagen para Figura 3.1 de los principales grupos de suelo en México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38" y="1895337"/>
            <a:ext cx="6094352" cy="453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4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Resultado de imagen para suel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sultado de imagen para Figura 3.1 de los principales grupos de suelo en México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440668"/>
            <a:ext cx="8748464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65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agricultur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AGRICULTURA Y GRUPOS DE SUELO</a:t>
            </a:r>
            <a:br>
              <a:rPr lang="es-MX" dirty="0"/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1545300"/>
            <a:ext cx="4824536" cy="4055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0680" y="1700808"/>
            <a:ext cx="465340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las seis unidades de suelo dominantes en México, tres tienen características que las vuelven apropiadas para su aprovechamiento agrícola: los </a:t>
            </a:r>
            <a:r>
              <a:rPr lang="es-MX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Luvisoles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MX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Vertisoles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 </a:t>
            </a:r>
            <a:r>
              <a:rPr lang="es-MX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Feozems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los setentas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área total ocupada por estos suelos, el 35.8% era utilizada en actividades agropecuarias (24.1% dedicado a la agricultura y 11.7% para pastizales 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ganaderos)</a:t>
            </a:r>
          </a:p>
          <a:p>
            <a:pPr marL="0" indent="0">
              <a:buNone/>
            </a:pPr>
            <a:r>
              <a:rPr lang="es-MX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s-MX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lcanzando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2011 el 44.7% (30% en agricultura y 14.7% en 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pastizales).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119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>
                <a:solidFill>
                  <a:schemeClr val="bg1">
                    <a:lumMod val="95000"/>
                  </a:schemeClr>
                </a:solidFill>
              </a:rPr>
              <a:t>LA DEGRADACIÓN DE LOS SUELOS EN MÉXICO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s-MX" dirty="0">
                <a:solidFill>
                  <a:schemeClr val="bg1">
                    <a:lumMod val="95000"/>
                  </a:schemeClr>
                </a:solidFill>
              </a:rPr>
            </a:b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684784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bg1">
                    <a:lumMod val="95000"/>
                  </a:schemeClr>
                </a:solidFill>
              </a:rPr>
              <a:t>Implican la reducción de su complejidad biológica, de su capacidad para producir bienes </a:t>
            </a:r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</a:rPr>
              <a:t>económicos como </a:t>
            </a:r>
            <a:r>
              <a:rPr lang="es-MX" sz="2400" dirty="0">
                <a:solidFill>
                  <a:schemeClr val="bg1">
                    <a:lumMod val="95000"/>
                  </a:schemeClr>
                </a:solidFill>
              </a:rPr>
              <a:t>son la productividad agrícola y el mantenimiento de la calidad del agua y el </a:t>
            </a:r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</a:rPr>
              <a:t>aire.</a:t>
            </a:r>
          </a:p>
          <a:p>
            <a:endParaRPr lang="es-MX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s-MX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08104" y="2926579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95000"/>
                  </a:schemeClr>
                </a:solidFill>
              </a:rPr>
              <a:t>En los primeros años de la década pasada, se publicó la Evaluación de la pérdida de suelos por erosión hídrica y </a:t>
            </a:r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</a:rPr>
              <a:t>eólica.</a:t>
            </a:r>
          </a:p>
          <a:p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</a:rPr>
              <a:t>En </a:t>
            </a:r>
            <a:r>
              <a:rPr lang="es-MX" sz="2000" dirty="0">
                <a:solidFill>
                  <a:schemeClr val="bg1">
                    <a:lumMod val="95000"/>
                  </a:schemeClr>
                </a:solidFill>
              </a:rPr>
              <a:t>este estudio se determinó de manera indirecta la pérdida de suelo por erosión hídrica y eólica a partir de información cartográfica</a:t>
            </a:r>
          </a:p>
        </p:txBody>
      </p:sp>
      <p:pic>
        <p:nvPicPr>
          <p:cNvPr id="5126" name="Picture 6" descr="Resultado de imagen para plantita 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61">
            <a:off x="152377" y="3015574"/>
            <a:ext cx="3524169" cy="46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plantita 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519">
            <a:off x="1981552" y="3015576"/>
            <a:ext cx="3524169" cy="46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para plantita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8326">
            <a:off x="8012249" y="403226"/>
            <a:ext cx="1352030" cy="1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plantita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2162">
            <a:off x="-418665" y="1016742"/>
            <a:ext cx="1352030" cy="1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640</Words>
  <Application>Microsoft Office PowerPoint</Application>
  <PresentationFormat>Presentación en pantalla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Suelos</vt:lpstr>
      <vt:lpstr>Presentación de PowerPoint</vt:lpstr>
      <vt:lpstr>CLASIFICACIÓN DE SUELOS </vt:lpstr>
      <vt:lpstr>Presentación de PowerPoint</vt:lpstr>
      <vt:lpstr>LOS SERVICIOS AMBIENTALES DEL SUELO </vt:lpstr>
      <vt:lpstr>SUELOS DE MÉXICO </vt:lpstr>
      <vt:lpstr>Presentación de PowerPoint</vt:lpstr>
      <vt:lpstr>AGRICULTURA Y GRUPOS DE SUELO </vt:lpstr>
      <vt:lpstr>LA DEGRADACIÓN DE LOS SUELOS EN MÉXICO </vt:lpstr>
      <vt:lpstr>Presentación de PowerPoint</vt:lpstr>
      <vt:lpstr>Presentación de PowerPoint</vt:lpstr>
      <vt:lpstr>CAUSAS DE LA DEGRADACIÓN DEL SUELO </vt:lpstr>
      <vt:lpstr>LOS PROCESOS QUE LLEVAN A LA DESERTIFICACIÓN </vt:lpstr>
      <vt:lpstr>CONSERVACIÓN Y RECUPERACIÓN DE SUELOS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Suelos</dc:title>
  <dc:creator>Alexis</dc:creator>
  <cp:lastModifiedBy>Alexis</cp:lastModifiedBy>
  <cp:revision>16</cp:revision>
  <dcterms:created xsi:type="dcterms:W3CDTF">2019-08-31T21:08:05Z</dcterms:created>
  <dcterms:modified xsi:type="dcterms:W3CDTF">2019-09-01T02:01:17Z</dcterms:modified>
</cp:coreProperties>
</file>