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619" r:id="rId4"/>
  </p:sldMasterIdLst>
  <p:notesMasterIdLst>
    <p:notesMasterId r:id="rId15"/>
  </p:notesMasterIdLst>
  <p:handoutMasterIdLst>
    <p:handoutMasterId r:id="rId16"/>
  </p:handoutMasterIdLst>
  <p:sldIdLst>
    <p:sldId id="264" r:id="rId5"/>
    <p:sldId id="27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899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xmlns="" id="{6F0F5933-A412-4FD6-B3C9-31F1A96EEA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xmlns="" id="{F0E9C6F6-304C-421E-8C1F-DADEFB6261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F3B30C9-606D-4FD3-B859-F8A893A94779}" type="datetime1">
              <a:rPr lang="es-ES" smtClean="0"/>
              <a:t>22/09/2019</a:t>
            </a:fld>
            <a:endParaRPr lang="es-ES" dirty="0"/>
          </a:p>
        </p:txBody>
      </p:sp>
      <p:sp>
        <p:nvSpPr>
          <p:cNvPr id="4" name="Marcador de posición de pie de página 3">
            <a:extLst>
              <a:ext uri="{FF2B5EF4-FFF2-40B4-BE49-F238E27FC236}">
                <a16:creationId xmlns:a16="http://schemas.microsoft.com/office/drawing/2014/main" xmlns="" id="{0E95D969-E08B-4FA8-A1CF-E8C2EEED05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xmlns="" id="{42AA7953-DF70-4849-BDBD-77BCF7BD45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BA3737-EEC6-4B63-A321-387A2EB17E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1395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FC701-2E55-49D1-A291-A0AE92F2EEAB}" type="datetime1">
              <a:rPr lang="es-ES" smtClean="0"/>
              <a:pPr/>
              <a:t>22/09/2019</a:t>
            </a:fld>
            <a:endParaRPr lang="es-ES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E28B0B-6B30-4B0C-BA39-97500FFFDCE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0056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AE28B0B-6B30-4B0C-BA39-97500FFFDCE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455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rtlCol="0" anchor="b">
            <a:normAutofit/>
          </a:bodyPr>
          <a:lstStyle>
            <a:lvl1pPr algn="l">
              <a:defRPr sz="66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2417780" y="3531204"/>
            <a:ext cx="8637072" cy="977621"/>
          </a:xfrm>
        </p:spPr>
        <p:txBody>
          <a:bodyPr tIns="91440" bIns="91440" rtlCol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B91DA4-74CA-497B-A8F0-7DA24B931DB6}" type="datetime1">
              <a:rPr lang="es-ES" noProof="0" smtClean="0"/>
              <a:t>22/09/2019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414019" y="798973"/>
            <a:ext cx="838800" cy="503578"/>
          </a:xfrm>
        </p:spPr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15" name="Conector recto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80762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D56C32-9E5B-41CC-A231-F0C72144318C}" type="datetime1">
              <a:rPr lang="es-ES" noProof="0" smtClean="0"/>
              <a:t>22/09/2019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26" name="Conector recto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35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444672" y="798973"/>
            <a:ext cx="7828830" cy="4659889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30CF4C-6FFA-41AD-89CB-5BD7B955E04F}" type="datetime1">
              <a:rPr lang="es-ES" noProof="0" smtClean="0"/>
              <a:t>22/09/2019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15" name="Conector recto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41294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23734"/>
            <a:ext cx="9603275" cy="1049235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1451579" y="1418832"/>
            <a:ext cx="9603275" cy="3450613"/>
          </a:xfrm>
        </p:spPr>
        <p:txBody>
          <a:bodyPr rtlCol="0" anchor="t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>
          <a:xfrm>
            <a:off x="8575718" y="6433367"/>
            <a:ext cx="3500715" cy="309201"/>
          </a:xfrm>
        </p:spPr>
        <p:txBody>
          <a:bodyPr rtlCol="0"/>
          <a:lstStyle/>
          <a:p>
            <a:pPr rtl="0"/>
            <a:fld id="{EA6D30D0-AB7F-4040-88F9-3341E7807B57}" type="datetime1">
              <a:rPr lang="es-ES" noProof="0" smtClean="0"/>
              <a:t>22/09/2019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130779" y="6433367"/>
            <a:ext cx="5938836" cy="309201"/>
          </a:xfrm>
        </p:spPr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33" name="Conector recto 32"/>
          <p:cNvCxnSpPr/>
          <p:nvPr/>
        </p:nvCxnSpPr>
        <p:spPr>
          <a:xfrm>
            <a:off x="1491011" y="1069049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016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rtlCol="0" anchor="b">
            <a:normAutofit/>
          </a:bodyPr>
          <a:lstStyle>
            <a:lvl1pPr algn="l">
              <a:defRPr sz="36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454239" y="3806195"/>
            <a:ext cx="8630446" cy="1012929"/>
          </a:xfrm>
        </p:spPr>
        <p:txBody>
          <a:bodyPr tIns="91440" rtlCol="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90BDAB-A276-44EC-A4C2-73E1FB3119D9}" type="datetime1">
              <a:rPr lang="es-ES" noProof="0" smtClean="0"/>
              <a:t>22/09/2019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15" name="Conector recto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82835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447331" y="2010878"/>
            <a:ext cx="4645152" cy="3448595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413771" y="2017343"/>
            <a:ext cx="4645152" cy="3441520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AEA674-3503-468A-9BCD-521574860721}" type="datetime1">
              <a:rPr lang="es-ES" noProof="0" smtClean="0"/>
              <a:t>22/09/2019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35" name="Conector recto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65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447191" y="2019549"/>
            <a:ext cx="4645152" cy="801943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1447191" y="2824269"/>
            <a:ext cx="4645152" cy="2644457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412362" y="2023003"/>
            <a:ext cx="4645152" cy="802237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412362" y="2821491"/>
            <a:ext cx="4645152" cy="2637371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F1C885-7F76-45A2-A6A5-3E665F47A73A}" type="datetime1">
              <a:rPr lang="es-ES" noProof="0" smtClean="0"/>
              <a:t>22/09/2019</a:t>
            </a:fld>
            <a:endParaRPr lang="es-ES" noProof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29" name="Conector recto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11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9BFCBC-9198-46A8-AFA7-75D1CB2BF0D8}" type="datetime1">
              <a:rPr lang="es-ES" noProof="0" smtClean="0"/>
              <a:t>22/09/2019</a:t>
            </a:fld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25" name="Conector recto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22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BDE790-BA82-4552-8C58-2E865EEF775A}" type="datetime1">
              <a:rPr lang="es-ES" noProof="0" smtClean="0"/>
              <a:t>22/09/2019</a:t>
            </a:fld>
            <a:endParaRPr lang="es-ES" noProof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1480542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rtlCol="0" anchor="b">
            <a:normAutofit/>
          </a:bodyPr>
          <a:lstStyle>
            <a:lvl1pPr algn="l">
              <a:defRPr sz="24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5043714" y="798974"/>
            <a:ext cx="6012470" cy="4658826"/>
          </a:xfrm>
        </p:spPr>
        <p:txBody>
          <a:bodyPr rtlCol="0" anchor="ctr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444671" y="3205491"/>
            <a:ext cx="3275013" cy="2248181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97BD09-BF95-4F36-802B-B5358C39485D}" type="datetime1">
              <a:rPr lang="es-ES" noProof="0" smtClean="0"/>
              <a:t>22/09/2019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17" name="Conector recto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67957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ángulo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ángulo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450329" y="3145992"/>
            <a:ext cx="5524404" cy="2003742"/>
          </a:xfrm>
        </p:spPr>
        <p:txBody>
          <a:bodyPr rtlCol="0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14F8AE77-0744-4375-B513-B78C924A140D}" type="datetime1">
              <a:rPr lang="es-ES" noProof="0" smtClean="0"/>
              <a:t>22/09/2019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31" name="Conector recto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61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E889AD7-5865-4321-B4C0-9458363758B6}" type="datetime1">
              <a:rPr lang="es-ES" noProof="0" smtClean="0"/>
              <a:t>22/09/2019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52488" y="798973"/>
            <a:ext cx="838592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3686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20" r:id="rId1"/>
    <p:sldLayoutId id="2147484621" r:id="rId2"/>
    <p:sldLayoutId id="2147484622" r:id="rId3"/>
    <p:sldLayoutId id="2147484623" r:id="rId4"/>
    <p:sldLayoutId id="2147484624" r:id="rId5"/>
    <p:sldLayoutId id="2147484625" r:id="rId6"/>
    <p:sldLayoutId id="2147484626" r:id="rId7"/>
    <p:sldLayoutId id="2147484627" r:id="rId8"/>
    <p:sldLayoutId id="2147484628" r:id="rId9"/>
    <p:sldLayoutId id="2147484629" r:id="rId10"/>
    <p:sldLayoutId id="214748463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metodologia02.blogspot.com/p/metodos-de-la-inventigacio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284570" y="1124269"/>
            <a:ext cx="9102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 smtClean="0">
                <a:solidFill>
                  <a:srgbClr val="C00000"/>
                </a:solidFill>
              </a:rPr>
              <a:t>TEMA: METODOS DE LA INVESTIGACIÓN</a:t>
            </a:r>
            <a:endParaRPr lang="es-MX" sz="3600" dirty="0">
              <a:solidFill>
                <a:srgbClr val="C00000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057624" y="2382591"/>
            <a:ext cx="466215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C00000"/>
                </a:solidFill>
              </a:rPr>
              <a:t>EQUIPO 5:</a:t>
            </a:r>
          </a:p>
          <a:p>
            <a:r>
              <a:rPr lang="es-MX" dirty="0" smtClean="0"/>
              <a:t>-</a:t>
            </a:r>
            <a:r>
              <a:rPr lang="es-MX" dirty="0"/>
              <a:t>FLORENCIO MARTÍNEZ MIGUEL ÁNGEL</a:t>
            </a:r>
            <a:br>
              <a:rPr lang="es-MX" dirty="0"/>
            </a:br>
            <a:endParaRPr lang="es-MX" dirty="0" smtClean="0"/>
          </a:p>
          <a:p>
            <a:r>
              <a:rPr lang="es-MX" dirty="0" smtClean="0"/>
              <a:t>-GUTIERREZ </a:t>
            </a:r>
            <a:r>
              <a:rPr lang="es-MX" dirty="0"/>
              <a:t>ARROYO ESTEFANY ARACELY</a:t>
            </a:r>
            <a:br>
              <a:rPr lang="es-MX" dirty="0"/>
            </a:br>
            <a:endParaRPr lang="es-MX" dirty="0" smtClean="0"/>
          </a:p>
          <a:p>
            <a:r>
              <a:rPr lang="es-MX" dirty="0" smtClean="0"/>
              <a:t>-</a:t>
            </a:r>
            <a:r>
              <a:rPr lang="es-MX" dirty="0"/>
              <a:t>GUERRERO GUTIERREZ LENIN</a:t>
            </a:r>
            <a:br>
              <a:rPr lang="es-MX" dirty="0"/>
            </a:br>
            <a:endParaRPr lang="es-MX" dirty="0" smtClean="0"/>
          </a:p>
          <a:p>
            <a:r>
              <a:rPr lang="es-MX" dirty="0" smtClean="0"/>
              <a:t>-</a:t>
            </a:r>
            <a:r>
              <a:rPr lang="es-MX" dirty="0"/>
              <a:t>TORNES PARRA CARMEN ITZEL</a:t>
            </a:r>
            <a:br>
              <a:rPr lang="es-MX" dirty="0"/>
            </a:br>
            <a:endParaRPr lang="es-MX" dirty="0" smtClean="0"/>
          </a:p>
          <a:p>
            <a:r>
              <a:rPr lang="es-MX" dirty="0" smtClean="0"/>
              <a:t>-</a:t>
            </a:r>
            <a:r>
              <a:rPr lang="es-MX" dirty="0"/>
              <a:t>HERNANDEZ SANCHEZ YOVANY</a:t>
            </a:r>
            <a:br>
              <a:rPr lang="es-MX" dirty="0"/>
            </a:br>
            <a:endParaRPr lang="es-MX" dirty="0" smtClean="0"/>
          </a:p>
          <a:p>
            <a:r>
              <a:rPr lang="es-MX" dirty="0" smtClean="0"/>
              <a:t>-</a:t>
            </a:r>
            <a:r>
              <a:rPr lang="es-MX" dirty="0"/>
              <a:t>MORENO ANALCO SANDRA </a:t>
            </a:r>
            <a:endParaRPr lang="es-MX" dirty="0" smtClean="0"/>
          </a:p>
          <a:p>
            <a:r>
              <a:rPr lang="es-MX" dirty="0" smtClean="0"/>
              <a:t>MONSERRAT</a:t>
            </a:r>
            <a:endParaRPr lang="es-MX" dirty="0"/>
          </a:p>
          <a:p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1867437" y="339439"/>
            <a:ext cx="819006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800" b="1" dirty="0">
                <a:solidFill>
                  <a:srgbClr val="C00000"/>
                </a:solidFill>
              </a:rPr>
              <a:t>Fundamentos de Investigación</a:t>
            </a:r>
          </a:p>
          <a:p>
            <a:endParaRPr lang="es-MX" dirty="0"/>
          </a:p>
        </p:txBody>
      </p:sp>
      <p:pic>
        <p:nvPicPr>
          <p:cNvPr id="8194" name="Picture 2" descr="Resultado de imagen para investigac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69" y="2192891"/>
            <a:ext cx="6655526" cy="4437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60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500253"/>
            <a:ext cx="9603275" cy="1049235"/>
          </a:xfrm>
        </p:spPr>
        <p:txBody>
          <a:bodyPr/>
          <a:lstStyle/>
          <a:p>
            <a:r>
              <a:rPr lang="es-MX" dirty="0" smtClean="0"/>
              <a:t>LISTA DE REFERENCIAS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http://metodologia02.blogspot.com/p/metodos-de-la-inventigacion.html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33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8" y="483351"/>
            <a:ext cx="9603275" cy="1049235"/>
          </a:xfrm>
        </p:spPr>
        <p:txBody>
          <a:bodyPr/>
          <a:lstStyle/>
          <a:p>
            <a:r>
              <a:rPr lang="es-MX" dirty="0" smtClean="0">
                <a:solidFill>
                  <a:srgbClr val="C00000"/>
                </a:solidFill>
              </a:rPr>
              <a:t>INDICE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451578" y="1532586"/>
            <a:ext cx="72636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INVESTIGACIÓN CIENTIFICA</a:t>
            </a:r>
          </a:p>
          <a:p>
            <a:pPr marL="342900" indent="-342900">
              <a:buFont typeface="+mj-lt"/>
              <a:buAutoNum type="arabicPeriod"/>
            </a:pPr>
            <a:endParaRPr lang="es-MX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LÓGICO DEDUCTIVO</a:t>
            </a:r>
          </a:p>
          <a:p>
            <a:pPr marL="342900" indent="-342900">
              <a:buFont typeface="+mj-lt"/>
              <a:buAutoNum type="arabicPeriod"/>
            </a:pPr>
            <a:endParaRPr lang="es-MX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MÉTODO HIPOTÉTICO-DEDUCTIVO</a:t>
            </a:r>
          </a:p>
          <a:p>
            <a:pPr marL="342900" indent="-342900">
              <a:buFont typeface="+mj-lt"/>
              <a:buAutoNum type="arabicPeriod"/>
            </a:pPr>
            <a:endParaRPr lang="es-MX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 smtClean="0"/>
              <a:t>MÉTODO INDUCTIVO</a:t>
            </a:r>
          </a:p>
          <a:p>
            <a:pPr marL="342900" indent="-342900">
              <a:buFont typeface="+mj-lt"/>
              <a:buAutoNum type="arabicPeriod"/>
            </a:pPr>
            <a:endParaRPr lang="es-MX" b="1" dirty="0" smtClean="0"/>
          </a:p>
          <a:p>
            <a:pPr marL="342900" indent="-342900">
              <a:buFont typeface="+mj-lt"/>
              <a:buAutoNum type="arabicPeriod"/>
            </a:pPr>
            <a:r>
              <a:rPr lang="es-MX" b="1" dirty="0" smtClean="0"/>
              <a:t>MÉTODO DE CONCORDANCIA</a:t>
            </a:r>
          </a:p>
          <a:p>
            <a:pPr marL="342900" indent="-342900">
              <a:buFont typeface="+mj-lt"/>
              <a:buAutoNum type="arabicPeriod"/>
            </a:pPr>
            <a:endParaRPr lang="es-MX" b="1" dirty="0" smtClean="0"/>
          </a:p>
          <a:p>
            <a:pPr marL="342900" indent="-342900">
              <a:buFont typeface="+mj-lt"/>
              <a:buAutoNum type="arabicPeriod"/>
            </a:pPr>
            <a:r>
              <a:rPr lang="es-MX" b="1" dirty="0" smtClean="0"/>
              <a:t>MÉTODO ANALITICO</a:t>
            </a:r>
          </a:p>
          <a:p>
            <a:pPr marL="342900" indent="-342900">
              <a:buFont typeface="+mj-lt"/>
              <a:buAutoNum type="arabicPeriod"/>
            </a:pPr>
            <a:endParaRPr lang="es-MX" b="1" dirty="0" smtClean="0"/>
          </a:p>
          <a:p>
            <a:pPr marL="342900" indent="-342900">
              <a:buFont typeface="+mj-lt"/>
              <a:buAutoNum type="arabicPeriod"/>
            </a:pPr>
            <a:r>
              <a:rPr lang="es-MX" b="1" dirty="0" smtClean="0"/>
              <a:t>MÉTODO SINTETICO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06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7336" y="629336"/>
            <a:ext cx="9603275" cy="1049235"/>
          </a:xfrm>
        </p:spPr>
        <p:txBody>
          <a:bodyPr>
            <a:normAutofit/>
          </a:bodyPr>
          <a:lstStyle/>
          <a:p>
            <a:r>
              <a:rPr lang="es-MX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investigación Científica</a:t>
            </a:r>
            <a:r>
              <a:rPr lang="es-MX" sz="2400" dirty="0"/>
              <a:t/>
            </a:r>
            <a:br>
              <a:rPr lang="es-MX" sz="2400" dirty="0"/>
            </a:b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5670" y="1380489"/>
            <a:ext cx="9603275" cy="3450613"/>
          </a:xfrm>
        </p:spPr>
        <p:txBody>
          <a:bodyPr/>
          <a:lstStyle/>
          <a:p>
            <a:pPr algn="just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define como la serie de pasos que conducen a la búsqueda de conocimientos mediante la aplicación de métodos y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técnicas.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Resultado de imagen para metodo cientif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87" y="2429724"/>
            <a:ext cx="6096000" cy="399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47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8" y="522158"/>
            <a:ext cx="9603275" cy="1049235"/>
          </a:xfrm>
        </p:spPr>
        <p:txBody>
          <a:bodyPr>
            <a:normAutofit/>
          </a:bodyPr>
          <a:lstStyle/>
          <a:p>
            <a:r>
              <a:rPr lang="es-MX" sz="2400" b="1" dirty="0" smtClean="0"/>
              <a:t>lógico deductivo</a:t>
            </a: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54609" y="1115843"/>
            <a:ext cx="9603275" cy="3450613"/>
          </a:xfrm>
        </p:spPr>
        <p:txBody>
          <a:bodyPr/>
          <a:lstStyle/>
          <a:p>
            <a:r>
              <a:rPr lang="es-MX" dirty="0" smtClean="0"/>
              <a:t>Se aplican </a:t>
            </a:r>
            <a:r>
              <a:rPr lang="es-MX" dirty="0"/>
              <a:t>los principios descubiertos a casos particulares, a partir de un enlace de juicios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11369" y="2266682"/>
            <a:ext cx="49970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a. Primero consiste en encontrar principios desconocidos, a partir de los conocidos. Una ley o principio puede reducirse a otra más general que la incluya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6959371" y="2405181"/>
            <a:ext cx="4095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b. También sirve para descubrir consecuencias desconocidas, de principios conocidos. </a:t>
            </a:r>
            <a:endParaRPr lang="es-MX" dirty="0"/>
          </a:p>
        </p:txBody>
      </p:sp>
      <p:pic>
        <p:nvPicPr>
          <p:cNvPr id="2052" name="Picture 4" descr="Resultado de imagen para MÃ©todo lÃ³gico deductiv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71" t="33947" r="6451" b="25970"/>
          <a:stretch/>
        </p:blipFill>
        <p:spPr bwMode="auto">
          <a:xfrm>
            <a:off x="4472710" y="3655456"/>
            <a:ext cx="3767071" cy="280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41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8" y="616162"/>
            <a:ext cx="9603275" cy="1049235"/>
          </a:xfrm>
        </p:spPr>
        <p:txBody>
          <a:bodyPr>
            <a:normAutofit/>
          </a:bodyPr>
          <a:lstStyle/>
          <a:p>
            <a:r>
              <a:rPr lang="es-MX" sz="2400" b="1" dirty="0"/>
              <a:t>Método hipotético-deductivo</a:t>
            </a: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8" y="1895193"/>
            <a:ext cx="4318158" cy="3450613"/>
          </a:xfrm>
        </p:spPr>
        <p:txBody>
          <a:bodyPr/>
          <a:lstStyle/>
          <a:p>
            <a:r>
              <a:rPr lang="es-MX" dirty="0"/>
              <a:t>Un investigador propone una hipótesis como consecuencia de sus inferencias del conjunto de datos empíricos o de principios y leyes más generales. </a:t>
            </a:r>
            <a:endParaRPr lang="es-MX" dirty="0"/>
          </a:p>
        </p:txBody>
      </p:sp>
      <p:pic>
        <p:nvPicPr>
          <p:cNvPr id="3074" name="Picture 2" descr="Resultado de imagen para MÃ©todo hipotÃ©tico-deduct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214" y="1140779"/>
            <a:ext cx="3888392" cy="5184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36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564646"/>
            <a:ext cx="9603275" cy="1049235"/>
          </a:xfrm>
        </p:spPr>
        <p:txBody>
          <a:bodyPr>
            <a:normAutofit/>
          </a:bodyPr>
          <a:lstStyle/>
          <a:p>
            <a:r>
              <a:rPr lang="es-MX" sz="2400" b="1"/>
              <a:t>Método lógico inductivo</a:t>
            </a:r>
            <a:endParaRPr lang="es-MX" sz="240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48549" y="1864086"/>
            <a:ext cx="3545424" cy="3450613"/>
          </a:xfrm>
        </p:spPr>
        <p:txBody>
          <a:bodyPr>
            <a:normAutofit lnSpcReduction="10000"/>
          </a:bodyPr>
          <a:lstStyle/>
          <a:p>
            <a:r>
              <a:rPr lang="es-MX" dirty="0"/>
              <a:t>Es el razonamiento que, partiendo de casos particulares, se eleva a conocimientos generales. Este método permite la formación de hipótesis, investigación de leyes científicas, y las demostraciones. La inducción puede ser completa o incompleta.</a:t>
            </a:r>
            <a:endParaRPr lang="es-MX" dirty="0"/>
          </a:p>
        </p:txBody>
      </p:sp>
      <p:pic>
        <p:nvPicPr>
          <p:cNvPr id="4098" name="Picture 2" descr="Resultado de imagen para MÃ©todo lÃ³gico induct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921" y="1089263"/>
            <a:ext cx="7005079" cy="500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8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8" y="500252"/>
            <a:ext cx="9603275" cy="1049235"/>
          </a:xfrm>
        </p:spPr>
        <p:txBody>
          <a:bodyPr>
            <a:normAutofit/>
          </a:bodyPr>
          <a:lstStyle/>
          <a:p>
            <a:r>
              <a:rPr lang="es-MX" sz="2400" b="1" dirty="0"/>
              <a:t>Método de </a:t>
            </a:r>
            <a:r>
              <a:rPr lang="es-MX" sz="2400" b="1" dirty="0" smtClean="0"/>
              <a:t>concordancia</a:t>
            </a: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Compara </a:t>
            </a:r>
            <a:r>
              <a:rPr lang="es-MX" dirty="0"/>
              <a:t>entre si varios casos en que se presenta un fenómeno natural y señala lo que en ellos se repite, como causa del fenómeno.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pic>
        <p:nvPicPr>
          <p:cNvPr id="5122" name="Picture 2" descr="Resultado de imagen para MÃ©todo de concordanci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56" t="38597" r="6768" b="11157"/>
          <a:stretch/>
        </p:blipFill>
        <p:spPr bwMode="auto">
          <a:xfrm>
            <a:off x="3721995" y="2318196"/>
            <a:ext cx="3764248" cy="3850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11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577525"/>
            <a:ext cx="9603275" cy="1049235"/>
          </a:xfrm>
        </p:spPr>
        <p:txBody>
          <a:bodyPr>
            <a:normAutofit/>
          </a:bodyPr>
          <a:lstStyle/>
          <a:p>
            <a:r>
              <a:rPr lang="es-MX" sz="2400" b="1" dirty="0" err="1"/>
              <a:t>metodo</a:t>
            </a:r>
            <a:r>
              <a:rPr lang="es-MX" sz="2400" b="1" dirty="0"/>
              <a:t> </a:t>
            </a:r>
            <a:r>
              <a:rPr lang="es-MX" sz="2400" b="1" dirty="0" err="1"/>
              <a:t>analitico</a:t>
            </a: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97032" y="1102142"/>
            <a:ext cx="9603275" cy="3450613"/>
          </a:xfrm>
        </p:spPr>
        <p:txBody>
          <a:bodyPr/>
          <a:lstStyle/>
          <a:p>
            <a:r>
              <a:rPr lang="es-MX" dirty="0"/>
              <a:t>El Método analítico es aquel proceso de investigación empírico-analítico que se enfoca en la descomposición de un todo, desarticulando en varias partes o elementos para determinar las causas, la naturaleza y los efectos.</a:t>
            </a:r>
            <a:endParaRPr lang="es-MX" dirty="0"/>
          </a:p>
        </p:txBody>
      </p:sp>
      <p:pic>
        <p:nvPicPr>
          <p:cNvPr id="6146" name="Picture 2" descr="Resultado de imagen para metodo analit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117" y="3191082"/>
            <a:ext cx="4092457" cy="272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07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629041"/>
            <a:ext cx="9603275" cy="1049235"/>
          </a:xfrm>
        </p:spPr>
        <p:txBody>
          <a:bodyPr>
            <a:normAutofit/>
          </a:bodyPr>
          <a:lstStyle/>
          <a:p>
            <a:r>
              <a:rPr lang="es-MX" sz="2400" b="1" dirty="0"/>
              <a:t>Método sintético</a:t>
            </a: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un proceso mediante el cual se relacionan hechos aparentemente aislados y se formula una teoría que unifica los diversos elementos.</a:t>
            </a:r>
            <a:endParaRPr lang="es-MX" dirty="0"/>
          </a:p>
        </p:txBody>
      </p:sp>
      <p:pic>
        <p:nvPicPr>
          <p:cNvPr id="7170" name="Picture 2" descr="Resultado de imagen para MÃ©todo sintÃ©t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988" y="2275569"/>
            <a:ext cx="5753592" cy="4315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20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Personalizado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681_TF00283905" id="{E38AC548-D5D7-4C2E-89E6-E735EF728D7B}" vid="{39E60914-70A8-4108-91F8-AB784A87E2A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779192A-373B-43BC-B149-9B7B3B70DE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7690AD-AD19-4D7A-B992-05866A213C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FEDED8-E35B-4671-A59B-7E6AE2473AA8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16c05727-aa75-4e4a-9b5f-8a80a1165891"/>
    <ds:schemaRef ds:uri="http://schemas.microsoft.com/office/infopath/2007/PartnerControls"/>
    <ds:schemaRef ds:uri="http://purl.org/dc/terms/"/>
    <ds:schemaRef ds:uri="71af3243-3dd4-4a8d-8c0d-dd76da1f02a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Organigrama mínimo</Template>
  <TotalTime>0</TotalTime>
  <Words>284</Words>
  <Application>Microsoft Office PowerPoint</Application>
  <PresentationFormat>Panorámica</PresentationFormat>
  <Paragraphs>43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Galería</vt:lpstr>
      <vt:lpstr>Presentación de PowerPoint</vt:lpstr>
      <vt:lpstr>INDICE</vt:lpstr>
      <vt:lpstr>La investigación Científica </vt:lpstr>
      <vt:lpstr>lógico deductivo</vt:lpstr>
      <vt:lpstr>Método hipotético-deductivo</vt:lpstr>
      <vt:lpstr>Método lógico inductivo</vt:lpstr>
      <vt:lpstr>Método de concordancia</vt:lpstr>
      <vt:lpstr>metodo analitico</vt:lpstr>
      <vt:lpstr>Método sintético</vt:lpstr>
      <vt:lpstr>LISTA DE REFERENCIAS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2019-09-23T04:38:14Z</dcterms:created>
  <dcterms:modified xsi:type="dcterms:W3CDTF">2019-09-23T05:29:56Z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