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1" r:id="rId1"/>
  </p:sldMasterIdLst>
  <p:sldIdLst>
    <p:sldId id="256" r:id="rId2"/>
    <p:sldId id="262" r:id="rId3"/>
    <p:sldId id="257" r:id="rId4"/>
    <p:sldId id="261" r:id="rId5"/>
    <p:sldId id="258" r:id="rId6"/>
    <p:sldId id="259" r:id="rId7"/>
    <p:sldId id="260" r:id="rId8"/>
    <p:sldId id="263" r:id="rId9"/>
    <p:sldId id="264" r:id="rId10"/>
    <p:sldId id="265" r:id="rId11"/>
    <p:sldId id="266" r:id="rId12"/>
    <p:sldId id="267" r:id="rId13"/>
    <p:sldId id="268" r:id="rId14"/>
    <p:sldId id="269" r:id="rId15"/>
    <p:sldId id="270" r:id="rId16"/>
    <p:sldId id="271" r:id="rId17"/>
    <p:sldId id="273" r:id="rId18"/>
    <p:sldId id="272"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74" autoAdjust="0"/>
    <p:restoredTop sz="94660"/>
  </p:normalViewPr>
  <p:slideViewPr>
    <p:cSldViewPr snapToGrid="0">
      <p:cViewPr varScale="1">
        <p:scale>
          <a:sx n="74" d="100"/>
          <a:sy n="74" d="100"/>
        </p:scale>
        <p:origin x="54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smtClean="0"/>
              <a:t>9/12/2019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93471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509A250-FF31-4206-8172-F9D3106AACB1}" type="datetimeFigureOut">
              <a:rPr lang="en-US" smtClean="0"/>
              <a:t>9/12/2019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2385625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s-ES"/>
              <a:t>Haga clic para modificar el estilo de título del patrón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4509A250-FF31-4206-8172-F9D3106AACB1}" type="datetimeFigureOut">
              <a:rPr lang="en-US" smtClean="0"/>
              <a:t>9/12/2019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2526288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s-ES"/>
              <a:t>Haga clic para modificar el estilo de título del patrón</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4509A250-FF31-4206-8172-F9D3106AACB1}" type="datetimeFigureOut">
              <a:rPr lang="en-US" smtClean="0"/>
              <a:t>9/12/2019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‹Nº›</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6193249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4509A250-FF31-4206-8172-F9D3106AACB1}" type="datetimeFigureOut">
              <a:rPr lang="en-US" smtClean="0"/>
              <a:t>9/12/2019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6712157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smtClean="0"/>
              <a:t>9/12/2019</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9870731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smtClean="0"/>
              <a:t>9/12/2019</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19217214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nchorCtr="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9/12/2019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18372621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9/12/2019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1543767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9/12/2019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2925331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9796027F-7875-4030-9381-8BD8C4F21935}" type="datetimeFigureOut">
              <a:rPr lang="en-US" smtClean="0"/>
              <a:t>9/12/2019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2581456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smtClean="0"/>
              <a:t>9/12/2019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3522991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smtClean="0"/>
              <a:t>9/12/2019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17088398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smtClean="0"/>
              <a:t>9/12/2019</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2157543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smtClean="0"/>
              <a:t>9/12/2019</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2467181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7" name="Date Placeholder 4"/>
          <p:cNvSpPr>
            <a:spLocks noGrp="1"/>
          </p:cNvSpPr>
          <p:nvPr>
            <p:ph type="dt" sz="half" idx="10"/>
          </p:nvPr>
        </p:nvSpPr>
        <p:spPr/>
        <p:txBody>
          <a:bodyPr/>
          <a:lstStyle/>
          <a:p>
            <a:fld id="{4509A250-FF31-4206-8172-F9D3106AACB1}" type="datetimeFigureOut">
              <a:rPr lang="en-US" smtClean="0"/>
              <a:t>9/12/2019</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1327094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509A250-FF31-4206-8172-F9D3106AACB1}" type="datetimeFigureOut">
              <a:rPr lang="en-US" smtClean="0"/>
              <a:t>9/12/2019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3611800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smtClean="0"/>
              <a:t>9/12/2019</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smtClean="0"/>
              <a:t>‹Nº›</a:t>
            </a:fld>
            <a:endParaRPr lang="en-US" dirty="0"/>
          </a:p>
        </p:txBody>
      </p:sp>
    </p:spTree>
    <p:extLst>
      <p:ext uri="{BB962C8B-B14F-4D97-AF65-F5344CB8AC3E}">
        <p14:creationId xmlns:p14="http://schemas.microsoft.com/office/powerpoint/2010/main" val="3635921087"/>
      </p:ext>
    </p:extLst>
  </p:cSld>
  <p:clrMap bg1="dk1" tx1="lt1" bg2="dk2" tx2="lt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84" r:id="rId13"/>
    <p:sldLayoutId id="2147483685" r:id="rId14"/>
    <p:sldLayoutId id="2147483686" r:id="rId15"/>
    <p:sldLayoutId id="2147483687" r:id="rId16"/>
    <p:sldLayoutId id="2147483688"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image" Target="../media/image8.jpeg"/></Relationships>
</file>

<file path=ppt/slides/_rels/slide10.xml.rels><?xml version="1.0" encoding="UTF-8" standalone="yes"?>
<Relationships xmlns="http://schemas.openxmlformats.org/package/2006/relationships"><Relationship Id="rId2" Type="http://schemas.openxmlformats.org/officeDocument/2006/relationships/hyperlink" Target="https://www.oyejuanjo.com/2017/06/normas-apa-2017-sexta-edicion-pdf.html?fbclid=IwAR2q3LC_OTUr2hi35bIMVab6bRURcd9A5zkYUA6Ho5xiEVJUK9v9qRCev2Y"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oyejuanjo.com/2017/06/normas-apa-2017-sexta-edicion-pdf.html?fbclid=IwAR2q3LC_OTUr2hi35bIMVab6bRURcd9A5zkYUA6Ho5xiEVJUK9v9qRCev2Y"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oyejuanjo.com/2017/06/normas-apa-2017-sexta-edicion-pdf.html?fbclid=IwAR2q3LC_OTUr2hi35bIMVab6bRURcd9A5zkYUA6Ho5xiEVJUK9v9qRCev2Y"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oyejuanjo.com/2017/06/normas-apa-2017-sexta-edicion-pdf.html?fbclid=IwAR2q3LC_OTUr2hi35bIMVab6bRURcd9A5zkYUA6Ho5xiEVJUK9v9qRCev2Y"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oyejuanjo.com/2017/06/normas-apa-2017-sexta-edicion-pdf.html?fbclid=IwAR2q3LC_OTUr2hi35bIMVab6bRURcd9A5zkYUA6Ho5xiEVJUK9v9qRCev2Y"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um.es/documents/378246/2964900/Normas+APA+Sexta+Edici%C3%B3n.pdf/27f8511d-95b6-4096-8d3e-f8492f61c6dc"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um.es/documents/378246/2964900/Normas+APA+Sexta+Edici%C3%B3n.pdf/27f8511d-95b6-4096-8d3e-f8492f61c6dc"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oyejuanjo.com/2017/06/normas-apa-2017-sexta-edicion-pdf.html?fbclid=IwAR2q3LC_OTUr2hi35bIMVab6bRURcd9A5zkYUA6Ho5xiEVJUK9v9qRCev2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oyejuanjo.com/2017/06/normas-apa-2017-sexta-edicion-pdf.html?fbclid=IwAR2q3LC_OTUr2hi35bIMVab6bRURcd9A5zkYUA6Ho5xiEVJUK9v9qRCev2Y"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oyejuanjo.com/2017/06/normas-apa-2017-sexta-edicion-pdf.html?fbclid=IwAR2q3LC_OTUr2hi35bIMVab6bRURcd9A5zkYUA6Ho5xiEVJUK9v9qRCev2Y"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oyejuanjo.com/2017/06/normas-apa-2017-sexta-edicion-pdf.html?fbclid=IwAR2q3LC_OTUr2hi35bIMVab6bRURcd9A5zkYUA6Ho5xiEVJUK9v9qRCev2Y"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a:extLst>
              <a:ext uri="{FF2B5EF4-FFF2-40B4-BE49-F238E27FC236}">
                <a16:creationId xmlns:a16="http://schemas.microsoft.com/office/drawing/2014/main" xmlns="" id="{74F9A3DA-1DED-4FB2-95CD-4C2F9A78831A}"/>
              </a:ext>
            </a:extLst>
          </p:cNvPr>
          <p:cNvSpPr>
            <a:spLocks noGrp="1"/>
          </p:cNvSpPr>
          <p:nvPr>
            <p:ph type="ctrTitle"/>
          </p:nvPr>
        </p:nvSpPr>
        <p:spPr>
          <a:xfrm>
            <a:off x="2298194" y="1443043"/>
            <a:ext cx="6622504" cy="1817475"/>
          </a:xfrm>
        </p:spPr>
        <p:txBody>
          <a:bodyPr/>
          <a:lstStyle/>
          <a:p>
            <a:pPr algn="ctr"/>
            <a:r>
              <a:rPr lang="es-MX" sz="4000" dirty="0">
                <a:solidFill>
                  <a:schemeClr val="tx1"/>
                </a:solidFill>
                <a:latin typeface="Times New Roman" panose="02020603050405020304" pitchFamily="18" charset="0"/>
                <a:cs typeface="Times New Roman" panose="02020603050405020304" pitchFamily="18" charset="0"/>
              </a:rPr>
              <a:t>NORMAS APA 2019. </a:t>
            </a:r>
            <a:br>
              <a:rPr lang="es-MX" sz="4000" dirty="0">
                <a:solidFill>
                  <a:schemeClr val="tx1"/>
                </a:solidFill>
                <a:latin typeface="Times New Roman" panose="02020603050405020304" pitchFamily="18" charset="0"/>
                <a:cs typeface="Times New Roman" panose="02020603050405020304" pitchFamily="18" charset="0"/>
              </a:rPr>
            </a:br>
            <a:r>
              <a:rPr lang="es-MX" sz="3200" dirty="0">
                <a:latin typeface="Times New Roman" panose="02020603050405020304" pitchFamily="18" charset="0"/>
                <a:cs typeface="Times New Roman" panose="02020603050405020304" pitchFamily="18" charset="0"/>
              </a:rPr>
              <a:t>6TA EDICIÓN </a:t>
            </a:r>
            <a:endParaRPr lang="es-MX" sz="4000" dirty="0">
              <a:latin typeface="Times New Roman" panose="02020603050405020304" pitchFamily="18" charset="0"/>
              <a:cs typeface="Times New Roman" panose="02020603050405020304" pitchFamily="18" charset="0"/>
            </a:endParaRPr>
          </a:p>
        </p:txBody>
      </p:sp>
      <p:pic>
        <p:nvPicPr>
          <p:cNvPr id="5" name="Picture 4" descr="C:\Users\ldyc\Desktop\apa\5ab1a21aaafa93397c0d6eedcb24731e-computer-laptop-icon-by-vexels.png">
            <a:extLst>
              <a:ext uri="{FF2B5EF4-FFF2-40B4-BE49-F238E27FC236}">
                <a16:creationId xmlns:a16="http://schemas.microsoft.com/office/drawing/2014/main" xmlns="" id="{83191997-840D-4B07-A854-0525F5F979A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264" y="2220803"/>
            <a:ext cx="1817475" cy="181747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Users\ldyc\Desktop\apa\8d9992503a401b5e024e3f131792a4ed.png">
            <a:extLst>
              <a:ext uri="{FF2B5EF4-FFF2-40B4-BE49-F238E27FC236}">
                <a16:creationId xmlns:a16="http://schemas.microsoft.com/office/drawing/2014/main" xmlns="" id="{3F861D72-0766-4417-A59B-598B80085AF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49153" y="1908010"/>
            <a:ext cx="2144836" cy="198429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C:\Users\ldyc\Desktop\apa\logo itch.jpg">
            <a:extLst>
              <a:ext uri="{FF2B5EF4-FFF2-40B4-BE49-F238E27FC236}">
                <a16:creationId xmlns:a16="http://schemas.microsoft.com/office/drawing/2014/main" xmlns="" id="{522B4CB6-D157-4183-B5E2-A056F331B76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1390" y="348069"/>
            <a:ext cx="1275595" cy="127559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
        <p:nvSpPr>
          <p:cNvPr id="8" name="1 Título">
            <a:extLst>
              <a:ext uri="{FF2B5EF4-FFF2-40B4-BE49-F238E27FC236}">
                <a16:creationId xmlns:a16="http://schemas.microsoft.com/office/drawing/2014/main" xmlns="" id="{4BEAC154-6DF8-4C26-A1D3-1149FD7545BB}"/>
              </a:ext>
            </a:extLst>
          </p:cNvPr>
          <p:cNvSpPr txBox="1">
            <a:spLocks/>
          </p:cNvSpPr>
          <p:nvPr/>
        </p:nvSpPr>
        <p:spPr>
          <a:xfrm>
            <a:off x="752264" y="4816038"/>
            <a:ext cx="5961936" cy="1656184"/>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80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marL="685800" indent="-685800" algn="l">
              <a:buFont typeface="Arial" pitchFamily="34" charset="0"/>
              <a:buChar char="•"/>
            </a:pPr>
            <a:endParaRPr lang="es-MX" sz="1800" b="1" dirty="0">
              <a:solidFill>
                <a:schemeClr val="tx1"/>
              </a:solidFill>
              <a:latin typeface="Times New Roman" panose="02020603050405020304" pitchFamily="18" charset="0"/>
              <a:cs typeface="Times New Roman" panose="02020603050405020304" pitchFamily="18" charset="0"/>
            </a:endParaRPr>
          </a:p>
          <a:p>
            <a:pPr algn="l"/>
            <a:r>
              <a:rPr lang="es-MX" sz="1800" b="1" dirty="0">
                <a:solidFill>
                  <a:schemeClr val="tx1"/>
                </a:solidFill>
                <a:latin typeface="Times New Roman" panose="02020603050405020304" pitchFamily="18" charset="0"/>
                <a:cs typeface="Times New Roman" panose="02020603050405020304" pitchFamily="18" charset="0"/>
              </a:rPr>
              <a:t>ING. SISTEMAS COMPUTACIONALES GPO. A</a:t>
            </a:r>
          </a:p>
          <a:p>
            <a:pPr algn="l"/>
            <a:r>
              <a:rPr lang="es-MX" sz="1800" b="1" dirty="0">
                <a:solidFill>
                  <a:schemeClr val="tx1"/>
                </a:solidFill>
                <a:latin typeface="Times New Roman" panose="02020603050405020304" pitchFamily="18" charset="0"/>
                <a:cs typeface="Times New Roman" panose="02020603050405020304" pitchFamily="18" charset="0"/>
              </a:rPr>
              <a:t>INTEGRANTES:</a:t>
            </a:r>
          </a:p>
          <a:p>
            <a:pPr marL="685800" indent="-685800" algn="l">
              <a:buFont typeface="Arial" pitchFamily="34" charset="0"/>
              <a:buChar char="•"/>
            </a:pPr>
            <a:r>
              <a:rPr lang="es-MX" sz="1800" dirty="0" smtClean="0">
                <a:solidFill>
                  <a:schemeClr val="tx1"/>
                </a:solidFill>
                <a:latin typeface="Times New Roman" panose="02020603050405020304" pitchFamily="18" charset="0"/>
                <a:cs typeface="Times New Roman" panose="02020603050405020304" pitchFamily="18" charset="0"/>
              </a:rPr>
              <a:t>FLORENCIO </a:t>
            </a:r>
            <a:r>
              <a:rPr lang="es-MX" sz="1800" dirty="0">
                <a:solidFill>
                  <a:schemeClr val="tx1"/>
                </a:solidFill>
                <a:latin typeface="Times New Roman" panose="02020603050405020304" pitchFamily="18" charset="0"/>
                <a:cs typeface="Times New Roman" panose="02020603050405020304" pitchFamily="18" charset="0"/>
              </a:rPr>
              <a:t>MARTÍNEZ MIGUEL ÁNGEL</a:t>
            </a:r>
          </a:p>
          <a:p>
            <a:pPr marL="685800" indent="-685800" algn="l">
              <a:buFont typeface="Arial" pitchFamily="34" charset="0"/>
              <a:buChar char="•"/>
            </a:pPr>
            <a:r>
              <a:rPr lang="es-MX" sz="1800" dirty="0" smtClean="0">
                <a:solidFill>
                  <a:schemeClr val="tx1"/>
                </a:solidFill>
                <a:latin typeface="Times New Roman" panose="02020603050405020304" pitchFamily="18" charset="0"/>
                <a:cs typeface="Times New Roman" panose="02020603050405020304" pitchFamily="18" charset="0"/>
              </a:rPr>
              <a:t>GUTIERREZ </a:t>
            </a:r>
            <a:r>
              <a:rPr lang="es-MX" sz="1800" dirty="0">
                <a:solidFill>
                  <a:schemeClr val="tx1"/>
                </a:solidFill>
                <a:latin typeface="Times New Roman" panose="02020603050405020304" pitchFamily="18" charset="0"/>
                <a:cs typeface="Times New Roman" panose="02020603050405020304" pitchFamily="18" charset="0"/>
              </a:rPr>
              <a:t>ARROYO ESTEFANY ARACELY</a:t>
            </a:r>
          </a:p>
          <a:p>
            <a:pPr marL="685800" indent="-685800" algn="l">
              <a:buFont typeface="Arial" pitchFamily="34" charset="0"/>
              <a:buChar char="•"/>
            </a:pPr>
            <a:r>
              <a:rPr lang="es-MX" sz="1800" dirty="0" smtClean="0">
                <a:solidFill>
                  <a:schemeClr val="tx1"/>
                </a:solidFill>
                <a:latin typeface="Times New Roman" panose="02020603050405020304" pitchFamily="18" charset="0"/>
                <a:cs typeface="Times New Roman" panose="02020603050405020304" pitchFamily="18" charset="0"/>
              </a:rPr>
              <a:t>GUERRERO </a:t>
            </a:r>
            <a:r>
              <a:rPr lang="es-MX" sz="1800" dirty="0">
                <a:solidFill>
                  <a:schemeClr val="tx1"/>
                </a:solidFill>
                <a:latin typeface="Times New Roman" panose="02020603050405020304" pitchFamily="18" charset="0"/>
                <a:cs typeface="Times New Roman" panose="02020603050405020304" pitchFamily="18" charset="0"/>
              </a:rPr>
              <a:t>GUTIERREZ LENIN</a:t>
            </a:r>
          </a:p>
          <a:p>
            <a:pPr marL="685800" indent="-685800" algn="l">
              <a:buFont typeface="Arial" pitchFamily="34" charset="0"/>
              <a:buChar char="•"/>
            </a:pPr>
            <a:r>
              <a:rPr lang="es-MX" sz="1800" dirty="0" smtClean="0">
                <a:solidFill>
                  <a:schemeClr val="tx1"/>
                </a:solidFill>
                <a:latin typeface="Times New Roman" panose="02020603050405020304" pitchFamily="18" charset="0"/>
                <a:cs typeface="Times New Roman" panose="02020603050405020304" pitchFamily="18" charset="0"/>
              </a:rPr>
              <a:t>TORNES </a:t>
            </a:r>
            <a:r>
              <a:rPr lang="es-MX" sz="1800" dirty="0">
                <a:solidFill>
                  <a:schemeClr val="tx1"/>
                </a:solidFill>
                <a:latin typeface="Times New Roman" panose="02020603050405020304" pitchFamily="18" charset="0"/>
                <a:cs typeface="Times New Roman" panose="02020603050405020304" pitchFamily="18" charset="0"/>
              </a:rPr>
              <a:t>PARRA CARMEN ITZEL</a:t>
            </a:r>
          </a:p>
          <a:p>
            <a:pPr marL="685800" indent="-685800" algn="l">
              <a:buFont typeface="Arial" pitchFamily="34" charset="0"/>
              <a:buChar char="•"/>
            </a:pPr>
            <a:r>
              <a:rPr lang="es-MX" sz="1800" dirty="0" smtClean="0">
                <a:solidFill>
                  <a:schemeClr val="tx1"/>
                </a:solidFill>
                <a:latin typeface="Times New Roman" panose="02020603050405020304" pitchFamily="18" charset="0"/>
                <a:cs typeface="Times New Roman" panose="02020603050405020304" pitchFamily="18" charset="0"/>
              </a:rPr>
              <a:t>HERNANDEZ </a:t>
            </a:r>
            <a:r>
              <a:rPr lang="es-MX" sz="1800" dirty="0">
                <a:solidFill>
                  <a:schemeClr val="tx1"/>
                </a:solidFill>
                <a:latin typeface="Times New Roman" panose="02020603050405020304" pitchFamily="18" charset="0"/>
                <a:cs typeface="Times New Roman" panose="02020603050405020304" pitchFamily="18" charset="0"/>
              </a:rPr>
              <a:t>SANCHEZ YOVANY</a:t>
            </a:r>
          </a:p>
          <a:p>
            <a:pPr marL="685800" indent="-685800" algn="l">
              <a:buFont typeface="Arial" pitchFamily="34" charset="0"/>
              <a:buChar char="•"/>
            </a:pPr>
            <a:r>
              <a:rPr lang="es-MX" sz="1800" dirty="0" smtClean="0">
                <a:solidFill>
                  <a:schemeClr val="tx1"/>
                </a:solidFill>
                <a:latin typeface="Times New Roman" panose="02020603050405020304" pitchFamily="18" charset="0"/>
                <a:cs typeface="Times New Roman" panose="02020603050405020304" pitchFamily="18" charset="0"/>
              </a:rPr>
              <a:t>MORENO </a:t>
            </a:r>
            <a:r>
              <a:rPr lang="es-MX" sz="1800" dirty="0">
                <a:solidFill>
                  <a:schemeClr val="tx1"/>
                </a:solidFill>
                <a:latin typeface="Times New Roman" panose="02020603050405020304" pitchFamily="18" charset="0"/>
                <a:cs typeface="Times New Roman" panose="02020603050405020304" pitchFamily="18" charset="0"/>
              </a:rPr>
              <a:t>ANALCO SANDRA MONSERRAT</a:t>
            </a:r>
            <a:endParaRPr lang="es-MX" sz="1800" dirty="0">
              <a:solidFill>
                <a:schemeClr val="tx1"/>
              </a:solidFill>
              <a:latin typeface="Times New Roman" panose="02020603050405020304" pitchFamily="18" charset="0"/>
              <a:cs typeface="Times New Roman" panose="02020603050405020304" pitchFamily="18" charset="0"/>
            </a:endParaRPr>
          </a:p>
        </p:txBody>
      </p:sp>
      <p:sp>
        <p:nvSpPr>
          <p:cNvPr id="9" name="1 Título">
            <a:extLst>
              <a:ext uri="{FF2B5EF4-FFF2-40B4-BE49-F238E27FC236}">
                <a16:creationId xmlns:a16="http://schemas.microsoft.com/office/drawing/2014/main" xmlns="" id="{49702027-C856-48CC-93FD-ECCE6A1957B0}"/>
              </a:ext>
            </a:extLst>
          </p:cNvPr>
          <p:cNvSpPr txBox="1">
            <a:spLocks/>
          </p:cNvSpPr>
          <p:nvPr/>
        </p:nvSpPr>
        <p:spPr>
          <a:xfrm>
            <a:off x="1772321" y="-104646"/>
            <a:ext cx="8535342" cy="1011934"/>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8000" kern="120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s-MX" sz="2400" dirty="0">
                <a:latin typeface="Times New Roman" panose="02020603050405020304" pitchFamily="18" charset="0"/>
                <a:cs typeface="Times New Roman" panose="02020603050405020304" pitchFamily="18" charset="0"/>
              </a:rPr>
              <a:t>INSTITUTO TECNOLOGICO DE CHILPANCINGO </a:t>
            </a:r>
          </a:p>
        </p:txBody>
      </p:sp>
      <p:sp>
        <p:nvSpPr>
          <p:cNvPr id="10" name="1 Título">
            <a:extLst>
              <a:ext uri="{FF2B5EF4-FFF2-40B4-BE49-F238E27FC236}">
                <a16:creationId xmlns:a16="http://schemas.microsoft.com/office/drawing/2014/main" xmlns="" id="{669D1343-7938-4982-A64D-DBE667BC3868}"/>
              </a:ext>
            </a:extLst>
          </p:cNvPr>
          <p:cNvSpPr txBox="1">
            <a:spLocks/>
          </p:cNvSpPr>
          <p:nvPr/>
        </p:nvSpPr>
        <p:spPr>
          <a:xfrm>
            <a:off x="7694366" y="4492240"/>
            <a:ext cx="3312368" cy="144016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80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marL="685800" indent="-685800" algn="l">
              <a:buFont typeface="Arial" pitchFamily="34" charset="0"/>
              <a:buChar char="•"/>
            </a:pPr>
            <a:endParaRPr lang="es-MX" sz="1800" dirty="0">
              <a:solidFill>
                <a:schemeClr val="tx1"/>
              </a:solidFill>
              <a:latin typeface="Times New Roman" panose="02020603050405020304" pitchFamily="18" charset="0"/>
              <a:cs typeface="Times New Roman" panose="02020603050405020304" pitchFamily="18" charset="0"/>
            </a:endParaRPr>
          </a:p>
          <a:p>
            <a:pPr marL="685800" indent="-685800" algn="l">
              <a:buFont typeface="Arial" pitchFamily="34" charset="0"/>
              <a:buChar char="•"/>
            </a:pPr>
            <a:endParaRPr lang="es-MX" sz="1800" dirty="0">
              <a:solidFill>
                <a:schemeClr val="tx1"/>
              </a:solidFill>
              <a:latin typeface="Times New Roman" panose="02020603050405020304" pitchFamily="18" charset="0"/>
              <a:cs typeface="Times New Roman" panose="02020603050405020304" pitchFamily="18" charset="0"/>
            </a:endParaRPr>
          </a:p>
          <a:p>
            <a:pPr algn="l"/>
            <a:r>
              <a:rPr lang="es-MX" sz="1800" dirty="0">
                <a:solidFill>
                  <a:schemeClr val="tx1"/>
                </a:solidFill>
                <a:latin typeface="Times New Roman" panose="02020603050405020304" pitchFamily="18" charset="0"/>
                <a:cs typeface="Times New Roman" panose="02020603050405020304" pitchFamily="18" charset="0"/>
              </a:rPr>
              <a:t>PROFESORA:</a:t>
            </a:r>
          </a:p>
          <a:p>
            <a:pPr algn="l"/>
            <a:r>
              <a:rPr lang="es-MX" sz="1800" dirty="0">
                <a:solidFill>
                  <a:schemeClr val="tx1"/>
                </a:solidFill>
                <a:latin typeface="Times New Roman" panose="02020603050405020304" pitchFamily="18" charset="0"/>
                <a:cs typeface="Times New Roman" panose="02020603050405020304" pitchFamily="18" charset="0"/>
              </a:rPr>
              <a:t>Bello Saldaña Susana</a:t>
            </a:r>
          </a:p>
          <a:p>
            <a:pPr algn="l"/>
            <a:endParaRPr lang="es-MX" sz="1800" dirty="0">
              <a:solidFill>
                <a:schemeClr val="tx1"/>
              </a:solidFill>
              <a:latin typeface="Times New Roman" panose="02020603050405020304" pitchFamily="18" charset="0"/>
              <a:cs typeface="Times New Roman" panose="02020603050405020304" pitchFamily="18" charset="0"/>
            </a:endParaRPr>
          </a:p>
          <a:p>
            <a:pPr algn="l"/>
            <a:r>
              <a:rPr lang="es-MX" sz="1800" dirty="0">
                <a:solidFill>
                  <a:schemeClr val="tx1"/>
                </a:solidFill>
                <a:latin typeface="Times New Roman" panose="02020603050405020304" pitchFamily="18" charset="0"/>
                <a:cs typeface="Times New Roman" panose="02020603050405020304" pitchFamily="18" charset="0"/>
              </a:rPr>
              <a:t>EQUIPO: 5 </a:t>
            </a:r>
          </a:p>
        </p:txBody>
      </p:sp>
    </p:spTree>
    <p:extLst>
      <p:ext uri="{BB962C8B-B14F-4D97-AF65-F5344CB8AC3E}">
        <p14:creationId xmlns:p14="http://schemas.microsoft.com/office/powerpoint/2010/main" val="21257869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48DA4DEB-BBB6-42AB-AD90-7EFDD5065AB3}"/>
              </a:ext>
            </a:extLst>
          </p:cNvPr>
          <p:cNvSpPr/>
          <p:nvPr/>
        </p:nvSpPr>
        <p:spPr>
          <a:xfrm>
            <a:off x="854868" y="1370946"/>
            <a:ext cx="10482263" cy="3795206"/>
          </a:xfrm>
          <a:prstGeom prst="rect">
            <a:avLst/>
          </a:prstGeom>
        </p:spPr>
        <p:txBody>
          <a:bodyPr wrap="square">
            <a:spAutoFit/>
          </a:bodyPr>
          <a:lstStyle/>
          <a:p>
            <a:pPr>
              <a:lnSpc>
                <a:spcPct val="107000"/>
              </a:lnSpc>
              <a:spcAft>
                <a:spcPts val="0"/>
              </a:spcAft>
            </a:pPr>
            <a:r>
              <a:rPr lang="es-MX" sz="2000" dirty="0">
                <a:latin typeface="Times New Roman" panose="02020603050405020304" pitchFamily="18" charset="0"/>
                <a:ea typeface="Times New Roman" panose="02020603050405020304" pitchFamily="18" charset="0"/>
                <a:cs typeface="Times New Roman" panose="02020603050405020304" pitchFamily="18" charset="0"/>
              </a:rPr>
              <a:t>Se reproducen de forma exacta el material, sin añadir nada o formular un cambio. Debe indicarse el autor, año y número de página. Si la fuente citada no tiene paginación, entonces se escribe el número de párrafo. Si la cita tiene menos de 40 palabras se coloca como parte del cuerpo del texto, entre comillas y al final entre paréntesis se señalan los datos de la referencia.</a:t>
            </a:r>
            <a:br>
              <a:rPr lang="es-MX" sz="2000" dirty="0">
                <a:latin typeface="Times New Roman" panose="02020603050405020304" pitchFamily="18" charset="0"/>
                <a:ea typeface="Times New Roman" panose="02020603050405020304" pitchFamily="18" charset="0"/>
                <a:cs typeface="Times New Roman" panose="02020603050405020304" pitchFamily="18" charset="0"/>
              </a:rPr>
            </a:br>
            <a:r>
              <a:rPr lang="es-MX" sz="2000" dirty="0">
                <a:latin typeface="Times New Roman" panose="02020603050405020304" pitchFamily="18" charset="0"/>
                <a:ea typeface="Times New Roman" panose="02020603050405020304" pitchFamily="18" charset="0"/>
                <a:cs typeface="Times New Roman" panose="02020603050405020304" pitchFamily="18" charset="0"/>
              </a:rPr>
              <a:t/>
            </a:r>
            <a:br>
              <a:rPr lang="es-MX" sz="2000" dirty="0">
                <a:latin typeface="Times New Roman" panose="02020603050405020304" pitchFamily="18" charset="0"/>
                <a:ea typeface="Times New Roman" panose="02020603050405020304" pitchFamily="18" charset="0"/>
                <a:cs typeface="Times New Roman" panose="02020603050405020304" pitchFamily="18" charset="0"/>
              </a:rPr>
            </a:br>
            <a:r>
              <a:rPr lang="es-MX" sz="2000" dirty="0">
                <a:latin typeface="Times New Roman" panose="02020603050405020304" pitchFamily="18" charset="0"/>
                <a:ea typeface="Times New Roman" panose="02020603050405020304" pitchFamily="18" charset="0"/>
                <a:cs typeface="Times New Roman" panose="02020603050405020304" pitchFamily="18" charset="0"/>
              </a:rPr>
              <a:t>Ejemplos:</a:t>
            </a:r>
            <a:br>
              <a:rPr lang="es-MX" sz="2000" dirty="0">
                <a:latin typeface="Times New Roman" panose="02020603050405020304" pitchFamily="18" charset="0"/>
                <a:ea typeface="Times New Roman" panose="02020603050405020304" pitchFamily="18" charset="0"/>
                <a:cs typeface="Times New Roman" panose="02020603050405020304" pitchFamily="18" charset="0"/>
              </a:rPr>
            </a:br>
            <a:endParaRPr lang="es-MX" sz="2000"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es-MX" sz="2000" i="1" dirty="0">
                <a:solidFill>
                  <a:schemeClr val="bg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 Al estudiarlos resultados y según la opinión de Freire (2003): “Todos los participantes…” (p.74)</a:t>
            </a:r>
            <a:endParaRPr lang="es-MX" sz="2000" dirty="0">
              <a:solidFill>
                <a:schemeClr val="bg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s-MX" sz="2000" i="1" dirty="0">
                <a:solidFill>
                  <a:schemeClr val="bg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s-MX" sz="2000" dirty="0">
              <a:solidFill>
                <a:schemeClr val="bg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800"/>
              </a:spcAft>
            </a:pPr>
            <a:r>
              <a:rPr lang="es-MX" sz="2000" i="1" dirty="0">
                <a:solidFill>
                  <a:schemeClr val="bg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rPr>
              <a:t>-Al analizar los resultados de los estudios previos encontramos que: “Todos los participantes…” (Freire, 2003, p. 54)</a:t>
            </a:r>
            <a:endParaRPr lang="es-MX" sz="2000" dirty="0">
              <a:solidFill>
                <a:schemeClr val="bg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xmlns="" id="{8D93DF54-208A-4987-BC84-6EC514AACF65}"/>
              </a:ext>
            </a:extLst>
          </p:cNvPr>
          <p:cNvSpPr/>
          <p:nvPr/>
        </p:nvSpPr>
        <p:spPr>
          <a:xfrm>
            <a:off x="4392027" y="541625"/>
            <a:ext cx="3764172" cy="436786"/>
          </a:xfrm>
          <a:prstGeom prst="rect">
            <a:avLst/>
          </a:prstGeom>
        </p:spPr>
        <p:txBody>
          <a:bodyPr wrap="none">
            <a:spAutoFit/>
          </a:bodyPr>
          <a:lstStyle/>
          <a:p>
            <a:pPr marL="342900" indent="-342900">
              <a:lnSpc>
                <a:spcPct val="107000"/>
              </a:lnSpc>
              <a:spcAft>
                <a:spcPts val="800"/>
              </a:spcAft>
              <a:buFont typeface="Wingdings" panose="05000000000000000000" pitchFamily="2" charset="2"/>
              <a:buChar char="Ø"/>
            </a:pPr>
            <a:r>
              <a:rPr lang="es-MX" sz="2200" dirty="0">
                <a:latin typeface="Times New Roman" panose="02020603050405020304" pitchFamily="18" charset="0"/>
                <a:ea typeface="Calibri" panose="020F0502020204030204" pitchFamily="34" charset="0"/>
                <a:cs typeface="Times New Roman" panose="02020603050405020304" pitchFamily="18" charset="0"/>
              </a:rPr>
              <a:t>1.8 Citas textuales o directas</a:t>
            </a:r>
            <a:endParaRPr lang="es-MX" sz="2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a:extLst>
              <a:ext uri="{FF2B5EF4-FFF2-40B4-BE49-F238E27FC236}">
                <a16:creationId xmlns:a16="http://schemas.microsoft.com/office/drawing/2014/main" xmlns="" id="{7827CCAE-1980-4EF0-A578-B356C4246BA6}"/>
              </a:ext>
            </a:extLst>
          </p:cNvPr>
          <p:cNvSpPr/>
          <p:nvPr/>
        </p:nvSpPr>
        <p:spPr>
          <a:xfrm>
            <a:off x="276225" y="5993209"/>
            <a:ext cx="11310938" cy="646331"/>
          </a:xfrm>
          <a:prstGeom prst="rect">
            <a:avLst/>
          </a:prstGeom>
        </p:spPr>
        <p:txBody>
          <a:bodyPr wrap="square">
            <a:spAutoFit/>
          </a:bodyPr>
          <a:lstStyle/>
          <a:p>
            <a:r>
              <a:rPr lang="es-MX" dirty="0">
                <a:latin typeface="Times New Roman" panose="02020603050405020304" pitchFamily="18" charset="0"/>
                <a:cs typeface="Times New Roman" panose="02020603050405020304" pitchFamily="18" charset="0"/>
                <a:hlinkClick r:id="rId2"/>
              </a:rPr>
              <a:t>https://www.oyejuanjo.com/2017/06/normas-apa-2017-sexta-edicion-pdf.html?fbclid=IwAR2q3LC_OTUr2hi35bIMVab6bRURcd9A5zkYUA6Ho5xiEVJUK9v9qRCev2Y</a:t>
            </a:r>
            <a:endParaRPr 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837887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DDFD15E7-9FA5-4E1B-A1BE-8746CD6A556A}"/>
              </a:ext>
            </a:extLst>
          </p:cNvPr>
          <p:cNvSpPr/>
          <p:nvPr/>
        </p:nvSpPr>
        <p:spPr>
          <a:xfrm>
            <a:off x="469106" y="804356"/>
            <a:ext cx="11253788" cy="4625818"/>
          </a:xfrm>
          <a:prstGeom prst="rect">
            <a:avLst/>
          </a:prstGeom>
        </p:spPr>
        <p:txBody>
          <a:bodyPr wrap="square">
            <a:spAutoFit/>
          </a:bodyPr>
          <a:lstStyle/>
          <a:p>
            <a:pPr>
              <a:lnSpc>
                <a:spcPct val="107000"/>
              </a:lnSpc>
              <a:spcAft>
                <a:spcPts val="0"/>
              </a:spcAft>
            </a:pPr>
            <a:r>
              <a:rPr lang="es-MX" dirty="0">
                <a:latin typeface="Times New Roman" panose="02020603050405020304" pitchFamily="18" charset="0"/>
                <a:ea typeface="Times New Roman" panose="02020603050405020304" pitchFamily="18" charset="0"/>
                <a:cs typeface="Times New Roman" panose="02020603050405020304" pitchFamily="18" charset="0"/>
              </a:rPr>
              <a:t/>
            </a:r>
            <a:br>
              <a:rPr lang="es-MX" dirty="0">
                <a:latin typeface="Times New Roman" panose="02020603050405020304" pitchFamily="18" charset="0"/>
                <a:ea typeface="Times New Roman" panose="02020603050405020304" pitchFamily="18" charset="0"/>
                <a:cs typeface="Times New Roman" panose="02020603050405020304" pitchFamily="18" charset="0"/>
              </a:rPr>
            </a:br>
            <a:r>
              <a:rPr lang="es-MX" dirty="0">
                <a:latin typeface="Times New Roman" panose="02020603050405020304" pitchFamily="18" charset="0"/>
                <a:ea typeface="Times New Roman" panose="02020603050405020304" pitchFamily="18" charset="0"/>
                <a:cs typeface="Times New Roman" panose="02020603050405020304" pitchFamily="18" charset="0"/>
              </a:rPr>
              <a:t/>
            </a:r>
            <a:br>
              <a:rPr lang="es-MX" dirty="0">
                <a:latin typeface="Times New Roman" panose="02020603050405020304" pitchFamily="18" charset="0"/>
                <a:ea typeface="Times New Roman" panose="02020603050405020304" pitchFamily="18" charset="0"/>
                <a:cs typeface="Times New Roman" panose="02020603050405020304" pitchFamily="18" charset="0"/>
              </a:rPr>
            </a:br>
            <a:r>
              <a:rPr lang="es-MX" dirty="0">
                <a:latin typeface="Times New Roman" panose="02020603050405020304" pitchFamily="18" charset="0"/>
                <a:ea typeface="Times New Roman" panose="02020603050405020304" pitchFamily="18" charset="0"/>
                <a:cs typeface="Times New Roman" panose="02020603050405020304" pitchFamily="18" charset="0"/>
              </a:rPr>
              <a:t>Debe redactarse en un párrafo aparte, sin comillas, alineado a la izquierda y con un margen de 2,54 cm o 5 espacios de tabulador. Todas las citas deben ir a doble espacio.</a:t>
            </a:r>
            <a:br>
              <a:rPr lang="es-MX" dirty="0">
                <a:latin typeface="Times New Roman" panose="02020603050405020304" pitchFamily="18" charset="0"/>
                <a:ea typeface="Times New Roman" panose="02020603050405020304" pitchFamily="18" charset="0"/>
                <a:cs typeface="Times New Roman" panose="02020603050405020304" pitchFamily="18" charset="0"/>
              </a:rPr>
            </a:br>
            <a:r>
              <a:rPr lang="es-MX" dirty="0">
                <a:latin typeface="Times New Roman" panose="02020603050405020304" pitchFamily="18" charset="0"/>
                <a:ea typeface="Times New Roman" panose="02020603050405020304" pitchFamily="18" charset="0"/>
                <a:cs typeface="Times New Roman" panose="02020603050405020304" pitchFamily="18" charset="0"/>
              </a:rPr>
              <a:t/>
            </a:r>
            <a:br>
              <a:rPr lang="es-MX" dirty="0">
                <a:latin typeface="Times New Roman" panose="02020603050405020304" pitchFamily="18" charset="0"/>
                <a:ea typeface="Times New Roman" panose="02020603050405020304" pitchFamily="18" charset="0"/>
                <a:cs typeface="Times New Roman" panose="02020603050405020304" pitchFamily="18" charset="0"/>
              </a:rPr>
            </a:br>
            <a:r>
              <a:rPr lang="es-MX" dirty="0">
                <a:latin typeface="Times New Roman" panose="02020603050405020304" pitchFamily="18" charset="0"/>
                <a:ea typeface="Times New Roman" panose="02020603050405020304" pitchFamily="18" charset="0"/>
                <a:cs typeface="Times New Roman" panose="02020603050405020304" pitchFamily="18" charset="0"/>
              </a:rPr>
              <a:t>Ejemplo:</a:t>
            </a:r>
            <a:br>
              <a:rPr lang="es-MX" dirty="0">
                <a:latin typeface="Times New Roman" panose="02020603050405020304" pitchFamily="18" charset="0"/>
                <a:ea typeface="Times New Roman" panose="02020603050405020304" pitchFamily="18" charset="0"/>
                <a:cs typeface="Times New Roman" panose="02020603050405020304" pitchFamily="18" charset="0"/>
              </a:rPr>
            </a:br>
            <a:endParaRPr lang="es-MX" sz="14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s-MX" i="1" dirty="0">
                <a:solidFill>
                  <a:srgbClr val="2F5597"/>
                </a:solidFill>
                <a:latin typeface="Times New Roman" panose="02020603050405020304" pitchFamily="18" charset="0"/>
                <a:ea typeface="Times New Roman" panose="02020603050405020304" pitchFamily="18" charset="0"/>
                <a:cs typeface="Times New Roman" panose="02020603050405020304" pitchFamily="18" charset="0"/>
              </a:rPr>
              <a:t>- </a:t>
            </a:r>
            <a:r>
              <a:rPr lang="es-MX" i="1" dirty="0">
                <a:solidFill>
                  <a:schemeClr val="bg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Maquiavelo (2011) en su obra El Príncipe afirma lo siguiente:</a:t>
            </a:r>
            <a:br>
              <a:rPr lang="es-MX" i="1" dirty="0">
                <a:solidFill>
                  <a:schemeClr val="bg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br>
            <a:r>
              <a:rPr lang="es-MX" i="1" dirty="0">
                <a:solidFill>
                  <a:schemeClr val="bg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Los hombres, cuando tienen un bien de quien creían tener un mal, se obligan más con su benefactor, deviene el pueblo rápidamente en más benévolo con él que si con sus favores lo hubiese conducido al principado (p. 23)</a:t>
            </a:r>
            <a:endParaRPr lang="es-MX" sz="1400" dirty="0">
              <a:solidFill>
                <a:schemeClr val="bg1">
                  <a:lumMod val="95000"/>
                  <a:lumOff val="5000"/>
                </a:schemeClr>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MX" sz="2000" dirty="0">
                <a:solidFill>
                  <a:schemeClr val="bg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rPr>
              <a:t> </a:t>
            </a:r>
            <a:endParaRPr lang="es-MX" sz="1400" dirty="0">
              <a:solidFill>
                <a:schemeClr val="bg1">
                  <a:lumMod val="95000"/>
                  <a:lumOff val="5000"/>
                </a:schemeClr>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i="1" dirty="0">
                <a:solidFill>
                  <a:schemeClr val="bg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 Es más fácil que el príncipe no oprima al pueblo y gobernar para ellos, porque:</a:t>
            </a:r>
            <a:br>
              <a:rPr lang="es-MX" i="1" dirty="0">
                <a:solidFill>
                  <a:schemeClr val="bg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br>
            <a:r>
              <a:rPr lang="es-MX" i="1" dirty="0">
                <a:solidFill>
                  <a:schemeClr val="bg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Los hombres, cuando tienen un bien de quien creían tener un mal, se obligan más con su benefactor, deviene el pueblo rápidamente en más benévolo con él que si con sus favores lo hubiese conducido al principado (Maquiavelo, 2011, p. 23)</a:t>
            </a:r>
            <a:endParaRPr lang="es-MX" sz="1400" dirty="0">
              <a:solidFill>
                <a:schemeClr val="bg1">
                  <a:lumMod val="95000"/>
                  <a:lumOff val="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xmlns="" id="{A71C461A-F574-477F-98E1-707A7570A7E0}"/>
              </a:ext>
            </a:extLst>
          </p:cNvPr>
          <p:cNvSpPr/>
          <p:nvPr/>
        </p:nvSpPr>
        <p:spPr>
          <a:xfrm>
            <a:off x="4246012" y="359181"/>
            <a:ext cx="4233851" cy="430887"/>
          </a:xfrm>
          <a:prstGeom prst="rect">
            <a:avLst/>
          </a:prstGeom>
        </p:spPr>
        <p:txBody>
          <a:bodyPr wrap="none">
            <a:spAutoFit/>
          </a:bodyPr>
          <a:lstStyle/>
          <a:p>
            <a:pPr marL="342900" indent="-342900">
              <a:buFont typeface="Wingdings" panose="05000000000000000000" pitchFamily="2" charset="2"/>
              <a:buChar char="Ø"/>
            </a:pPr>
            <a:r>
              <a:rPr lang="es-MX" sz="2200" dirty="0">
                <a:latin typeface="Times New Roman" panose="02020603050405020304" pitchFamily="18" charset="0"/>
                <a:ea typeface="Times New Roman" panose="02020603050405020304" pitchFamily="18" charset="0"/>
                <a:cs typeface="Times New Roman" panose="02020603050405020304" pitchFamily="18" charset="0"/>
              </a:rPr>
              <a:t>1.9 Citas con más de 40 palabras</a:t>
            </a:r>
            <a:endParaRPr lang="es-MX" sz="2200" dirty="0"/>
          </a:p>
        </p:txBody>
      </p:sp>
      <p:sp>
        <p:nvSpPr>
          <p:cNvPr id="6" name="Rectangle 5">
            <a:extLst>
              <a:ext uri="{FF2B5EF4-FFF2-40B4-BE49-F238E27FC236}">
                <a16:creationId xmlns:a16="http://schemas.microsoft.com/office/drawing/2014/main" xmlns="" id="{1C6EA2FB-D595-448D-853B-BAFA2DFDA655}"/>
              </a:ext>
            </a:extLst>
          </p:cNvPr>
          <p:cNvSpPr/>
          <p:nvPr/>
        </p:nvSpPr>
        <p:spPr>
          <a:xfrm>
            <a:off x="290513" y="5852488"/>
            <a:ext cx="11253788" cy="646331"/>
          </a:xfrm>
          <a:prstGeom prst="rect">
            <a:avLst/>
          </a:prstGeom>
        </p:spPr>
        <p:txBody>
          <a:bodyPr wrap="square">
            <a:spAutoFit/>
          </a:bodyPr>
          <a:lstStyle/>
          <a:p>
            <a:r>
              <a:rPr lang="es-MX" dirty="0">
                <a:latin typeface="Times New Roman" panose="02020603050405020304" pitchFamily="18" charset="0"/>
                <a:cs typeface="Times New Roman" panose="02020603050405020304" pitchFamily="18" charset="0"/>
                <a:hlinkClick r:id="rId2"/>
              </a:rPr>
              <a:t>https://www.oyejuanjo.com/2017/06/normas-apa-2017-sexta-edicion-pdf.html?fbclid=IwAR2q3LC_OTUr2hi35bIMVab6bRURcd9A5zkYUA6Ho5xiEVJUK9v9qRCev2Y</a:t>
            </a:r>
            <a:endParaRPr 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2018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37118DE6-B5E3-4D8F-82B3-2A6E09E511F8}"/>
              </a:ext>
            </a:extLst>
          </p:cNvPr>
          <p:cNvSpPr/>
          <p:nvPr/>
        </p:nvSpPr>
        <p:spPr>
          <a:xfrm>
            <a:off x="488156" y="1315440"/>
            <a:ext cx="11215688" cy="4227119"/>
          </a:xfrm>
          <a:prstGeom prst="rect">
            <a:avLst/>
          </a:prstGeom>
        </p:spPr>
        <p:txBody>
          <a:bodyPr wrap="square">
            <a:spAutoFit/>
          </a:bodyPr>
          <a:lstStyle/>
          <a:p>
            <a:pPr>
              <a:lnSpc>
                <a:spcPct val="107000"/>
              </a:lnSpc>
              <a:spcAft>
                <a:spcPts val="0"/>
              </a:spcAft>
            </a:pPr>
            <a:r>
              <a:rPr lang="es-MX" sz="2000" dirty="0">
                <a:latin typeface="Times New Roman" panose="02020603050405020304" pitchFamily="18" charset="0"/>
                <a:ea typeface="Times New Roman" panose="02020603050405020304" pitchFamily="18" charset="0"/>
                <a:cs typeface="Times New Roman" panose="02020603050405020304" pitchFamily="18" charset="0"/>
              </a:rPr>
              <a:t/>
            </a:r>
            <a:br>
              <a:rPr lang="es-MX" sz="2000" dirty="0">
                <a:latin typeface="Times New Roman" panose="02020603050405020304" pitchFamily="18" charset="0"/>
                <a:ea typeface="Times New Roman" panose="02020603050405020304" pitchFamily="18" charset="0"/>
                <a:cs typeface="Times New Roman" panose="02020603050405020304" pitchFamily="18" charset="0"/>
              </a:rPr>
            </a:br>
            <a:r>
              <a:rPr lang="es-MX" sz="2000" dirty="0">
                <a:latin typeface="Times New Roman" panose="02020603050405020304" pitchFamily="18" charset="0"/>
                <a:ea typeface="Times New Roman" panose="02020603050405020304" pitchFamily="18" charset="0"/>
                <a:cs typeface="Times New Roman" panose="02020603050405020304" pitchFamily="18" charset="0"/>
              </a:rPr>
              <a:t>El autor del trabajo de investigación puede reproducir con sus propias palabras la idea de un autor, aplicando las normas de citación textual.</a:t>
            </a:r>
            <a:br>
              <a:rPr lang="es-MX" sz="2000" dirty="0">
                <a:latin typeface="Times New Roman" panose="02020603050405020304" pitchFamily="18" charset="0"/>
                <a:ea typeface="Times New Roman" panose="02020603050405020304" pitchFamily="18" charset="0"/>
                <a:cs typeface="Times New Roman" panose="02020603050405020304" pitchFamily="18" charset="0"/>
              </a:rPr>
            </a:br>
            <a:r>
              <a:rPr lang="es-MX" sz="2000" dirty="0">
                <a:latin typeface="Times New Roman" panose="02020603050405020304" pitchFamily="18" charset="0"/>
                <a:ea typeface="Times New Roman" panose="02020603050405020304" pitchFamily="18" charset="0"/>
                <a:cs typeface="Times New Roman" panose="02020603050405020304" pitchFamily="18" charset="0"/>
              </a:rPr>
              <a:t/>
            </a:r>
            <a:br>
              <a:rPr lang="es-MX" sz="2000" dirty="0">
                <a:latin typeface="Times New Roman" panose="02020603050405020304" pitchFamily="18" charset="0"/>
                <a:ea typeface="Times New Roman" panose="02020603050405020304" pitchFamily="18" charset="0"/>
                <a:cs typeface="Times New Roman" panose="02020603050405020304" pitchFamily="18" charset="0"/>
              </a:rPr>
            </a:br>
            <a:r>
              <a:rPr lang="es-MX" sz="2000" dirty="0">
                <a:latin typeface="Times New Roman" panose="02020603050405020304" pitchFamily="18" charset="0"/>
                <a:ea typeface="Times New Roman" panose="02020603050405020304" pitchFamily="18" charset="0"/>
                <a:cs typeface="Times New Roman" panose="02020603050405020304" pitchFamily="18" charset="0"/>
              </a:rPr>
              <a:t>Ejemplos:</a:t>
            </a:r>
            <a:br>
              <a:rPr lang="es-MX" sz="2000" dirty="0">
                <a:latin typeface="Times New Roman" panose="02020603050405020304" pitchFamily="18" charset="0"/>
                <a:ea typeface="Times New Roman" panose="02020603050405020304" pitchFamily="18" charset="0"/>
                <a:cs typeface="Times New Roman" panose="02020603050405020304" pitchFamily="18" charset="0"/>
              </a:rPr>
            </a:br>
            <a:endParaRPr lang="es-MX" sz="2000"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es-MX" sz="2000" i="1" dirty="0">
                <a:solidFill>
                  <a:schemeClr val="bg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 Según Huizinga (1952) son características propias de la nobleza las buenas costumbres y las maneras distinguidas, además la práctica de la justicia y la defensa de los territorios para la protección del pueblo.</a:t>
            </a:r>
            <a:endParaRPr lang="es-MX" sz="2000" dirty="0">
              <a:solidFill>
                <a:schemeClr val="bg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es-MX" sz="2000" i="1" dirty="0">
              <a:solidFill>
                <a:schemeClr val="bg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s-MX" sz="2000" i="1" dirty="0">
                <a:solidFill>
                  <a:schemeClr val="bg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rPr>
              <a:t>- Así aparecen las grandes monarquías de España, Francia e Inglaterra, las cuales intentaron hacerse con la hegemonía europea entablando guerra en diversas ocasiones (</a:t>
            </a:r>
            <a:r>
              <a:rPr lang="es-MX" sz="2000" i="1" dirty="0" err="1">
                <a:solidFill>
                  <a:schemeClr val="bg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rPr>
              <a:t>Spielvogel</a:t>
            </a:r>
            <a:r>
              <a:rPr lang="es-MX" sz="2000" i="1" dirty="0">
                <a:solidFill>
                  <a:schemeClr val="bg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rPr>
              <a:t>, 2012, p. 425).</a:t>
            </a:r>
            <a:endParaRPr lang="es-MX" sz="2000" dirty="0">
              <a:solidFill>
                <a:schemeClr val="bg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s-MX" sz="2000" i="1" dirty="0">
                <a:solidFill>
                  <a:srgbClr val="2F5597"/>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s-MX"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xmlns="" id="{B3BA90E3-2653-4936-96BC-6267178AD4EA}"/>
              </a:ext>
            </a:extLst>
          </p:cNvPr>
          <p:cNvSpPr/>
          <p:nvPr/>
        </p:nvSpPr>
        <p:spPr>
          <a:xfrm>
            <a:off x="4495870" y="449690"/>
            <a:ext cx="4078361" cy="436786"/>
          </a:xfrm>
          <a:prstGeom prst="rect">
            <a:avLst/>
          </a:prstGeom>
        </p:spPr>
        <p:txBody>
          <a:bodyPr wrap="none">
            <a:spAutoFit/>
          </a:bodyPr>
          <a:lstStyle/>
          <a:p>
            <a:pPr marL="342900" indent="-342900">
              <a:lnSpc>
                <a:spcPct val="107000"/>
              </a:lnSpc>
              <a:spcAft>
                <a:spcPts val="0"/>
              </a:spcAft>
              <a:buFont typeface="Wingdings" panose="05000000000000000000" pitchFamily="2" charset="2"/>
              <a:buChar char="Ø"/>
            </a:pPr>
            <a:r>
              <a:rPr lang="es-MX" sz="2200" dirty="0">
                <a:latin typeface="Times New Roman" panose="02020603050405020304" pitchFamily="18" charset="0"/>
                <a:ea typeface="Times New Roman" panose="02020603050405020304" pitchFamily="18" charset="0"/>
                <a:cs typeface="Times New Roman" panose="02020603050405020304" pitchFamily="18" charset="0"/>
              </a:rPr>
              <a:t>2.0 Citas indirectas o paráfrasis</a:t>
            </a:r>
            <a:endParaRPr lang="es-MX" sz="2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a:extLst>
              <a:ext uri="{FF2B5EF4-FFF2-40B4-BE49-F238E27FC236}">
                <a16:creationId xmlns:a16="http://schemas.microsoft.com/office/drawing/2014/main" xmlns="" id="{716DC8AA-DADA-4FD2-B541-970244EBB856}"/>
              </a:ext>
            </a:extLst>
          </p:cNvPr>
          <p:cNvSpPr/>
          <p:nvPr/>
        </p:nvSpPr>
        <p:spPr>
          <a:xfrm>
            <a:off x="276225" y="5971523"/>
            <a:ext cx="11215688" cy="646331"/>
          </a:xfrm>
          <a:prstGeom prst="rect">
            <a:avLst/>
          </a:prstGeom>
        </p:spPr>
        <p:txBody>
          <a:bodyPr wrap="square">
            <a:spAutoFit/>
          </a:bodyPr>
          <a:lstStyle/>
          <a:p>
            <a:r>
              <a:rPr lang="es-MX" dirty="0">
                <a:latin typeface="Times New Roman" panose="02020603050405020304" pitchFamily="18" charset="0"/>
                <a:cs typeface="Times New Roman" panose="02020603050405020304" pitchFamily="18" charset="0"/>
                <a:hlinkClick r:id="rId2"/>
              </a:rPr>
              <a:t>https://www.oyejuanjo.com/2017/06/normas-apa-2017-sexta-edicion-pdf.html?fbclid=IwAR2q3LC_OTUr2hi35bIMVab6bRURcd9A5zkYUA6Ho5xiEVJUK9v9qRCev2Y</a:t>
            </a:r>
            <a:endParaRPr 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35607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D089105B-BE02-4C4E-8AFF-CF33627C8887}"/>
              </a:ext>
            </a:extLst>
          </p:cNvPr>
          <p:cNvSpPr/>
          <p:nvPr/>
        </p:nvSpPr>
        <p:spPr>
          <a:xfrm>
            <a:off x="1790700" y="1509728"/>
            <a:ext cx="9144000" cy="3041410"/>
          </a:xfrm>
          <a:prstGeom prst="rect">
            <a:avLst/>
          </a:prstGeom>
        </p:spPr>
        <p:txBody>
          <a:bodyPr wrap="square">
            <a:spAutoFit/>
          </a:bodyPr>
          <a:lstStyle/>
          <a:p>
            <a:pPr>
              <a:lnSpc>
                <a:spcPct val="107000"/>
              </a:lnSpc>
              <a:spcAft>
                <a:spcPts val="0"/>
              </a:spcAft>
            </a:pPr>
            <a:r>
              <a:rPr lang="es-MX" sz="2000" dirty="0">
                <a:latin typeface="Times New Roman" panose="02020603050405020304" pitchFamily="18" charset="0"/>
                <a:ea typeface="Times New Roman" panose="02020603050405020304" pitchFamily="18" charset="0"/>
                <a:cs typeface="Times New Roman" panose="02020603050405020304" pitchFamily="18" charset="0"/>
              </a:rPr>
              <a:t/>
            </a:r>
            <a:br>
              <a:rPr lang="es-MX" sz="2000" dirty="0">
                <a:latin typeface="Times New Roman" panose="02020603050405020304" pitchFamily="18" charset="0"/>
                <a:ea typeface="Times New Roman" panose="02020603050405020304" pitchFamily="18" charset="0"/>
                <a:cs typeface="Times New Roman" panose="02020603050405020304" pitchFamily="18" charset="0"/>
              </a:rPr>
            </a:br>
            <a:r>
              <a:rPr lang="es-MX" b="1" dirty="0">
                <a:latin typeface="Times New Roman" panose="02020603050405020304" pitchFamily="18" charset="0"/>
                <a:ea typeface="Times New Roman" panose="02020603050405020304" pitchFamily="18" charset="0"/>
                <a:cs typeface="Times New Roman" panose="02020603050405020304" pitchFamily="18" charset="0"/>
              </a:rPr>
              <a:t>Cuando se citan autores:</a:t>
            </a:r>
            <a:r>
              <a:rPr lang="es-MX" dirty="0">
                <a:latin typeface="Times New Roman" panose="02020603050405020304" pitchFamily="18" charset="0"/>
                <a:ea typeface="Times New Roman" panose="02020603050405020304" pitchFamily="18" charset="0"/>
                <a:cs typeface="Times New Roman" panose="02020603050405020304" pitchFamily="18" charset="0"/>
              </a:rPr>
              <a:t> Machado y Rodríguez (2015) afirma… o (Machado y Rodríguez, 2015, p._)</a:t>
            </a:r>
            <a:br>
              <a:rPr lang="es-MX" dirty="0">
                <a:latin typeface="Times New Roman" panose="02020603050405020304" pitchFamily="18" charset="0"/>
                <a:ea typeface="Times New Roman" panose="02020603050405020304" pitchFamily="18" charset="0"/>
                <a:cs typeface="Times New Roman" panose="02020603050405020304" pitchFamily="18" charset="0"/>
              </a:rPr>
            </a:br>
            <a:r>
              <a:rPr lang="es-MX" b="1" dirty="0">
                <a:latin typeface="Times New Roman" panose="02020603050405020304" pitchFamily="18" charset="0"/>
                <a:ea typeface="Times New Roman" panose="02020603050405020304" pitchFamily="18" charset="0"/>
                <a:cs typeface="Times New Roman" panose="02020603050405020304" pitchFamily="18" charset="0"/>
              </a:rPr>
              <a:t>Cuando se citan tres a cinco autores</a:t>
            </a:r>
            <a:r>
              <a:rPr lang="es-MX" dirty="0">
                <a:latin typeface="Times New Roman" panose="02020603050405020304" pitchFamily="18" charset="0"/>
                <a:ea typeface="Times New Roman" panose="02020603050405020304" pitchFamily="18" charset="0"/>
                <a:cs typeface="Times New Roman" panose="02020603050405020304" pitchFamily="18" charset="0"/>
              </a:rPr>
              <a:t>: cuando se citan por primera vez se nombran todos los apellidos, luego solo el primero y se agrega et al.</a:t>
            </a:r>
            <a:br>
              <a:rPr lang="es-MX" dirty="0">
                <a:latin typeface="Times New Roman" panose="02020603050405020304" pitchFamily="18" charset="0"/>
                <a:ea typeface="Times New Roman" panose="02020603050405020304" pitchFamily="18" charset="0"/>
                <a:cs typeface="Times New Roman" panose="02020603050405020304" pitchFamily="18" charset="0"/>
              </a:rPr>
            </a:br>
            <a:endParaRPr lang="es-MX"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es-MX" sz="2000" dirty="0">
                <a:latin typeface="Times New Roman" panose="02020603050405020304" pitchFamily="18" charset="0"/>
                <a:ea typeface="Times New Roman" panose="02020603050405020304" pitchFamily="18" charset="0"/>
                <a:cs typeface="Times New Roman" panose="02020603050405020304" pitchFamily="18" charset="0"/>
              </a:rPr>
              <a:t>Ejemplo:</a:t>
            </a:r>
            <a:br>
              <a:rPr lang="es-MX" sz="2000" dirty="0">
                <a:latin typeface="Times New Roman" panose="02020603050405020304" pitchFamily="18" charset="0"/>
                <a:ea typeface="Times New Roman" panose="02020603050405020304" pitchFamily="18" charset="0"/>
                <a:cs typeface="Times New Roman" panose="02020603050405020304" pitchFamily="18" charset="0"/>
              </a:rPr>
            </a:b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MX" i="1" dirty="0">
                <a:solidFill>
                  <a:schemeClr val="bg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Machado, Rodríguez, Álvarez y Martínez (2015) aseguran que… / En otros experimentos los autores encontraron que… (Machado et al.,  2015)</a:t>
            </a:r>
            <a:endParaRPr lang="es-MX" sz="1400" dirty="0">
              <a:solidFill>
                <a:schemeClr val="bg1">
                  <a:lumMod val="95000"/>
                  <a:lumOff val="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xmlns="" id="{6482CE55-AA5F-4F24-9631-A4207515038E}"/>
              </a:ext>
            </a:extLst>
          </p:cNvPr>
          <p:cNvSpPr/>
          <p:nvPr/>
        </p:nvSpPr>
        <p:spPr>
          <a:xfrm>
            <a:off x="4532185" y="770224"/>
            <a:ext cx="3328155" cy="436786"/>
          </a:xfrm>
          <a:prstGeom prst="rect">
            <a:avLst/>
          </a:prstGeom>
        </p:spPr>
        <p:txBody>
          <a:bodyPr wrap="none">
            <a:spAutoFit/>
          </a:bodyPr>
          <a:lstStyle/>
          <a:p>
            <a:pPr marL="342900" indent="-342900">
              <a:lnSpc>
                <a:spcPct val="107000"/>
              </a:lnSpc>
              <a:spcAft>
                <a:spcPts val="0"/>
              </a:spcAft>
              <a:buFont typeface="Wingdings" panose="05000000000000000000" pitchFamily="2" charset="2"/>
              <a:buChar char="Ø"/>
            </a:pPr>
            <a:r>
              <a:rPr lang="es-MX" sz="2200" dirty="0">
                <a:latin typeface="Times New Roman" panose="02020603050405020304" pitchFamily="18" charset="0"/>
                <a:ea typeface="Times New Roman" panose="02020603050405020304" pitchFamily="18" charset="0"/>
                <a:cs typeface="Times New Roman" panose="02020603050405020304" pitchFamily="18" charset="0"/>
              </a:rPr>
              <a:t>2.1 Otras formas de citar</a:t>
            </a:r>
            <a:endParaRPr lang="es-MX" sz="2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7" name="Rectangle 6">
            <a:extLst>
              <a:ext uri="{FF2B5EF4-FFF2-40B4-BE49-F238E27FC236}">
                <a16:creationId xmlns:a16="http://schemas.microsoft.com/office/drawing/2014/main" xmlns="" id="{0A0142B6-01DE-4A66-9526-DAD377F45090}"/>
              </a:ext>
            </a:extLst>
          </p:cNvPr>
          <p:cNvSpPr/>
          <p:nvPr/>
        </p:nvSpPr>
        <p:spPr>
          <a:xfrm>
            <a:off x="590550" y="5873374"/>
            <a:ext cx="11325226" cy="646331"/>
          </a:xfrm>
          <a:prstGeom prst="rect">
            <a:avLst/>
          </a:prstGeom>
        </p:spPr>
        <p:txBody>
          <a:bodyPr wrap="square">
            <a:spAutoFit/>
          </a:bodyPr>
          <a:lstStyle/>
          <a:p>
            <a:r>
              <a:rPr lang="es-MX" dirty="0">
                <a:latin typeface="Times New Roman" panose="02020603050405020304" pitchFamily="18" charset="0"/>
                <a:cs typeface="Times New Roman" panose="02020603050405020304" pitchFamily="18" charset="0"/>
                <a:hlinkClick r:id="rId2"/>
              </a:rPr>
              <a:t>https://www.oyejuanjo.com/2017/06/normas-apa-2017-sexta-edicion-pdf.html?fbclid=IwAR2q3LC_OTUr2hi35bIMVab6bRURcd9A5zkYUA6Ho5xiEVJUK9v9qRCev2Y</a:t>
            </a:r>
            <a:endParaRPr 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26163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xmlns="" id="{EB1145B5-1E29-4516-9F91-541351E0A35B}"/>
              </a:ext>
            </a:extLst>
          </p:cNvPr>
          <p:cNvGraphicFramePr>
            <a:graphicFrameLocks noGrp="1"/>
          </p:cNvGraphicFramePr>
          <p:nvPr>
            <p:extLst>
              <p:ext uri="{D42A27DB-BD31-4B8C-83A1-F6EECF244321}">
                <p14:modId xmlns:p14="http://schemas.microsoft.com/office/powerpoint/2010/main" val="2846419240"/>
              </p:ext>
            </p:extLst>
          </p:nvPr>
        </p:nvGraphicFramePr>
        <p:xfrm>
          <a:off x="3967316" y="1297859"/>
          <a:ext cx="3790335" cy="4719482"/>
        </p:xfrm>
        <a:graphic>
          <a:graphicData uri="http://schemas.openxmlformats.org/drawingml/2006/table">
            <a:tbl>
              <a:tblPr>
                <a:tableStyleId>{5C22544A-7EE6-4342-B048-85BDC9FD1C3A}</a:tableStyleId>
              </a:tblPr>
              <a:tblGrid>
                <a:gridCol w="1624705">
                  <a:extLst>
                    <a:ext uri="{9D8B030D-6E8A-4147-A177-3AD203B41FA5}">
                      <a16:colId xmlns:a16="http://schemas.microsoft.com/office/drawing/2014/main" xmlns="" val="1714055972"/>
                    </a:ext>
                  </a:extLst>
                </a:gridCol>
                <a:gridCol w="2165630">
                  <a:extLst>
                    <a:ext uri="{9D8B030D-6E8A-4147-A177-3AD203B41FA5}">
                      <a16:colId xmlns:a16="http://schemas.microsoft.com/office/drawing/2014/main" xmlns="" val="486361203"/>
                    </a:ext>
                  </a:extLst>
                </a:gridCol>
              </a:tblGrid>
              <a:tr h="429181">
                <a:tc>
                  <a:txBody>
                    <a:bodyPr/>
                    <a:lstStyle/>
                    <a:p>
                      <a:pPr>
                        <a:lnSpc>
                          <a:spcPct val="107000"/>
                        </a:lnSpc>
                        <a:spcAft>
                          <a:spcPts val="800"/>
                        </a:spcAft>
                      </a:pPr>
                      <a:r>
                        <a:rPr lang="es-MX" sz="1000">
                          <a:effectLst/>
                        </a:rPr>
                        <a:t>Abreviatura en español</a:t>
                      </a:r>
                      <a:endParaRPr lang="es-MX" sz="800">
                        <a:effectLst/>
                        <a:latin typeface="Calibri" panose="020F0502020204030204" pitchFamily="34" charset="0"/>
                        <a:ea typeface="Calibri" panose="020F0502020204030204" pitchFamily="34" charset="0"/>
                        <a:cs typeface="Times New Roman" panose="02020603050405020304" pitchFamily="18" charset="0"/>
                      </a:endParaRPr>
                    </a:p>
                  </a:txBody>
                  <a:tcPr marL="59930" marR="59930" marT="27874" marB="27874" anchor="ctr"/>
                </a:tc>
                <a:tc>
                  <a:txBody>
                    <a:bodyPr/>
                    <a:lstStyle/>
                    <a:p>
                      <a:pPr>
                        <a:lnSpc>
                          <a:spcPct val="107000"/>
                        </a:lnSpc>
                        <a:spcAft>
                          <a:spcPts val="800"/>
                        </a:spcAft>
                      </a:pPr>
                      <a:r>
                        <a:rPr lang="es-MX" sz="1000">
                          <a:effectLst/>
                        </a:rPr>
                        <a:t>Significado de abreviatura</a:t>
                      </a:r>
                      <a:endParaRPr lang="es-MX" sz="800">
                        <a:effectLst/>
                        <a:latin typeface="Calibri" panose="020F0502020204030204" pitchFamily="34" charset="0"/>
                        <a:ea typeface="Calibri" panose="020F0502020204030204" pitchFamily="34" charset="0"/>
                        <a:cs typeface="Times New Roman" panose="02020603050405020304" pitchFamily="18" charset="0"/>
                      </a:endParaRPr>
                    </a:p>
                  </a:txBody>
                  <a:tcPr marL="59930" marR="59930" marT="27874" marB="27874" anchor="ctr"/>
                </a:tc>
                <a:extLst>
                  <a:ext uri="{0D108BD9-81ED-4DB2-BD59-A6C34878D82A}">
                    <a16:rowId xmlns:a16="http://schemas.microsoft.com/office/drawing/2014/main" xmlns="" val="1061857492"/>
                  </a:ext>
                </a:extLst>
              </a:tr>
              <a:tr h="241320">
                <a:tc>
                  <a:txBody>
                    <a:bodyPr/>
                    <a:lstStyle/>
                    <a:p>
                      <a:pPr>
                        <a:lnSpc>
                          <a:spcPct val="107000"/>
                        </a:lnSpc>
                        <a:spcAft>
                          <a:spcPts val="800"/>
                        </a:spcAft>
                      </a:pPr>
                      <a:r>
                        <a:rPr lang="es-MX" sz="1000">
                          <a:effectLst/>
                        </a:rPr>
                        <a:t>cap.</a:t>
                      </a:r>
                      <a:endParaRPr lang="es-MX" sz="800">
                        <a:effectLst/>
                        <a:latin typeface="Calibri" panose="020F0502020204030204" pitchFamily="34" charset="0"/>
                        <a:ea typeface="Calibri" panose="020F0502020204030204" pitchFamily="34" charset="0"/>
                        <a:cs typeface="Times New Roman" panose="02020603050405020304" pitchFamily="18" charset="0"/>
                      </a:endParaRPr>
                    </a:p>
                  </a:txBody>
                  <a:tcPr marL="59930" marR="59930" marT="27874" marB="27874" anchor="ctr"/>
                </a:tc>
                <a:tc>
                  <a:txBody>
                    <a:bodyPr/>
                    <a:lstStyle/>
                    <a:p>
                      <a:pPr>
                        <a:lnSpc>
                          <a:spcPct val="107000"/>
                        </a:lnSpc>
                        <a:spcAft>
                          <a:spcPts val="800"/>
                        </a:spcAft>
                      </a:pPr>
                      <a:r>
                        <a:rPr lang="es-MX" sz="1000" dirty="0">
                          <a:effectLst/>
                        </a:rPr>
                        <a:t>Capítulo</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9930" marR="59930" marT="27874" marB="27874" anchor="ctr"/>
                </a:tc>
                <a:extLst>
                  <a:ext uri="{0D108BD9-81ED-4DB2-BD59-A6C34878D82A}">
                    <a16:rowId xmlns:a16="http://schemas.microsoft.com/office/drawing/2014/main" xmlns="" val="2561554271"/>
                  </a:ext>
                </a:extLst>
              </a:tr>
              <a:tr h="241320">
                <a:tc>
                  <a:txBody>
                    <a:bodyPr/>
                    <a:lstStyle/>
                    <a:p>
                      <a:pPr>
                        <a:lnSpc>
                          <a:spcPct val="107000"/>
                        </a:lnSpc>
                        <a:spcAft>
                          <a:spcPts val="800"/>
                        </a:spcAft>
                      </a:pPr>
                      <a:r>
                        <a:rPr lang="es-MX" sz="1000">
                          <a:effectLst/>
                        </a:rPr>
                        <a:t>Ed.</a:t>
                      </a:r>
                      <a:endParaRPr lang="es-MX" sz="800">
                        <a:effectLst/>
                        <a:latin typeface="Calibri" panose="020F0502020204030204" pitchFamily="34" charset="0"/>
                        <a:ea typeface="Calibri" panose="020F0502020204030204" pitchFamily="34" charset="0"/>
                        <a:cs typeface="Times New Roman" panose="02020603050405020304" pitchFamily="18" charset="0"/>
                      </a:endParaRPr>
                    </a:p>
                  </a:txBody>
                  <a:tcPr marL="59930" marR="59930" marT="27874" marB="27874" anchor="ctr"/>
                </a:tc>
                <a:tc>
                  <a:txBody>
                    <a:bodyPr/>
                    <a:lstStyle/>
                    <a:p>
                      <a:pPr>
                        <a:lnSpc>
                          <a:spcPct val="107000"/>
                        </a:lnSpc>
                        <a:spcAft>
                          <a:spcPts val="800"/>
                        </a:spcAft>
                      </a:pPr>
                      <a:r>
                        <a:rPr lang="es-MX" sz="1000">
                          <a:effectLst/>
                        </a:rPr>
                        <a:t>Editor</a:t>
                      </a:r>
                      <a:endParaRPr lang="es-MX" sz="800">
                        <a:effectLst/>
                        <a:latin typeface="Calibri" panose="020F0502020204030204" pitchFamily="34" charset="0"/>
                        <a:ea typeface="Calibri" panose="020F0502020204030204" pitchFamily="34" charset="0"/>
                        <a:cs typeface="Times New Roman" panose="02020603050405020304" pitchFamily="18" charset="0"/>
                      </a:endParaRPr>
                    </a:p>
                  </a:txBody>
                  <a:tcPr marL="59930" marR="59930" marT="27874" marB="27874" anchor="ctr"/>
                </a:tc>
                <a:extLst>
                  <a:ext uri="{0D108BD9-81ED-4DB2-BD59-A6C34878D82A}">
                    <a16:rowId xmlns:a16="http://schemas.microsoft.com/office/drawing/2014/main" xmlns="" val="92648525"/>
                  </a:ext>
                </a:extLst>
              </a:tr>
              <a:tr h="241320">
                <a:tc>
                  <a:txBody>
                    <a:bodyPr/>
                    <a:lstStyle/>
                    <a:p>
                      <a:pPr>
                        <a:lnSpc>
                          <a:spcPct val="107000"/>
                        </a:lnSpc>
                        <a:spcAft>
                          <a:spcPts val="800"/>
                        </a:spcAft>
                      </a:pPr>
                      <a:r>
                        <a:rPr lang="es-MX" sz="1000">
                          <a:effectLst/>
                        </a:rPr>
                        <a:t>Eds.</a:t>
                      </a:r>
                      <a:endParaRPr lang="es-MX" sz="800">
                        <a:effectLst/>
                        <a:latin typeface="Calibri" panose="020F0502020204030204" pitchFamily="34" charset="0"/>
                        <a:ea typeface="Calibri" panose="020F0502020204030204" pitchFamily="34" charset="0"/>
                        <a:cs typeface="Times New Roman" panose="02020603050405020304" pitchFamily="18" charset="0"/>
                      </a:endParaRPr>
                    </a:p>
                  </a:txBody>
                  <a:tcPr marL="59930" marR="59930" marT="27874" marB="27874" anchor="ctr"/>
                </a:tc>
                <a:tc>
                  <a:txBody>
                    <a:bodyPr/>
                    <a:lstStyle/>
                    <a:p>
                      <a:pPr>
                        <a:lnSpc>
                          <a:spcPct val="107000"/>
                        </a:lnSpc>
                        <a:spcAft>
                          <a:spcPts val="800"/>
                        </a:spcAft>
                      </a:pPr>
                      <a:r>
                        <a:rPr lang="es-MX" sz="1000">
                          <a:effectLst/>
                        </a:rPr>
                        <a:t>Editores</a:t>
                      </a:r>
                      <a:endParaRPr lang="es-MX" sz="800">
                        <a:effectLst/>
                        <a:latin typeface="Calibri" panose="020F0502020204030204" pitchFamily="34" charset="0"/>
                        <a:ea typeface="Calibri" panose="020F0502020204030204" pitchFamily="34" charset="0"/>
                        <a:cs typeface="Times New Roman" panose="02020603050405020304" pitchFamily="18" charset="0"/>
                      </a:endParaRPr>
                    </a:p>
                  </a:txBody>
                  <a:tcPr marL="59930" marR="59930" marT="27874" marB="27874" anchor="ctr"/>
                </a:tc>
                <a:extLst>
                  <a:ext uri="{0D108BD9-81ED-4DB2-BD59-A6C34878D82A}">
                    <a16:rowId xmlns:a16="http://schemas.microsoft.com/office/drawing/2014/main" xmlns="" val="651344140"/>
                  </a:ext>
                </a:extLst>
              </a:tr>
              <a:tr h="241320">
                <a:tc>
                  <a:txBody>
                    <a:bodyPr/>
                    <a:lstStyle/>
                    <a:p>
                      <a:pPr>
                        <a:lnSpc>
                          <a:spcPct val="107000"/>
                        </a:lnSpc>
                        <a:spcAft>
                          <a:spcPts val="800"/>
                        </a:spcAft>
                      </a:pPr>
                      <a:r>
                        <a:rPr lang="es-MX" sz="1000">
                          <a:effectLst/>
                        </a:rPr>
                        <a:t>ed.</a:t>
                      </a:r>
                      <a:endParaRPr lang="es-MX" sz="800">
                        <a:effectLst/>
                        <a:latin typeface="Calibri" panose="020F0502020204030204" pitchFamily="34" charset="0"/>
                        <a:ea typeface="Calibri" panose="020F0502020204030204" pitchFamily="34" charset="0"/>
                        <a:cs typeface="Times New Roman" panose="02020603050405020304" pitchFamily="18" charset="0"/>
                      </a:endParaRPr>
                    </a:p>
                  </a:txBody>
                  <a:tcPr marL="59930" marR="59930" marT="27874" marB="27874" anchor="ctr"/>
                </a:tc>
                <a:tc>
                  <a:txBody>
                    <a:bodyPr/>
                    <a:lstStyle/>
                    <a:p>
                      <a:pPr>
                        <a:lnSpc>
                          <a:spcPct val="107000"/>
                        </a:lnSpc>
                        <a:spcAft>
                          <a:spcPts val="800"/>
                        </a:spcAft>
                      </a:pPr>
                      <a:r>
                        <a:rPr lang="es-MX" sz="1000">
                          <a:effectLst/>
                        </a:rPr>
                        <a:t>Edición</a:t>
                      </a:r>
                      <a:endParaRPr lang="es-MX" sz="800">
                        <a:effectLst/>
                        <a:latin typeface="Calibri" panose="020F0502020204030204" pitchFamily="34" charset="0"/>
                        <a:ea typeface="Calibri" panose="020F0502020204030204" pitchFamily="34" charset="0"/>
                        <a:cs typeface="Times New Roman" panose="02020603050405020304" pitchFamily="18" charset="0"/>
                      </a:endParaRPr>
                    </a:p>
                  </a:txBody>
                  <a:tcPr marL="59930" marR="59930" marT="27874" marB="27874" anchor="ctr"/>
                </a:tc>
                <a:extLst>
                  <a:ext uri="{0D108BD9-81ED-4DB2-BD59-A6C34878D82A}">
                    <a16:rowId xmlns:a16="http://schemas.microsoft.com/office/drawing/2014/main" xmlns="" val="3768818625"/>
                  </a:ext>
                </a:extLst>
              </a:tr>
              <a:tr h="241320">
                <a:tc>
                  <a:txBody>
                    <a:bodyPr/>
                    <a:lstStyle/>
                    <a:p>
                      <a:pPr>
                        <a:lnSpc>
                          <a:spcPct val="107000"/>
                        </a:lnSpc>
                        <a:spcAft>
                          <a:spcPts val="800"/>
                        </a:spcAft>
                      </a:pPr>
                      <a:r>
                        <a:rPr lang="es-MX" sz="1000">
                          <a:effectLst/>
                        </a:rPr>
                        <a:t>2da ed.</a:t>
                      </a:r>
                      <a:endParaRPr lang="es-MX" sz="800">
                        <a:effectLst/>
                        <a:latin typeface="Calibri" panose="020F0502020204030204" pitchFamily="34" charset="0"/>
                        <a:ea typeface="Calibri" panose="020F0502020204030204" pitchFamily="34" charset="0"/>
                        <a:cs typeface="Times New Roman" panose="02020603050405020304" pitchFamily="18" charset="0"/>
                      </a:endParaRPr>
                    </a:p>
                  </a:txBody>
                  <a:tcPr marL="59930" marR="59930" marT="27874" marB="27874" anchor="ctr"/>
                </a:tc>
                <a:tc>
                  <a:txBody>
                    <a:bodyPr/>
                    <a:lstStyle/>
                    <a:p>
                      <a:pPr>
                        <a:lnSpc>
                          <a:spcPct val="107000"/>
                        </a:lnSpc>
                        <a:spcAft>
                          <a:spcPts val="800"/>
                        </a:spcAft>
                      </a:pPr>
                      <a:r>
                        <a:rPr lang="es-MX" sz="1000">
                          <a:effectLst/>
                        </a:rPr>
                        <a:t>Segunda Edición</a:t>
                      </a:r>
                      <a:endParaRPr lang="es-MX" sz="800">
                        <a:effectLst/>
                        <a:latin typeface="Calibri" panose="020F0502020204030204" pitchFamily="34" charset="0"/>
                        <a:ea typeface="Calibri" panose="020F0502020204030204" pitchFamily="34" charset="0"/>
                        <a:cs typeface="Times New Roman" panose="02020603050405020304" pitchFamily="18" charset="0"/>
                      </a:endParaRPr>
                    </a:p>
                  </a:txBody>
                  <a:tcPr marL="59930" marR="59930" marT="27874" marB="27874" anchor="ctr"/>
                </a:tc>
                <a:extLst>
                  <a:ext uri="{0D108BD9-81ED-4DB2-BD59-A6C34878D82A}">
                    <a16:rowId xmlns:a16="http://schemas.microsoft.com/office/drawing/2014/main" xmlns="" val="845106305"/>
                  </a:ext>
                </a:extLst>
              </a:tr>
              <a:tr h="241320">
                <a:tc>
                  <a:txBody>
                    <a:bodyPr/>
                    <a:lstStyle/>
                    <a:p>
                      <a:pPr>
                        <a:lnSpc>
                          <a:spcPct val="107000"/>
                        </a:lnSpc>
                        <a:spcAft>
                          <a:spcPts val="800"/>
                        </a:spcAft>
                      </a:pPr>
                      <a:r>
                        <a:rPr lang="es-MX" sz="1000">
                          <a:effectLst/>
                        </a:rPr>
                        <a:t>Ed. rev.</a:t>
                      </a:r>
                      <a:endParaRPr lang="es-MX" sz="800">
                        <a:effectLst/>
                        <a:latin typeface="Calibri" panose="020F0502020204030204" pitchFamily="34" charset="0"/>
                        <a:ea typeface="Calibri" panose="020F0502020204030204" pitchFamily="34" charset="0"/>
                        <a:cs typeface="Times New Roman" panose="02020603050405020304" pitchFamily="18" charset="0"/>
                      </a:endParaRPr>
                    </a:p>
                  </a:txBody>
                  <a:tcPr marL="59930" marR="59930" marT="27874" marB="27874" anchor="ctr"/>
                </a:tc>
                <a:tc>
                  <a:txBody>
                    <a:bodyPr/>
                    <a:lstStyle/>
                    <a:p>
                      <a:pPr>
                        <a:lnSpc>
                          <a:spcPct val="107000"/>
                        </a:lnSpc>
                        <a:spcAft>
                          <a:spcPts val="800"/>
                        </a:spcAft>
                      </a:pPr>
                      <a:r>
                        <a:rPr lang="es-MX" sz="1000">
                          <a:effectLst/>
                        </a:rPr>
                        <a:t>Edición revisada</a:t>
                      </a:r>
                      <a:endParaRPr lang="es-MX" sz="800">
                        <a:effectLst/>
                        <a:latin typeface="Calibri" panose="020F0502020204030204" pitchFamily="34" charset="0"/>
                        <a:ea typeface="Calibri" panose="020F0502020204030204" pitchFamily="34" charset="0"/>
                        <a:cs typeface="Times New Roman" panose="02020603050405020304" pitchFamily="18" charset="0"/>
                      </a:endParaRPr>
                    </a:p>
                  </a:txBody>
                  <a:tcPr marL="59930" marR="59930" marT="27874" marB="27874" anchor="ctr"/>
                </a:tc>
                <a:extLst>
                  <a:ext uri="{0D108BD9-81ED-4DB2-BD59-A6C34878D82A}">
                    <a16:rowId xmlns:a16="http://schemas.microsoft.com/office/drawing/2014/main" xmlns="" val="3849442840"/>
                  </a:ext>
                </a:extLst>
              </a:tr>
              <a:tr h="241320">
                <a:tc>
                  <a:txBody>
                    <a:bodyPr/>
                    <a:lstStyle/>
                    <a:p>
                      <a:pPr>
                        <a:lnSpc>
                          <a:spcPct val="107000"/>
                        </a:lnSpc>
                        <a:spcAft>
                          <a:spcPts val="800"/>
                        </a:spcAft>
                      </a:pPr>
                      <a:r>
                        <a:rPr lang="es-MX" sz="1000">
                          <a:effectLst/>
                        </a:rPr>
                        <a:t>Inf. téc.</a:t>
                      </a:r>
                      <a:endParaRPr lang="es-MX" sz="800">
                        <a:effectLst/>
                        <a:latin typeface="Calibri" panose="020F0502020204030204" pitchFamily="34" charset="0"/>
                        <a:ea typeface="Calibri" panose="020F0502020204030204" pitchFamily="34" charset="0"/>
                        <a:cs typeface="Times New Roman" panose="02020603050405020304" pitchFamily="18" charset="0"/>
                      </a:endParaRPr>
                    </a:p>
                  </a:txBody>
                  <a:tcPr marL="59930" marR="59930" marT="27874" marB="27874" anchor="ctr"/>
                </a:tc>
                <a:tc>
                  <a:txBody>
                    <a:bodyPr/>
                    <a:lstStyle/>
                    <a:p>
                      <a:pPr>
                        <a:lnSpc>
                          <a:spcPct val="107000"/>
                        </a:lnSpc>
                        <a:spcAft>
                          <a:spcPts val="800"/>
                        </a:spcAft>
                      </a:pPr>
                      <a:r>
                        <a:rPr lang="es-MX" sz="1000">
                          <a:effectLst/>
                        </a:rPr>
                        <a:t>Informe técnico</a:t>
                      </a:r>
                      <a:endParaRPr lang="es-MX" sz="800">
                        <a:effectLst/>
                        <a:latin typeface="Calibri" panose="020F0502020204030204" pitchFamily="34" charset="0"/>
                        <a:ea typeface="Calibri" panose="020F0502020204030204" pitchFamily="34" charset="0"/>
                        <a:cs typeface="Times New Roman" panose="02020603050405020304" pitchFamily="18" charset="0"/>
                      </a:endParaRPr>
                    </a:p>
                  </a:txBody>
                  <a:tcPr marL="59930" marR="59930" marT="27874" marB="27874" anchor="ctr"/>
                </a:tc>
                <a:extLst>
                  <a:ext uri="{0D108BD9-81ED-4DB2-BD59-A6C34878D82A}">
                    <a16:rowId xmlns:a16="http://schemas.microsoft.com/office/drawing/2014/main" xmlns="" val="4237756506"/>
                  </a:ext>
                </a:extLst>
              </a:tr>
              <a:tr h="241320">
                <a:tc>
                  <a:txBody>
                    <a:bodyPr/>
                    <a:lstStyle/>
                    <a:p>
                      <a:pPr>
                        <a:lnSpc>
                          <a:spcPct val="107000"/>
                        </a:lnSpc>
                        <a:spcAft>
                          <a:spcPts val="800"/>
                        </a:spcAft>
                      </a:pPr>
                      <a:r>
                        <a:rPr lang="es-MX" sz="1000">
                          <a:effectLst/>
                        </a:rPr>
                        <a:t>No.</a:t>
                      </a:r>
                      <a:endParaRPr lang="es-MX" sz="800">
                        <a:effectLst/>
                        <a:latin typeface="Calibri" panose="020F0502020204030204" pitchFamily="34" charset="0"/>
                        <a:ea typeface="Calibri" panose="020F0502020204030204" pitchFamily="34" charset="0"/>
                        <a:cs typeface="Times New Roman" panose="02020603050405020304" pitchFamily="18" charset="0"/>
                      </a:endParaRPr>
                    </a:p>
                  </a:txBody>
                  <a:tcPr marL="59930" marR="59930" marT="27874" marB="27874" anchor="ctr"/>
                </a:tc>
                <a:tc>
                  <a:txBody>
                    <a:bodyPr/>
                    <a:lstStyle/>
                    <a:p>
                      <a:pPr>
                        <a:lnSpc>
                          <a:spcPct val="107000"/>
                        </a:lnSpc>
                        <a:spcAft>
                          <a:spcPts val="800"/>
                        </a:spcAft>
                      </a:pPr>
                      <a:r>
                        <a:rPr lang="es-MX" sz="1000">
                          <a:effectLst/>
                        </a:rPr>
                        <a:t>Número</a:t>
                      </a:r>
                      <a:endParaRPr lang="es-MX" sz="800">
                        <a:effectLst/>
                        <a:latin typeface="Calibri" panose="020F0502020204030204" pitchFamily="34" charset="0"/>
                        <a:ea typeface="Calibri" panose="020F0502020204030204" pitchFamily="34" charset="0"/>
                        <a:cs typeface="Times New Roman" panose="02020603050405020304" pitchFamily="18" charset="0"/>
                      </a:endParaRPr>
                    </a:p>
                  </a:txBody>
                  <a:tcPr marL="59930" marR="59930" marT="27874" marB="27874" anchor="ctr"/>
                </a:tc>
                <a:extLst>
                  <a:ext uri="{0D108BD9-81ED-4DB2-BD59-A6C34878D82A}">
                    <a16:rowId xmlns:a16="http://schemas.microsoft.com/office/drawing/2014/main" xmlns="" val="2620351896"/>
                  </a:ext>
                </a:extLst>
              </a:tr>
              <a:tr h="241320">
                <a:tc>
                  <a:txBody>
                    <a:bodyPr/>
                    <a:lstStyle/>
                    <a:p>
                      <a:pPr>
                        <a:lnSpc>
                          <a:spcPct val="107000"/>
                        </a:lnSpc>
                        <a:spcAft>
                          <a:spcPts val="800"/>
                        </a:spcAft>
                      </a:pPr>
                      <a:r>
                        <a:rPr lang="es-MX" sz="1000">
                          <a:effectLst/>
                        </a:rPr>
                        <a:t>p.</a:t>
                      </a:r>
                      <a:endParaRPr lang="es-MX" sz="800">
                        <a:effectLst/>
                        <a:latin typeface="Calibri" panose="020F0502020204030204" pitchFamily="34" charset="0"/>
                        <a:ea typeface="Calibri" panose="020F0502020204030204" pitchFamily="34" charset="0"/>
                        <a:cs typeface="Times New Roman" panose="02020603050405020304" pitchFamily="18" charset="0"/>
                      </a:endParaRPr>
                    </a:p>
                  </a:txBody>
                  <a:tcPr marL="59930" marR="59930" marT="27874" marB="27874" anchor="ctr"/>
                </a:tc>
                <a:tc>
                  <a:txBody>
                    <a:bodyPr/>
                    <a:lstStyle/>
                    <a:p>
                      <a:pPr>
                        <a:lnSpc>
                          <a:spcPct val="107000"/>
                        </a:lnSpc>
                        <a:spcAft>
                          <a:spcPts val="800"/>
                        </a:spcAft>
                      </a:pPr>
                      <a:r>
                        <a:rPr lang="es-MX" sz="1000">
                          <a:effectLst/>
                        </a:rPr>
                        <a:t>Página (Ejemplo: p. 8)</a:t>
                      </a:r>
                      <a:endParaRPr lang="es-MX" sz="800">
                        <a:effectLst/>
                        <a:latin typeface="Calibri" panose="020F0502020204030204" pitchFamily="34" charset="0"/>
                        <a:ea typeface="Calibri" panose="020F0502020204030204" pitchFamily="34" charset="0"/>
                        <a:cs typeface="Times New Roman" panose="02020603050405020304" pitchFamily="18" charset="0"/>
                      </a:endParaRPr>
                    </a:p>
                  </a:txBody>
                  <a:tcPr marL="59930" marR="59930" marT="27874" marB="27874" anchor="ctr"/>
                </a:tc>
                <a:extLst>
                  <a:ext uri="{0D108BD9-81ED-4DB2-BD59-A6C34878D82A}">
                    <a16:rowId xmlns:a16="http://schemas.microsoft.com/office/drawing/2014/main" xmlns="" val="335202366"/>
                  </a:ext>
                </a:extLst>
              </a:tr>
              <a:tr h="429181">
                <a:tc>
                  <a:txBody>
                    <a:bodyPr/>
                    <a:lstStyle/>
                    <a:p>
                      <a:pPr>
                        <a:lnSpc>
                          <a:spcPct val="107000"/>
                        </a:lnSpc>
                        <a:spcAft>
                          <a:spcPts val="800"/>
                        </a:spcAft>
                      </a:pPr>
                      <a:r>
                        <a:rPr lang="es-MX" sz="1000">
                          <a:effectLst/>
                        </a:rPr>
                        <a:t>pp.</a:t>
                      </a:r>
                      <a:endParaRPr lang="es-MX" sz="800">
                        <a:effectLst/>
                        <a:latin typeface="Calibri" panose="020F0502020204030204" pitchFamily="34" charset="0"/>
                        <a:ea typeface="Calibri" panose="020F0502020204030204" pitchFamily="34" charset="0"/>
                        <a:cs typeface="Times New Roman" panose="02020603050405020304" pitchFamily="18" charset="0"/>
                      </a:endParaRPr>
                    </a:p>
                  </a:txBody>
                  <a:tcPr marL="59930" marR="59930" marT="27874" marB="27874" anchor="ctr"/>
                </a:tc>
                <a:tc>
                  <a:txBody>
                    <a:bodyPr/>
                    <a:lstStyle/>
                    <a:p>
                      <a:pPr>
                        <a:lnSpc>
                          <a:spcPct val="107000"/>
                        </a:lnSpc>
                        <a:spcAft>
                          <a:spcPts val="800"/>
                        </a:spcAft>
                      </a:pPr>
                      <a:r>
                        <a:rPr lang="es-MX" sz="1000">
                          <a:effectLst/>
                        </a:rPr>
                        <a:t>Páginas (Ejemplo: pp. 30 – 67)</a:t>
                      </a:r>
                      <a:endParaRPr lang="es-MX" sz="800">
                        <a:effectLst/>
                        <a:latin typeface="Calibri" panose="020F0502020204030204" pitchFamily="34" charset="0"/>
                        <a:ea typeface="Calibri" panose="020F0502020204030204" pitchFamily="34" charset="0"/>
                        <a:cs typeface="Times New Roman" panose="02020603050405020304" pitchFamily="18" charset="0"/>
                      </a:endParaRPr>
                    </a:p>
                  </a:txBody>
                  <a:tcPr marL="59930" marR="59930" marT="27874" marB="27874" anchor="ctr"/>
                </a:tc>
                <a:extLst>
                  <a:ext uri="{0D108BD9-81ED-4DB2-BD59-A6C34878D82A}">
                    <a16:rowId xmlns:a16="http://schemas.microsoft.com/office/drawing/2014/main" xmlns="" val="689299710"/>
                  </a:ext>
                </a:extLst>
              </a:tr>
              <a:tr h="241320">
                <a:tc>
                  <a:txBody>
                    <a:bodyPr/>
                    <a:lstStyle/>
                    <a:p>
                      <a:pPr>
                        <a:lnSpc>
                          <a:spcPct val="107000"/>
                        </a:lnSpc>
                        <a:spcAft>
                          <a:spcPts val="800"/>
                        </a:spcAft>
                      </a:pPr>
                      <a:r>
                        <a:rPr lang="es-MX" sz="1000">
                          <a:effectLst/>
                        </a:rPr>
                        <a:t>pte.</a:t>
                      </a:r>
                      <a:endParaRPr lang="es-MX" sz="800">
                        <a:effectLst/>
                        <a:latin typeface="Calibri" panose="020F0502020204030204" pitchFamily="34" charset="0"/>
                        <a:ea typeface="Calibri" panose="020F0502020204030204" pitchFamily="34" charset="0"/>
                        <a:cs typeface="Times New Roman" panose="02020603050405020304" pitchFamily="18" charset="0"/>
                      </a:endParaRPr>
                    </a:p>
                  </a:txBody>
                  <a:tcPr marL="59930" marR="59930" marT="27874" marB="27874" anchor="ctr"/>
                </a:tc>
                <a:tc>
                  <a:txBody>
                    <a:bodyPr/>
                    <a:lstStyle/>
                    <a:p>
                      <a:pPr>
                        <a:lnSpc>
                          <a:spcPct val="107000"/>
                        </a:lnSpc>
                        <a:spcAft>
                          <a:spcPts val="800"/>
                        </a:spcAft>
                      </a:pPr>
                      <a:r>
                        <a:rPr lang="es-MX" sz="1000">
                          <a:effectLst/>
                        </a:rPr>
                        <a:t>Parte</a:t>
                      </a:r>
                      <a:endParaRPr lang="es-MX" sz="800">
                        <a:effectLst/>
                        <a:latin typeface="Calibri" panose="020F0502020204030204" pitchFamily="34" charset="0"/>
                        <a:ea typeface="Calibri" panose="020F0502020204030204" pitchFamily="34" charset="0"/>
                        <a:cs typeface="Times New Roman" panose="02020603050405020304" pitchFamily="18" charset="0"/>
                      </a:endParaRPr>
                    </a:p>
                  </a:txBody>
                  <a:tcPr marL="59930" marR="59930" marT="27874" marB="27874" anchor="ctr"/>
                </a:tc>
                <a:extLst>
                  <a:ext uri="{0D108BD9-81ED-4DB2-BD59-A6C34878D82A}">
                    <a16:rowId xmlns:a16="http://schemas.microsoft.com/office/drawing/2014/main" xmlns="" val="2894266533"/>
                  </a:ext>
                </a:extLst>
              </a:tr>
              <a:tr h="241320">
                <a:tc>
                  <a:txBody>
                    <a:bodyPr/>
                    <a:lstStyle/>
                    <a:p>
                      <a:pPr>
                        <a:lnSpc>
                          <a:spcPct val="107000"/>
                        </a:lnSpc>
                        <a:spcAft>
                          <a:spcPts val="800"/>
                        </a:spcAft>
                      </a:pPr>
                      <a:r>
                        <a:rPr lang="es-MX" sz="1000">
                          <a:effectLst/>
                        </a:rPr>
                        <a:t>s.f.</a:t>
                      </a:r>
                      <a:endParaRPr lang="es-MX" sz="800">
                        <a:effectLst/>
                        <a:latin typeface="Calibri" panose="020F0502020204030204" pitchFamily="34" charset="0"/>
                        <a:ea typeface="Calibri" panose="020F0502020204030204" pitchFamily="34" charset="0"/>
                        <a:cs typeface="Times New Roman" panose="02020603050405020304" pitchFamily="18" charset="0"/>
                      </a:endParaRPr>
                    </a:p>
                  </a:txBody>
                  <a:tcPr marL="59930" marR="59930" marT="27874" marB="27874" anchor="ctr"/>
                </a:tc>
                <a:tc>
                  <a:txBody>
                    <a:bodyPr/>
                    <a:lstStyle/>
                    <a:p>
                      <a:pPr>
                        <a:lnSpc>
                          <a:spcPct val="107000"/>
                        </a:lnSpc>
                        <a:spcAft>
                          <a:spcPts val="800"/>
                        </a:spcAft>
                      </a:pPr>
                      <a:r>
                        <a:rPr lang="es-MX" sz="1000">
                          <a:effectLst/>
                        </a:rPr>
                        <a:t>Sin fecha</a:t>
                      </a:r>
                      <a:endParaRPr lang="es-MX" sz="800">
                        <a:effectLst/>
                        <a:latin typeface="Calibri" panose="020F0502020204030204" pitchFamily="34" charset="0"/>
                        <a:ea typeface="Calibri" panose="020F0502020204030204" pitchFamily="34" charset="0"/>
                        <a:cs typeface="Times New Roman" panose="02020603050405020304" pitchFamily="18" charset="0"/>
                      </a:endParaRPr>
                    </a:p>
                  </a:txBody>
                  <a:tcPr marL="59930" marR="59930" marT="27874" marB="27874" anchor="ctr"/>
                </a:tc>
                <a:extLst>
                  <a:ext uri="{0D108BD9-81ED-4DB2-BD59-A6C34878D82A}">
                    <a16:rowId xmlns:a16="http://schemas.microsoft.com/office/drawing/2014/main" xmlns="" val="859558766"/>
                  </a:ext>
                </a:extLst>
              </a:tr>
              <a:tr h="241320">
                <a:tc>
                  <a:txBody>
                    <a:bodyPr/>
                    <a:lstStyle/>
                    <a:p>
                      <a:pPr>
                        <a:lnSpc>
                          <a:spcPct val="107000"/>
                        </a:lnSpc>
                        <a:spcAft>
                          <a:spcPts val="800"/>
                        </a:spcAft>
                      </a:pPr>
                      <a:r>
                        <a:rPr lang="es-MX" sz="1000">
                          <a:effectLst/>
                        </a:rPr>
                        <a:t>Supl.</a:t>
                      </a:r>
                      <a:endParaRPr lang="es-MX" sz="800">
                        <a:effectLst/>
                        <a:latin typeface="Calibri" panose="020F0502020204030204" pitchFamily="34" charset="0"/>
                        <a:ea typeface="Calibri" panose="020F0502020204030204" pitchFamily="34" charset="0"/>
                        <a:cs typeface="Times New Roman" panose="02020603050405020304" pitchFamily="18" charset="0"/>
                      </a:endParaRPr>
                    </a:p>
                  </a:txBody>
                  <a:tcPr marL="59930" marR="59930" marT="27874" marB="27874" anchor="ctr"/>
                </a:tc>
                <a:tc>
                  <a:txBody>
                    <a:bodyPr/>
                    <a:lstStyle/>
                    <a:p>
                      <a:pPr>
                        <a:lnSpc>
                          <a:spcPct val="107000"/>
                        </a:lnSpc>
                        <a:spcAft>
                          <a:spcPts val="800"/>
                        </a:spcAft>
                      </a:pPr>
                      <a:r>
                        <a:rPr lang="es-MX" sz="1000">
                          <a:effectLst/>
                        </a:rPr>
                        <a:t>Suplemento</a:t>
                      </a:r>
                      <a:endParaRPr lang="es-MX" sz="800">
                        <a:effectLst/>
                        <a:latin typeface="Calibri" panose="020F0502020204030204" pitchFamily="34" charset="0"/>
                        <a:ea typeface="Calibri" panose="020F0502020204030204" pitchFamily="34" charset="0"/>
                        <a:cs typeface="Times New Roman" panose="02020603050405020304" pitchFamily="18" charset="0"/>
                      </a:endParaRPr>
                    </a:p>
                  </a:txBody>
                  <a:tcPr marL="59930" marR="59930" marT="27874" marB="27874" anchor="ctr"/>
                </a:tc>
                <a:extLst>
                  <a:ext uri="{0D108BD9-81ED-4DB2-BD59-A6C34878D82A}">
                    <a16:rowId xmlns:a16="http://schemas.microsoft.com/office/drawing/2014/main" xmlns="" val="3432360917"/>
                  </a:ext>
                </a:extLst>
              </a:tr>
              <a:tr h="241320">
                <a:tc>
                  <a:txBody>
                    <a:bodyPr/>
                    <a:lstStyle/>
                    <a:p>
                      <a:pPr>
                        <a:lnSpc>
                          <a:spcPct val="107000"/>
                        </a:lnSpc>
                        <a:spcAft>
                          <a:spcPts val="800"/>
                        </a:spcAft>
                      </a:pPr>
                      <a:r>
                        <a:rPr lang="es-MX" sz="1000">
                          <a:effectLst/>
                        </a:rPr>
                        <a:t>Trad.</a:t>
                      </a:r>
                      <a:endParaRPr lang="es-MX" sz="800">
                        <a:effectLst/>
                        <a:latin typeface="Calibri" panose="020F0502020204030204" pitchFamily="34" charset="0"/>
                        <a:ea typeface="Calibri" panose="020F0502020204030204" pitchFamily="34" charset="0"/>
                        <a:cs typeface="Times New Roman" panose="02020603050405020304" pitchFamily="18" charset="0"/>
                      </a:endParaRPr>
                    </a:p>
                  </a:txBody>
                  <a:tcPr marL="59930" marR="59930" marT="27874" marB="27874" anchor="ctr"/>
                </a:tc>
                <a:tc>
                  <a:txBody>
                    <a:bodyPr/>
                    <a:lstStyle/>
                    <a:p>
                      <a:pPr>
                        <a:lnSpc>
                          <a:spcPct val="107000"/>
                        </a:lnSpc>
                        <a:spcAft>
                          <a:spcPts val="800"/>
                        </a:spcAft>
                      </a:pPr>
                      <a:r>
                        <a:rPr lang="es-MX" sz="1000">
                          <a:effectLst/>
                        </a:rPr>
                        <a:t>Traductor (es)</a:t>
                      </a:r>
                      <a:endParaRPr lang="es-MX" sz="800">
                        <a:effectLst/>
                        <a:latin typeface="Calibri" panose="020F0502020204030204" pitchFamily="34" charset="0"/>
                        <a:ea typeface="Calibri" panose="020F0502020204030204" pitchFamily="34" charset="0"/>
                        <a:cs typeface="Times New Roman" panose="02020603050405020304" pitchFamily="18" charset="0"/>
                      </a:endParaRPr>
                    </a:p>
                  </a:txBody>
                  <a:tcPr marL="59930" marR="59930" marT="27874" marB="27874" anchor="ctr"/>
                </a:tc>
                <a:extLst>
                  <a:ext uri="{0D108BD9-81ED-4DB2-BD59-A6C34878D82A}">
                    <a16:rowId xmlns:a16="http://schemas.microsoft.com/office/drawing/2014/main" xmlns="" val="1665376710"/>
                  </a:ext>
                </a:extLst>
              </a:tr>
              <a:tr h="241320">
                <a:tc>
                  <a:txBody>
                    <a:bodyPr/>
                    <a:lstStyle/>
                    <a:p>
                      <a:pPr>
                        <a:lnSpc>
                          <a:spcPct val="107000"/>
                        </a:lnSpc>
                        <a:spcAft>
                          <a:spcPts val="800"/>
                        </a:spcAft>
                      </a:pPr>
                      <a:r>
                        <a:rPr lang="es-MX" sz="1000">
                          <a:effectLst/>
                        </a:rPr>
                        <a:t>Vol.</a:t>
                      </a:r>
                      <a:endParaRPr lang="es-MX" sz="800">
                        <a:effectLst/>
                        <a:latin typeface="Calibri" panose="020F0502020204030204" pitchFamily="34" charset="0"/>
                        <a:ea typeface="Calibri" panose="020F0502020204030204" pitchFamily="34" charset="0"/>
                        <a:cs typeface="Times New Roman" panose="02020603050405020304" pitchFamily="18" charset="0"/>
                      </a:endParaRPr>
                    </a:p>
                  </a:txBody>
                  <a:tcPr marL="59930" marR="59930" marT="27874" marB="27874" anchor="ctr"/>
                </a:tc>
                <a:tc>
                  <a:txBody>
                    <a:bodyPr/>
                    <a:lstStyle/>
                    <a:p>
                      <a:pPr>
                        <a:lnSpc>
                          <a:spcPct val="107000"/>
                        </a:lnSpc>
                        <a:spcAft>
                          <a:spcPts val="800"/>
                        </a:spcAft>
                      </a:pPr>
                      <a:r>
                        <a:rPr lang="es-MX" sz="1000">
                          <a:effectLst/>
                        </a:rPr>
                        <a:t>Volumen</a:t>
                      </a:r>
                      <a:endParaRPr lang="es-MX" sz="800">
                        <a:effectLst/>
                        <a:latin typeface="Calibri" panose="020F0502020204030204" pitchFamily="34" charset="0"/>
                        <a:ea typeface="Calibri" panose="020F0502020204030204" pitchFamily="34" charset="0"/>
                        <a:cs typeface="Times New Roman" panose="02020603050405020304" pitchFamily="18" charset="0"/>
                      </a:endParaRPr>
                    </a:p>
                  </a:txBody>
                  <a:tcPr marL="59930" marR="59930" marT="27874" marB="27874" anchor="ctr"/>
                </a:tc>
                <a:extLst>
                  <a:ext uri="{0D108BD9-81ED-4DB2-BD59-A6C34878D82A}">
                    <a16:rowId xmlns:a16="http://schemas.microsoft.com/office/drawing/2014/main" xmlns="" val="1646045164"/>
                  </a:ext>
                </a:extLst>
              </a:tr>
              <a:tr h="241320">
                <a:tc>
                  <a:txBody>
                    <a:bodyPr/>
                    <a:lstStyle/>
                    <a:p>
                      <a:pPr>
                        <a:lnSpc>
                          <a:spcPct val="107000"/>
                        </a:lnSpc>
                        <a:spcAft>
                          <a:spcPts val="800"/>
                        </a:spcAft>
                      </a:pPr>
                      <a:r>
                        <a:rPr lang="es-MX" sz="1000">
                          <a:effectLst/>
                        </a:rPr>
                        <a:t>vols.</a:t>
                      </a:r>
                      <a:endParaRPr lang="es-MX" sz="800">
                        <a:effectLst/>
                        <a:latin typeface="Calibri" panose="020F0502020204030204" pitchFamily="34" charset="0"/>
                        <a:ea typeface="Calibri" panose="020F0502020204030204" pitchFamily="34" charset="0"/>
                        <a:cs typeface="Times New Roman" panose="02020603050405020304" pitchFamily="18" charset="0"/>
                      </a:endParaRPr>
                    </a:p>
                  </a:txBody>
                  <a:tcPr marL="59930" marR="59930" marT="27874" marB="27874" anchor="ctr"/>
                </a:tc>
                <a:tc>
                  <a:txBody>
                    <a:bodyPr/>
                    <a:lstStyle/>
                    <a:p>
                      <a:pPr>
                        <a:lnSpc>
                          <a:spcPct val="107000"/>
                        </a:lnSpc>
                        <a:spcAft>
                          <a:spcPts val="800"/>
                        </a:spcAft>
                      </a:pPr>
                      <a:r>
                        <a:rPr lang="es-MX" sz="1000">
                          <a:effectLst/>
                        </a:rPr>
                        <a:t>Volúmenes</a:t>
                      </a:r>
                      <a:endParaRPr lang="es-MX" sz="800">
                        <a:effectLst/>
                        <a:latin typeface="Calibri" panose="020F0502020204030204" pitchFamily="34" charset="0"/>
                        <a:ea typeface="Calibri" panose="020F0502020204030204" pitchFamily="34" charset="0"/>
                        <a:cs typeface="Times New Roman" panose="02020603050405020304" pitchFamily="18" charset="0"/>
                      </a:endParaRPr>
                    </a:p>
                  </a:txBody>
                  <a:tcPr marL="59930" marR="59930" marT="27874" marB="27874" anchor="ctr"/>
                </a:tc>
                <a:extLst>
                  <a:ext uri="{0D108BD9-81ED-4DB2-BD59-A6C34878D82A}">
                    <a16:rowId xmlns:a16="http://schemas.microsoft.com/office/drawing/2014/main" xmlns="" val="2580168839"/>
                  </a:ext>
                </a:extLst>
              </a:tr>
              <a:tr h="241320">
                <a:tc>
                  <a:txBody>
                    <a:bodyPr/>
                    <a:lstStyle/>
                    <a:p>
                      <a:pPr>
                        <a:lnSpc>
                          <a:spcPct val="107000"/>
                        </a:lnSpc>
                        <a:spcAft>
                          <a:spcPts val="800"/>
                        </a:spcAft>
                      </a:pPr>
                      <a:r>
                        <a:rPr lang="es-MX" sz="1000" dirty="0">
                          <a:effectLst/>
                        </a:rPr>
                        <a:t>y cols.</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9930" marR="59930" marT="27874" marB="27874" anchor="ctr"/>
                </a:tc>
                <a:tc>
                  <a:txBody>
                    <a:bodyPr/>
                    <a:lstStyle/>
                    <a:p>
                      <a:pPr>
                        <a:lnSpc>
                          <a:spcPct val="107000"/>
                        </a:lnSpc>
                        <a:spcAft>
                          <a:spcPts val="800"/>
                        </a:spcAft>
                      </a:pPr>
                      <a:r>
                        <a:rPr lang="es-MX" sz="1000" dirty="0">
                          <a:effectLst/>
                        </a:rPr>
                        <a:t>Y colaboradores</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9930" marR="59930" marT="27874" marB="27874" anchor="ctr"/>
                </a:tc>
                <a:extLst>
                  <a:ext uri="{0D108BD9-81ED-4DB2-BD59-A6C34878D82A}">
                    <a16:rowId xmlns:a16="http://schemas.microsoft.com/office/drawing/2014/main" xmlns="" val="415368574"/>
                  </a:ext>
                </a:extLst>
              </a:tr>
            </a:tbl>
          </a:graphicData>
        </a:graphic>
      </p:graphicFrame>
      <p:sp>
        <p:nvSpPr>
          <p:cNvPr id="6" name="Rectangle 5">
            <a:extLst>
              <a:ext uri="{FF2B5EF4-FFF2-40B4-BE49-F238E27FC236}">
                <a16:creationId xmlns:a16="http://schemas.microsoft.com/office/drawing/2014/main" xmlns="" id="{E1599356-8200-4EC7-98C1-21D9F069975B}"/>
              </a:ext>
            </a:extLst>
          </p:cNvPr>
          <p:cNvSpPr/>
          <p:nvPr/>
        </p:nvSpPr>
        <p:spPr>
          <a:xfrm>
            <a:off x="4279030" y="525797"/>
            <a:ext cx="3325590" cy="436786"/>
          </a:xfrm>
          <a:prstGeom prst="rect">
            <a:avLst/>
          </a:prstGeom>
        </p:spPr>
        <p:txBody>
          <a:bodyPr wrap="none">
            <a:spAutoFit/>
          </a:bodyPr>
          <a:lstStyle/>
          <a:p>
            <a:pPr marL="342900" indent="-342900">
              <a:lnSpc>
                <a:spcPct val="107000"/>
              </a:lnSpc>
              <a:spcAft>
                <a:spcPts val="800"/>
              </a:spcAft>
              <a:buFont typeface="Wingdings" panose="05000000000000000000" pitchFamily="2" charset="2"/>
              <a:buChar char="Ø"/>
            </a:pPr>
            <a:r>
              <a:rPr lang="es-MX" sz="2200" dirty="0">
                <a:latin typeface="Times New Roman" panose="02020603050405020304" pitchFamily="18" charset="0"/>
                <a:ea typeface="Calibri" panose="020F0502020204030204" pitchFamily="34" charset="0"/>
                <a:cs typeface="Times New Roman" panose="02020603050405020304" pitchFamily="18" charset="0"/>
              </a:rPr>
              <a:t>2.2 Abreviaturas en APA</a:t>
            </a:r>
            <a:endParaRPr lang="es-MX"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108947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2E4E77BD-0D6A-4043-8799-5BA2ACAE1B63}"/>
              </a:ext>
            </a:extLst>
          </p:cNvPr>
          <p:cNvSpPr/>
          <p:nvPr/>
        </p:nvSpPr>
        <p:spPr>
          <a:xfrm>
            <a:off x="879987" y="1347339"/>
            <a:ext cx="10859729" cy="3984809"/>
          </a:xfrm>
          <a:prstGeom prst="rect">
            <a:avLst/>
          </a:prstGeom>
        </p:spPr>
        <p:txBody>
          <a:bodyPr wrap="square">
            <a:spAutoFit/>
          </a:bodyPr>
          <a:lstStyle/>
          <a:p>
            <a:pPr>
              <a:lnSpc>
                <a:spcPct val="107000"/>
              </a:lnSpc>
              <a:spcAft>
                <a:spcPts val="800"/>
              </a:spcAft>
            </a:pPr>
            <a:r>
              <a:rPr lang="es-MX" sz="2000" dirty="0">
                <a:latin typeface="Times New Roman" panose="02020603050405020304" pitchFamily="18" charset="0"/>
                <a:ea typeface="Calibri" panose="020F0502020204030204" pitchFamily="34" charset="0"/>
                <a:cs typeface="Times New Roman" panose="02020603050405020304" pitchFamily="18" charset="0"/>
              </a:rPr>
              <a:t>Si se hace una referencia a una página web General, y se incluyen las </a:t>
            </a:r>
            <a:r>
              <a:rPr lang="es-MX" sz="2000" b="1" dirty="0">
                <a:latin typeface="Times New Roman" panose="02020603050405020304" pitchFamily="18" charset="0"/>
                <a:ea typeface="Calibri" panose="020F0502020204030204" pitchFamily="34" charset="0"/>
                <a:cs typeface="Times New Roman" panose="02020603050405020304" pitchFamily="18" charset="0"/>
              </a:rPr>
              <a:t>redes sociales</a:t>
            </a:r>
            <a:r>
              <a:rPr lang="es-MX" sz="2000" dirty="0">
                <a:latin typeface="Times New Roman" panose="02020603050405020304" pitchFamily="18" charset="0"/>
                <a:ea typeface="Calibri" panose="020F0502020204030204" pitchFamily="34" charset="0"/>
                <a:cs typeface="Times New Roman" panose="02020603050405020304" pitchFamily="18" charset="0"/>
              </a:rPr>
              <a:t>, dentro del mismo texto, se pudiera </a:t>
            </a:r>
            <a:r>
              <a:rPr lang="es-MX" sz="2000" b="1" dirty="0">
                <a:latin typeface="Times New Roman" panose="02020603050405020304" pitchFamily="18" charset="0"/>
                <a:ea typeface="Calibri" panose="020F0502020204030204" pitchFamily="34" charset="0"/>
                <a:cs typeface="Times New Roman" panose="02020603050405020304" pitchFamily="18" charset="0"/>
              </a:rPr>
              <a:t>utilizar un enlace</a:t>
            </a:r>
            <a:r>
              <a:rPr lang="es-MX" sz="2000" dirty="0">
                <a:latin typeface="Times New Roman" panose="02020603050405020304" pitchFamily="18" charset="0"/>
                <a:ea typeface="Calibri" panose="020F0502020204030204" pitchFamily="34" charset="0"/>
                <a:cs typeface="Times New Roman" panose="02020603050405020304" pitchFamily="18" charset="0"/>
              </a:rPr>
              <a:t> sin que por esto se tenga que incluir una referencia o una biografía.</a:t>
            </a:r>
          </a:p>
          <a:p>
            <a:pPr>
              <a:lnSpc>
                <a:spcPct val="107000"/>
              </a:lnSpc>
              <a:spcAft>
                <a:spcPts val="800"/>
              </a:spcAft>
            </a:pPr>
            <a:r>
              <a:rPr lang="es-MX" sz="2000" dirty="0">
                <a:latin typeface="Times New Roman" panose="02020603050405020304" pitchFamily="18" charset="0"/>
                <a:ea typeface="Calibri" panose="020F0502020204030204" pitchFamily="34" charset="0"/>
                <a:cs typeface="Times New Roman" panose="02020603050405020304" pitchFamily="18" charset="0"/>
              </a:rPr>
              <a:t>Tenemos conque la primera manera, es </a:t>
            </a:r>
            <a:r>
              <a:rPr lang="es-MX" sz="2000" b="1" dirty="0">
                <a:latin typeface="Times New Roman" panose="02020603050405020304" pitchFamily="18" charset="0"/>
                <a:ea typeface="Calibri" panose="020F0502020204030204" pitchFamily="34" charset="0"/>
                <a:cs typeface="Times New Roman" panose="02020603050405020304" pitchFamily="18" charset="0"/>
              </a:rPr>
              <a:t>utilizando una URL General</a:t>
            </a:r>
            <a:r>
              <a:rPr lang="es-MX" sz="2000" dirty="0">
                <a:latin typeface="Times New Roman" panose="02020603050405020304" pitchFamily="18" charset="0"/>
                <a:ea typeface="Calibri" panose="020F0502020204030204" pitchFamily="34" charset="0"/>
                <a:cs typeface="Times New Roman" panose="02020603050405020304" pitchFamily="18" charset="0"/>
              </a:rPr>
              <a:t>, la segunda manera, es como </a:t>
            </a:r>
            <a:r>
              <a:rPr lang="es-MX" sz="2000" b="1" dirty="0">
                <a:latin typeface="Times New Roman" panose="02020603050405020304" pitchFamily="18" charset="0"/>
                <a:ea typeface="Calibri" panose="020F0502020204030204" pitchFamily="34" charset="0"/>
                <a:cs typeface="Times New Roman" panose="02020603050405020304" pitchFamily="18" charset="0"/>
              </a:rPr>
              <a:t>una comunicación </a:t>
            </a:r>
            <a:r>
              <a:rPr lang="es-MX" sz="2000" dirty="0">
                <a:latin typeface="Times New Roman" panose="02020603050405020304" pitchFamily="18" charset="0"/>
                <a:ea typeface="Calibri" panose="020F0502020204030204" pitchFamily="34" charset="0"/>
                <a:cs typeface="Times New Roman" panose="02020603050405020304" pitchFamily="18" charset="0"/>
              </a:rPr>
              <a:t>y la tercera es realmente una </a:t>
            </a:r>
            <a:r>
              <a:rPr lang="es-MX" sz="2000" b="1" dirty="0">
                <a:latin typeface="Times New Roman" panose="02020603050405020304" pitchFamily="18" charset="0"/>
                <a:ea typeface="Calibri" panose="020F0502020204030204" pitchFamily="34" charset="0"/>
                <a:cs typeface="Times New Roman" panose="02020603050405020304" pitchFamily="18" charset="0"/>
              </a:rPr>
              <a:t>cita en texto</a:t>
            </a:r>
            <a:r>
              <a:rPr lang="es-MX" sz="2000" dirty="0">
                <a:latin typeface="Times New Roman" panose="02020603050405020304" pitchFamily="18" charset="0"/>
                <a:ea typeface="Calibri" panose="020F0502020204030204" pitchFamily="34" charset="0"/>
                <a:cs typeface="Times New Roman" panose="02020603050405020304" pitchFamily="18" charset="0"/>
              </a:rPr>
              <a:t> que debe llevar su respectiva referencia de las </a:t>
            </a:r>
            <a:r>
              <a:rPr lang="es-MX" sz="2000" b="1" dirty="0">
                <a:latin typeface="Times New Roman" panose="02020603050405020304" pitchFamily="18" charset="0"/>
                <a:ea typeface="Calibri" panose="020F0502020204030204" pitchFamily="34" charset="0"/>
                <a:cs typeface="Times New Roman" panose="02020603050405020304" pitchFamily="18" charset="0"/>
              </a:rPr>
              <a:t>normas APA</a:t>
            </a:r>
            <a:r>
              <a:rPr lang="es-MX" sz="2000" dirty="0">
                <a:latin typeface="Times New Roman" panose="02020603050405020304" pitchFamily="18" charset="0"/>
                <a:ea typeface="Calibri" panose="020F0502020204030204" pitchFamily="34" charset="0"/>
                <a:cs typeface="Times New Roman" panose="02020603050405020304" pitchFamily="18" charset="0"/>
              </a:rPr>
              <a:t>.</a:t>
            </a:r>
          </a:p>
          <a:p>
            <a:pPr>
              <a:lnSpc>
                <a:spcPct val="107000"/>
              </a:lnSpc>
              <a:spcAft>
                <a:spcPts val="800"/>
              </a:spcAft>
            </a:pPr>
            <a:r>
              <a:rPr lang="es-MX" sz="2000" dirty="0">
                <a:latin typeface="Times New Roman" panose="02020603050405020304" pitchFamily="18" charset="0"/>
                <a:ea typeface="Calibri" panose="020F0502020204030204" pitchFamily="34" charset="0"/>
                <a:cs typeface="Times New Roman" panose="02020603050405020304" pitchFamily="18" charset="0"/>
              </a:rPr>
              <a:t>Vamos a darte los requerimientos para crear una cita:</a:t>
            </a:r>
          </a:p>
          <a:p>
            <a:pPr marL="342900" lvl="0" indent="-342900">
              <a:lnSpc>
                <a:spcPct val="107000"/>
              </a:lnSpc>
              <a:spcAft>
                <a:spcPts val="800"/>
              </a:spcAft>
              <a:buFont typeface="Arial" panose="020B0604020202020204" pitchFamily="34" charset="0"/>
              <a:buChar char="•"/>
              <a:tabLst>
                <a:tab pos="457200" algn="l"/>
              </a:tabLst>
            </a:pPr>
            <a:r>
              <a:rPr lang="es-MX" sz="2000" dirty="0">
                <a:latin typeface="Times New Roman" panose="02020603050405020304" pitchFamily="18" charset="0"/>
                <a:ea typeface="Calibri" panose="020F0502020204030204" pitchFamily="34" charset="0"/>
                <a:cs typeface="Times New Roman" panose="02020603050405020304" pitchFamily="18" charset="0"/>
              </a:rPr>
              <a:t>Autor </a:t>
            </a:r>
          </a:p>
          <a:p>
            <a:pPr marL="342900" lvl="0" indent="-342900">
              <a:lnSpc>
                <a:spcPct val="107000"/>
              </a:lnSpc>
              <a:spcAft>
                <a:spcPts val="800"/>
              </a:spcAft>
              <a:buFont typeface="Arial" panose="020B0604020202020204" pitchFamily="34" charset="0"/>
              <a:buChar char="•"/>
              <a:tabLst>
                <a:tab pos="457200" algn="l"/>
              </a:tabLst>
            </a:pPr>
            <a:r>
              <a:rPr lang="es-MX" sz="2000" dirty="0">
                <a:latin typeface="Times New Roman" panose="02020603050405020304" pitchFamily="18" charset="0"/>
                <a:ea typeface="Calibri" panose="020F0502020204030204" pitchFamily="34" charset="0"/>
                <a:cs typeface="Times New Roman" panose="02020603050405020304" pitchFamily="18" charset="0"/>
              </a:rPr>
              <a:t>La fecha de publicación.</a:t>
            </a:r>
          </a:p>
          <a:p>
            <a:pPr marL="342900" lvl="0" indent="-342900">
              <a:lnSpc>
                <a:spcPct val="107000"/>
              </a:lnSpc>
              <a:spcAft>
                <a:spcPts val="800"/>
              </a:spcAft>
              <a:buFont typeface="Arial" panose="020B0604020202020204" pitchFamily="34" charset="0"/>
              <a:buChar char="•"/>
              <a:tabLst>
                <a:tab pos="457200" algn="l"/>
              </a:tabLst>
            </a:pPr>
            <a:r>
              <a:rPr lang="es-MX" sz="2000" dirty="0">
                <a:latin typeface="Times New Roman" panose="02020603050405020304" pitchFamily="18" charset="0"/>
                <a:ea typeface="Calibri" panose="020F0502020204030204" pitchFamily="34" charset="0"/>
                <a:cs typeface="Times New Roman" panose="02020603050405020304" pitchFamily="18" charset="0"/>
              </a:rPr>
              <a:t>Título de la fuente o del artículo.</a:t>
            </a:r>
          </a:p>
          <a:p>
            <a:pPr marL="342900" lvl="0" indent="-342900">
              <a:lnSpc>
                <a:spcPct val="107000"/>
              </a:lnSpc>
              <a:spcAft>
                <a:spcPts val="800"/>
              </a:spcAft>
              <a:buFont typeface="Arial" panose="020B0604020202020204" pitchFamily="34" charset="0"/>
              <a:buChar char="•"/>
              <a:tabLst>
                <a:tab pos="457200" algn="l"/>
              </a:tabLst>
            </a:pPr>
            <a:r>
              <a:rPr lang="es-MX" sz="2000" dirty="0">
                <a:latin typeface="Times New Roman" panose="02020603050405020304" pitchFamily="18" charset="0"/>
                <a:ea typeface="Calibri" panose="020F0502020204030204" pitchFamily="34" charset="0"/>
                <a:cs typeface="Times New Roman" panose="02020603050405020304" pitchFamily="18" charset="0"/>
              </a:rPr>
              <a:t>URL </a:t>
            </a:r>
            <a:endParaRPr lang="es-MX"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8" name="Rectangle 7">
            <a:extLst>
              <a:ext uri="{FF2B5EF4-FFF2-40B4-BE49-F238E27FC236}">
                <a16:creationId xmlns:a16="http://schemas.microsoft.com/office/drawing/2014/main" xmlns="" id="{4E74F891-69CA-4DCF-8085-7168F352BDF2}"/>
              </a:ext>
            </a:extLst>
          </p:cNvPr>
          <p:cNvSpPr/>
          <p:nvPr/>
        </p:nvSpPr>
        <p:spPr>
          <a:xfrm>
            <a:off x="4578257" y="425020"/>
            <a:ext cx="3496470" cy="436786"/>
          </a:xfrm>
          <a:prstGeom prst="rect">
            <a:avLst/>
          </a:prstGeom>
        </p:spPr>
        <p:txBody>
          <a:bodyPr wrap="none">
            <a:spAutoFit/>
          </a:bodyPr>
          <a:lstStyle/>
          <a:p>
            <a:pPr marL="342900" indent="-342900">
              <a:lnSpc>
                <a:spcPct val="107000"/>
              </a:lnSpc>
              <a:spcAft>
                <a:spcPts val="800"/>
              </a:spcAft>
              <a:buFont typeface="Wingdings" panose="05000000000000000000" pitchFamily="2" charset="2"/>
              <a:buChar char="Ø"/>
            </a:pPr>
            <a:r>
              <a:rPr lang="es-MX" sz="2200" dirty="0">
                <a:latin typeface="Times New Roman" panose="02020603050405020304" pitchFamily="18" charset="0"/>
                <a:ea typeface="Calibri" panose="020F0502020204030204" pitchFamily="34" charset="0"/>
                <a:cs typeface="Times New Roman" panose="02020603050405020304" pitchFamily="18" charset="0"/>
              </a:rPr>
              <a:t>2.3 Citas en redes sociales</a:t>
            </a:r>
            <a:endParaRPr lang="es-MX" sz="22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11" name="Picture 10" descr="C:\Users\ldyc\Desktop\apa\redes-sociales-brandinamic.png">
            <a:extLst>
              <a:ext uri="{FF2B5EF4-FFF2-40B4-BE49-F238E27FC236}">
                <a16:creationId xmlns:a16="http://schemas.microsoft.com/office/drawing/2014/main" xmlns="" id="{04F85AF2-AC16-4711-815E-74B699B09CE6}"/>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30273" y="3719372"/>
            <a:ext cx="1798294" cy="1820741"/>
          </a:xfrm>
          <a:prstGeom prst="rect">
            <a:avLst/>
          </a:prstGeom>
          <a:noFill/>
          <a:extLst/>
        </p:spPr>
      </p:pic>
      <p:pic>
        <p:nvPicPr>
          <p:cNvPr id="12" name="Picture 11" descr="C:\Users\ldyc\Desktop\apa\3721679-youtube_108064.png">
            <a:extLst>
              <a:ext uri="{FF2B5EF4-FFF2-40B4-BE49-F238E27FC236}">
                <a16:creationId xmlns:a16="http://schemas.microsoft.com/office/drawing/2014/main" xmlns="" id="{F0AA82C7-7A15-4E01-ACF1-7166EC895C68}"/>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00103" y="2949677"/>
            <a:ext cx="894265" cy="740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09252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55EB791E-BDAD-4F4A-94A8-96BE06870618}"/>
              </a:ext>
            </a:extLst>
          </p:cNvPr>
          <p:cNvSpPr/>
          <p:nvPr/>
        </p:nvSpPr>
        <p:spPr>
          <a:xfrm>
            <a:off x="3814654" y="1101208"/>
            <a:ext cx="4467826" cy="430887"/>
          </a:xfrm>
          <a:prstGeom prst="rect">
            <a:avLst/>
          </a:prstGeom>
        </p:spPr>
        <p:txBody>
          <a:bodyPr wrap="none">
            <a:spAutoFit/>
          </a:bodyPr>
          <a:lstStyle/>
          <a:p>
            <a:pPr marL="342900" indent="-342900">
              <a:buFont typeface="Wingdings" panose="05000000000000000000" pitchFamily="2" charset="2"/>
              <a:buChar char="Ø"/>
            </a:pPr>
            <a:r>
              <a:rPr lang="es-MX" sz="2200" dirty="0">
                <a:latin typeface="Times New Roman" panose="02020603050405020304" pitchFamily="18" charset="0"/>
                <a:cs typeface="Times New Roman" panose="02020603050405020304" pitchFamily="18" charset="0"/>
              </a:rPr>
              <a:t>2.4 Escritura: Claridad Y Precisión</a:t>
            </a:r>
            <a:endParaRPr lang="es-MX" sz="2200" b="0" i="0" dirty="0">
              <a:effectLst/>
              <a:latin typeface="Times New Roman" panose="02020603050405020304" pitchFamily="18" charset="0"/>
              <a:cs typeface="Times New Roman" panose="02020603050405020304" pitchFamily="18" charset="0"/>
            </a:endParaRPr>
          </a:p>
        </p:txBody>
      </p:sp>
      <p:sp>
        <p:nvSpPr>
          <p:cNvPr id="5" name="Rectangle 4">
            <a:extLst>
              <a:ext uri="{FF2B5EF4-FFF2-40B4-BE49-F238E27FC236}">
                <a16:creationId xmlns:a16="http://schemas.microsoft.com/office/drawing/2014/main" xmlns="" id="{20E14F44-1660-4B88-863A-67C63C6C0A84}"/>
              </a:ext>
            </a:extLst>
          </p:cNvPr>
          <p:cNvSpPr/>
          <p:nvPr/>
        </p:nvSpPr>
        <p:spPr>
          <a:xfrm>
            <a:off x="2424112" y="2223225"/>
            <a:ext cx="7343775" cy="1631216"/>
          </a:xfrm>
          <a:prstGeom prst="rect">
            <a:avLst/>
          </a:prstGeom>
        </p:spPr>
        <p:txBody>
          <a:bodyPr wrap="square">
            <a:spAutoFit/>
          </a:bodyPr>
          <a:lstStyle/>
          <a:p>
            <a:r>
              <a:rPr lang="es-MX" sz="2000" dirty="0">
                <a:latin typeface="Times New Roman" panose="02020603050405020304" pitchFamily="18" charset="0"/>
                <a:cs typeface="Times New Roman" panose="02020603050405020304" pitchFamily="18" charset="0"/>
              </a:rPr>
              <a:t>Si bien el Manual APA no estipula de modo estricto el contenido de un documento académico, es importante que la comunicación de las ideas y conceptos sea eficaz. Para ello se invita a que los investigadores eviten las generalidades, ambigüedades y redundancias que solo entorpecen la formulación de tales ideas.</a:t>
            </a:r>
          </a:p>
        </p:txBody>
      </p:sp>
      <p:sp>
        <p:nvSpPr>
          <p:cNvPr id="6" name="Rectangle 5">
            <a:extLst>
              <a:ext uri="{FF2B5EF4-FFF2-40B4-BE49-F238E27FC236}">
                <a16:creationId xmlns:a16="http://schemas.microsoft.com/office/drawing/2014/main" xmlns="" id="{F2086376-0181-40BC-AE36-B16E54C4555A}"/>
              </a:ext>
            </a:extLst>
          </p:cNvPr>
          <p:cNvSpPr/>
          <p:nvPr/>
        </p:nvSpPr>
        <p:spPr>
          <a:xfrm>
            <a:off x="519111" y="5551259"/>
            <a:ext cx="11153775" cy="707886"/>
          </a:xfrm>
          <a:prstGeom prst="rect">
            <a:avLst/>
          </a:prstGeom>
        </p:spPr>
        <p:txBody>
          <a:bodyPr wrap="square">
            <a:spAutoFit/>
          </a:bodyPr>
          <a:lstStyle/>
          <a:p>
            <a:r>
              <a:rPr lang="es-MX" sz="2000" dirty="0">
                <a:latin typeface="Times New Roman" panose="02020603050405020304" pitchFamily="18" charset="0"/>
                <a:cs typeface="Times New Roman" panose="02020603050405020304" pitchFamily="18" charset="0"/>
                <a:hlinkClick r:id="rId2"/>
              </a:rPr>
              <a:t>https://www.oyejuanjo.com/2017/06/normas-apa-2017-sexta-edicion-pdf.html?fbclid=IwAR2q3LC_OTUr2hi35bIMVab6bRURcd9A5zkYUA6Ho5xiEVJUK9v9qRCev2Y</a:t>
            </a:r>
            <a:endParaRPr lang="es-MX"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49605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9F3F9CFE-9936-4A23-A982-0E012276F4C7}"/>
              </a:ext>
            </a:extLst>
          </p:cNvPr>
          <p:cNvSpPr/>
          <p:nvPr/>
        </p:nvSpPr>
        <p:spPr>
          <a:xfrm>
            <a:off x="1524000" y="1883539"/>
            <a:ext cx="9144000" cy="1938992"/>
          </a:xfrm>
          <a:prstGeom prst="rect">
            <a:avLst/>
          </a:prstGeom>
        </p:spPr>
        <p:txBody>
          <a:bodyPr wrap="square">
            <a:spAutoFit/>
          </a:bodyPr>
          <a:lstStyle/>
          <a:p>
            <a:r>
              <a:rPr lang="es-MX" sz="2000" dirty="0">
                <a:latin typeface="Times New Roman" panose="02020603050405020304" pitchFamily="18" charset="0"/>
                <a:cs typeface="Times New Roman" panose="02020603050405020304" pitchFamily="18" charset="0"/>
              </a:rPr>
              <a:t>En la lista de referencias, el autor incluye solo aquellas fuentes que utilizó en su trabajo. En este sentido, “una lista de referencias cita trabajos que apoyan específicamente a un artículo en particular. En contraste, una bibliografía cita trabajos que sirvieron de fundamento o son útiles para una lectura posterior, y puede incluir notas descriptivas”. (American </a:t>
            </a:r>
            <a:r>
              <a:rPr lang="es-MX" sz="2000" dirty="0" err="1">
                <a:latin typeface="Times New Roman" panose="02020603050405020304" pitchFamily="18" charset="0"/>
                <a:cs typeface="Times New Roman" panose="02020603050405020304" pitchFamily="18" charset="0"/>
              </a:rPr>
              <a:t>Psychological</a:t>
            </a:r>
            <a:r>
              <a:rPr lang="es-MX" sz="2000" dirty="0">
                <a:latin typeface="Times New Roman" panose="02020603050405020304" pitchFamily="18" charset="0"/>
                <a:cs typeface="Times New Roman" panose="02020603050405020304" pitchFamily="18" charset="0"/>
              </a:rPr>
              <a:t> </a:t>
            </a:r>
            <a:r>
              <a:rPr lang="es-MX" sz="2000" dirty="0" err="1">
                <a:latin typeface="Times New Roman" panose="02020603050405020304" pitchFamily="18" charset="0"/>
                <a:cs typeface="Times New Roman" panose="02020603050405020304" pitchFamily="18" charset="0"/>
              </a:rPr>
              <a:t>Asociation</a:t>
            </a:r>
            <a:r>
              <a:rPr lang="es-MX" sz="2000" dirty="0">
                <a:latin typeface="Times New Roman" panose="02020603050405020304" pitchFamily="18" charset="0"/>
                <a:cs typeface="Times New Roman" panose="02020603050405020304" pitchFamily="18" charset="0"/>
              </a:rPr>
              <a:t>, 2002, p. 223). En el estilo APA se usan las referencias</a:t>
            </a:r>
          </a:p>
        </p:txBody>
      </p:sp>
      <p:sp>
        <p:nvSpPr>
          <p:cNvPr id="5" name="Rectangle 4">
            <a:extLst>
              <a:ext uri="{FF2B5EF4-FFF2-40B4-BE49-F238E27FC236}">
                <a16:creationId xmlns:a16="http://schemas.microsoft.com/office/drawing/2014/main" xmlns="" id="{0A63531F-200E-446F-B684-BE99142B7E26}"/>
              </a:ext>
            </a:extLst>
          </p:cNvPr>
          <p:cNvSpPr/>
          <p:nvPr/>
        </p:nvSpPr>
        <p:spPr>
          <a:xfrm>
            <a:off x="1990724" y="616535"/>
            <a:ext cx="8703469" cy="430887"/>
          </a:xfrm>
          <a:prstGeom prst="rect">
            <a:avLst/>
          </a:prstGeom>
        </p:spPr>
        <p:txBody>
          <a:bodyPr wrap="square">
            <a:spAutoFit/>
          </a:bodyPr>
          <a:lstStyle/>
          <a:p>
            <a:pPr marL="285750" indent="-285750">
              <a:buFont typeface="Wingdings" panose="05000000000000000000" pitchFamily="2" charset="2"/>
              <a:buChar char="Ø"/>
            </a:pPr>
            <a:r>
              <a:rPr lang="es-MX" sz="2200" dirty="0">
                <a:latin typeface="Times New Roman" panose="02020603050405020304" pitchFamily="18" charset="0"/>
                <a:cs typeface="Times New Roman" panose="02020603050405020304" pitchFamily="18" charset="0"/>
              </a:rPr>
              <a:t>2.5 ¿Cuál es la diferencia entre la lista de referencias y la bibliografía? </a:t>
            </a:r>
          </a:p>
        </p:txBody>
      </p:sp>
      <p:sp>
        <p:nvSpPr>
          <p:cNvPr id="6" name="Rectangle 5">
            <a:extLst>
              <a:ext uri="{FF2B5EF4-FFF2-40B4-BE49-F238E27FC236}">
                <a16:creationId xmlns:a16="http://schemas.microsoft.com/office/drawing/2014/main" xmlns="" id="{904228B9-43AF-4D43-985F-3405368DCE26}"/>
              </a:ext>
            </a:extLst>
          </p:cNvPr>
          <p:cNvSpPr/>
          <p:nvPr/>
        </p:nvSpPr>
        <p:spPr>
          <a:xfrm>
            <a:off x="440531" y="5933688"/>
            <a:ext cx="11310938" cy="646331"/>
          </a:xfrm>
          <a:prstGeom prst="rect">
            <a:avLst/>
          </a:prstGeom>
        </p:spPr>
        <p:txBody>
          <a:bodyPr wrap="square">
            <a:spAutoFit/>
          </a:bodyPr>
          <a:lstStyle/>
          <a:p>
            <a:r>
              <a:rPr lang="es-MX" dirty="0">
                <a:latin typeface="Times New Roman" panose="02020603050405020304" pitchFamily="18" charset="0"/>
                <a:cs typeface="Times New Roman" panose="02020603050405020304" pitchFamily="18" charset="0"/>
                <a:hlinkClick r:id="rId2"/>
              </a:rPr>
              <a:t>https://www.um.es/documents/378246/2964900/Normas+APA+Sexta+Edici%C3%B3n.pdf/27f8511d-95b6-4096-8d3e-f8492f61c6dc</a:t>
            </a:r>
            <a:endParaRPr 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33485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D798C2B0-A0DB-40C2-BC58-6F988B36EC48}"/>
              </a:ext>
            </a:extLst>
          </p:cNvPr>
          <p:cNvSpPr txBox="1"/>
          <p:nvPr/>
        </p:nvSpPr>
        <p:spPr>
          <a:xfrm>
            <a:off x="5029199" y="1256289"/>
            <a:ext cx="2571750" cy="430887"/>
          </a:xfrm>
          <a:prstGeom prst="rect">
            <a:avLst/>
          </a:prstGeom>
          <a:noFill/>
        </p:spPr>
        <p:txBody>
          <a:bodyPr wrap="square" rtlCol="0">
            <a:spAutoFit/>
          </a:bodyPr>
          <a:lstStyle/>
          <a:p>
            <a:pPr marL="285750" indent="-285750">
              <a:buFont typeface="Wingdings" panose="05000000000000000000" pitchFamily="2" charset="2"/>
              <a:buChar char="Ø"/>
            </a:pPr>
            <a:r>
              <a:rPr lang="es-MX" sz="2200" dirty="0">
                <a:latin typeface="Times New Roman" panose="02020603050405020304" pitchFamily="18" charset="0"/>
                <a:cs typeface="Times New Roman" panose="02020603050405020304" pitchFamily="18" charset="0"/>
              </a:rPr>
              <a:t>2.6 Referencias</a:t>
            </a:r>
          </a:p>
        </p:txBody>
      </p:sp>
      <p:sp>
        <p:nvSpPr>
          <p:cNvPr id="5" name="Rectangle 4">
            <a:extLst>
              <a:ext uri="{FF2B5EF4-FFF2-40B4-BE49-F238E27FC236}">
                <a16:creationId xmlns:a16="http://schemas.microsoft.com/office/drawing/2014/main" xmlns="" id="{B1DAE13D-C9E2-4B14-8ECF-397EEC1DFC80}"/>
              </a:ext>
            </a:extLst>
          </p:cNvPr>
          <p:cNvSpPr/>
          <p:nvPr/>
        </p:nvSpPr>
        <p:spPr>
          <a:xfrm>
            <a:off x="2209799" y="2413337"/>
            <a:ext cx="7981951" cy="1015663"/>
          </a:xfrm>
          <a:prstGeom prst="rect">
            <a:avLst/>
          </a:prstGeom>
        </p:spPr>
        <p:txBody>
          <a:bodyPr wrap="square">
            <a:spAutoFit/>
          </a:bodyPr>
          <a:lstStyle/>
          <a:p>
            <a:r>
              <a:rPr lang="es-MX" sz="2000" dirty="0">
                <a:latin typeface="Times New Roman" panose="02020603050405020304" pitchFamily="18" charset="0"/>
                <a:cs typeface="Times New Roman" panose="02020603050405020304" pitchFamily="18" charset="0"/>
              </a:rPr>
              <a:t>Las referencias son un listado con la información completa de las fuentes citadas en el texto, que permite identificarlas y localizarlas para cerciorarse de la información contenida allí o complementarla, en caso de ser necesario</a:t>
            </a:r>
          </a:p>
        </p:txBody>
      </p:sp>
      <p:sp>
        <p:nvSpPr>
          <p:cNvPr id="6" name="Rectangle 5">
            <a:extLst>
              <a:ext uri="{FF2B5EF4-FFF2-40B4-BE49-F238E27FC236}">
                <a16:creationId xmlns:a16="http://schemas.microsoft.com/office/drawing/2014/main" xmlns="" id="{A253E4C0-F093-4926-9110-3DED1252B6DC}"/>
              </a:ext>
            </a:extLst>
          </p:cNvPr>
          <p:cNvSpPr/>
          <p:nvPr/>
        </p:nvSpPr>
        <p:spPr>
          <a:xfrm>
            <a:off x="533399" y="5601711"/>
            <a:ext cx="11510963" cy="707886"/>
          </a:xfrm>
          <a:prstGeom prst="rect">
            <a:avLst/>
          </a:prstGeom>
        </p:spPr>
        <p:txBody>
          <a:bodyPr wrap="square">
            <a:spAutoFit/>
          </a:bodyPr>
          <a:lstStyle/>
          <a:p>
            <a:r>
              <a:rPr lang="es-MX" sz="2000" dirty="0">
                <a:latin typeface="Times New Roman" panose="02020603050405020304" pitchFamily="18" charset="0"/>
                <a:cs typeface="Times New Roman" panose="02020603050405020304" pitchFamily="18" charset="0"/>
                <a:hlinkClick r:id="rId2"/>
              </a:rPr>
              <a:t>https://www.um.es/documents/378246/2964900/Normas+APA+Sexta+Edici%C3%B3n.pdf/27f8511d-95b6-4096-8d3e-f8492f61c6dc</a:t>
            </a:r>
            <a:endParaRPr lang="es-MX"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6228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0E7B6424-E8ED-4027-A927-14C8D15F0BD4}"/>
              </a:ext>
            </a:extLst>
          </p:cNvPr>
          <p:cNvSpPr txBox="1"/>
          <p:nvPr/>
        </p:nvSpPr>
        <p:spPr>
          <a:xfrm>
            <a:off x="4896464" y="294967"/>
            <a:ext cx="2153263" cy="430887"/>
          </a:xfrm>
          <a:prstGeom prst="rect">
            <a:avLst/>
          </a:prstGeom>
          <a:noFill/>
        </p:spPr>
        <p:txBody>
          <a:bodyPr wrap="square" rtlCol="0">
            <a:spAutoFit/>
          </a:bodyPr>
          <a:lstStyle/>
          <a:p>
            <a:pPr marL="285750" indent="-285750">
              <a:buFont typeface="Wingdings" panose="05000000000000000000" pitchFamily="2" charset="2"/>
              <a:buChar char="Ø"/>
            </a:pPr>
            <a:r>
              <a:rPr lang="es-MX" sz="2200" dirty="0"/>
              <a:t>Índice</a:t>
            </a:r>
          </a:p>
        </p:txBody>
      </p:sp>
      <p:sp>
        <p:nvSpPr>
          <p:cNvPr id="5" name="Rectangle 4">
            <a:extLst>
              <a:ext uri="{FF2B5EF4-FFF2-40B4-BE49-F238E27FC236}">
                <a16:creationId xmlns:a16="http://schemas.microsoft.com/office/drawing/2014/main" xmlns="" id="{03A19419-ED70-4C0C-B334-9ED6C50932B1}"/>
              </a:ext>
            </a:extLst>
          </p:cNvPr>
          <p:cNvSpPr/>
          <p:nvPr/>
        </p:nvSpPr>
        <p:spPr>
          <a:xfrm>
            <a:off x="871537" y="1257300"/>
            <a:ext cx="12131467" cy="6586418"/>
          </a:xfrm>
          <a:prstGeom prst="rect">
            <a:avLst/>
          </a:prstGeom>
        </p:spPr>
        <p:txBody>
          <a:bodyPr wrap="square">
            <a:spAutoFit/>
          </a:bodyPr>
          <a:lstStyle/>
          <a:p>
            <a:r>
              <a:rPr lang="es-MX" sz="2000" b="1" dirty="0">
                <a:latin typeface="Times New Roman" panose="02020603050405020304" pitchFamily="18" charset="0"/>
                <a:cs typeface="Times New Roman" panose="02020603050405020304" pitchFamily="18" charset="0"/>
              </a:rPr>
              <a:t>1.1 Introducción </a:t>
            </a:r>
          </a:p>
          <a:p>
            <a:r>
              <a:rPr lang="es-MX" sz="2000" b="1" dirty="0">
                <a:latin typeface="Times New Roman" panose="02020603050405020304" pitchFamily="18" charset="0"/>
                <a:cs typeface="Times New Roman" panose="02020603050405020304" pitchFamily="18" charset="0"/>
              </a:rPr>
              <a:t>1.2 Estructura de un documento en formato APA</a:t>
            </a:r>
          </a:p>
          <a:p>
            <a:r>
              <a:rPr lang="es-MX" sz="2000" dirty="0">
                <a:latin typeface="Times New Roman" panose="02020603050405020304" pitchFamily="18" charset="0"/>
                <a:ea typeface="Calibri" panose="020F0502020204030204" pitchFamily="34" charset="0"/>
                <a:cs typeface="Times New Roman" panose="02020603050405020304" pitchFamily="18" charset="0"/>
              </a:rPr>
              <a:t>1.3 Formato y presentación de trabajos</a:t>
            </a:r>
          </a:p>
          <a:p>
            <a:r>
              <a:rPr lang="es-MX" altLang="es-MX" sz="2000" dirty="0">
                <a:latin typeface="Times New Roman" panose="02020603050405020304" pitchFamily="18" charset="0"/>
                <a:ea typeface="Calibri" panose="020F0502020204030204" pitchFamily="34" charset="0"/>
                <a:cs typeface="Times New Roman" panose="02020603050405020304" pitchFamily="18" charset="0"/>
              </a:rPr>
              <a:t>1.4 Tipo y tamaño de fuente</a:t>
            </a:r>
          </a:p>
          <a:p>
            <a:r>
              <a:rPr lang="es-MX" sz="2000" dirty="0">
                <a:latin typeface="Times New Roman" panose="02020603050405020304" pitchFamily="18" charset="0"/>
                <a:ea typeface="Calibri" panose="020F0502020204030204" pitchFamily="34" charset="0"/>
                <a:cs typeface="Times New Roman" panose="02020603050405020304" pitchFamily="18" charset="0"/>
              </a:rPr>
              <a:t>1.5 Encabezados</a:t>
            </a:r>
            <a:endParaRPr lang="es-MX" sz="2000" dirty="0">
              <a:latin typeface="Calibri" panose="020F0502020204030204" pitchFamily="34" charset="0"/>
              <a:ea typeface="Calibri" panose="020F0502020204030204" pitchFamily="34" charset="0"/>
              <a:cs typeface="Times New Roman" panose="02020603050405020304" pitchFamily="18" charset="0"/>
            </a:endParaRPr>
          </a:p>
          <a:p>
            <a:r>
              <a:rPr lang="es-MX" sz="2000" dirty="0">
                <a:latin typeface="Times New Roman" panose="02020603050405020304" pitchFamily="18" charset="0"/>
                <a:ea typeface="Calibri" panose="020F0502020204030204" pitchFamily="34" charset="0"/>
                <a:cs typeface="Times New Roman" panose="02020603050405020304" pitchFamily="18" charset="0"/>
              </a:rPr>
              <a:t>1.6 Seriación</a:t>
            </a:r>
          </a:p>
          <a:p>
            <a:r>
              <a:rPr lang="es-MX" sz="2000" dirty="0">
                <a:latin typeface="Times New Roman" panose="02020603050405020304" pitchFamily="18" charset="0"/>
                <a:ea typeface="Calibri" panose="020F0502020204030204" pitchFamily="34" charset="0"/>
                <a:cs typeface="Times New Roman" panose="02020603050405020304" pitchFamily="18" charset="0"/>
              </a:rPr>
              <a:t>1.7 Tablas y Figuras</a:t>
            </a:r>
            <a:endParaRPr lang="es-MX" sz="2000" dirty="0">
              <a:latin typeface="Calibri" panose="020F0502020204030204" pitchFamily="34" charset="0"/>
              <a:ea typeface="Calibri" panose="020F0502020204030204" pitchFamily="34" charset="0"/>
              <a:cs typeface="Times New Roman" panose="02020603050405020304" pitchFamily="18" charset="0"/>
            </a:endParaRPr>
          </a:p>
          <a:p>
            <a:r>
              <a:rPr lang="es-MX" sz="2000" dirty="0">
                <a:latin typeface="Times New Roman" panose="02020603050405020304" pitchFamily="18" charset="0"/>
                <a:ea typeface="Calibri" panose="020F0502020204030204" pitchFamily="34" charset="0"/>
                <a:cs typeface="Times New Roman" panose="02020603050405020304" pitchFamily="18" charset="0"/>
              </a:rPr>
              <a:t>1.8 Citas textuales o directas</a:t>
            </a:r>
            <a:endParaRPr lang="es-MX" sz="2000" dirty="0">
              <a:latin typeface="Calibri" panose="020F0502020204030204" pitchFamily="34" charset="0"/>
              <a:ea typeface="Calibri" panose="020F0502020204030204" pitchFamily="34" charset="0"/>
              <a:cs typeface="Times New Roman" panose="02020603050405020304" pitchFamily="18" charset="0"/>
            </a:endParaRPr>
          </a:p>
          <a:p>
            <a:r>
              <a:rPr lang="es-MX" sz="2000" dirty="0">
                <a:latin typeface="Times New Roman" panose="02020603050405020304" pitchFamily="18" charset="0"/>
                <a:ea typeface="Times New Roman" panose="02020603050405020304" pitchFamily="18" charset="0"/>
                <a:cs typeface="Times New Roman" panose="02020603050405020304" pitchFamily="18" charset="0"/>
              </a:rPr>
              <a:t>1.9 Citas con más de 40 palabras</a:t>
            </a:r>
            <a:endParaRPr lang="es-MX" sz="2000" dirty="0"/>
          </a:p>
          <a:p>
            <a:r>
              <a:rPr lang="es-MX" sz="2000" dirty="0">
                <a:latin typeface="Times New Roman" panose="02020603050405020304" pitchFamily="18" charset="0"/>
                <a:ea typeface="Times New Roman" panose="02020603050405020304" pitchFamily="18" charset="0"/>
                <a:cs typeface="Times New Roman" panose="02020603050405020304" pitchFamily="18" charset="0"/>
              </a:rPr>
              <a:t>2.0 Citas indirectas o paráfrasis</a:t>
            </a:r>
            <a:endParaRPr lang="es-MX" sz="2000" dirty="0">
              <a:latin typeface="Calibri" panose="020F0502020204030204" pitchFamily="34" charset="0"/>
              <a:ea typeface="Calibri" panose="020F0502020204030204" pitchFamily="34" charset="0"/>
              <a:cs typeface="Times New Roman" panose="02020603050405020304" pitchFamily="18" charset="0"/>
            </a:endParaRPr>
          </a:p>
          <a:p>
            <a:r>
              <a:rPr lang="es-MX" sz="2000" dirty="0">
                <a:latin typeface="Times New Roman" panose="02020603050405020304" pitchFamily="18" charset="0"/>
                <a:ea typeface="Times New Roman" panose="02020603050405020304" pitchFamily="18" charset="0"/>
                <a:cs typeface="Times New Roman" panose="02020603050405020304" pitchFamily="18" charset="0"/>
              </a:rPr>
              <a:t>2.1 Otras formas de citar</a:t>
            </a:r>
            <a:endParaRPr lang="es-MX" sz="2000" dirty="0">
              <a:latin typeface="Calibri" panose="020F0502020204030204" pitchFamily="34" charset="0"/>
              <a:ea typeface="Calibri" panose="020F0502020204030204" pitchFamily="34" charset="0"/>
              <a:cs typeface="Times New Roman" panose="02020603050405020304" pitchFamily="18" charset="0"/>
            </a:endParaRPr>
          </a:p>
          <a:p>
            <a:r>
              <a:rPr lang="es-MX" sz="2000" dirty="0">
                <a:latin typeface="Times New Roman" panose="02020603050405020304" pitchFamily="18" charset="0"/>
                <a:ea typeface="Calibri" panose="020F0502020204030204" pitchFamily="34" charset="0"/>
                <a:cs typeface="Times New Roman" panose="02020603050405020304" pitchFamily="18" charset="0"/>
              </a:rPr>
              <a:t>2.2 Abreviaturas en APA</a:t>
            </a:r>
            <a:endParaRPr lang="es-MX" sz="2000" dirty="0">
              <a:latin typeface="Calibri" panose="020F0502020204030204" pitchFamily="34" charset="0"/>
              <a:ea typeface="Calibri" panose="020F0502020204030204" pitchFamily="34" charset="0"/>
              <a:cs typeface="Times New Roman" panose="02020603050405020304" pitchFamily="18" charset="0"/>
            </a:endParaRPr>
          </a:p>
          <a:p>
            <a:r>
              <a:rPr lang="es-MX" sz="2000" dirty="0">
                <a:latin typeface="Times New Roman" panose="02020603050405020304" pitchFamily="18" charset="0"/>
                <a:ea typeface="Calibri" panose="020F0502020204030204" pitchFamily="34" charset="0"/>
                <a:cs typeface="Times New Roman" panose="02020603050405020304" pitchFamily="18" charset="0"/>
              </a:rPr>
              <a:t>2.3 Citas en redes sociales</a:t>
            </a:r>
            <a:endParaRPr lang="es-MX" sz="2000" dirty="0">
              <a:latin typeface="Calibri" panose="020F0502020204030204" pitchFamily="34" charset="0"/>
              <a:ea typeface="Calibri" panose="020F0502020204030204" pitchFamily="34" charset="0"/>
              <a:cs typeface="Times New Roman" panose="02020603050405020304" pitchFamily="18" charset="0"/>
            </a:endParaRPr>
          </a:p>
          <a:p>
            <a:r>
              <a:rPr lang="es-MX" sz="2000" dirty="0">
                <a:latin typeface="Times New Roman" panose="02020603050405020304" pitchFamily="18" charset="0"/>
                <a:cs typeface="Times New Roman" panose="02020603050405020304" pitchFamily="18" charset="0"/>
              </a:rPr>
              <a:t>2.4 Escritura: Claridad Y Precisión</a:t>
            </a:r>
          </a:p>
          <a:p>
            <a:r>
              <a:rPr lang="es-MX" sz="2000" dirty="0">
                <a:latin typeface="Times New Roman" panose="02020603050405020304" pitchFamily="18" charset="0"/>
                <a:cs typeface="Times New Roman" panose="02020603050405020304" pitchFamily="18" charset="0"/>
              </a:rPr>
              <a:t>2.5 ¿Cuál es la diferencia entre la lista de referencias y la bibliografía? </a:t>
            </a:r>
          </a:p>
          <a:p>
            <a:r>
              <a:rPr lang="es-MX" sz="2000" dirty="0">
                <a:latin typeface="Times New Roman" panose="02020603050405020304" pitchFamily="18" charset="0"/>
                <a:cs typeface="Times New Roman" panose="02020603050405020304" pitchFamily="18" charset="0"/>
              </a:rPr>
              <a:t>2.6 Referencias</a:t>
            </a:r>
          </a:p>
          <a:p>
            <a:endParaRPr lang="es-MX" altLang="es-MX" sz="2000" dirty="0">
              <a:latin typeface="Times New Roman" panose="02020603050405020304" pitchFamily="18" charset="0"/>
              <a:cs typeface="Times New Roman" panose="02020603050405020304" pitchFamily="18" charset="0"/>
            </a:endParaRPr>
          </a:p>
          <a:p>
            <a:endParaRPr lang="es-MX" sz="2000" dirty="0">
              <a:latin typeface="Times New Roman" panose="02020603050405020304" pitchFamily="18" charset="0"/>
              <a:ea typeface="Calibri" panose="020F0502020204030204" pitchFamily="34" charset="0"/>
              <a:cs typeface="Times New Roman" panose="02020603050405020304" pitchFamily="18" charset="0"/>
            </a:endParaRPr>
          </a:p>
          <a:p>
            <a:endParaRPr lang="es-MX" sz="2000" dirty="0">
              <a:latin typeface="Calibri" panose="020F0502020204030204" pitchFamily="34" charset="0"/>
              <a:ea typeface="Calibri" panose="020F0502020204030204" pitchFamily="34" charset="0"/>
              <a:cs typeface="Times New Roman" panose="02020603050405020304" pitchFamily="18" charset="0"/>
            </a:endParaRPr>
          </a:p>
          <a:p>
            <a:endParaRPr lang="es-MX" sz="2000" b="1" dirty="0">
              <a:latin typeface="Times New Roman" panose="02020603050405020304" pitchFamily="18" charset="0"/>
              <a:cs typeface="Times New Roman" panose="02020603050405020304" pitchFamily="18" charset="0"/>
            </a:endParaRPr>
          </a:p>
          <a:p>
            <a:endParaRPr lang="es-MX"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17349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A2502E4E-41F5-4630-B180-7E198151CF13}"/>
              </a:ext>
            </a:extLst>
          </p:cNvPr>
          <p:cNvSpPr/>
          <p:nvPr/>
        </p:nvSpPr>
        <p:spPr>
          <a:xfrm>
            <a:off x="1380892" y="1738395"/>
            <a:ext cx="8267702" cy="2051972"/>
          </a:xfrm>
          <a:prstGeom prst="rect">
            <a:avLst/>
          </a:prstGeom>
        </p:spPr>
        <p:txBody>
          <a:bodyPr wrap="square">
            <a:spAutoFit/>
          </a:bodyPr>
          <a:lstStyle/>
          <a:p>
            <a:pPr marL="342900" lvl="0" indent="-342900">
              <a:lnSpc>
                <a:spcPct val="107000"/>
              </a:lnSpc>
              <a:spcAft>
                <a:spcPts val="800"/>
              </a:spcAft>
              <a:buFont typeface="Arial" panose="020B0604020202020204" pitchFamily="34" charset="0"/>
              <a:buChar char="•"/>
              <a:tabLst>
                <a:tab pos="457200" algn="l"/>
              </a:tabLst>
            </a:pPr>
            <a:r>
              <a:rPr lang="es-MX" sz="2000" dirty="0">
                <a:latin typeface="Times New Roman" panose="02020603050405020304" pitchFamily="18" charset="0"/>
                <a:ea typeface="Calibri" panose="020F0502020204030204" pitchFamily="34" charset="0"/>
                <a:cs typeface="Times New Roman" panose="02020603050405020304" pitchFamily="18" charset="0"/>
              </a:rPr>
              <a:t>     La mayoría de los profesores de la Universidad les requieren a sus estudiantes que utilicen la última edición del Manual de publicaciones de la American </a:t>
            </a:r>
            <a:r>
              <a:rPr lang="es-MX" sz="2000" dirty="0" err="1">
                <a:latin typeface="Times New Roman" panose="02020603050405020304" pitchFamily="18" charset="0"/>
                <a:ea typeface="Calibri" panose="020F0502020204030204" pitchFamily="34" charset="0"/>
                <a:cs typeface="Times New Roman" panose="02020603050405020304" pitchFamily="18" charset="0"/>
              </a:rPr>
              <a:t>Psychological</a:t>
            </a:r>
            <a:r>
              <a:rPr lang="es-MX" sz="2000" dirty="0">
                <a:latin typeface="Times New Roman" panose="02020603050405020304" pitchFamily="18" charset="0"/>
                <a:ea typeface="Calibri" panose="020F0502020204030204" pitchFamily="34" charset="0"/>
                <a:cs typeface="Times New Roman" panose="02020603050405020304" pitchFamily="18" charset="0"/>
              </a:rPr>
              <a:t> </a:t>
            </a:r>
            <a:r>
              <a:rPr lang="es-MX" sz="2000" dirty="0" err="1">
                <a:latin typeface="Times New Roman" panose="02020603050405020304" pitchFamily="18" charset="0"/>
                <a:ea typeface="Calibri" panose="020F0502020204030204" pitchFamily="34" charset="0"/>
                <a:cs typeface="Times New Roman" panose="02020603050405020304" pitchFamily="18" charset="0"/>
              </a:rPr>
              <a:t>Association</a:t>
            </a:r>
            <a:r>
              <a:rPr lang="es-MX" sz="2000" dirty="0">
                <a:latin typeface="Times New Roman" panose="02020603050405020304" pitchFamily="18" charset="0"/>
                <a:ea typeface="Calibri" panose="020F0502020204030204" pitchFamily="34" charset="0"/>
                <a:cs typeface="Times New Roman" panose="02020603050405020304" pitchFamily="18" charset="0"/>
              </a:rPr>
              <a:t>. al redactar sus trabajos de investigación. Esta misma nos sirve para seguir una serie de pautas y reglas, para llevar a cabo cualquier trabajo hecho a computadora, como una tesis o cualquier otro tipo.</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a:extLst>
              <a:ext uri="{FF2B5EF4-FFF2-40B4-BE49-F238E27FC236}">
                <a16:creationId xmlns:a16="http://schemas.microsoft.com/office/drawing/2014/main" xmlns="" id="{BAAFD87C-ABB1-44CC-989D-E1B17A3A88D1}"/>
              </a:ext>
            </a:extLst>
          </p:cNvPr>
          <p:cNvSpPr/>
          <p:nvPr/>
        </p:nvSpPr>
        <p:spPr>
          <a:xfrm>
            <a:off x="4527934" y="991113"/>
            <a:ext cx="2396810" cy="436786"/>
          </a:xfrm>
          <a:prstGeom prst="rect">
            <a:avLst/>
          </a:prstGeom>
        </p:spPr>
        <p:txBody>
          <a:bodyPr wrap="none">
            <a:spAutoFit/>
          </a:bodyPr>
          <a:lstStyle/>
          <a:p>
            <a:pPr marL="342900" indent="-342900">
              <a:lnSpc>
                <a:spcPct val="107000"/>
              </a:lnSpc>
              <a:spcAft>
                <a:spcPts val="800"/>
              </a:spcAft>
              <a:buFont typeface="Wingdings" panose="05000000000000000000" pitchFamily="2" charset="2"/>
              <a:buChar char="Ø"/>
            </a:pPr>
            <a:r>
              <a:rPr lang="es-MX" sz="2200" dirty="0">
                <a:latin typeface="Times New Roman" panose="02020603050405020304" pitchFamily="18" charset="0"/>
                <a:ea typeface="Calibri" panose="020F0502020204030204" pitchFamily="34" charset="0"/>
                <a:cs typeface="Times New Roman" panose="02020603050405020304" pitchFamily="18" charset="0"/>
              </a:rPr>
              <a:t>1.1 Introducción</a:t>
            </a:r>
            <a:endParaRPr lang="es-MX" sz="22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2" descr="C:\Users\ldyc\Desktop\apa\1200px-Sixth_Edition.jpg">
            <a:extLst>
              <a:ext uri="{FF2B5EF4-FFF2-40B4-BE49-F238E27FC236}">
                <a16:creationId xmlns:a16="http://schemas.microsoft.com/office/drawing/2014/main" xmlns="" id="{6E0F3849-A090-4E4D-B13E-9B9D55C0445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65006" y="3974574"/>
            <a:ext cx="1499474" cy="236042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6037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39090F38-70CA-4094-A57E-9BFB5EFE4AE6}"/>
              </a:ext>
            </a:extLst>
          </p:cNvPr>
          <p:cNvSpPr/>
          <p:nvPr/>
        </p:nvSpPr>
        <p:spPr>
          <a:xfrm>
            <a:off x="1337381" y="1340527"/>
            <a:ext cx="9144000" cy="5274585"/>
          </a:xfrm>
          <a:prstGeom prst="rect">
            <a:avLst/>
          </a:prstGeom>
        </p:spPr>
        <p:txBody>
          <a:bodyPr wrap="square">
            <a:spAutoFit/>
          </a:bodyPr>
          <a:lstStyle/>
          <a:p>
            <a:pPr marL="342900" lvl="0" indent="-342900">
              <a:lnSpc>
                <a:spcPct val="107000"/>
              </a:lnSpc>
              <a:spcAft>
                <a:spcPts val="800"/>
              </a:spcAft>
              <a:buFont typeface="Arial" panose="020B0604020202020204" pitchFamily="34" charset="0"/>
              <a:buChar char="•"/>
              <a:tabLst>
                <a:tab pos="457200" algn="l"/>
              </a:tabLst>
            </a:pPr>
            <a:r>
              <a:rPr lang="es-MX" sz="2000" dirty="0">
                <a:latin typeface="Times New Roman" panose="02020603050405020304" pitchFamily="18" charset="0"/>
                <a:ea typeface="Calibri" panose="020F0502020204030204" pitchFamily="34" charset="0"/>
                <a:cs typeface="Times New Roman" panose="02020603050405020304" pitchFamily="18" charset="0"/>
              </a:rPr>
              <a:t>Métodos </a:t>
            </a:r>
          </a:p>
          <a:p>
            <a:pPr>
              <a:lnSpc>
                <a:spcPct val="107000"/>
              </a:lnSpc>
              <a:spcAft>
                <a:spcPts val="800"/>
              </a:spcAft>
            </a:pPr>
            <a:r>
              <a:rPr lang="es-MX" sz="2000" dirty="0">
                <a:latin typeface="Times New Roman" panose="02020603050405020304" pitchFamily="18" charset="0"/>
                <a:ea typeface="Calibri" panose="020F0502020204030204" pitchFamily="34" charset="0"/>
                <a:cs typeface="Times New Roman" panose="02020603050405020304" pitchFamily="18" charset="0"/>
              </a:rPr>
              <a:t>La sección del método debe describir en detalle cómo se realizó el estudio, incluyendo las definiciones conceptuales y operativas utilizadas en el estudio.</a:t>
            </a:r>
          </a:p>
          <a:p>
            <a:pPr marL="342900" lvl="0" indent="-342900">
              <a:lnSpc>
                <a:spcPct val="107000"/>
              </a:lnSpc>
              <a:spcAft>
                <a:spcPts val="800"/>
              </a:spcAft>
              <a:buFont typeface="Arial" panose="020B0604020202020204" pitchFamily="34" charset="0"/>
              <a:buChar char="•"/>
              <a:tabLst>
                <a:tab pos="457200" algn="l"/>
              </a:tabLst>
            </a:pPr>
            <a:r>
              <a:rPr lang="es-MX" sz="2000" dirty="0">
                <a:latin typeface="Times New Roman" panose="02020603050405020304" pitchFamily="18" charset="0"/>
                <a:ea typeface="Calibri" panose="020F0502020204030204" pitchFamily="34" charset="0"/>
                <a:cs typeface="Times New Roman" panose="02020603050405020304" pitchFamily="18" charset="0"/>
              </a:rPr>
              <a:t>Portada </a:t>
            </a:r>
          </a:p>
          <a:p>
            <a:pPr>
              <a:lnSpc>
                <a:spcPct val="107000"/>
              </a:lnSpc>
              <a:spcAft>
                <a:spcPts val="800"/>
              </a:spcAft>
            </a:pPr>
            <a:r>
              <a:rPr lang="es-MX" sz="2000" dirty="0">
                <a:latin typeface="Times New Roman" panose="02020603050405020304" pitchFamily="18" charset="0"/>
                <a:ea typeface="Calibri" panose="020F0502020204030204" pitchFamily="34" charset="0"/>
                <a:cs typeface="Times New Roman" panose="02020603050405020304" pitchFamily="18" charset="0"/>
              </a:rPr>
              <a:t>Título y nombre del autor </a:t>
            </a:r>
          </a:p>
          <a:p>
            <a:pPr marL="342900" lvl="0" indent="-342900">
              <a:lnSpc>
                <a:spcPct val="107000"/>
              </a:lnSpc>
              <a:spcAft>
                <a:spcPts val="800"/>
              </a:spcAft>
              <a:buFont typeface="Arial" panose="020B0604020202020204" pitchFamily="34" charset="0"/>
              <a:buChar char="•"/>
              <a:tabLst>
                <a:tab pos="457200" algn="l"/>
              </a:tabLst>
            </a:pPr>
            <a:r>
              <a:rPr lang="es-MX" sz="2000" dirty="0">
                <a:latin typeface="Times New Roman" panose="02020603050405020304" pitchFamily="18" charset="0"/>
                <a:ea typeface="Calibri" panose="020F0502020204030204" pitchFamily="34" charset="0"/>
                <a:cs typeface="Times New Roman" panose="02020603050405020304" pitchFamily="18" charset="0"/>
              </a:rPr>
              <a:t>Referencias bibliográficas </a:t>
            </a:r>
          </a:p>
          <a:p>
            <a:pPr>
              <a:lnSpc>
                <a:spcPct val="107000"/>
              </a:lnSpc>
              <a:spcAft>
                <a:spcPts val="800"/>
              </a:spcAft>
            </a:pPr>
            <a:r>
              <a:rPr lang="es-MX" sz="2000" dirty="0">
                <a:latin typeface="Times New Roman" panose="02020603050405020304" pitchFamily="18" charset="0"/>
                <a:ea typeface="Calibri" panose="020F0502020204030204" pitchFamily="34" charset="0"/>
                <a:cs typeface="Times New Roman" panose="02020603050405020304" pitchFamily="18" charset="0"/>
              </a:rPr>
              <a:t>Las referencias bibliográficas sirven para reconocer el trabajo de académicos anteriores y proporcionan una forma confiable de localizarlos</a:t>
            </a:r>
          </a:p>
          <a:p>
            <a:pPr marL="342900" lvl="0" indent="-342900">
              <a:lnSpc>
                <a:spcPct val="107000"/>
              </a:lnSpc>
              <a:spcAft>
                <a:spcPts val="800"/>
              </a:spcAft>
              <a:buFont typeface="Arial" panose="020B0604020202020204" pitchFamily="34" charset="0"/>
              <a:buChar char="•"/>
              <a:tabLst>
                <a:tab pos="457200" algn="l"/>
              </a:tabLst>
            </a:pPr>
            <a:r>
              <a:rPr lang="es-MX" sz="2000" dirty="0">
                <a:latin typeface="Times New Roman" panose="02020603050405020304" pitchFamily="18" charset="0"/>
                <a:ea typeface="Calibri" panose="020F0502020204030204" pitchFamily="34" charset="0"/>
                <a:cs typeface="Times New Roman" panose="02020603050405020304" pitchFamily="18" charset="0"/>
              </a:rPr>
              <a:t>Resumen </a:t>
            </a:r>
          </a:p>
          <a:p>
            <a:pPr>
              <a:lnSpc>
                <a:spcPct val="107000"/>
              </a:lnSpc>
              <a:spcAft>
                <a:spcPts val="800"/>
              </a:spcAft>
            </a:pPr>
            <a:r>
              <a:rPr lang="es-MX" sz="2000" dirty="0">
                <a:latin typeface="Times New Roman" panose="02020603050405020304" pitchFamily="18" charset="0"/>
                <a:ea typeface="Calibri" panose="020F0502020204030204" pitchFamily="34" charset="0"/>
                <a:cs typeface="Times New Roman" panose="02020603050405020304" pitchFamily="18" charset="0"/>
              </a:rPr>
              <a:t>Un resumen debe ser un texto breve y claro sobre el contenido de tu artículo</a:t>
            </a:r>
          </a:p>
          <a:p>
            <a:pPr marL="342900" lvl="0" indent="-342900">
              <a:lnSpc>
                <a:spcPct val="107000"/>
              </a:lnSpc>
              <a:spcAft>
                <a:spcPts val="800"/>
              </a:spcAft>
              <a:buFont typeface="Arial" panose="020B0604020202020204" pitchFamily="34" charset="0"/>
              <a:buChar char="•"/>
              <a:tabLst>
                <a:tab pos="457200" algn="l"/>
              </a:tabLst>
            </a:pPr>
            <a:r>
              <a:rPr lang="es-MX" sz="2000" dirty="0">
                <a:latin typeface="Times New Roman" panose="02020603050405020304" pitchFamily="18" charset="0"/>
                <a:ea typeface="Calibri" panose="020F0502020204030204" pitchFamily="34" charset="0"/>
                <a:cs typeface="Times New Roman" panose="02020603050405020304" pitchFamily="18" charset="0"/>
              </a:rPr>
              <a:t>Introducción </a:t>
            </a:r>
          </a:p>
          <a:p>
            <a:pPr>
              <a:lnSpc>
                <a:spcPct val="107000"/>
              </a:lnSpc>
              <a:spcAft>
                <a:spcPts val="800"/>
              </a:spcAft>
            </a:pPr>
            <a:r>
              <a:rPr lang="es-MX" sz="2000" dirty="0">
                <a:latin typeface="Times New Roman" panose="02020603050405020304" pitchFamily="18" charset="0"/>
                <a:ea typeface="Calibri" panose="020F0502020204030204" pitchFamily="34" charset="0"/>
                <a:cs typeface="Times New Roman" panose="02020603050405020304" pitchFamily="18" charset="0"/>
              </a:rPr>
              <a:t>Como el nombre ya lo dice, en la parte destinada a la Introducción de tu tesis, debes introducir el problema al lector.</a:t>
            </a:r>
          </a:p>
        </p:txBody>
      </p:sp>
      <p:sp>
        <p:nvSpPr>
          <p:cNvPr id="5" name="Rectangle 4">
            <a:extLst>
              <a:ext uri="{FF2B5EF4-FFF2-40B4-BE49-F238E27FC236}">
                <a16:creationId xmlns:a16="http://schemas.microsoft.com/office/drawing/2014/main" xmlns="" id="{784998F4-1DA8-4ABC-B47F-992E5CAE258B}"/>
              </a:ext>
            </a:extLst>
          </p:cNvPr>
          <p:cNvSpPr/>
          <p:nvPr/>
        </p:nvSpPr>
        <p:spPr>
          <a:xfrm>
            <a:off x="3143816" y="401121"/>
            <a:ext cx="5954322" cy="430887"/>
          </a:xfrm>
          <a:prstGeom prst="rect">
            <a:avLst/>
          </a:prstGeom>
        </p:spPr>
        <p:txBody>
          <a:bodyPr wrap="none">
            <a:spAutoFit/>
          </a:bodyPr>
          <a:lstStyle/>
          <a:p>
            <a:pPr marL="342900" indent="-342900">
              <a:buFont typeface="Wingdings" panose="05000000000000000000" pitchFamily="2" charset="2"/>
              <a:buChar char="Ø"/>
            </a:pPr>
            <a:r>
              <a:rPr lang="es-MX" sz="2200" dirty="0">
                <a:latin typeface="Times New Roman" panose="02020603050405020304" pitchFamily="18" charset="0"/>
                <a:ea typeface="Calibri" panose="020F0502020204030204" pitchFamily="34" charset="0"/>
              </a:rPr>
              <a:t>1.2 Estructura de un documento en formato Apa</a:t>
            </a:r>
            <a:endParaRPr lang="es-MX" sz="2200" dirty="0"/>
          </a:p>
        </p:txBody>
      </p:sp>
    </p:spTree>
    <p:extLst>
      <p:ext uri="{BB962C8B-B14F-4D97-AF65-F5344CB8AC3E}">
        <p14:creationId xmlns:p14="http://schemas.microsoft.com/office/powerpoint/2010/main" val="1498994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C627553F-B5BD-4D32-9D20-22C54C56C9C6}"/>
              </a:ext>
            </a:extLst>
          </p:cNvPr>
          <p:cNvSpPr/>
          <p:nvPr/>
        </p:nvSpPr>
        <p:spPr>
          <a:xfrm>
            <a:off x="1183481" y="1573311"/>
            <a:ext cx="9825038" cy="3440557"/>
          </a:xfrm>
          <a:prstGeom prst="rect">
            <a:avLst/>
          </a:prstGeom>
        </p:spPr>
        <p:txBody>
          <a:bodyPr wrap="square">
            <a:spAutoFit/>
          </a:bodyPr>
          <a:lstStyle/>
          <a:p>
            <a:pPr>
              <a:lnSpc>
                <a:spcPct val="107000"/>
              </a:lnSpc>
              <a:spcAft>
                <a:spcPts val="800"/>
              </a:spcAft>
            </a:pPr>
            <a:r>
              <a:rPr lang="es-MX" sz="2000" dirty="0">
                <a:latin typeface="Times New Roman" panose="02020603050405020304" pitchFamily="18" charset="0"/>
                <a:ea typeface="Calibri" panose="020F0502020204030204" pitchFamily="34" charset="0"/>
                <a:cs typeface="Times New Roman" panose="02020603050405020304" pitchFamily="18" charset="0"/>
              </a:rPr>
              <a:t>Tamaño de página La configuración del tamaño de página en Word debe ser </a:t>
            </a:r>
            <a:r>
              <a:rPr lang="es-MX" sz="2000" i="1" dirty="0">
                <a:latin typeface="Times New Roman" panose="02020603050405020304" pitchFamily="18" charset="0"/>
                <a:ea typeface="Calibri" panose="020F0502020204030204" pitchFamily="34" charset="0"/>
                <a:cs typeface="Times New Roman" panose="02020603050405020304" pitchFamily="18" charset="0"/>
              </a:rPr>
              <a:t>Tamaño Carta, </a:t>
            </a:r>
            <a:r>
              <a:rPr lang="es-MX" sz="2000" dirty="0">
                <a:latin typeface="Times New Roman" panose="02020603050405020304" pitchFamily="18" charset="0"/>
                <a:ea typeface="Calibri" panose="020F0502020204030204" pitchFamily="34" charset="0"/>
                <a:cs typeface="Times New Roman" panose="02020603050405020304" pitchFamily="18" charset="0"/>
              </a:rPr>
              <a:t>que tiene las medidas de 21.59 cm x 27.94 cm (equivalente a 8 1/2 x 11 pulgadas).</a:t>
            </a:r>
            <a:br>
              <a:rPr lang="es-MX" sz="2000" dirty="0">
                <a:latin typeface="Times New Roman" panose="02020603050405020304" pitchFamily="18" charset="0"/>
                <a:ea typeface="Calibri" panose="020F0502020204030204" pitchFamily="34" charset="0"/>
                <a:cs typeface="Times New Roman" panose="02020603050405020304" pitchFamily="18" charset="0"/>
              </a:rPr>
            </a:br>
            <a:r>
              <a:rPr lang="es-MX" sz="2000" dirty="0">
                <a:latin typeface="Times New Roman" panose="02020603050405020304" pitchFamily="18" charset="0"/>
                <a:ea typeface="Calibri" panose="020F0502020204030204" pitchFamily="34" charset="0"/>
                <a:cs typeface="Times New Roman" panose="02020603050405020304" pitchFamily="18" charset="0"/>
              </a:rPr>
              <a:t>Tipo de letra: Times New </a:t>
            </a:r>
            <a:r>
              <a:rPr lang="es-MX" sz="2000" dirty="0" err="1">
                <a:latin typeface="Times New Roman" panose="02020603050405020304" pitchFamily="18" charset="0"/>
                <a:ea typeface="Calibri" panose="020F0502020204030204" pitchFamily="34" charset="0"/>
                <a:cs typeface="Times New Roman" panose="02020603050405020304" pitchFamily="18" charset="0"/>
              </a:rPr>
              <a:t>Roman</a:t>
            </a:r>
            <a:r>
              <a:rPr lang="es-MX" sz="2000" dirty="0">
                <a:latin typeface="Times New Roman" panose="02020603050405020304" pitchFamily="18" charset="0"/>
                <a:ea typeface="Calibri" panose="020F0502020204030204" pitchFamily="34" charset="0"/>
                <a:cs typeface="Times New Roman" panose="02020603050405020304" pitchFamily="18" charset="0"/>
              </a:rPr>
              <a:t>.</a:t>
            </a:r>
            <a:br>
              <a:rPr lang="es-MX" sz="2000" dirty="0">
                <a:latin typeface="Times New Roman" panose="02020603050405020304" pitchFamily="18" charset="0"/>
                <a:ea typeface="Calibri" panose="020F0502020204030204" pitchFamily="34" charset="0"/>
                <a:cs typeface="Times New Roman" panose="02020603050405020304" pitchFamily="18" charset="0"/>
              </a:rPr>
            </a:br>
            <a:r>
              <a:rPr lang="es-MX" sz="2000" dirty="0">
                <a:latin typeface="Times New Roman" panose="02020603050405020304" pitchFamily="18" charset="0"/>
                <a:ea typeface="Calibri" panose="020F0502020204030204" pitchFamily="34" charset="0"/>
                <a:cs typeface="Times New Roman" panose="02020603050405020304" pitchFamily="18" charset="0"/>
              </a:rPr>
              <a:t>Tamaño de letra: 12</a:t>
            </a:r>
            <a:br>
              <a:rPr lang="es-MX" sz="2000" dirty="0">
                <a:latin typeface="Times New Roman" panose="02020603050405020304" pitchFamily="18" charset="0"/>
                <a:ea typeface="Calibri" panose="020F0502020204030204" pitchFamily="34" charset="0"/>
                <a:cs typeface="Times New Roman" panose="02020603050405020304" pitchFamily="18" charset="0"/>
              </a:rPr>
            </a:br>
            <a:r>
              <a:rPr lang="es-MX" sz="2000" dirty="0">
                <a:latin typeface="Times New Roman" panose="02020603050405020304" pitchFamily="18" charset="0"/>
                <a:ea typeface="Calibri" panose="020F0502020204030204" pitchFamily="34" charset="0"/>
                <a:cs typeface="Times New Roman" panose="02020603050405020304" pitchFamily="18" charset="0"/>
              </a:rPr>
              <a:t>Márgenes: 2,54 cm por todos los lados de la hoja</a:t>
            </a:r>
            <a:br>
              <a:rPr lang="es-MX" sz="2000" dirty="0">
                <a:latin typeface="Times New Roman" panose="02020603050405020304" pitchFamily="18" charset="0"/>
                <a:ea typeface="Calibri" panose="020F0502020204030204" pitchFamily="34" charset="0"/>
                <a:cs typeface="Times New Roman" panose="02020603050405020304" pitchFamily="18" charset="0"/>
              </a:rPr>
            </a:br>
            <a:r>
              <a:rPr lang="es-MX" sz="2000" dirty="0">
                <a:latin typeface="Times New Roman" panose="02020603050405020304" pitchFamily="18" charset="0"/>
                <a:ea typeface="Calibri" panose="020F0502020204030204" pitchFamily="34" charset="0"/>
                <a:cs typeface="Times New Roman" panose="02020603050405020304" pitchFamily="18" charset="0"/>
              </a:rPr>
              <a:t>Interlineado: a doble espacio (2,0), para todo el texto con única excepción en las notas a pie de página</a:t>
            </a:r>
            <a:br>
              <a:rPr lang="es-MX" sz="2000" dirty="0">
                <a:latin typeface="Times New Roman" panose="02020603050405020304" pitchFamily="18" charset="0"/>
                <a:ea typeface="Calibri" panose="020F0502020204030204" pitchFamily="34" charset="0"/>
                <a:cs typeface="Times New Roman" panose="02020603050405020304" pitchFamily="18" charset="0"/>
              </a:rPr>
            </a:br>
            <a:r>
              <a:rPr lang="es-MX" sz="2000" dirty="0">
                <a:latin typeface="Times New Roman" panose="02020603050405020304" pitchFamily="18" charset="0"/>
                <a:ea typeface="Calibri" panose="020F0502020204030204" pitchFamily="34" charset="0"/>
                <a:cs typeface="Times New Roman" panose="02020603050405020304" pitchFamily="18" charset="0"/>
              </a:rPr>
              <a:t>Sangría: marcada con el tabulador del teclado o a 5 espacios.</a:t>
            </a:r>
            <a:br>
              <a:rPr lang="es-MX" sz="2000" dirty="0">
                <a:latin typeface="Times New Roman" panose="02020603050405020304" pitchFamily="18" charset="0"/>
                <a:ea typeface="Calibri" panose="020F0502020204030204" pitchFamily="34" charset="0"/>
                <a:cs typeface="Times New Roman" panose="02020603050405020304" pitchFamily="18" charset="0"/>
              </a:rPr>
            </a:br>
            <a:r>
              <a:rPr lang="es-MX" sz="2000" dirty="0">
                <a:latin typeface="Times New Roman" panose="02020603050405020304" pitchFamily="18" charset="0"/>
                <a:ea typeface="Calibri" panose="020F0502020204030204" pitchFamily="34" charset="0"/>
                <a:cs typeface="Times New Roman" panose="02020603050405020304" pitchFamily="18" charset="0"/>
              </a:rPr>
              <a:t>Alineación del texto: a la izquierda, también llamado quebrado o en bandera.</a:t>
            </a:r>
          </a:p>
          <a:p>
            <a:pPr>
              <a:lnSpc>
                <a:spcPct val="107000"/>
              </a:lnSpc>
              <a:spcAft>
                <a:spcPts val="800"/>
              </a:spcAft>
            </a:pPr>
            <a:r>
              <a:rPr lang="es-MX" dirty="0">
                <a:latin typeface="Times New Roman" panose="02020603050405020304" pitchFamily="18" charset="0"/>
                <a:ea typeface="Calibri" panose="020F0502020204030204" pitchFamily="34" charset="0"/>
                <a:cs typeface="Times New Roman" panose="02020603050405020304" pitchFamily="18" charset="0"/>
              </a:rPr>
              <a:t> </a:t>
            </a:r>
            <a:endParaRPr lang="es-MX"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xmlns="" id="{0CA3D64A-8167-4588-9F5F-EBBB882517E4}"/>
              </a:ext>
            </a:extLst>
          </p:cNvPr>
          <p:cNvSpPr/>
          <p:nvPr/>
        </p:nvSpPr>
        <p:spPr>
          <a:xfrm>
            <a:off x="3563556" y="470188"/>
            <a:ext cx="5033750" cy="436786"/>
          </a:xfrm>
          <a:prstGeom prst="rect">
            <a:avLst/>
          </a:prstGeom>
        </p:spPr>
        <p:txBody>
          <a:bodyPr wrap="none">
            <a:spAutoFit/>
          </a:bodyPr>
          <a:lstStyle/>
          <a:p>
            <a:pPr marL="457200" indent="-457200">
              <a:lnSpc>
                <a:spcPct val="107000"/>
              </a:lnSpc>
              <a:spcAft>
                <a:spcPts val="800"/>
              </a:spcAft>
              <a:buFont typeface="Wingdings" panose="05000000000000000000" pitchFamily="2" charset="2"/>
              <a:buChar char="Ø"/>
            </a:pPr>
            <a:r>
              <a:rPr lang="es-MX" sz="2200" dirty="0">
                <a:latin typeface="Times New Roman" panose="02020603050405020304" pitchFamily="18" charset="0"/>
                <a:ea typeface="Calibri" panose="020F0502020204030204" pitchFamily="34" charset="0"/>
                <a:cs typeface="Times New Roman" panose="02020603050405020304" pitchFamily="18" charset="0"/>
              </a:rPr>
              <a:t>1.3 Formato y presentación de trabajos</a:t>
            </a:r>
            <a:endParaRPr lang="es-MX" sz="2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a:extLst>
              <a:ext uri="{FF2B5EF4-FFF2-40B4-BE49-F238E27FC236}">
                <a16:creationId xmlns:a16="http://schemas.microsoft.com/office/drawing/2014/main" xmlns="" id="{4DA8CB27-290C-4076-9B1D-2DA08AC09F35}"/>
              </a:ext>
            </a:extLst>
          </p:cNvPr>
          <p:cNvSpPr/>
          <p:nvPr/>
        </p:nvSpPr>
        <p:spPr>
          <a:xfrm>
            <a:off x="440531" y="5741481"/>
            <a:ext cx="11310938" cy="646331"/>
          </a:xfrm>
          <a:prstGeom prst="rect">
            <a:avLst/>
          </a:prstGeom>
        </p:spPr>
        <p:txBody>
          <a:bodyPr wrap="square">
            <a:spAutoFit/>
          </a:bodyPr>
          <a:lstStyle/>
          <a:p>
            <a:r>
              <a:rPr lang="es-MX" dirty="0">
                <a:latin typeface="Times New Roman" panose="02020603050405020304" pitchFamily="18" charset="0"/>
                <a:cs typeface="Times New Roman" panose="02020603050405020304" pitchFamily="18" charset="0"/>
                <a:hlinkClick r:id="rId2"/>
              </a:rPr>
              <a:t>https://www.oyejuanjo.com/2017/06/normas-apa-2017-sexta-edicion-pdf.html?fbclid=IwAR2q3LC_OTUr2hi35bIMVab6bRURcd9A5zkYUA6Ho5xiEVJUK9v9qRCev2Y</a:t>
            </a:r>
            <a:endParaRPr 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811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xmlns="" id="{B9D076DD-3BCE-45AE-8367-5F3207646CAA}"/>
              </a:ext>
            </a:extLst>
          </p:cNvPr>
          <p:cNvSpPr>
            <a:spLocks noChangeArrowheads="1"/>
          </p:cNvSpPr>
          <p:nvPr/>
        </p:nvSpPr>
        <p:spPr bwMode="auto">
          <a:xfrm rot="10800000" flipV="1">
            <a:off x="2101642" y="359789"/>
            <a:ext cx="7285703"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es-MX" altLang="es-MX" sz="2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1.4 Tipo y tamaño de fuente</a:t>
            </a:r>
            <a:endParaRPr kumimoji="0" lang="es-MX" altLang="es-MX"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altLang="es-MX" sz="1800" b="0" i="0" u="none" strike="noStrike" cap="none" normalizeH="0" baseline="0" dirty="0">
              <a:ln>
                <a:noFill/>
              </a:ln>
              <a:solidFill>
                <a:schemeClr val="tx1"/>
              </a:solidFill>
              <a:effectLst/>
              <a:latin typeface="Arial" panose="020B0604020202020204" pitchFamily="34" charset="0"/>
            </a:endParaRPr>
          </a:p>
        </p:txBody>
      </p:sp>
      <p:pic>
        <p:nvPicPr>
          <p:cNvPr id="2049" name="Picture 2" descr="serif-vs-sans-serif">
            <a:extLst>
              <a:ext uri="{FF2B5EF4-FFF2-40B4-BE49-F238E27FC236}">
                <a16:creationId xmlns:a16="http://schemas.microsoft.com/office/drawing/2014/main" xmlns="" id="{89800FA0-8B08-4668-85D6-FFD69612CA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17699" y="2426110"/>
            <a:ext cx="1406120" cy="133914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a:extLst>
              <a:ext uri="{FF2B5EF4-FFF2-40B4-BE49-F238E27FC236}">
                <a16:creationId xmlns:a16="http://schemas.microsoft.com/office/drawing/2014/main" xmlns="" id="{97B6DD79-A4E2-4E48-BA88-1911851A8ED4}"/>
              </a:ext>
            </a:extLst>
          </p:cNvPr>
          <p:cNvSpPr>
            <a:spLocks noChangeArrowheads="1"/>
          </p:cNvSpPr>
          <p:nvPr/>
        </p:nvSpPr>
        <p:spPr bwMode="auto">
          <a:xfrm>
            <a:off x="1297856" y="871886"/>
            <a:ext cx="8893277"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s-MX" altLang="es-MX"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r>
            <a:br>
              <a:rPr kumimoji="0" lang="es-MX" altLang="es-MX"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br>
            <a:r>
              <a:rPr kumimoji="0" lang="es-MX" altLang="es-MX"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El primer paso es que sepas la diferencia entre fuentes con </a:t>
            </a:r>
            <a:r>
              <a:rPr kumimoji="0" lang="es-MX" altLang="es-MX" sz="20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serifa</a:t>
            </a:r>
            <a:r>
              <a:rPr kumimoji="0" lang="es-MX" altLang="es-MX"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y fuentes sin </a:t>
            </a:r>
            <a:r>
              <a:rPr kumimoji="0" lang="es-MX" altLang="es-MX" sz="20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serifa</a:t>
            </a:r>
            <a:r>
              <a:rPr kumimoji="0" lang="es-MX" altLang="es-MX"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Y la mejor manera de entender qué </a:t>
            </a:r>
            <a:r>
              <a:rPr kumimoji="0" lang="es-MX" altLang="es-MX" sz="20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són</a:t>
            </a:r>
            <a:r>
              <a:rPr kumimoji="0" lang="es-MX" altLang="es-MX"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las </a:t>
            </a:r>
            <a:r>
              <a:rPr kumimoji="0" lang="es-MX" altLang="es-MX" sz="20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serifas</a:t>
            </a:r>
            <a:r>
              <a:rPr kumimoji="0" lang="es-MX" altLang="es-MX"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es viendo una imagen comparativa entre una fuente con </a:t>
            </a:r>
            <a:r>
              <a:rPr kumimoji="0" lang="es-MX" altLang="es-MX" sz="20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serifa</a:t>
            </a:r>
            <a:r>
              <a:rPr kumimoji="0" lang="es-MX" altLang="es-MX"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y una fuente sin </a:t>
            </a:r>
            <a:r>
              <a:rPr kumimoji="0" lang="es-MX" altLang="es-MX" sz="20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serifas</a:t>
            </a:r>
            <a:r>
              <a:rPr kumimoji="0" lang="es-MX" altLang="es-MX"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lang="es-MX" altLang="es-MX" sz="2000" dirty="0">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es-MX" altLang="es-MX"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lang="es-MX" altLang="es-MX" sz="2000" dirty="0">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lang="es-MX" altLang="es-MX" sz="2000" dirty="0">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es-MX" altLang="es-MX"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es-MX" altLang="es-MX"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MX" altLang="es-MX"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Según las recomendaciones de Normas APA todo el texto de tu documento debe utilizar una fuente con </a:t>
            </a:r>
            <a:r>
              <a:rPr kumimoji="0" lang="es-MX" altLang="es-MX" sz="20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serifa</a:t>
            </a:r>
            <a:r>
              <a:rPr kumimoji="0" lang="es-MX" altLang="es-MX"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con excepción de los textos en las figuras y tablas.</a:t>
            </a:r>
            <a:endParaRPr kumimoji="0" lang="es-MX" altLang="es-MX"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MX" altLang="es-MX"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El tamaño de fuente recomendado en la Sexta Edición de las Normas APA es </a:t>
            </a:r>
            <a:r>
              <a:rPr kumimoji="0" lang="es-MX" altLang="es-MX" sz="2000" b="0" i="1"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Times New </a:t>
            </a:r>
            <a:r>
              <a:rPr kumimoji="0" lang="es-MX" altLang="es-MX" sz="2000" b="0" i="1"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Roman</a:t>
            </a:r>
            <a:r>
              <a:rPr kumimoji="0" lang="es-MX" altLang="es-MX" sz="2000" b="0" i="1"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12 pts. </a:t>
            </a:r>
            <a:r>
              <a:rPr kumimoji="0" lang="es-MX" altLang="es-MX"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Además debes tener en cuenta que el </a:t>
            </a:r>
            <a:r>
              <a:rPr kumimoji="0" lang="es-MX" altLang="es-MX" sz="20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parráfo</a:t>
            </a:r>
            <a:r>
              <a:rPr kumimoji="0" lang="es-MX" altLang="es-MX"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debe tener un espacio de interlineado de 1.5.</a:t>
            </a:r>
            <a:endParaRPr kumimoji="0" lang="es-MX" altLang="es-MX"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70485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B90CE920-9EEE-49B4-B659-BA0165F204B3}"/>
              </a:ext>
            </a:extLst>
          </p:cNvPr>
          <p:cNvSpPr/>
          <p:nvPr/>
        </p:nvSpPr>
        <p:spPr>
          <a:xfrm>
            <a:off x="1914526" y="1643063"/>
            <a:ext cx="8058150" cy="3773662"/>
          </a:xfrm>
          <a:prstGeom prst="rect">
            <a:avLst/>
          </a:prstGeom>
        </p:spPr>
        <p:txBody>
          <a:bodyPr wrap="square">
            <a:spAutoFit/>
          </a:bodyPr>
          <a:lstStyle/>
          <a:p>
            <a:pPr marL="342900" indent="-342900">
              <a:lnSpc>
                <a:spcPct val="107000"/>
              </a:lnSpc>
              <a:spcAft>
                <a:spcPts val="800"/>
              </a:spcAft>
              <a:buFont typeface="Arial" panose="020B0604020202020204" pitchFamily="34" charset="0"/>
              <a:buChar char="•"/>
            </a:pPr>
            <a:r>
              <a:rPr lang="es-MX" sz="2000" dirty="0">
                <a:latin typeface="Times New Roman" panose="02020603050405020304" pitchFamily="18" charset="0"/>
                <a:ea typeface="Calibri" panose="020F0502020204030204" pitchFamily="34" charset="0"/>
                <a:cs typeface="Times New Roman" panose="02020603050405020304" pitchFamily="18" charset="0"/>
              </a:rPr>
              <a:t>Nivel 1: </a:t>
            </a:r>
            <a:r>
              <a:rPr lang="es-MX" sz="2000" b="1" dirty="0">
                <a:latin typeface="Times New Roman" panose="02020603050405020304" pitchFamily="18" charset="0"/>
                <a:ea typeface="Calibri" panose="020F0502020204030204" pitchFamily="34" charset="0"/>
                <a:cs typeface="Times New Roman" panose="02020603050405020304" pitchFamily="18" charset="0"/>
              </a:rPr>
              <a:t>Encabezado centrado en negrita, con mayúsculas y           minúsculas</a:t>
            </a:r>
          </a:p>
          <a:p>
            <a:pPr marL="342900" indent="-342900">
              <a:lnSpc>
                <a:spcPct val="107000"/>
              </a:lnSpc>
              <a:spcAft>
                <a:spcPts val="800"/>
              </a:spcAft>
              <a:buFont typeface="Arial" panose="020B0604020202020204" pitchFamily="34" charset="0"/>
              <a:buChar char="•"/>
            </a:pPr>
            <a:r>
              <a:rPr lang="es-MX" sz="2000" dirty="0">
                <a:latin typeface="Times New Roman" panose="02020603050405020304" pitchFamily="18" charset="0"/>
                <a:ea typeface="Calibri" panose="020F0502020204030204" pitchFamily="34" charset="0"/>
                <a:cs typeface="Times New Roman" panose="02020603050405020304" pitchFamily="18" charset="0"/>
              </a:rPr>
              <a:t>Nivel 2: </a:t>
            </a:r>
            <a:r>
              <a:rPr lang="es-MX" sz="2000" b="1" dirty="0">
                <a:latin typeface="Times New Roman" panose="02020603050405020304" pitchFamily="18" charset="0"/>
                <a:ea typeface="Calibri" panose="020F0502020204030204" pitchFamily="34" charset="0"/>
                <a:cs typeface="Times New Roman" panose="02020603050405020304" pitchFamily="18" charset="0"/>
              </a:rPr>
              <a:t>Encabezado alineado a la izquierda en negritas con mayúsculas y minúsculas</a:t>
            </a:r>
          </a:p>
          <a:p>
            <a:pPr marL="342900" indent="-342900">
              <a:lnSpc>
                <a:spcPct val="107000"/>
              </a:lnSpc>
              <a:spcAft>
                <a:spcPts val="800"/>
              </a:spcAft>
              <a:buFont typeface="Arial" panose="020B0604020202020204" pitchFamily="34" charset="0"/>
              <a:buChar char="•"/>
            </a:pPr>
            <a:r>
              <a:rPr lang="es-MX" sz="2000" dirty="0">
                <a:latin typeface="Times New Roman" panose="02020603050405020304" pitchFamily="18" charset="0"/>
                <a:ea typeface="Calibri" panose="020F0502020204030204" pitchFamily="34" charset="0"/>
                <a:cs typeface="Times New Roman" panose="02020603050405020304" pitchFamily="18" charset="0"/>
              </a:rPr>
              <a:t>Nivel 3: </a:t>
            </a:r>
            <a:r>
              <a:rPr lang="es-MX" sz="2000" b="1" dirty="0">
                <a:latin typeface="Times New Roman" panose="02020603050405020304" pitchFamily="18" charset="0"/>
                <a:ea typeface="Calibri" panose="020F0502020204030204" pitchFamily="34" charset="0"/>
                <a:cs typeface="Times New Roman" panose="02020603050405020304" pitchFamily="18" charset="0"/>
              </a:rPr>
              <a:t>Encabezado de párrafo con sangría, negritas, mayúsculas, minúsculas y punto final.</a:t>
            </a:r>
          </a:p>
          <a:p>
            <a:pPr marL="342900" indent="-342900">
              <a:lnSpc>
                <a:spcPct val="107000"/>
              </a:lnSpc>
              <a:spcAft>
                <a:spcPts val="800"/>
              </a:spcAft>
              <a:buFont typeface="Arial" panose="020B0604020202020204" pitchFamily="34" charset="0"/>
              <a:buChar char="•"/>
            </a:pPr>
            <a:r>
              <a:rPr lang="es-MX" sz="2000" dirty="0">
                <a:latin typeface="Times New Roman" panose="02020603050405020304" pitchFamily="18" charset="0"/>
                <a:ea typeface="Calibri" panose="020F0502020204030204" pitchFamily="34" charset="0"/>
                <a:cs typeface="Times New Roman" panose="02020603050405020304" pitchFamily="18" charset="0"/>
              </a:rPr>
              <a:t>Nivel 4: </a:t>
            </a:r>
            <a:r>
              <a:rPr lang="es-MX" sz="2000" b="1" dirty="0">
                <a:latin typeface="Times New Roman" panose="02020603050405020304" pitchFamily="18" charset="0"/>
                <a:ea typeface="Calibri" panose="020F0502020204030204" pitchFamily="34" charset="0"/>
                <a:cs typeface="Times New Roman" panose="02020603050405020304" pitchFamily="18" charset="0"/>
              </a:rPr>
              <a:t>Encabezado de párrafo con sangría, negritas, cursivas, mayúsculas, minúsculas y punto final.</a:t>
            </a:r>
          </a:p>
          <a:p>
            <a:pPr marL="342900" indent="-342900">
              <a:lnSpc>
                <a:spcPct val="107000"/>
              </a:lnSpc>
              <a:spcAft>
                <a:spcPts val="800"/>
              </a:spcAft>
              <a:buFont typeface="Arial" panose="020B0604020202020204" pitchFamily="34" charset="0"/>
              <a:buChar char="•"/>
            </a:pPr>
            <a:r>
              <a:rPr lang="es-MX" sz="2000" dirty="0">
                <a:latin typeface="Times New Roman" panose="02020603050405020304" pitchFamily="18" charset="0"/>
                <a:ea typeface="Calibri" panose="020F0502020204030204" pitchFamily="34" charset="0"/>
                <a:cs typeface="Times New Roman" panose="02020603050405020304" pitchFamily="18" charset="0"/>
              </a:rPr>
              <a:t>Nivel 5: </a:t>
            </a:r>
            <a:r>
              <a:rPr lang="es-MX" sz="2000" b="1" i="1" dirty="0">
                <a:latin typeface="Times New Roman" panose="02020603050405020304" pitchFamily="18" charset="0"/>
                <a:ea typeface="Calibri" panose="020F0502020204030204" pitchFamily="34" charset="0"/>
                <a:cs typeface="Times New Roman" panose="02020603050405020304" pitchFamily="18" charset="0"/>
              </a:rPr>
              <a:t>Encabezado de párrafo con sangría, cursivas, mayúsculas, minúsculas y punto final.</a:t>
            </a:r>
            <a:endParaRPr lang="es-MX"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xmlns="" id="{4EACCD32-0026-4D4B-BFF5-B4189212E702}"/>
              </a:ext>
            </a:extLst>
          </p:cNvPr>
          <p:cNvSpPr/>
          <p:nvPr/>
        </p:nvSpPr>
        <p:spPr>
          <a:xfrm>
            <a:off x="4880731" y="641636"/>
            <a:ext cx="2367956" cy="436786"/>
          </a:xfrm>
          <a:prstGeom prst="rect">
            <a:avLst/>
          </a:prstGeom>
        </p:spPr>
        <p:txBody>
          <a:bodyPr wrap="none">
            <a:spAutoFit/>
          </a:bodyPr>
          <a:lstStyle/>
          <a:p>
            <a:pPr marL="285750" indent="-285750">
              <a:lnSpc>
                <a:spcPct val="107000"/>
              </a:lnSpc>
              <a:spcAft>
                <a:spcPts val="800"/>
              </a:spcAft>
              <a:buFont typeface="Wingdings" panose="05000000000000000000" pitchFamily="2" charset="2"/>
              <a:buChar char="Ø"/>
            </a:pPr>
            <a:r>
              <a:rPr lang="es-MX" sz="2200" dirty="0">
                <a:latin typeface="Times New Roman" panose="02020603050405020304" pitchFamily="18" charset="0"/>
                <a:ea typeface="Calibri" panose="020F0502020204030204" pitchFamily="34" charset="0"/>
                <a:cs typeface="Times New Roman" panose="02020603050405020304" pitchFamily="18" charset="0"/>
              </a:rPr>
              <a:t>1.5 Encabezados</a:t>
            </a:r>
            <a:endParaRPr lang="es-MX" sz="2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a:extLst>
              <a:ext uri="{FF2B5EF4-FFF2-40B4-BE49-F238E27FC236}">
                <a16:creationId xmlns:a16="http://schemas.microsoft.com/office/drawing/2014/main" xmlns="" id="{2C8B34BB-8AD3-4219-8E15-65C8380C1977}"/>
              </a:ext>
            </a:extLst>
          </p:cNvPr>
          <p:cNvSpPr/>
          <p:nvPr/>
        </p:nvSpPr>
        <p:spPr>
          <a:xfrm>
            <a:off x="440531" y="5893198"/>
            <a:ext cx="11310938" cy="646331"/>
          </a:xfrm>
          <a:prstGeom prst="rect">
            <a:avLst/>
          </a:prstGeom>
        </p:spPr>
        <p:txBody>
          <a:bodyPr wrap="square">
            <a:spAutoFit/>
          </a:bodyPr>
          <a:lstStyle/>
          <a:p>
            <a:r>
              <a:rPr lang="es-MX" dirty="0">
                <a:latin typeface="Times New Roman" panose="02020603050405020304" pitchFamily="18" charset="0"/>
                <a:cs typeface="Times New Roman" panose="02020603050405020304" pitchFamily="18" charset="0"/>
                <a:hlinkClick r:id="rId2"/>
              </a:rPr>
              <a:t>https://www.oyejuanjo.com/2017/06/normas-apa-2017-sexta-edicion-pdf.html?fbclid=IwAR2q3LC_OTUr2hi35bIMVab6bRURcd9A5zkYUA6Ho5xiEVJUK9v9qRCev2Y</a:t>
            </a:r>
            <a:endParaRPr 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26193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4B8193A6-0758-4FC9-9B70-69BF2561A53C}"/>
              </a:ext>
            </a:extLst>
          </p:cNvPr>
          <p:cNvSpPr/>
          <p:nvPr/>
        </p:nvSpPr>
        <p:spPr>
          <a:xfrm>
            <a:off x="2274094" y="1972409"/>
            <a:ext cx="7643812" cy="2710614"/>
          </a:xfrm>
          <a:prstGeom prst="rect">
            <a:avLst/>
          </a:prstGeom>
        </p:spPr>
        <p:txBody>
          <a:bodyPr wrap="square">
            <a:spAutoFit/>
          </a:bodyPr>
          <a:lstStyle/>
          <a:p>
            <a:pPr>
              <a:lnSpc>
                <a:spcPct val="107000"/>
              </a:lnSpc>
              <a:spcAft>
                <a:spcPts val="800"/>
              </a:spcAft>
            </a:pPr>
            <a:r>
              <a:rPr lang="es-MX" sz="2000" dirty="0">
                <a:latin typeface="Times New Roman" panose="02020603050405020304" pitchFamily="18" charset="0"/>
                <a:ea typeface="Calibri" panose="020F0502020204030204" pitchFamily="34" charset="0"/>
                <a:cs typeface="Times New Roman" panose="02020603050405020304" pitchFamily="18" charset="0"/>
              </a:rPr>
              <a:t>La seriación puede realizarse con viñetas o números:</a:t>
            </a:r>
            <a:br>
              <a:rPr lang="es-MX" sz="2000" dirty="0">
                <a:latin typeface="Times New Roman" panose="02020603050405020304" pitchFamily="18" charset="0"/>
                <a:ea typeface="Calibri" panose="020F0502020204030204" pitchFamily="34" charset="0"/>
                <a:cs typeface="Times New Roman" panose="02020603050405020304" pitchFamily="18" charset="0"/>
              </a:rPr>
            </a:br>
            <a:r>
              <a:rPr lang="es-MX" sz="2000" dirty="0">
                <a:latin typeface="Times New Roman" panose="02020603050405020304" pitchFamily="18" charset="0"/>
                <a:ea typeface="Calibri" panose="020F0502020204030204" pitchFamily="34" charset="0"/>
                <a:cs typeface="Times New Roman" panose="02020603050405020304" pitchFamily="18" charset="0"/>
              </a:rPr>
              <a:t/>
            </a:r>
            <a:br>
              <a:rPr lang="es-MX" sz="2000" dirty="0">
                <a:latin typeface="Times New Roman" panose="02020603050405020304" pitchFamily="18" charset="0"/>
                <a:ea typeface="Calibri" panose="020F0502020204030204" pitchFamily="34" charset="0"/>
                <a:cs typeface="Times New Roman" panose="02020603050405020304" pitchFamily="18" charset="0"/>
              </a:rPr>
            </a:br>
            <a:r>
              <a:rPr lang="es-MX" sz="2000" dirty="0">
                <a:latin typeface="Times New Roman" panose="02020603050405020304" pitchFamily="18" charset="0"/>
                <a:ea typeface="Calibri" panose="020F0502020204030204" pitchFamily="34" charset="0"/>
                <a:cs typeface="Times New Roman" panose="02020603050405020304" pitchFamily="18" charset="0"/>
              </a:rPr>
              <a:t>Los números son para orden secuencial o cronológico, se escriben en números arábigos seguidos de un punto (1.).</a:t>
            </a:r>
            <a:br>
              <a:rPr lang="es-MX" sz="2000" dirty="0">
                <a:latin typeface="Times New Roman" panose="02020603050405020304" pitchFamily="18" charset="0"/>
                <a:ea typeface="Calibri" panose="020F0502020204030204" pitchFamily="34" charset="0"/>
                <a:cs typeface="Times New Roman" panose="02020603050405020304" pitchFamily="18" charset="0"/>
              </a:rPr>
            </a:br>
            <a:r>
              <a:rPr lang="es-MX" sz="2000" dirty="0">
                <a:latin typeface="Times New Roman" panose="02020603050405020304" pitchFamily="18" charset="0"/>
                <a:ea typeface="Calibri" panose="020F0502020204030204" pitchFamily="34" charset="0"/>
                <a:cs typeface="Times New Roman" panose="02020603050405020304" pitchFamily="18" charset="0"/>
              </a:rPr>
              <a:t/>
            </a:r>
            <a:br>
              <a:rPr lang="es-MX" sz="2000" dirty="0">
                <a:latin typeface="Times New Roman" panose="02020603050405020304" pitchFamily="18" charset="0"/>
                <a:ea typeface="Calibri" panose="020F0502020204030204" pitchFamily="34" charset="0"/>
                <a:cs typeface="Times New Roman" panose="02020603050405020304" pitchFamily="18" charset="0"/>
              </a:rPr>
            </a:br>
            <a:r>
              <a:rPr lang="es-MX" sz="2000" dirty="0">
                <a:latin typeface="Times New Roman" panose="02020603050405020304" pitchFamily="18" charset="0"/>
                <a:ea typeface="Calibri" panose="020F0502020204030204" pitchFamily="34" charset="0"/>
                <a:cs typeface="Times New Roman" panose="02020603050405020304" pitchFamily="18" charset="0"/>
              </a:rPr>
              <a:t>Las viñetas son para la seriaciones donde el orden secuencial no es importante. Las seriaciones deben mantener el mismo orden sintáctico en todos los enunciados y mantenerse en alineación paralela.</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xmlns="" id="{5038900A-BA99-4BA8-9D36-3105868DC963}"/>
              </a:ext>
            </a:extLst>
          </p:cNvPr>
          <p:cNvSpPr/>
          <p:nvPr/>
        </p:nvSpPr>
        <p:spPr>
          <a:xfrm>
            <a:off x="4924442" y="813087"/>
            <a:ext cx="2103461" cy="436786"/>
          </a:xfrm>
          <a:prstGeom prst="rect">
            <a:avLst/>
          </a:prstGeom>
        </p:spPr>
        <p:txBody>
          <a:bodyPr wrap="none">
            <a:spAutoFit/>
          </a:bodyPr>
          <a:lstStyle/>
          <a:p>
            <a:pPr marL="285750" indent="-285750">
              <a:lnSpc>
                <a:spcPct val="107000"/>
              </a:lnSpc>
              <a:spcAft>
                <a:spcPts val="800"/>
              </a:spcAft>
              <a:buFont typeface="Wingdings" panose="05000000000000000000" pitchFamily="2" charset="2"/>
              <a:buChar char="Ø"/>
            </a:pPr>
            <a:r>
              <a:rPr lang="es-MX" sz="2200" dirty="0">
                <a:latin typeface="Times New Roman" panose="02020603050405020304" pitchFamily="18" charset="0"/>
                <a:ea typeface="Calibri" panose="020F0502020204030204" pitchFamily="34" charset="0"/>
                <a:cs typeface="Times New Roman" panose="02020603050405020304" pitchFamily="18" charset="0"/>
              </a:rPr>
              <a:t> 1.6 Seriación </a:t>
            </a:r>
            <a:endParaRPr lang="es-MX" sz="2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a:extLst>
              <a:ext uri="{FF2B5EF4-FFF2-40B4-BE49-F238E27FC236}">
                <a16:creationId xmlns:a16="http://schemas.microsoft.com/office/drawing/2014/main" xmlns="" id="{FC359373-37F3-40D6-B3D1-45A1456C28D2}"/>
              </a:ext>
            </a:extLst>
          </p:cNvPr>
          <p:cNvSpPr/>
          <p:nvPr/>
        </p:nvSpPr>
        <p:spPr>
          <a:xfrm>
            <a:off x="690562" y="5872074"/>
            <a:ext cx="11310938" cy="646331"/>
          </a:xfrm>
          <a:prstGeom prst="rect">
            <a:avLst/>
          </a:prstGeom>
        </p:spPr>
        <p:txBody>
          <a:bodyPr wrap="square">
            <a:spAutoFit/>
          </a:bodyPr>
          <a:lstStyle/>
          <a:p>
            <a:r>
              <a:rPr lang="es-MX" dirty="0">
                <a:latin typeface="Times New Roman" panose="02020603050405020304" pitchFamily="18" charset="0"/>
                <a:cs typeface="Times New Roman" panose="02020603050405020304" pitchFamily="18" charset="0"/>
                <a:hlinkClick r:id="rId2"/>
              </a:rPr>
              <a:t>https://www.oyejuanjo.com/2017/06/normas-apa-2017-sexta-edicion-pdf.html?fbclid=IwAR2q3LC_OTUr2hi35bIMVab6bRURcd9A5zkYUA6Ho5xiEVJUK9v9qRCev2Y</a:t>
            </a:r>
            <a:endParaRPr 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67843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4D34D888-77C5-4FAF-AE8A-BC176BD76D33}"/>
              </a:ext>
            </a:extLst>
          </p:cNvPr>
          <p:cNvSpPr/>
          <p:nvPr/>
        </p:nvSpPr>
        <p:spPr>
          <a:xfrm>
            <a:off x="1171575" y="1569499"/>
            <a:ext cx="9434512" cy="4027898"/>
          </a:xfrm>
          <a:prstGeom prst="rect">
            <a:avLst/>
          </a:prstGeom>
        </p:spPr>
        <p:txBody>
          <a:bodyPr wrap="square">
            <a:spAutoFit/>
          </a:bodyPr>
          <a:lstStyle/>
          <a:p>
            <a:pPr>
              <a:lnSpc>
                <a:spcPct val="107000"/>
              </a:lnSpc>
              <a:spcAft>
                <a:spcPts val="800"/>
              </a:spcAft>
            </a:pPr>
            <a:r>
              <a:rPr lang="es-MX" sz="2000" dirty="0">
                <a:latin typeface="Times New Roman" panose="02020603050405020304" pitchFamily="18" charset="0"/>
                <a:ea typeface="Calibri" panose="020F0502020204030204" pitchFamily="34" charset="0"/>
                <a:cs typeface="Times New Roman" panose="02020603050405020304" pitchFamily="18" charset="0"/>
              </a:rPr>
              <a:t>Al momento de crear figuras y tablas en un documento es posible utilizar todo tipo de programas y recursos electrónicos. No hay una indicación rigurosa o puntual sobre el modelo que debe utilizarse. Eso sí, tablas y figuras deben ser enumeradas con números arábigos según el orden como se van mencionando en el texto (Tabla 1, Figura 1).</a:t>
            </a:r>
            <a:br>
              <a:rPr lang="es-MX" sz="2000" dirty="0">
                <a:latin typeface="Times New Roman" panose="02020603050405020304" pitchFamily="18" charset="0"/>
                <a:ea typeface="Calibri" panose="020F0502020204030204" pitchFamily="34" charset="0"/>
                <a:cs typeface="Times New Roman" panose="02020603050405020304" pitchFamily="18" charset="0"/>
              </a:rPr>
            </a:br>
            <a:r>
              <a:rPr lang="es-MX" sz="2000" dirty="0">
                <a:latin typeface="Times New Roman" panose="02020603050405020304" pitchFamily="18" charset="0"/>
                <a:ea typeface="Calibri" panose="020F0502020204030204" pitchFamily="34" charset="0"/>
                <a:cs typeface="Times New Roman" panose="02020603050405020304" pitchFamily="18" charset="0"/>
              </a:rPr>
              <a:t/>
            </a:r>
            <a:br>
              <a:rPr lang="es-MX" sz="2000" dirty="0">
                <a:latin typeface="Times New Roman" panose="02020603050405020304" pitchFamily="18" charset="0"/>
                <a:ea typeface="Calibri" panose="020F0502020204030204" pitchFamily="34" charset="0"/>
                <a:cs typeface="Times New Roman" panose="02020603050405020304" pitchFamily="18" charset="0"/>
              </a:rPr>
            </a:br>
            <a:r>
              <a:rPr lang="es-MX" sz="2000" dirty="0">
                <a:latin typeface="Times New Roman" panose="02020603050405020304" pitchFamily="18" charset="0"/>
                <a:ea typeface="Calibri" panose="020F0502020204030204" pitchFamily="34" charset="0"/>
                <a:cs typeface="Times New Roman" panose="02020603050405020304" pitchFamily="18" charset="0"/>
              </a:rPr>
              <a:t>Asimismo, las figuras y tablas deben incluir un título claro y preciso como encabezado. No está permitido el uso de sufijación como 1a, 2a.  APA recomienda un formato estándar de tabla donde no se utilizan líneas para las filas, ni celda, solo para las columnas.</a:t>
            </a:r>
            <a:br>
              <a:rPr lang="es-MX" sz="2000" dirty="0">
                <a:latin typeface="Times New Roman" panose="02020603050405020304" pitchFamily="18" charset="0"/>
                <a:ea typeface="Calibri" panose="020F0502020204030204" pitchFamily="34" charset="0"/>
                <a:cs typeface="Times New Roman" panose="02020603050405020304" pitchFamily="18" charset="0"/>
              </a:rPr>
            </a:br>
            <a:r>
              <a:rPr lang="es-MX" sz="2000" dirty="0">
                <a:latin typeface="Times New Roman" panose="02020603050405020304" pitchFamily="18" charset="0"/>
                <a:ea typeface="Calibri" panose="020F0502020204030204" pitchFamily="34" charset="0"/>
                <a:cs typeface="Times New Roman" panose="02020603050405020304" pitchFamily="18" charset="0"/>
              </a:rPr>
              <a:t/>
            </a:r>
            <a:br>
              <a:rPr lang="es-MX" sz="2000" dirty="0">
                <a:latin typeface="Times New Roman" panose="02020603050405020304" pitchFamily="18" charset="0"/>
                <a:ea typeface="Calibri" panose="020F0502020204030204" pitchFamily="34" charset="0"/>
                <a:cs typeface="Times New Roman" panose="02020603050405020304" pitchFamily="18" charset="0"/>
              </a:rPr>
            </a:br>
            <a:r>
              <a:rPr lang="es-MX" sz="2000" dirty="0">
                <a:latin typeface="Times New Roman" panose="02020603050405020304" pitchFamily="18" charset="0"/>
                <a:ea typeface="Calibri" panose="020F0502020204030204" pitchFamily="34" charset="0"/>
                <a:cs typeface="Times New Roman" panose="02020603050405020304" pitchFamily="18" charset="0"/>
              </a:rPr>
              <a:t>En caso de explicar abreviaturas o citar una fuente protegida, es válido incluir una nota. Para el uso de material con derechos de reproducción, es necesario disponer de la autorización por escrito del titular de los derechos.</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xmlns="" id="{31F27554-DFAD-43CC-854A-3D222B8D4E24}"/>
              </a:ext>
            </a:extLst>
          </p:cNvPr>
          <p:cNvSpPr/>
          <p:nvPr/>
        </p:nvSpPr>
        <p:spPr>
          <a:xfrm>
            <a:off x="4716635" y="595349"/>
            <a:ext cx="3427240" cy="436786"/>
          </a:xfrm>
          <a:prstGeom prst="rect">
            <a:avLst/>
          </a:prstGeom>
        </p:spPr>
        <p:txBody>
          <a:bodyPr wrap="square">
            <a:spAutoFit/>
          </a:bodyPr>
          <a:lstStyle/>
          <a:p>
            <a:pPr marL="342900" indent="-342900">
              <a:lnSpc>
                <a:spcPct val="107000"/>
              </a:lnSpc>
              <a:spcAft>
                <a:spcPts val="800"/>
              </a:spcAft>
              <a:buFont typeface="Wingdings" panose="05000000000000000000" pitchFamily="2" charset="2"/>
              <a:buChar char="Ø"/>
            </a:pPr>
            <a:r>
              <a:rPr lang="es-MX" sz="2200" dirty="0">
                <a:latin typeface="Times New Roman" panose="02020603050405020304" pitchFamily="18" charset="0"/>
                <a:ea typeface="Calibri" panose="020F0502020204030204" pitchFamily="34" charset="0"/>
                <a:cs typeface="Times New Roman" panose="02020603050405020304" pitchFamily="18" charset="0"/>
              </a:rPr>
              <a:t>1.7 Tablas y Figuras</a:t>
            </a:r>
            <a:endParaRPr lang="es-MX" sz="2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a:extLst>
              <a:ext uri="{FF2B5EF4-FFF2-40B4-BE49-F238E27FC236}">
                <a16:creationId xmlns:a16="http://schemas.microsoft.com/office/drawing/2014/main" xmlns="" id="{F2E4FFFD-FD76-479A-9315-D66ECEA5C944}"/>
              </a:ext>
            </a:extLst>
          </p:cNvPr>
          <p:cNvSpPr/>
          <p:nvPr/>
        </p:nvSpPr>
        <p:spPr>
          <a:xfrm>
            <a:off x="604838" y="5939485"/>
            <a:ext cx="11310938" cy="646331"/>
          </a:xfrm>
          <a:prstGeom prst="rect">
            <a:avLst/>
          </a:prstGeom>
        </p:spPr>
        <p:txBody>
          <a:bodyPr wrap="square">
            <a:spAutoFit/>
          </a:bodyPr>
          <a:lstStyle/>
          <a:p>
            <a:r>
              <a:rPr lang="es-MX" dirty="0">
                <a:latin typeface="Times New Roman" panose="02020603050405020304" pitchFamily="18" charset="0"/>
                <a:cs typeface="Times New Roman" panose="02020603050405020304" pitchFamily="18" charset="0"/>
                <a:hlinkClick r:id="rId2"/>
              </a:rPr>
              <a:t>https://www.oyejuanjo.com/2017/06/normas-apa-2017-sexta-edicion-pdf.html?fbclid=IwAR2q3LC_OTUr2hi35bIMVab6bRURcd9A5zkYUA6Ho5xiEVJUK9v9qRCev2Y</a:t>
            </a:r>
            <a:endParaRPr 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53183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77</TotalTime>
  <Words>850</Words>
  <Application>Microsoft Office PowerPoint</Application>
  <PresentationFormat>Panorámica</PresentationFormat>
  <Paragraphs>155</Paragraphs>
  <Slides>18</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18</vt:i4>
      </vt:variant>
    </vt:vector>
  </HeadingPairs>
  <TitlesOfParts>
    <vt:vector size="25" baseType="lpstr">
      <vt:lpstr>Arial</vt:lpstr>
      <vt:lpstr>Calibri</vt:lpstr>
      <vt:lpstr>Century Gothic</vt:lpstr>
      <vt:lpstr>Times New Roman</vt:lpstr>
      <vt:lpstr>Wingdings</vt:lpstr>
      <vt:lpstr>Wingdings 3</vt:lpstr>
      <vt:lpstr>Ion</vt:lpstr>
      <vt:lpstr>NORMAS APA 2019.  6TA EDICIÓN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Chalalai Sarakor</dc:creator>
  <cp:lastModifiedBy>Miguel Angel Florencio Martinez</cp:lastModifiedBy>
  <cp:revision>11</cp:revision>
  <dcterms:created xsi:type="dcterms:W3CDTF">2013-07-30T10:55:14Z</dcterms:created>
  <dcterms:modified xsi:type="dcterms:W3CDTF">2019-09-12T12:16:21Z</dcterms:modified>
</cp:coreProperties>
</file>