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70" r:id="rId2"/>
    <p:sldId id="271" r:id="rId3"/>
    <p:sldId id="273" r:id="rId4"/>
    <p:sldId id="274" r:id="rId5"/>
    <p:sldId id="272" r:id="rId6"/>
    <p:sldId id="256" r:id="rId7"/>
    <p:sldId id="257" r:id="rId8"/>
    <p:sldId id="258" r:id="rId9"/>
    <p:sldId id="259" r:id="rId10"/>
    <p:sldId id="261" r:id="rId11"/>
    <p:sldId id="260" r:id="rId12"/>
    <p:sldId id="262" r:id="rId13"/>
    <p:sldId id="263" r:id="rId14"/>
    <p:sldId id="264" r:id="rId15"/>
    <p:sldId id="265" r:id="rId16"/>
    <p:sldId id="266" r:id="rId17"/>
    <p:sldId id="267" r:id="rId18"/>
    <p:sldId id="268" r:id="rId19"/>
    <p:sldId id="269" r:id="rId20"/>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000" autoAdjust="0"/>
    <p:restoredTop sz="94660"/>
  </p:normalViewPr>
  <p:slideViewPr>
    <p:cSldViewPr snapToGrid="0">
      <p:cViewPr varScale="1">
        <p:scale>
          <a:sx n="47" d="100"/>
          <a:sy n="47" d="100"/>
        </p:scale>
        <p:origin x="60" y="6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1462711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9301FF0-D690-4B23-80CE-CE210B768AF6}" type="datetimeFigureOut">
              <a:rPr lang="es-MX" smtClean="0"/>
              <a:t>31/08/2019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2570086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384676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78803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3129404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31871782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4"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37912590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17745797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12470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2093089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283319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59301FF0-D690-4B23-80CE-CE210B768AF6}" type="datetimeFigureOut">
              <a:rPr lang="es-MX" smtClean="0"/>
              <a:t>31/08/2019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2536068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9301FF0-D690-4B23-80CE-CE210B768AF6}" type="datetimeFigureOut">
              <a:rPr lang="es-MX" smtClean="0"/>
              <a:t>31/08/2019</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79797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3"/>
          <p:cNvSpPr>
            <a:spLocks noGrp="1"/>
          </p:cNvSpPr>
          <p:nvPr>
            <p:ph type="ftr" sz="quarter" idx="11"/>
          </p:nvPr>
        </p:nvSpPr>
        <p:spPr/>
        <p:txBody>
          <a:bodyPr/>
          <a:lstStyle/>
          <a:p>
            <a:endParaRPr lang="es-MX"/>
          </a:p>
        </p:txBody>
      </p:sp>
      <p:sp>
        <p:nvSpPr>
          <p:cNvPr id="6" name="Slide Number Placeholder 4"/>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449971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2"/>
          <p:cNvSpPr>
            <a:spLocks noGrp="1"/>
          </p:cNvSpPr>
          <p:nvPr>
            <p:ph type="ftr" sz="quarter" idx="11"/>
          </p:nvPr>
        </p:nvSpPr>
        <p:spPr/>
        <p:txBody>
          <a:bodyPr/>
          <a:lstStyle/>
          <a:p>
            <a:endParaRPr lang="es-MX"/>
          </a:p>
        </p:txBody>
      </p:sp>
      <p:sp>
        <p:nvSpPr>
          <p:cNvPr id="6" name="Slide Number Placeholder 3"/>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2573882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59301FF0-D690-4B23-80CE-CE210B768AF6}" type="datetimeFigureOut">
              <a:rPr lang="es-MX" smtClean="0"/>
              <a:t>31/08/2019</a:t>
            </a:fld>
            <a:endParaRPr lang="es-MX"/>
          </a:p>
        </p:txBody>
      </p:sp>
      <p:sp>
        <p:nvSpPr>
          <p:cNvPr id="5" name="Footer Placeholder 5"/>
          <p:cNvSpPr>
            <a:spLocks noGrp="1"/>
          </p:cNvSpPr>
          <p:nvPr>
            <p:ph type="ftr" sz="quarter" idx="11"/>
          </p:nvPr>
        </p:nvSpPr>
        <p:spPr/>
        <p:txBody>
          <a:bodyPr/>
          <a:lstStyle/>
          <a:p>
            <a:endParaRPr lang="es-MX"/>
          </a:p>
        </p:txBody>
      </p:sp>
      <p:sp>
        <p:nvSpPr>
          <p:cNvPr id="6" name="Slide Number Placeholder 6"/>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2168241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9301FF0-D690-4B23-80CE-CE210B768AF6}" type="datetimeFigureOut">
              <a:rPr lang="es-MX" smtClean="0"/>
              <a:t>31/08/2019</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D976C333-2F52-43D5-B669-289A3B559F0A}" type="slidenum">
              <a:rPr lang="es-MX" smtClean="0"/>
              <a:t>‹Nº›</a:t>
            </a:fld>
            <a:endParaRPr lang="es-MX"/>
          </a:p>
        </p:txBody>
      </p:sp>
    </p:spTree>
    <p:extLst>
      <p:ext uri="{BB962C8B-B14F-4D97-AF65-F5344CB8AC3E}">
        <p14:creationId xmlns:p14="http://schemas.microsoft.com/office/powerpoint/2010/main" val="392499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9301FF0-D690-4B23-80CE-CE210B768AF6}" type="datetimeFigureOut">
              <a:rPr lang="es-MX" smtClean="0"/>
              <a:t>31/08/2019</a:t>
            </a:fld>
            <a:endParaRPr lang="es-MX"/>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MX"/>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976C333-2F52-43D5-B669-289A3B559F0A}" type="slidenum">
              <a:rPr lang="es-MX" smtClean="0"/>
              <a:t>‹Nº›</a:t>
            </a:fld>
            <a:endParaRPr lang="es-MX"/>
          </a:p>
        </p:txBody>
      </p:sp>
    </p:spTree>
    <p:extLst>
      <p:ext uri="{BB962C8B-B14F-4D97-AF65-F5344CB8AC3E}">
        <p14:creationId xmlns:p14="http://schemas.microsoft.com/office/powerpoint/2010/main" val="999648180"/>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_tradnl" dirty="0" smtClean="0"/>
              <a:t>COP 18 COP 21</a:t>
            </a:r>
            <a:endParaRPr lang="es-ES_tradnl" dirty="0"/>
          </a:p>
        </p:txBody>
      </p:sp>
      <p:sp>
        <p:nvSpPr>
          <p:cNvPr id="3" name="Subtitle 2"/>
          <p:cNvSpPr>
            <a:spLocks noGrp="1"/>
          </p:cNvSpPr>
          <p:nvPr>
            <p:ph type="subTitle" idx="1"/>
          </p:nvPr>
        </p:nvSpPr>
        <p:spPr/>
        <p:txBody>
          <a:bodyPr/>
          <a:lstStyle/>
          <a:p>
            <a:endParaRPr lang="es-ES_tradnl"/>
          </a:p>
        </p:txBody>
      </p:sp>
    </p:spTree>
    <p:extLst>
      <p:ext uri="{BB962C8B-B14F-4D97-AF65-F5344CB8AC3E}">
        <p14:creationId xmlns:p14="http://schemas.microsoft.com/office/powerpoint/2010/main" val="9759292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210613"/>
            <a:ext cx="10515600" cy="4966349"/>
          </a:xfrm>
        </p:spPr>
        <p:txBody>
          <a:bodyPr/>
          <a:lstStyle/>
          <a:p>
            <a:pPr algn="just"/>
            <a:r>
              <a:rPr lang="es-MX" dirty="0" smtClean="0"/>
              <a:t>En esta conferencia fue el primer intento de lograr un uso eficiente de papel (</a:t>
            </a:r>
            <a:r>
              <a:rPr lang="es-MX" dirty="0"/>
              <a:t>P</a:t>
            </a:r>
            <a:r>
              <a:rPr lang="es-MX" dirty="0" smtClean="0"/>
              <a:t>aperSmart), y todos los documentos, entre ellos el programa diario, se publicaron en la Web. Sin embargo, debido a la conectividad intermitente, los retrasos en las publicaciones y dependiendo de si los delegados contaban o no con aparatos inteligentes, junto con el gran numero de organismos de negociación, puntos de la agenda y lugares de reunión, esto fue un problema en algunos momentos, especialmente para las delegaciones pequeñas.</a:t>
            </a:r>
          </a:p>
          <a:p>
            <a:endParaRPr lang="es-MX" dirty="0"/>
          </a:p>
          <a:p>
            <a:pPr marL="0" indent="0">
              <a:buNone/>
            </a:pPr>
            <a:endParaRPr lang="es-MX"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05401" y="3671039"/>
            <a:ext cx="4448399" cy="223546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821599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                              II PARTE</a:t>
            </a:r>
            <a:endParaRPr lang="es-MX" dirty="0"/>
          </a:p>
        </p:txBody>
      </p:sp>
      <p:sp>
        <p:nvSpPr>
          <p:cNvPr id="3" name="Marcador de contenido 2"/>
          <p:cNvSpPr>
            <a:spLocks noGrp="1"/>
          </p:cNvSpPr>
          <p:nvPr>
            <p:ph idx="1"/>
          </p:nvPr>
        </p:nvSpPr>
        <p:spPr>
          <a:xfrm>
            <a:off x="838200" y="1545465"/>
            <a:ext cx="10515600" cy="4631498"/>
          </a:xfrm>
        </p:spPr>
        <p:txBody>
          <a:bodyPr>
            <a:normAutofit/>
          </a:bodyPr>
          <a:lstStyle/>
          <a:p>
            <a:pPr algn="just"/>
            <a:r>
              <a:rPr lang="es-MX" dirty="0" smtClean="0"/>
              <a:t>Este nos habla sobre el seguimiento del protocolo de kyoto que estaba interrumpido.</a:t>
            </a:r>
          </a:p>
          <a:p>
            <a:pPr algn="just"/>
            <a:endParaRPr lang="es-MX" dirty="0"/>
          </a:p>
          <a:p>
            <a:pPr algn="just"/>
            <a:r>
              <a:rPr lang="es-MX" dirty="0" smtClean="0"/>
              <a:t>El protocolo kyoto fue creado para reducir emisiones de gases de efecto invernadero que causan el calentamiento global. Es un instrumento para poner en practica lo acordado en la convención Marco de las Naciones Unidas sobre el cambio climático. </a:t>
            </a:r>
          </a:p>
          <a:p>
            <a:pPr algn="just"/>
            <a:endParaRPr lang="es-MX" dirty="0" smtClean="0"/>
          </a:p>
          <a:p>
            <a:pPr algn="just"/>
            <a:r>
              <a:rPr lang="es-MX" dirty="0" smtClean="0"/>
              <a:t>Fue inicialmente adoptado el 11 de diciembre de 1997 en Kioto, Japón, pero entró en vigor hasta 2005. La decimoctava Conferencia de las Partes sobre cambio climático (COP18) ratificó el segundo periodo de vigencia del Protocolo de Kioto desde enero de 2013 hasta diciembre de 2020.</a:t>
            </a:r>
          </a:p>
        </p:txBody>
      </p:sp>
    </p:spTree>
    <p:extLst>
      <p:ext uri="{BB962C8B-B14F-4D97-AF65-F5344CB8AC3E}">
        <p14:creationId xmlns:p14="http://schemas.microsoft.com/office/powerpoint/2010/main" val="225565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idx="1"/>
          </p:nvPr>
        </p:nvSpPr>
        <p:spPr>
          <a:xfrm>
            <a:off x="838200" y="450850"/>
            <a:ext cx="10515600" cy="5726113"/>
          </a:xfrm>
        </p:spPr>
        <p:txBody>
          <a:bodyPr/>
          <a:lstStyle/>
          <a:p>
            <a:pPr algn="just"/>
            <a:r>
              <a:rPr lang="es-MX" b="1" dirty="0"/>
              <a:t>El protocolo ha logrado</a:t>
            </a:r>
            <a:r>
              <a:rPr lang="es-MX" b="1" dirty="0" smtClean="0"/>
              <a:t>:</a:t>
            </a:r>
          </a:p>
          <a:p>
            <a:pPr marL="0" indent="0" algn="just">
              <a:buNone/>
            </a:pPr>
            <a:endParaRPr lang="es-MX" dirty="0"/>
          </a:p>
          <a:p>
            <a:pPr algn="just"/>
            <a:r>
              <a:rPr lang="es-MX" dirty="0"/>
              <a:t>Que los gobiernos suscribientes establezcan leyes y políticas para cumplir sus compromisos ambientales.</a:t>
            </a:r>
          </a:p>
          <a:p>
            <a:pPr algn="just"/>
            <a:r>
              <a:rPr lang="es-MX" dirty="0"/>
              <a:t>Que las empresas tengan al medio ambiente en cuenta al tomar decisiones de inversión.</a:t>
            </a:r>
          </a:p>
          <a:p>
            <a:pPr algn="just"/>
            <a:r>
              <a:rPr lang="es-MX" dirty="0"/>
              <a:t>Fomentar la creación del mercado del carbono, cuyo fin es lograr la reducción de emisiones al menor costo.</a:t>
            </a:r>
          </a:p>
          <a:p>
            <a:endParaRPr lang="es-MX" dirty="0"/>
          </a:p>
        </p:txBody>
      </p:sp>
      <p:pic>
        <p:nvPicPr>
          <p:cNvPr id="6" name="Imagen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06107" y="3889420"/>
            <a:ext cx="3979572" cy="2498501"/>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Tree>
    <p:extLst>
      <p:ext uri="{BB962C8B-B14F-4D97-AF65-F5344CB8AC3E}">
        <p14:creationId xmlns:p14="http://schemas.microsoft.com/office/powerpoint/2010/main" val="1768915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1300766"/>
            <a:ext cx="10515600" cy="4876197"/>
          </a:xfrm>
        </p:spPr>
        <p:txBody>
          <a:bodyPr/>
          <a:lstStyle/>
          <a:p>
            <a:pPr marL="0" indent="0" algn="just">
              <a:buNone/>
            </a:pPr>
            <a:r>
              <a:rPr lang="es-MX" dirty="0" smtClean="0"/>
              <a:t>Además de los compromisos de mitigación de los países desarrollados, el Protocolo de Kioto promueve el desarrollo sustentable de los países en desarrollo.   México tiene el quinto lugar a nivel mundial en desarrollo de proyectos MDL (Mecanismo para Desarrollo Limpio) en las áreas de recuperación de metano, energías renovables, eficiencia energética, procesos industriales y manejo de desechos, entre otros.</a:t>
            </a:r>
          </a:p>
          <a:p>
            <a:pPr marL="0" indent="0" algn="just">
              <a:buNone/>
            </a:pPr>
            <a:endParaRPr lang="es-MX" dirty="0" smtClean="0"/>
          </a:p>
          <a:p>
            <a:pPr marL="0" indent="0" algn="just">
              <a:buNone/>
            </a:pPr>
            <a:r>
              <a:rPr lang="es-MX" dirty="0" smtClean="0"/>
              <a:t>La duración de este segundo periodo del Protocolo será de ocho años, con metas concretas al 2020. Sin embargo, este proceso denotó un débil compromiso de los países industrializados, tales como Estados Unidos, Rusia, y Canadá, los cuales decidieron no respaldar la prórroga.</a:t>
            </a:r>
            <a:endParaRPr lang="es-MX" dirty="0"/>
          </a:p>
        </p:txBody>
      </p:sp>
    </p:spTree>
    <p:extLst>
      <p:ext uri="{BB962C8B-B14F-4D97-AF65-F5344CB8AC3E}">
        <p14:creationId xmlns:p14="http://schemas.microsoft.com/office/powerpoint/2010/main" val="31223665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4">
            <a:extLst>
              <a:ext uri="{FF2B5EF4-FFF2-40B4-BE49-F238E27FC236}">
                <a16:creationId xmlns:a16="http://schemas.microsoft.com/office/drawing/2014/main" id="{512E6CFC-ECAF-4231-868A-DCE216453B1F}"/>
              </a:ext>
            </a:extLst>
          </p:cNvPr>
          <p:cNvPicPr>
            <a:picLocks noChangeAspect="1"/>
          </p:cNvPicPr>
          <p:nvPr/>
        </p:nvPicPr>
        <p:blipFill>
          <a:blip r:embed="rId2"/>
          <a:stretch>
            <a:fillRect/>
          </a:stretch>
        </p:blipFill>
        <p:spPr>
          <a:xfrm>
            <a:off x="1848928" y="2417837"/>
            <a:ext cx="7732143" cy="2007946"/>
          </a:xfrm>
          <a:prstGeom prst="rect">
            <a:avLst/>
          </a:prstGeom>
        </p:spPr>
      </p:pic>
    </p:spTree>
    <p:extLst>
      <p:ext uri="{BB962C8B-B14F-4D97-AF65-F5344CB8AC3E}">
        <p14:creationId xmlns:p14="http://schemas.microsoft.com/office/powerpoint/2010/main" val="2492716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A48EE2-F25A-4FA1-A24B-1704F7A9B548}"/>
              </a:ext>
            </a:extLst>
          </p:cNvPr>
          <p:cNvSpPr>
            <a:spLocks noGrp="1"/>
          </p:cNvSpPr>
          <p:nvPr>
            <p:ph type="title"/>
          </p:nvPr>
        </p:nvSpPr>
        <p:spPr/>
        <p:txBody>
          <a:bodyPr/>
          <a:lstStyle/>
          <a:p>
            <a:r>
              <a:rPr lang="es-MX" dirty="0">
                <a:cs typeface="Calibri Light"/>
              </a:rPr>
              <a:t>¿ Que es COP 21?</a:t>
            </a:r>
            <a:endParaRPr lang="es-MX" dirty="0"/>
          </a:p>
        </p:txBody>
      </p:sp>
      <p:sp>
        <p:nvSpPr>
          <p:cNvPr id="3" name="Marcador de contenido 2">
            <a:extLst>
              <a:ext uri="{FF2B5EF4-FFF2-40B4-BE49-F238E27FC236}">
                <a16:creationId xmlns:a16="http://schemas.microsoft.com/office/drawing/2014/main" id="{6D0336B9-5114-4047-823D-C995F408542C}"/>
              </a:ext>
            </a:extLst>
          </p:cNvPr>
          <p:cNvSpPr>
            <a:spLocks noGrp="1"/>
          </p:cNvSpPr>
          <p:nvPr>
            <p:ph idx="1"/>
          </p:nvPr>
        </p:nvSpPr>
        <p:spPr/>
        <p:txBody>
          <a:bodyPr vert="horz" lIns="91440" tIns="45720" rIns="91440" bIns="45720" rtlCol="0" anchor="t">
            <a:normAutofit/>
          </a:bodyPr>
          <a:lstStyle/>
          <a:p>
            <a:pPr algn="just"/>
            <a:r>
              <a:rPr lang="es-MX" dirty="0">
                <a:ea typeface="+mn-lt"/>
                <a:cs typeface="+mn-lt"/>
              </a:rPr>
              <a:t>La </a:t>
            </a:r>
            <a:r>
              <a:rPr lang="es-MX" b="1" dirty="0">
                <a:ea typeface="+mn-lt"/>
                <a:cs typeface="+mn-lt"/>
              </a:rPr>
              <a:t>Conferencia de las Naciones Unidas sobre Cambio Climático 2015</a:t>
            </a:r>
            <a:r>
              <a:rPr lang="es-MX" dirty="0">
                <a:ea typeface="+mn-lt"/>
                <a:cs typeface="+mn-lt"/>
              </a:rPr>
              <a:t>, XXI Conferencia Internacional sobre Cambio Climático o 21.ª Conferencia de las Partes y la 11.ª Conferencia de las Partes en calidad de reunión de las Partes en el Protocolo de Kyoto(COP21/CMP11) se celebró en París (Francia), desde el 30 de noviembre hasta el 11 de diciembre de 2015.</a:t>
            </a:r>
          </a:p>
          <a:p>
            <a:pPr algn="just"/>
            <a:r>
              <a:rPr lang="es-MX" dirty="0">
                <a:ea typeface="+mn-lt"/>
                <a:cs typeface="+mn-lt"/>
              </a:rPr>
              <a:t> Fue organizada por la Convención Marco de las Naciones Unidas sobre el Cambio Climático (CMNUCC). Se consiguió alcanzar el llamado Acuerdo de París.</a:t>
            </a:r>
            <a:endParaRPr lang="es-MX" dirty="0">
              <a:cs typeface="Calibri" panose="020F0502020204030204"/>
            </a:endParaRPr>
          </a:p>
          <a:p>
            <a:endParaRPr lang="es-MX" dirty="0">
              <a:cs typeface="Calibri" panose="020F0502020204030204"/>
            </a:endParaRPr>
          </a:p>
          <a:p>
            <a:endParaRPr lang="es-MX" dirty="0">
              <a:cs typeface="Calibri" panose="020F0502020204030204"/>
            </a:endParaRPr>
          </a:p>
          <a:p>
            <a:endParaRPr lang="es-MX" dirty="0">
              <a:cs typeface="Calibri" panose="020F0502020204030204"/>
            </a:endParaRPr>
          </a:p>
        </p:txBody>
      </p:sp>
    </p:spTree>
    <p:extLst>
      <p:ext uri="{BB962C8B-B14F-4D97-AF65-F5344CB8AC3E}">
        <p14:creationId xmlns:p14="http://schemas.microsoft.com/office/powerpoint/2010/main" val="1555700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F5F4BD-A352-41B4-8BF4-5AD736B4101E}"/>
              </a:ext>
            </a:extLst>
          </p:cNvPr>
          <p:cNvSpPr>
            <a:spLocks noGrp="1"/>
          </p:cNvSpPr>
          <p:nvPr>
            <p:ph type="title"/>
          </p:nvPr>
        </p:nvSpPr>
        <p:spPr/>
        <p:txBody>
          <a:bodyPr/>
          <a:lstStyle/>
          <a:p>
            <a:r>
              <a:rPr lang="es-MX" dirty="0">
                <a:cs typeface="Calibri Light"/>
              </a:rPr>
              <a:t>Puntos importantes </a:t>
            </a:r>
            <a:endParaRPr lang="es-MX" dirty="0"/>
          </a:p>
        </p:txBody>
      </p:sp>
      <p:sp>
        <p:nvSpPr>
          <p:cNvPr id="3" name="Marcador de contenido 2">
            <a:extLst>
              <a:ext uri="{FF2B5EF4-FFF2-40B4-BE49-F238E27FC236}">
                <a16:creationId xmlns:a16="http://schemas.microsoft.com/office/drawing/2014/main" id="{896E441F-14B2-44C2-9BC2-C66D08F9DBBD}"/>
              </a:ext>
            </a:extLst>
          </p:cNvPr>
          <p:cNvSpPr>
            <a:spLocks noGrp="1"/>
          </p:cNvSpPr>
          <p:nvPr>
            <p:ph idx="1"/>
          </p:nvPr>
        </p:nvSpPr>
        <p:spPr/>
        <p:txBody>
          <a:bodyPr vert="horz" lIns="91440" tIns="45720" rIns="91440" bIns="45720" rtlCol="0" anchor="t">
            <a:normAutofit/>
          </a:bodyPr>
          <a:lstStyle/>
          <a:p>
            <a:r>
              <a:rPr lang="es-MX" dirty="0">
                <a:ea typeface="+mn-lt"/>
                <a:cs typeface="+mn-lt"/>
              </a:rPr>
              <a:t> Los representantes de cerca de 200 países, reunidos en la Cumbre del Clima, adoptaron el primer acuerdo global para atajar el calentamiento desencadenado por el hombre con sus emisiones de gases de efecto invernadero.</a:t>
            </a:r>
          </a:p>
          <a:p>
            <a:r>
              <a:rPr lang="es-MX" dirty="0">
                <a:ea typeface="+mn-lt"/>
                <a:cs typeface="+mn-lt"/>
              </a:rPr>
              <a:t>Todos los países firmantes deberán limitar sus emisiones, </a:t>
            </a:r>
            <a:r>
              <a:rPr lang="es-MX" b="1" dirty="0">
                <a:ea typeface="+mn-lt"/>
                <a:cs typeface="+mn-lt"/>
              </a:rPr>
              <a:t>aunque los desarrollados tendrán que hacer un mayor esfuerzo</a:t>
            </a:r>
            <a:r>
              <a:rPr lang="es-MX" dirty="0">
                <a:ea typeface="+mn-lt"/>
                <a:cs typeface="+mn-lt"/>
              </a:rPr>
              <a:t> y movilizar 100.000 millones de dólares anuales.</a:t>
            </a:r>
          </a:p>
          <a:p>
            <a:r>
              <a:rPr lang="es-MX" dirty="0">
                <a:ea typeface="+mn-lt"/>
                <a:cs typeface="+mn-lt"/>
              </a:rPr>
              <a:t>es “el primer acuerdo universal de la historia de las negociaciones climáticas”, recordó François Hollande cuando presentó el texto final que luego fue aprobado. </a:t>
            </a:r>
            <a:endParaRPr lang="es-MX" dirty="0">
              <a:cs typeface="Calibri"/>
            </a:endParaRPr>
          </a:p>
        </p:txBody>
      </p:sp>
    </p:spTree>
    <p:extLst>
      <p:ext uri="{BB962C8B-B14F-4D97-AF65-F5344CB8AC3E}">
        <p14:creationId xmlns:p14="http://schemas.microsoft.com/office/powerpoint/2010/main" val="1587997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6215BE-C973-43B5-9C23-BC2D50E0F607}"/>
              </a:ext>
            </a:extLst>
          </p:cNvPr>
          <p:cNvSpPr>
            <a:spLocks noGrp="1"/>
          </p:cNvSpPr>
          <p:nvPr>
            <p:ph type="title"/>
          </p:nvPr>
        </p:nvSpPr>
        <p:spPr/>
        <p:txBody>
          <a:bodyPr/>
          <a:lstStyle/>
          <a:p>
            <a:r>
              <a:rPr lang="es-MX" dirty="0">
                <a:cs typeface="Calibri Light"/>
              </a:rPr>
              <a:t>Puntos importantes</a:t>
            </a:r>
            <a:endParaRPr lang="es-MX" dirty="0"/>
          </a:p>
        </p:txBody>
      </p:sp>
      <p:sp>
        <p:nvSpPr>
          <p:cNvPr id="3" name="Marcador de contenido 2">
            <a:extLst>
              <a:ext uri="{FF2B5EF4-FFF2-40B4-BE49-F238E27FC236}">
                <a16:creationId xmlns:a16="http://schemas.microsoft.com/office/drawing/2014/main" id="{D1C88BF7-3D6E-41D1-823D-529216505DC3}"/>
              </a:ext>
            </a:extLst>
          </p:cNvPr>
          <p:cNvSpPr>
            <a:spLocks noGrp="1"/>
          </p:cNvSpPr>
          <p:nvPr>
            <p:ph idx="1"/>
          </p:nvPr>
        </p:nvSpPr>
        <p:spPr/>
        <p:txBody>
          <a:bodyPr vert="horz" lIns="91440" tIns="45720" rIns="91440" bIns="45720" rtlCol="0" anchor="t">
            <a:normAutofit/>
          </a:bodyPr>
          <a:lstStyle/>
          <a:p>
            <a:pPr algn="just"/>
            <a:r>
              <a:rPr lang="es-MX" dirty="0">
                <a:ea typeface="+mn-lt"/>
                <a:cs typeface="+mn-lt"/>
              </a:rPr>
              <a:t>El acuerdo de París fija, entre otros objetivos:</a:t>
            </a:r>
          </a:p>
          <a:p>
            <a:pPr marL="0" indent="0" algn="just">
              <a:buNone/>
            </a:pPr>
            <a:r>
              <a:rPr lang="es-MX" dirty="0">
                <a:ea typeface="+mn-lt"/>
                <a:cs typeface="+mn-lt"/>
              </a:rPr>
              <a:t>-Elevar los “flujos financieros” para caminar hacia una economía baja en emisiones de gases de efecto invernadero</a:t>
            </a:r>
          </a:p>
          <a:p>
            <a:pPr algn="just">
              <a:buNone/>
            </a:pPr>
            <a:r>
              <a:rPr lang="es-MX" dirty="0">
                <a:ea typeface="+mn-lt"/>
                <a:cs typeface="+mn-lt"/>
              </a:rPr>
              <a:t>-“Movilizar la inversión”, dijo, es fundamental para lograr una “transición a una economía limpia”. “Los mercados ya tienen una señal clara”, remarcó el secretario general de la ONU, </a:t>
            </a:r>
            <a:r>
              <a:rPr lang="es-MX" dirty="0" err="1">
                <a:ea typeface="+mn-lt"/>
                <a:cs typeface="+mn-lt"/>
              </a:rPr>
              <a:t>Ban</a:t>
            </a:r>
            <a:r>
              <a:rPr lang="es-MX" dirty="0">
                <a:ea typeface="+mn-lt"/>
                <a:cs typeface="+mn-lt"/>
              </a:rPr>
              <a:t> Ki-</a:t>
            </a:r>
            <a:r>
              <a:rPr lang="es-MX" dirty="0" err="1">
                <a:ea typeface="+mn-lt"/>
                <a:cs typeface="+mn-lt"/>
              </a:rPr>
              <a:t>moon</a:t>
            </a:r>
            <a:r>
              <a:rPr lang="es-MX" dirty="0">
                <a:ea typeface="+mn-lt"/>
                <a:cs typeface="+mn-lt"/>
              </a:rPr>
              <a:t>.</a:t>
            </a:r>
            <a:endParaRPr lang="es-MX" dirty="0"/>
          </a:p>
          <a:p>
            <a:pPr algn="just">
              <a:buNone/>
            </a:pPr>
            <a:r>
              <a:rPr lang="es-MX" b="1" dirty="0">
                <a:ea typeface="+mn-lt"/>
                <a:cs typeface="+mn-lt"/>
              </a:rPr>
              <a:t>Con este pacto los representantes de los 195 países reunidos en París no solo admiten que el problema del cambio climático existe, sino que reconocen que el aumento de la temperatura es responsabilidad del hombre. Por eso, establecen medidas para combatirlo.</a:t>
            </a:r>
            <a:endParaRPr lang="es-MX" b="1" dirty="0"/>
          </a:p>
          <a:p>
            <a:pPr>
              <a:buNone/>
            </a:pPr>
            <a:endParaRPr lang="es-MX" dirty="0"/>
          </a:p>
          <a:p>
            <a:pPr>
              <a:buNone/>
            </a:pPr>
            <a:endParaRPr lang="es-MX" dirty="0">
              <a:cs typeface="Calibri"/>
            </a:endParaRPr>
          </a:p>
          <a:p>
            <a:pPr marL="0" indent="0">
              <a:buNone/>
            </a:pPr>
            <a:endParaRPr lang="es-MX" dirty="0">
              <a:cs typeface="Calibri"/>
            </a:endParaRPr>
          </a:p>
        </p:txBody>
      </p:sp>
    </p:spTree>
    <p:extLst>
      <p:ext uri="{BB962C8B-B14F-4D97-AF65-F5344CB8AC3E}">
        <p14:creationId xmlns:p14="http://schemas.microsoft.com/office/powerpoint/2010/main" val="2737375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8C7EDF-BFFC-4DBF-A8E6-F5D09181F786}"/>
              </a:ext>
            </a:extLst>
          </p:cNvPr>
          <p:cNvSpPr>
            <a:spLocks noGrp="1"/>
          </p:cNvSpPr>
          <p:nvPr>
            <p:ph type="title"/>
          </p:nvPr>
        </p:nvSpPr>
        <p:spPr/>
        <p:txBody>
          <a:bodyPr/>
          <a:lstStyle/>
          <a:p>
            <a:r>
              <a:rPr lang="es-MX" dirty="0">
                <a:cs typeface="Calibri Light"/>
              </a:rPr>
              <a:t>Puntos importantes</a:t>
            </a:r>
            <a:endParaRPr lang="es-MX" dirty="0"/>
          </a:p>
        </p:txBody>
      </p:sp>
      <p:sp>
        <p:nvSpPr>
          <p:cNvPr id="3" name="Marcador de contenido 2">
            <a:extLst>
              <a:ext uri="{FF2B5EF4-FFF2-40B4-BE49-F238E27FC236}">
                <a16:creationId xmlns:a16="http://schemas.microsoft.com/office/drawing/2014/main" id="{EB837B76-FB0D-442A-9EC4-076D49998781}"/>
              </a:ext>
            </a:extLst>
          </p:cNvPr>
          <p:cNvSpPr>
            <a:spLocks noGrp="1"/>
          </p:cNvSpPr>
          <p:nvPr>
            <p:ph idx="1"/>
          </p:nvPr>
        </p:nvSpPr>
        <p:spPr/>
        <p:txBody>
          <a:bodyPr vert="horz" lIns="91440" tIns="45720" rIns="91440" bIns="45720" rtlCol="0" anchor="t">
            <a:normAutofit/>
          </a:bodyPr>
          <a:lstStyle/>
          <a:p>
            <a:pPr algn="just"/>
            <a:r>
              <a:rPr lang="es-MX" dirty="0">
                <a:ea typeface="+mn-lt"/>
                <a:cs typeface="+mn-lt"/>
              </a:rPr>
              <a:t>Ante el fracaso hasta ahora de los intentos por fijar metas obligatorias individuales a cada país —el Protocolo de Kioto apostó por esa fórmula y solo logró cubrir el 11% de las emisiones mundiales—</a:t>
            </a:r>
          </a:p>
          <a:p>
            <a:pPr algn="just"/>
            <a:r>
              <a:rPr lang="es-MX" dirty="0">
                <a:ea typeface="+mn-lt"/>
                <a:cs typeface="+mn-lt"/>
              </a:rPr>
              <a:t>Se pone una meta obligatoria: que el aumento de la temperatura media en la Tierra se quede a final de siglo “muy por debajo” de los dos grados respecto a los niveles preindustriales e incluso intentar dejarlo en 1,5. Luego, cada país pone sobre la mesa sus aportaciones voluntarias para reducir sus emisiones de gases de efecto invernadero nacionales. </a:t>
            </a:r>
            <a:endParaRPr lang="es-MX" dirty="0">
              <a:cs typeface="Calibri"/>
            </a:endParaRPr>
          </a:p>
        </p:txBody>
      </p:sp>
    </p:spTree>
    <p:extLst>
      <p:ext uri="{BB962C8B-B14F-4D97-AF65-F5344CB8AC3E}">
        <p14:creationId xmlns:p14="http://schemas.microsoft.com/office/powerpoint/2010/main" val="1890390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F6ADD6-3E45-4C8B-B176-718BEFC39774}"/>
              </a:ext>
            </a:extLst>
          </p:cNvPr>
          <p:cNvSpPr>
            <a:spLocks noGrp="1"/>
          </p:cNvSpPr>
          <p:nvPr>
            <p:ph type="title"/>
          </p:nvPr>
        </p:nvSpPr>
        <p:spPr/>
        <p:txBody>
          <a:bodyPr/>
          <a:lstStyle/>
          <a:p>
            <a:r>
              <a:rPr lang="es-MX" dirty="0">
                <a:cs typeface="Calibri Light"/>
              </a:rPr>
              <a:t>Puntos importantes</a:t>
            </a:r>
            <a:endParaRPr lang="es-MX" dirty="0"/>
          </a:p>
        </p:txBody>
      </p:sp>
      <p:sp>
        <p:nvSpPr>
          <p:cNvPr id="3" name="Marcador de contenido 2">
            <a:extLst>
              <a:ext uri="{FF2B5EF4-FFF2-40B4-BE49-F238E27FC236}">
                <a16:creationId xmlns:a16="http://schemas.microsoft.com/office/drawing/2014/main" id="{898EC5BB-155A-4BE0-ADA8-A3A0D2E93754}"/>
              </a:ext>
            </a:extLst>
          </p:cNvPr>
          <p:cNvSpPr>
            <a:spLocks noGrp="1"/>
          </p:cNvSpPr>
          <p:nvPr>
            <p:ph idx="1"/>
          </p:nvPr>
        </p:nvSpPr>
        <p:spPr/>
        <p:txBody>
          <a:bodyPr vert="horz" lIns="91440" tIns="45720" rIns="91440" bIns="45720" rtlCol="0" anchor="t">
            <a:normAutofit fontScale="92500" lnSpcReduction="10000"/>
          </a:bodyPr>
          <a:lstStyle/>
          <a:p>
            <a:pPr algn="just"/>
            <a:r>
              <a:rPr lang="es-MX" dirty="0">
                <a:ea typeface="+mn-lt"/>
                <a:cs typeface="+mn-lt"/>
              </a:rPr>
              <a:t>187 de los 195 países reunidos en París han presentado ya sus programas nacionales.</a:t>
            </a:r>
          </a:p>
          <a:p>
            <a:pPr algn="just"/>
            <a:r>
              <a:rPr lang="es-MX" dirty="0">
                <a:ea typeface="+mn-lt"/>
                <a:cs typeface="+mn-lt"/>
              </a:rPr>
              <a:t>El acuerdo nace del desarrollo del convenio de las Naciones Unidas sobre cambio climático, que se remonta a 1992. El mundo, en estas más de dos décadas, ha cambiado y aquel documento ha quedado desfasado, fundamentalmente en los anexos, donde se establecía el listado de países desarrollados que estaban obligados a reducir sus emisiones. Veintitrés años después, los industrializados de los anexos solo representan alrededor del 35% de las emisiones mundiales. Y China e India, que están ya entre las cuatro economías más contaminantes del planeta, se quedaban fuera de los Estados que deben asumir los mayores esfuerzos. </a:t>
            </a:r>
            <a:r>
              <a:rPr lang="es-MX" b="1" dirty="0">
                <a:ea typeface="+mn-lt"/>
                <a:cs typeface="+mn-lt"/>
              </a:rPr>
              <a:t>Uno de los debates más intensos que han puesto en riesgo este acuerdo ha sido precisamente este: la persistencia o no aquella diferenciación. </a:t>
            </a:r>
            <a:endParaRPr lang="es-MX" b="1" dirty="0">
              <a:cs typeface="Calibri"/>
            </a:endParaRPr>
          </a:p>
        </p:txBody>
      </p:sp>
    </p:spTree>
    <p:extLst>
      <p:ext uri="{BB962C8B-B14F-4D97-AF65-F5344CB8AC3E}">
        <p14:creationId xmlns:p14="http://schemas.microsoft.com/office/powerpoint/2010/main" val="1544677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MX" dirty="0"/>
              <a:t>En la Cumbre para el Desarrollo Sostenible, que se llevó a cabo en septiembre de 2015, los Estados Miembros de la ONU aprobaron la Agenda 2030 para el Desarrollo </a:t>
            </a:r>
            <a:r>
              <a:rPr lang="es-MX" dirty="0" smtClean="0"/>
              <a:t>Sostenible. </a:t>
            </a:r>
          </a:p>
          <a:p>
            <a:pPr algn="just"/>
            <a:r>
              <a:rPr lang="es-MX" dirty="0"/>
              <a:t>I</a:t>
            </a:r>
            <a:r>
              <a:rPr lang="es-MX" dirty="0" smtClean="0"/>
              <a:t>ncluye </a:t>
            </a:r>
            <a:r>
              <a:rPr lang="es-MX" dirty="0"/>
              <a:t>un conjunto de 17 Objetivos de Desarrollo Sostenible (ODS) para poner fin a la pobreza, luchar contra la desigualdad y la injusticia, y hacer frente al cambio climático.</a:t>
            </a:r>
          </a:p>
        </p:txBody>
      </p:sp>
    </p:spTree>
    <p:extLst>
      <p:ext uri="{BB962C8B-B14F-4D97-AF65-F5344CB8AC3E}">
        <p14:creationId xmlns:p14="http://schemas.microsoft.com/office/powerpoint/2010/main" val="36487544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12078"/>
            <a:ext cx="9404723" cy="1400530"/>
          </a:xfrm>
        </p:spPr>
        <p:txBody>
          <a:bodyPr/>
          <a:lstStyle/>
          <a:p>
            <a:r>
              <a:rPr lang="es-ES_tradnl" dirty="0" smtClean="0"/>
              <a:t>QUE ES ?</a:t>
            </a:r>
            <a:endParaRPr lang="es-ES_tradnl" dirty="0"/>
          </a:p>
        </p:txBody>
      </p:sp>
      <p:sp>
        <p:nvSpPr>
          <p:cNvPr id="4" name="Rectangle 3"/>
          <p:cNvSpPr/>
          <p:nvPr/>
        </p:nvSpPr>
        <p:spPr>
          <a:xfrm>
            <a:off x="3048000" y="1733169"/>
            <a:ext cx="6096000" cy="3416320"/>
          </a:xfrm>
          <a:prstGeom prst="rect">
            <a:avLst/>
          </a:prstGeom>
        </p:spPr>
        <p:txBody>
          <a:bodyPr>
            <a:spAutoFit/>
          </a:bodyPr>
          <a:lstStyle/>
          <a:p>
            <a:pPr algn="just"/>
            <a:r>
              <a:rPr lang="es-ES_tradnl" dirty="0"/>
              <a:t>El desarrollo sostenible es un concepto definido en el Informe </a:t>
            </a:r>
            <a:r>
              <a:rPr lang="es-ES_tradnl" dirty="0" err="1"/>
              <a:t>Brundtland</a:t>
            </a:r>
            <a:r>
              <a:rPr lang="es-ES_tradnl" dirty="0"/>
              <a:t> de 1987, elaborado por distintas naciones, y que se refiere al desarrollo que satisface las necesidades de la generación presente, sin comprometer la capacidad de las generaciones futuras de satisfacer sus propias necesidades. La redacción de esta premisa supuso un cambio social, ambiental y económico importante que, además, aludía a discusiones morales sobre el medioambiente que nunca antes habían sido debatidas.</a:t>
            </a:r>
          </a:p>
          <a:p>
            <a:endParaRPr lang="es-ES_tradnl" dirty="0"/>
          </a:p>
        </p:txBody>
      </p:sp>
    </p:spTree>
    <p:extLst>
      <p:ext uri="{BB962C8B-B14F-4D97-AF65-F5344CB8AC3E}">
        <p14:creationId xmlns:p14="http://schemas.microsoft.com/office/powerpoint/2010/main" val="350929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smtClean="0"/>
              <a:t>OBJETIVOS FINALES </a:t>
            </a:r>
            <a:endParaRPr lang="es-ES_tradnl" dirty="0"/>
          </a:p>
        </p:txBody>
      </p:sp>
      <p:sp>
        <p:nvSpPr>
          <p:cNvPr id="4" name="Rectangle 3"/>
          <p:cNvSpPr/>
          <p:nvPr/>
        </p:nvSpPr>
        <p:spPr>
          <a:xfrm>
            <a:off x="3048000" y="1997839"/>
            <a:ext cx="6096000" cy="2862323"/>
          </a:xfrm>
          <a:prstGeom prst="rect">
            <a:avLst/>
          </a:prstGeom>
        </p:spPr>
        <p:txBody>
          <a:bodyPr>
            <a:spAutoFit/>
          </a:bodyPr>
          <a:lstStyle/>
          <a:p>
            <a:pPr algn="just"/>
            <a:r>
              <a:rPr lang="es-ES_tradnl" dirty="0"/>
              <a:t>Los objetivos finales del desarrollo sostenible son:</a:t>
            </a:r>
          </a:p>
          <a:p>
            <a:pPr algn="just"/>
            <a:endParaRPr lang="es-ES_tradnl" dirty="0"/>
          </a:p>
          <a:p>
            <a:pPr algn="just"/>
            <a:r>
              <a:rPr lang="es-ES_tradnl" dirty="0"/>
              <a:t>-Mejorar la calidad de vida de todos los miembros de una comunidad (todos los ciudadanos de un país y del mundo).</a:t>
            </a:r>
          </a:p>
          <a:p>
            <a:pPr algn="just"/>
            <a:endParaRPr lang="es-ES_tradnl" dirty="0"/>
          </a:p>
          <a:p>
            <a:pPr algn="just"/>
            <a:r>
              <a:rPr lang="es-ES_tradnl" dirty="0"/>
              <a:t>-Velar por la integridad de los sistemas de sustentación de la vida (tanto humana como no humana).</a:t>
            </a:r>
          </a:p>
          <a:p>
            <a:endParaRPr lang="es-ES_tradnl" dirty="0"/>
          </a:p>
        </p:txBody>
      </p:sp>
    </p:spTree>
    <p:extLst>
      <p:ext uri="{BB962C8B-B14F-4D97-AF65-F5344CB8AC3E}">
        <p14:creationId xmlns:p14="http://schemas.microsoft.com/office/powerpoint/2010/main" val="2484477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5" name="Marcador de contenido 4"/>
          <p:cNvSpPr>
            <a:spLocks noGrp="1"/>
          </p:cNvSpPr>
          <p:nvPr>
            <p:ph idx="1"/>
          </p:nvPr>
        </p:nvSpPr>
        <p:spPr/>
        <p:txBody>
          <a:bodyPr/>
          <a:lstStyle/>
          <a:p>
            <a:endParaRPr lang="es-MX"/>
          </a:p>
        </p:txBody>
      </p:sp>
      <p:pic>
        <p:nvPicPr>
          <p:cNvPr id="6" name="Imagen 5"/>
          <p:cNvPicPr>
            <a:picLocks noChangeAspect="1"/>
          </p:cNvPicPr>
          <p:nvPr/>
        </p:nvPicPr>
        <p:blipFill>
          <a:blip r:embed="rId2"/>
          <a:stretch>
            <a:fillRect/>
          </a:stretch>
        </p:blipFill>
        <p:spPr>
          <a:xfrm>
            <a:off x="1115163" y="365125"/>
            <a:ext cx="9961674" cy="6265535"/>
          </a:xfrm>
          <a:prstGeom prst="rect">
            <a:avLst/>
          </a:prstGeom>
        </p:spPr>
      </p:pic>
    </p:spTree>
    <p:extLst>
      <p:ext uri="{BB962C8B-B14F-4D97-AF65-F5344CB8AC3E}">
        <p14:creationId xmlns:p14="http://schemas.microsoft.com/office/powerpoint/2010/main" val="32488993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MX" sz="2800" b="1" dirty="0" smtClean="0"/>
              <a:t>CONVENCIÓN SOBRE EL CAMBIO CLIMÁTICO DE LA CMNUCC EN DOHA, QATAR.</a:t>
            </a:r>
            <a:endParaRPr lang="es-MX" sz="2800" b="1" dirty="0"/>
          </a:p>
        </p:txBody>
      </p:sp>
      <p:sp>
        <p:nvSpPr>
          <p:cNvPr id="4" name="Marcador de contenido 3"/>
          <p:cNvSpPr>
            <a:spLocks noGrp="1"/>
          </p:cNvSpPr>
          <p:nvPr>
            <p:ph idx="1"/>
          </p:nvPr>
        </p:nvSpPr>
        <p:spPr>
          <a:xfrm>
            <a:off x="683654" y="1890020"/>
            <a:ext cx="10515600" cy="4351338"/>
          </a:xfrm>
        </p:spPr>
        <p:txBody>
          <a:bodyPr/>
          <a:lstStyle/>
          <a:p>
            <a:pPr algn="just"/>
            <a:r>
              <a:rPr lang="es-MX" sz="2400" dirty="0" smtClean="0"/>
              <a:t>El gobierno de Qatar albergo desde el 26 de noviembre al 7 de diciembre de 2012 y durante dos semanas, 18a conferencia de las partes (COP) de la convención Marco de las Naciones Unidas sobre el cambio climático y la octava conferencia de las partes en calidad de reunión de las partes en el protocolo de kyoto.</a:t>
            </a:r>
          </a:p>
          <a:p>
            <a:pPr marL="0" indent="0">
              <a:buNone/>
            </a:pPr>
            <a:endParaRPr lang="es-MX"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129" y="4087380"/>
            <a:ext cx="5640946" cy="2190750"/>
          </a:xfrm>
          <a:prstGeom prst="rect">
            <a:avLst/>
          </a:prstGeom>
        </p:spPr>
      </p:pic>
    </p:spTree>
    <p:extLst>
      <p:ext uri="{BB962C8B-B14F-4D97-AF65-F5344CB8AC3E}">
        <p14:creationId xmlns:p14="http://schemas.microsoft.com/office/powerpoint/2010/main" val="2998130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26387" y="609756"/>
            <a:ext cx="7141872" cy="411678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CuadroTexto 6"/>
          <p:cNvSpPr txBox="1"/>
          <p:nvPr/>
        </p:nvSpPr>
        <p:spPr>
          <a:xfrm>
            <a:off x="759854" y="1171977"/>
            <a:ext cx="3766533" cy="3785652"/>
          </a:xfrm>
          <a:prstGeom prst="rect">
            <a:avLst/>
          </a:prstGeom>
          <a:noFill/>
        </p:spPr>
        <p:txBody>
          <a:bodyPr wrap="square" rtlCol="0">
            <a:spAutoFit/>
          </a:bodyPr>
          <a:lstStyle/>
          <a:p>
            <a:pPr algn="just"/>
            <a:r>
              <a:rPr lang="es-MX" sz="2000" dirty="0" smtClean="0"/>
              <a:t>En esta convención estuvieron mas de 9000 participantes y entre ellos se encontraban representantes de los gobiernos, las organizaciones intergubernamentales y no gubernamentales, el mundo académico, el sector privado, los pueblos indígenas y los medios de comunicación.</a:t>
            </a:r>
            <a:endParaRPr lang="es-MX" sz="2000" dirty="0"/>
          </a:p>
        </p:txBody>
      </p:sp>
    </p:spTree>
    <p:extLst>
      <p:ext uri="{BB962C8B-B14F-4D97-AF65-F5344CB8AC3E}">
        <p14:creationId xmlns:p14="http://schemas.microsoft.com/office/powerpoint/2010/main" val="3948460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09411" y="87938"/>
            <a:ext cx="10515600" cy="1325563"/>
          </a:xfrm>
        </p:spPr>
        <p:txBody>
          <a:bodyPr/>
          <a:lstStyle/>
          <a:p>
            <a:r>
              <a:rPr lang="es-MX" dirty="0" smtClean="0"/>
              <a:t>                               I PARTE</a:t>
            </a:r>
            <a:endParaRPr lang="es-MX" dirty="0"/>
          </a:p>
        </p:txBody>
      </p:sp>
      <p:sp>
        <p:nvSpPr>
          <p:cNvPr id="3" name="Marcador de contenido 2"/>
          <p:cNvSpPr>
            <a:spLocks noGrp="1"/>
          </p:cNvSpPr>
          <p:nvPr>
            <p:ph idx="1"/>
          </p:nvPr>
        </p:nvSpPr>
        <p:spPr>
          <a:xfrm>
            <a:off x="838200" y="1413501"/>
            <a:ext cx="10515600" cy="4351338"/>
          </a:xfrm>
        </p:spPr>
        <p:txBody>
          <a:bodyPr>
            <a:normAutofit/>
          </a:bodyPr>
          <a:lstStyle/>
          <a:p>
            <a:pPr algn="just"/>
            <a:r>
              <a:rPr lang="es-MX" dirty="0" smtClean="0"/>
              <a:t>Nos habla sobre una visión común de la cooperación a largo plazo que incluye un objetivo mundial a largo plazo para las reducciones de las emisiones con el fin de alcanzar el objetivo de conformidad con disposiciones y principios, teniendo en cuenta las condiciones sociales y económicas.</a:t>
            </a:r>
          </a:p>
          <a:p>
            <a:pPr marL="0" indent="0" algn="just">
              <a:buNone/>
            </a:pPr>
            <a:endParaRPr lang="es-MX" dirty="0"/>
          </a:p>
          <a:p>
            <a:pPr marL="0" indent="0" algn="just">
              <a:buNone/>
            </a:pPr>
            <a:endParaRPr lang="es-MX" dirty="0" smtClean="0"/>
          </a:p>
          <a:p>
            <a:pPr algn="just"/>
            <a:r>
              <a:rPr lang="es-MX" dirty="0" smtClean="0"/>
              <a:t>Esta también nos habla sobre las partes que se deben trabajar urgentemente para lograr la fuerte reducción de las emisiones mundiales de gases de efecto invernadero que se necesita para mantener el aumento de la temperatura media mundial con respecto a los niveles preindustriales por debajo de 2°C y para que las emisiones mundiales de gases de efecto invernadero alcancen su punto máximo y empiecen a descender lo antes posible.</a:t>
            </a:r>
            <a:endParaRPr lang="es-MX" dirty="0"/>
          </a:p>
        </p:txBody>
      </p:sp>
    </p:spTree>
    <p:extLst>
      <p:ext uri="{BB962C8B-B14F-4D97-AF65-F5344CB8AC3E}">
        <p14:creationId xmlns:p14="http://schemas.microsoft.com/office/powerpoint/2010/main" val="3557220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38200" y="450761"/>
            <a:ext cx="10515600" cy="5726202"/>
          </a:xfrm>
        </p:spPr>
        <p:txBody>
          <a:bodyPr>
            <a:normAutofit/>
          </a:bodyPr>
          <a:lstStyle/>
          <a:p>
            <a:pPr marL="0" indent="0">
              <a:buNone/>
            </a:pPr>
            <a:endParaRPr lang="es-MX" dirty="0" smtClean="0"/>
          </a:p>
          <a:p>
            <a:pPr algn="just"/>
            <a:r>
              <a:rPr lang="es-MX" dirty="0"/>
              <a:t>L</a:t>
            </a:r>
            <a:r>
              <a:rPr lang="es-MX" dirty="0" smtClean="0"/>
              <a:t>a </a:t>
            </a:r>
            <a:r>
              <a:rPr lang="es-MX" dirty="0"/>
              <a:t>ONU lanzó ayer una advertencia sobre la aceleración del cambio climático y los graves riesgos que conlleva la falta de acción. Mientras, los primeros debates se centraron en advertir del efecto ya palpable del aumento de las temperaturas en los países menos desarrollados, como Bangladesh, Kenia o la Micronesia</a:t>
            </a:r>
            <a:r>
              <a:rPr lang="es-MX" dirty="0" smtClean="0"/>
              <a:t>. </a:t>
            </a:r>
          </a:p>
          <a:p>
            <a:pPr marL="0" indent="0">
              <a:buNone/>
            </a:pPr>
            <a:r>
              <a:rPr lang="es-MX" dirty="0" smtClean="0">
                <a:solidFill>
                  <a:srgbClr val="FF0000"/>
                </a:solidFill>
              </a:rPr>
              <a:t>Los países reunidos tienen la </a:t>
            </a:r>
          </a:p>
          <a:p>
            <a:pPr marL="0" indent="0">
              <a:buNone/>
            </a:pPr>
            <a:r>
              <a:rPr lang="es-MX" dirty="0" smtClean="0">
                <a:solidFill>
                  <a:srgbClr val="FF0000"/>
                </a:solidFill>
              </a:rPr>
              <a:t>Necesidad de llegar a una mejor</a:t>
            </a:r>
          </a:p>
          <a:p>
            <a:pPr marL="0" indent="0">
              <a:buNone/>
            </a:pPr>
            <a:r>
              <a:rPr lang="es-MX" dirty="0" smtClean="0">
                <a:solidFill>
                  <a:srgbClr val="FF0000"/>
                </a:solidFill>
              </a:rPr>
              <a:t>comprensión sobre como movilizar </a:t>
            </a:r>
          </a:p>
          <a:p>
            <a:pPr marL="0" indent="0">
              <a:buNone/>
            </a:pPr>
            <a:r>
              <a:rPr lang="es-MX" dirty="0" smtClean="0">
                <a:solidFill>
                  <a:srgbClr val="FF0000"/>
                </a:solidFill>
              </a:rPr>
              <a:t>Financiamientos a largo plazo</a:t>
            </a:r>
          </a:p>
          <a:p>
            <a:pPr marL="0" indent="0">
              <a:buNone/>
            </a:pPr>
            <a:r>
              <a:rPr lang="es-MX" dirty="0" smtClean="0">
                <a:solidFill>
                  <a:srgbClr val="FF0000"/>
                </a:solidFill>
              </a:rPr>
              <a:t>Para apoyar la acción en países en</a:t>
            </a:r>
          </a:p>
          <a:p>
            <a:pPr marL="0" indent="0">
              <a:buNone/>
            </a:pPr>
            <a:r>
              <a:rPr lang="es-MX" dirty="0" smtClean="0">
                <a:solidFill>
                  <a:srgbClr val="FF0000"/>
                </a:solidFill>
              </a:rPr>
              <a:t>vía de desarrollo que han acordado</a:t>
            </a:r>
          </a:p>
          <a:p>
            <a:pPr marL="0" indent="0">
              <a:buNone/>
            </a:pPr>
            <a:r>
              <a:rPr lang="es-MX" dirty="0" smtClean="0">
                <a:solidFill>
                  <a:srgbClr val="FF0000"/>
                </a:solidFill>
              </a:rPr>
              <a:t>Deben alcanzar un nivel de 100 </a:t>
            </a:r>
          </a:p>
          <a:p>
            <a:pPr marL="0" indent="0">
              <a:buNone/>
            </a:pPr>
            <a:r>
              <a:rPr lang="es-MX" dirty="0" smtClean="0">
                <a:solidFill>
                  <a:srgbClr val="FF0000"/>
                </a:solidFill>
              </a:rPr>
              <a:t>Millones de dólares en 2020.</a:t>
            </a: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7940" y="3507045"/>
            <a:ext cx="4624230" cy="2312115"/>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8322017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354</TotalTime>
  <Words>1250</Words>
  <Application>Microsoft Office PowerPoint</Application>
  <PresentationFormat>Panorámica</PresentationFormat>
  <Paragraphs>64</Paragraphs>
  <Slides>19</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19</vt:i4>
      </vt:variant>
    </vt:vector>
  </HeadingPairs>
  <TitlesOfParts>
    <vt:vector size="25" baseType="lpstr">
      <vt:lpstr>Arial</vt:lpstr>
      <vt:lpstr>Calibri</vt:lpstr>
      <vt:lpstr>Calibri Light</vt:lpstr>
      <vt:lpstr>Century Gothic</vt:lpstr>
      <vt:lpstr>Wingdings 3</vt:lpstr>
      <vt:lpstr>Ion</vt:lpstr>
      <vt:lpstr>COP 18 COP 21</vt:lpstr>
      <vt:lpstr>Presentación de PowerPoint</vt:lpstr>
      <vt:lpstr>QUE ES ?</vt:lpstr>
      <vt:lpstr>OBJETIVOS FINALES </vt:lpstr>
      <vt:lpstr>Presentación de PowerPoint</vt:lpstr>
      <vt:lpstr>CONVENCIÓN SOBRE EL CAMBIO CLIMÁTICO DE LA CMNUCC EN DOHA, QATAR.</vt:lpstr>
      <vt:lpstr>Presentación de PowerPoint</vt:lpstr>
      <vt:lpstr>                               I PARTE</vt:lpstr>
      <vt:lpstr>Presentación de PowerPoint</vt:lpstr>
      <vt:lpstr>Presentación de PowerPoint</vt:lpstr>
      <vt:lpstr>                              II PARTE</vt:lpstr>
      <vt:lpstr>Presentación de PowerPoint</vt:lpstr>
      <vt:lpstr>Presentación de PowerPoint</vt:lpstr>
      <vt:lpstr>Presentación de PowerPoint</vt:lpstr>
      <vt:lpstr>¿ Que es COP 21?</vt:lpstr>
      <vt:lpstr>Puntos importantes </vt:lpstr>
      <vt:lpstr>Puntos importantes</vt:lpstr>
      <vt:lpstr>Puntos importantes</vt:lpstr>
      <vt:lpstr>Puntos importantes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Conferencia sobre el cambio climático de la CMNUCC en Doha, Qatar.</dc:title>
  <dc:creator>USUARIO</dc:creator>
  <cp:lastModifiedBy>ariday rodriguez diaz</cp:lastModifiedBy>
  <cp:revision>20</cp:revision>
  <dcterms:created xsi:type="dcterms:W3CDTF">2019-08-25T23:21:01Z</dcterms:created>
  <dcterms:modified xsi:type="dcterms:W3CDTF">2019-09-01T04:27:00Z</dcterms:modified>
</cp:coreProperties>
</file>