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12A572D7-8D61-4645-B319-DE65107AD84C}" type="datetimeFigureOut">
              <a:rPr lang="es-MX" smtClean="0"/>
              <a:t>31/08/2019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8966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2A572D7-8D61-4645-B319-DE65107AD84C}" type="datetimeFigureOut">
              <a:rPr lang="es-MX" smtClean="0"/>
              <a:t>31/08/2019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58088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2A572D7-8D61-4645-B319-DE65107AD84C}" type="datetimeFigureOut">
              <a:rPr lang="es-MX" smtClean="0"/>
              <a:t>31/08/2019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230750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2A572D7-8D61-4645-B319-DE65107AD84C}" type="datetimeFigureOut">
              <a:rPr lang="es-MX" smtClean="0"/>
              <a:t>31/08/2019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354256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2A572D7-8D61-4645-B319-DE65107AD84C}" type="datetimeFigureOut">
              <a:rPr lang="es-MX" smtClean="0"/>
              <a:t>31/08/2019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128430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2A572D7-8D61-4645-B319-DE65107AD84C}" type="datetimeFigureOut">
              <a:rPr lang="es-MX" smtClean="0"/>
              <a:t>31/08/2019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310999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2A572D7-8D61-4645-B319-DE65107AD84C}" type="datetimeFigureOut">
              <a:rPr lang="es-MX" smtClean="0"/>
              <a:t>31/08/2019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410803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2A572D7-8D61-4645-B319-DE65107AD84C}" type="datetimeFigureOut">
              <a:rPr lang="es-MX" smtClean="0"/>
              <a:t>31/08/2019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415057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A572D7-8D61-4645-B319-DE65107AD84C}" type="datetimeFigureOut">
              <a:rPr lang="es-MX" smtClean="0"/>
              <a:t>31/08/2019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175458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2A572D7-8D61-4645-B319-DE65107AD84C}" type="datetimeFigureOut">
              <a:rPr lang="es-MX" smtClean="0"/>
              <a:t>31/08/2019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358455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2A572D7-8D61-4645-B319-DE65107AD84C}" type="datetimeFigureOut">
              <a:rPr lang="es-MX" smtClean="0"/>
              <a:t>31/08/2019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C6278C-9AA7-4B98-B33C-43B3B698C2A6}" type="slidenum">
              <a:rPr lang="es-MX" smtClean="0"/>
              <a:t>‹Nº›</a:t>
            </a:fld>
            <a:endParaRPr lang="es-MX"/>
          </a:p>
        </p:txBody>
      </p:sp>
    </p:spTree>
    <p:extLst>
      <p:ext uri="{BB962C8B-B14F-4D97-AF65-F5344CB8AC3E}">
        <p14:creationId xmlns:p14="http://schemas.microsoft.com/office/powerpoint/2010/main" val="324373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572D7-8D61-4645-B319-DE65107AD84C}" type="datetimeFigureOut">
              <a:rPr lang="es-MX" smtClean="0"/>
              <a:t>31/08/2019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6278C-9AA7-4B98-B33C-43B3B698C2A6}" type="slidenum">
              <a:rPr lang="es-MX" smtClean="0"/>
              <a:t>‹Nº›</a:t>
            </a:fld>
            <a:endParaRPr lang="es-MX"/>
          </a:p>
        </p:txBody>
      </p:sp>
    </p:spTree>
    <p:extLst>
      <p:ext uri="{BB962C8B-B14F-4D97-AF65-F5344CB8AC3E}">
        <p14:creationId xmlns:p14="http://schemas.microsoft.com/office/powerpoint/2010/main" val="209607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80148"/>
          <a:stretch/>
        </p:blipFill>
        <p:spPr>
          <a:xfrm>
            <a:off x="9555157" y="0"/>
            <a:ext cx="958758" cy="6858000"/>
          </a:xfrm>
          <a:prstGeom prst="rect">
            <a:avLst/>
          </a:prstGeom>
        </p:spPr>
      </p:pic>
      <p:sp>
        <p:nvSpPr>
          <p:cNvPr id="3" name="CuadroTexto 2"/>
          <p:cNvSpPr txBox="1"/>
          <p:nvPr/>
        </p:nvSpPr>
        <p:spPr>
          <a:xfrm>
            <a:off x="6098726" y="2761624"/>
            <a:ext cx="3175108" cy="1421928"/>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lnSpc>
                <a:spcPct val="120000"/>
              </a:lnSpc>
            </a:pPr>
            <a:r>
              <a:rPr lang="es-ES" sz="3600" b="1" dirty="0">
                <a:solidFill>
                  <a:schemeClr val="bg1"/>
                </a:solidFill>
                <a:latin typeface="Optima"/>
                <a:cs typeface="Optima"/>
              </a:rPr>
              <a:t>Río + 20 (2012)</a:t>
            </a:r>
          </a:p>
        </p:txBody>
      </p:sp>
      <p:sp>
        <p:nvSpPr>
          <p:cNvPr id="4" name="Rectángulo 3"/>
          <p:cNvSpPr/>
          <p:nvPr/>
        </p:nvSpPr>
        <p:spPr>
          <a:xfrm>
            <a:off x="2373030" y="4183552"/>
            <a:ext cx="7445940" cy="1384995"/>
          </a:xfrm>
          <a:prstGeom prst="rect">
            <a:avLst/>
          </a:prstGeom>
        </p:spPr>
        <p:txBody>
          <a:bodyPr wrap="square">
            <a:spAutoFit/>
          </a:bodyPr>
          <a:lstStyle/>
          <a:p>
            <a:pPr algn="ctr">
              <a:lnSpc>
                <a:spcPct val="150000"/>
              </a:lnSpc>
            </a:pPr>
            <a:r>
              <a:rPr lang="es-ES_tradnl" sz="2800" dirty="0">
                <a:latin typeface="Songti TC Regular"/>
                <a:cs typeface="Songti TC Regular"/>
              </a:rPr>
              <a:t>Resolución aprobada por la Asamblea General el 27 de julio de 2012</a:t>
            </a:r>
            <a:endParaRPr lang="es-ES" sz="2800" dirty="0">
              <a:latin typeface="Songti TC Regular"/>
              <a:cs typeface="Songti TC Regular"/>
            </a:endParaRPr>
          </a:p>
        </p:txBody>
      </p:sp>
    </p:spTree>
    <p:extLst>
      <p:ext uri="{BB962C8B-B14F-4D97-AF65-F5344CB8AC3E}">
        <p14:creationId xmlns:p14="http://schemas.microsoft.com/office/powerpoint/2010/main" val="2387482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4896" y="513156"/>
            <a:ext cx="8287290" cy="1477328"/>
          </a:xfrm>
          <a:prstGeom prst="rect">
            <a:avLst/>
          </a:prstGeom>
        </p:spPr>
        <p:txBody>
          <a:bodyPr wrap="square">
            <a:spAutoFit/>
          </a:bodyPr>
          <a:lstStyle/>
          <a:p>
            <a:pPr algn="just">
              <a:lnSpc>
                <a:spcPct val="150000"/>
              </a:lnSpc>
            </a:pPr>
            <a:r>
              <a:rPr lang="es-ES_tradnl" sz="2000" dirty="0">
                <a:latin typeface="Kaiti SC Regular"/>
                <a:cs typeface="Kaiti SC Regular"/>
              </a:rPr>
              <a:t>Nos comprometemos a revitalizar la alianza mundial en favor del desarrollo sostenible que pusimos en marcha en Río de Janeiro en 1992.</a:t>
            </a:r>
            <a:endParaRPr lang="es-ES" sz="2000" dirty="0">
              <a:latin typeface="Kaiti SC Regular"/>
              <a:cs typeface="Kaiti SC Regular"/>
            </a:endParaRPr>
          </a:p>
        </p:txBody>
      </p:sp>
      <p:pic>
        <p:nvPicPr>
          <p:cNvPr id="4" name="Imagen 3" descr="geography-world-map-australia-new-zealand-japan-planet-earth-colors-abstract-watercolor-painting-joanna-szmerdt.jpg"/>
          <p:cNvPicPr>
            <a:picLocks noChangeAspect="1"/>
          </p:cNvPicPr>
          <p:nvPr/>
        </p:nvPicPr>
        <p:blipFill rotWithShape="1">
          <a:blip r:embed="rId2">
            <a:extLst>
              <a:ext uri="{28A0092B-C50C-407E-A947-70E740481C1C}">
                <a14:useLocalDpi xmlns:a14="http://schemas.microsoft.com/office/drawing/2010/main" val="0"/>
              </a:ext>
            </a:extLst>
          </a:blip>
          <a:srcRect t="13325" b="20053"/>
          <a:stretch/>
        </p:blipFill>
        <p:spPr>
          <a:xfrm>
            <a:off x="3568701" y="1833141"/>
            <a:ext cx="5184774" cy="4888002"/>
          </a:xfrm>
          <a:prstGeom prst="rect">
            <a:avLst/>
          </a:prstGeom>
        </p:spPr>
      </p:pic>
    </p:spTree>
    <p:extLst>
      <p:ext uri="{BB962C8B-B14F-4D97-AF65-F5344CB8AC3E}">
        <p14:creationId xmlns:p14="http://schemas.microsoft.com/office/powerpoint/2010/main" val="247753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67326"/>
          <a:stretch/>
        </p:blipFill>
        <p:spPr>
          <a:xfrm>
            <a:off x="1816101" y="0"/>
            <a:ext cx="1577989" cy="6858000"/>
          </a:xfrm>
          <a:prstGeom prst="rect">
            <a:avLst/>
          </a:prstGeom>
        </p:spPr>
      </p:pic>
      <p:sp>
        <p:nvSpPr>
          <p:cNvPr id="4" name="CuadroTexto 3"/>
          <p:cNvSpPr txBox="1"/>
          <p:nvPr/>
        </p:nvSpPr>
        <p:spPr>
          <a:xfrm>
            <a:off x="2204784" y="380646"/>
            <a:ext cx="7747989" cy="1569660"/>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sz="3200" dirty="0">
                <a:solidFill>
                  <a:schemeClr val="bg1"/>
                </a:solidFill>
                <a:latin typeface="Songti TC Regular"/>
                <a:ea typeface="AppleGothic"/>
                <a:cs typeface="Songti TC Regular"/>
              </a:rPr>
              <a:t>III. Una economía verde en el contexto del desarrollo sostenible y la erradicación de la pobreza</a:t>
            </a:r>
          </a:p>
        </p:txBody>
      </p:sp>
    </p:spTree>
    <p:extLst>
      <p:ext uri="{BB962C8B-B14F-4D97-AF65-F5344CB8AC3E}">
        <p14:creationId xmlns:p14="http://schemas.microsoft.com/office/powerpoint/2010/main" val="15208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95602" y="483268"/>
            <a:ext cx="4510198" cy="584776"/>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3200" dirty="0">
                <a:latin typeface="Songti TC Regular"/>
                <a:cs typeface="Songti TC Regular"/>
              </a:rPr>
              <a:t>Economia verde</a:t>
            </a:r>
            <a:endParaRPr lang="es-ES" sz="3200" dirty="0">
              <a:solidFill>
                <a:schemeClr val="bg1"/>
              </a:solidFill>
              <a:latin typeface="Songti TC Regular"/>
              <a:ea typeface="AppleGothic"/>
              <a:cs typeface="Songti TC Regular"/>
            </a:endParaRPr>
          </a:p>
        </p:txBody>
      </p:sp>
      <p:sp>
        <p:nvSpPr>
          <p:cNvPr id="3" name="Marcador de contenido 2"/>
          <p:cNvSpPr txBox="1">
            <a:spLocks/>
          </p:cNvSpPr>
          <p:nvPr/>
        </p:nvSpPr>
        <p:spPr>
          <a:xfrm>
            <a:off x="1866900" y="1495425"/>
            <a:ext cx="84328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base">
              <a:lnSpc>
                <a:spcPct val="150000"/>
              </a:lnSpc>
              <a:buNone/>
            </a:pPr>
            <a:r>
              <a:rPr lang="es-MX" sz="1800" dirty="0">
                <a:latin typeface="Songti TC Regular"/>
                <a:cs typeface="Songti TC Regular"/>
              </a:rPr>
              <a:t>- Aquella que da lugar al mejoramiento del bienestar humano e igualdad social, mientras que se reducen significativamente los riesgos medioambientales y la escases ecológica.</a:t>
            </a:r>
          </a:p>
          <a:p>
            <a:pPr algn="just" fontAlgn="base">
              <a:lnSpc>
                <a:spcPct val="150000"/>
              </a:lnSpc>
            </a:pPr>
            <a:endParaRPr lang="es-MX" sz="1800" dirty="0">
              <a:latin typeface="Songti TC Regular"/>
              <a:cs typeface="Songti TC Regular"/>
            </a:endParaRPr>
          </a:p>
          <a:p>
            <a:pPr marL="0" indent="0" algn="just" fontAlgn="base">
              <a:lnSpc>
                <a:spcPct val="150000"/>
              </a:lnSpc>
              <a:buNone/>
            </a:pPr>
            <a:r>
              <a:rPr lang="es-MX" sz="1800" dirty="0">
                <a:latin typeface="Songti TC Regular"/>
                <a:cs typeface="Songti TC Regular"/>
              </a:rPr>
              <a:t>- Por lo tanto, el concepto reconoce la inseparabilidad de las 3 vertientes de la sostenibilidad (la social, la económica y la ambiental) con el objeto de promover las situaciones en las que se beneficien los 3 aspectos y, cuando las soluciones intermedias son inevitables, apoyar las decisiones sensatas con la información y datos adecuados.</a:t>
            </a:r>
          </a:p>
          <a:p>
            <a:pPr algn="just">
              <a:lnSpc>
                <a:spcPct val="150000"/>
              </a:lnSpc>
            </a:pPr>
            <a:endParaRPr lang="es-MX" sz="1800" dirty="0">
              <a:latin typeface="Songti TC Regular"/>
              <a:cs typeface="Songti TC Regular"/>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880" y="5045474"/>
            <a:ext cx="3220720" cy="1812526"/>
          </a:xfrm>
          <a:prstGeom prst="rect">
            <a:avLst/>
          </a:prstGeom>
        </p:spPr>
      </p:pic>
    </p:spTree>
    <p:extLst>
      <p:ext uri="{BB962C8B-B14F-4D97-AF65-F5344CB8AC3E}">
        <p14:creationId xmlns:p14="http://schemas.microsoft.com/office/powerpoint/2010/main" val="93329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67326"/>
          <a:stretch/>
        </p:blipFill>
        <p:spPr>
          <a:xfrm>
            <a:off x="8823312" y="0"/>
            <a:ext cx="1577989" cy="6858000"/>
          </a:xfrm>
          <a:prstGeom prst="rect">
            <a:avLst/>
          </a:prstGeom>
        </p:spPr>
      </p:pic>
      <p:sp>
        <p:nvSpPr>
          <p:cNvPr id="2" name="Rectángulo redondeado 1"/>
          <p:cNvSpPr/>
          <p:nvPr/>
        </p:nvSpPr>
        <p:spPr>
          <a:xfrm>
            <a:off x="1816100" y="457200"/>
            <a:ext cx="8585200" cy="5753100"/>
          </a:xfrm>
          <a:prstGeom prst="roundRect">
            <a:avLst/>
          </a:prstGeom>
          <a:solidFill>
            <a:srgbClr val="496A61">
              <a:alpha val="77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s-MX" sz="2800" dirty="0">
                <a:solidFill>
                  <a:schemeClr val="bg1"/>
                </a:solidFill>
                <a:latin typeface="Songti TC Regular"/>
                <a:cs typeface="Songti TC Regular"/>
              </a:rPr>
              <a:t>Una economía verde en el contexto del desarrollo sostenible y la erradicación de la pobreza mejorará nuestra capacidad para efectuar una ordenación sostenible de los recursos naturales con menos consecuencias negativas para el medio ambiente, mejorará el aprovechamiento de los recursos y reducirá los desechos. </a:t>
            </a:r>
          </a:p>
          <a:p>
            <a:pPr algn="ctr">
              <a:lnSpc>
                <a:spcPct val="150000"/>
              </a:lnSpc>
            </a:pPr>
            <a:endParaRPr lang="es-ES" sz="2800" dirty="0">
              <a:solidFill>
                <a:srgbClr val="FFFFFF"/>
              </a:solidFill>
              <a:latin typeface="Songti TC Regular"/>
              <a:cs typeface="Songti TC Regular"/>
            </a:endParaRPr>
          </a:p>
        </p:txBody>
      </p:sp>
    </p:spTree>
    <p:extLst>
      <p:ext uri="{BB962C8B-B14F-4D97-AF65-F5344CB8AC3E}">
        <p14:creationId xmlns:p14="http://schemas.microsoft.com/office/powerpoint/2010/main" val="298976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6900" y="509336"/>
            <a:ext cx="6134100" cy="1077218"/>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dirty="0">
                <a:latin typeface="Songti TC Regular"/>
                <a:cs typeface="Songti TC Regular"/>
              </a:rPr>
              <a:t>Tecnología en la economía verde</a:t>
            </a:r>
            <a:endParaRPr lang="es-ES" sz="3200" dirty="0">
              <a:solidFill>
                <a:schemeClr val="bg1"/>
              </a:solidFill>
              <a:latin typeface="Songti TC Regular"/>
              <a:ea typeface="AppleGothic"/>
              <a:cs typeface="Songti TC Regular"/>
            </a:endParaRPr>
          </a:p>
        </p:txBody>
      </p:sp>
      <p:sp>
        <p:nvSpPr>
          <p:cNvPr id="3" name="Rectángulo 2"/>
          <p:cNvSpPr/>
          <p:nvPr/>
        </p:nvSpPr>
        <p:spPr>
          <a:xfrm>
            <a:off x="2133600" y="1859340"/>
            <a:ext cx="7950200" cy="3785652"/>
          </a:xfrm>
          <a:prstGeom prst="rect">
            <a:avLst/>
          </a:prstGeom>
        </p:spPr>
        <p:txBody>
          <a:bodyPr wrap="square">
            <a:spAutoFit/>
          </a:bodyPr>
          <a:lstStyle/>
          <a:p>
            <a:pPr algn="just">
              <a:lnSpc>
                <a:spcPct val="150000"/>
              </a:lnSpc>
            </a:pPr>
            <a:r>
              <a:rPr lang="es-MX" sz="2000" dirty="0">
                <a:latin typeface="Songti TC Regular"/>
                <a:cs typeface="Songti TC Regular"/>
              </a:rPr>
              <a:t>Reconocemos el poder de las tecnologías de la comunicación, incluidas las tecnologías de conexión y las aplicaciones innovadoras, para promover el intercambio de conocimientos, la cooperación técnica y la creación de capacidad en favor del desarrollo sostenible. Estas tecnologías y aplicaciones pueden crear capacidad y facilitar el intercambio de experiencias y conocimientos en los diferentes ámbitos del desarrollo sostenible de manera abierta y transparente. </a:t>
            </a: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19667" b="73000" l="2000" r="100000">
                        <a14:foregroundMark x1="45000" y1="35000" x2="57667" y2="40333"/>
                        <a14:foregroundMark x1="4000" y1="65000" x2="6000" y2="59667"/>
                      </a14:backgroundRemoval>
                    </a14:imgEffect>
                  </a14:imgLayer>
                </a14:imgProps>
              </a:ext>
            </a:extLst>
          </a:blip>
          <a:srcRect t="19482" b="21035"/>
          <a:stretch/>
        </p:blipFill>
        <p:spPr>
          <a:xfrm>
            <a:off x="6671229" y="4532568"/>
            <a:ext cx="3810000" cy="2266284"/>
          </a:xfrm>
          <a:prstGeom prst="rect">
            <a:avLst/>
          </a:prstGeom>
        </p:spPr>
      </p:pic>
    </p:spTree>
    <p:extLst>
      <p:ext uri="{BB962C8B-B14F-4D97-AF65-F5344CB8AC3E}">
        <p14:creationId xmlns:p14="http://schemas.microsoft.com/office/powerpoint/2010/main" val="93076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06900" y="509336"/>
            <a:ext cx="3517900" cy="584776"/>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dirty="0">
                <a:latin typeface="Songti TC Regular"/>
                <a:cs typeface="Songti TC Regular"/>
              </a:rPr>
              <a:t>Microempresas</a:t>
            </a:r>
            <a:endParaRPr lang="es-ES" sz="3200" dirty="0">
              <a:solidFill>
                <a:schemeClr val="bg1"/>
              </a:solidFill>
              <a:latin typeface="Songti TC Regular"/>
              <a:ea typeface="AppleGothic"/>
              <a:cs typeface="Songti TC Regular"/>
            </a:endParaRPr>
          </a:p>
        </p:txBody>
      </p:sp>
      <p:sp>
        <p:nvSpPr>
          <p:cNvPr id="3" name="Rectángulo 2"/>
          <p:cNvSpPr/>
          <p:nvPr/>
        </p:nvSpPr>
        <p:spPr>
          <a:xfrm>
            <a:off x="2120900" y="1520736"/>
            <a:ext cx="7937500" cy="1477328"/>
          </a:xfrm>
          <a:prstGeom prst="rect">
            <a:avLst/>
          </a:prstGeom>
        </p:spPr>
        <p:txBody>
          <a:bodyPr wrap="square">
            <a:spAutoFit/>
          </a:bodyPr>
          <a:lstStyle/>
          <a:p>
            <a:pPr algn="just">
              <a:lnSpc>
                <a:spcPct val="150000"/>
              </a:lnSpc>
            </a:pPr>
            <a:r>
              <a:rPr lang="es-MX" sz="2000" dirty="0">
                <a:latin typeface="Songti TC Regular"/>
                <a:cs typeface="Songti TC Regular"/>
              </a:rPr>
              <a:t>La función de las cooperativas y las microempresas, que contribuyen a la inclusión social y la reducción de la pobreza, en particular en los países en desarrollo. </a:t>
            </a:r>
          </a:p>
        </p:txBody>
      </p:sp>
      <p:pic>
        <p:nvPicPr>
          <p:cNvPr id="5" name="Imagen 4"/>
          <p:cNvPicPr>
            <a:picLocks noChangeAspect="1"/>
          </p:cNvPicPr>
          <p:nvPr/>
        </p:nvPicPr>
        <p:blipFill>
          <a:blip r:embed="rId2"/>
          <a:stretch>
            <a:fillRect/>
          </a:stretch>
        </p:blipFill>
        <p:spPr>
          <a:xfrm>
            <a:off x="4689804" y="3037908"/>
            <a:ext cx="5978197" cy="3820093"/>
          </a:xfrm>
          <a:prstGeom prst="rect">
            <a:avLst/>
          </a:prstGeom>
        </p:spPr>
      </p:pic>
    </p:spTree>
    <p:extLst>
      <p:ext uri="{BB962C8B-B14F-4D97-AF65-F5344CB8AC3E}">
        <p14:creationId xmlns:p14="http://schemas.microsoft.com/office/powerpoint/2010/main" val="242049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6900" y="509336"/>
            <a:ext cx="6134100" cy="1077218"/>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dirty="0">
                <a:latin typeface="Songti TC Regular"/>
                <a:cs typeface="Songti TC Regular"/>
              </a:rPr>
              <a:t>¿Qué es el desarrollo sostenible?</a:t>
            </a:r>
            <a:endParaRPr lang="es-ES" sz="3200" dirty="0">
              <a:solidFill>
                <a:schemeClr val="bg1"/>
              </a:solidFill>
              <a:latin typeface="Songti TC Regular"/>
              <a:ea typeface="AppleGothic"/>
              <a:cs typeface="Songti TC Regular"/>
            </a:endParaRPr>
          </a:p>
        </p:txBody>
      </p:sp>
      <p:sp>
        <p:nvSpPr>
          <p:cNvPr id="3" name="Rectángulo 2"/>
          <p:cNvSpPr/>
          <p:nvPr/>
        </p:nvSpPr>
        <p:spPr>
          <a:xfrm>
            <a:off x="2197100" y="1661636"/>
            <a:ext cx="7848600" cy="1938992"/>
          </a:xfrm>
          <a:prstGeom prst="rect">
            <a:avLst/>
          </a:prstGeom>
        </p:spPr>
        <p:txBody>
          <a:bodyPr wrap="square">
            <a:spAutoFit/>
          </a:bodyPr>
          <a:lstStyle/>
          <a:p>
            <a:pPr algn="just">
              <a:lnSpc>
                <a:spcPct val="150000"/>
              </a:lnSpc>
            </a:pPr>
            <a:r>
              <a:rPr lang="es-MX" sz="2000" dirty="0">
                <a:latin typeface="Songti TC Regular"/>
                <a:cs typeface="Songti TC Regular"/>
              </a:rPr>
              <a:t>Aquél desarrollo que es capaz de satisfacer las necesidades actuales sin comprometer los recursos y posibilidades de las futuras generaciones. Instintivamente una actividad sostenible es aquélla que se puede conservar.</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9364" l="778" r="100000">
                        <a14:foregroundMark x1="87333" y1="9221" x2="93222" y2="75994"/>
                        <a14:foregroundMark x1="97889" y1="5246" x2="96889" y2="11924"/>
                        <a14:foregroundMark x1="67556" y1="5246" x2="66667" y2="46900"/>
                        <a14:foregroundMark x1="61667" y1="44674" x2="67222" y2="44674"/>
                        <a14:foregroundMark x1="49000" y1="88871" x2="72778" y2="64547"/>
                        <a14:foregroundMark x1="46556" y1="75199" x2="50889" y2="63275"/>
                        <a14:foregroundMark x1="56778" y1="61844" x2="70333" y2="57870"/>
                        <a14:foregroundMark x1="73111" y1="45151" x2="76222" y2="51351"/>
                        <a14:foregroundMark x1="8222" y1="91574" x2="16222" y2="71542"/>
                      </a14:backgroundRemoval>
                    </a14:imgEffect>
                  </a14:imgLayer>
                </a14:imgProps>
              </a:ext>
            </a:extLst>
          </a:blip>
          <a:stretch>
            <a:fillRect/>
          </a:stretch>
        </p:blipFill>
        <p:spPr>
          <a:xfrm>
            <a:off x="6870700" y="4073229"/>
            <a:ext cx="3797300" cy="2653891"/>
          </a:xfrm>
          <a:prstGeom prst="rect">
            <a:avLst/>
          </a:prstGeom>
        </p:spPr>
      </p:pic>
    </p:spTree>
    <p:extLst>
      <p:ext uri="{BB962C8B-B14F-4D97-AF65-F5344CB8AC3E}">
        <p14:creationId xmlns:p14="http://schemas.microsoft.com/office/powerpoint/2010/main" val="108039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36900" y="636336"/>
            <a:ext cx="6134100" cy="1077218"/>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dirty="0">
                <a:latin typeface="Songti TC Regular"/>
                <a:cs typeface="Songti TC Regular"/>
              </a:rPr>
              <a:t>Instituciones gubernamentales </a:t>
            </a:r>
            <a:endParaRPr lang="es-ES" sz="3200" dirty="0">
              <a:solidFill>
                <a:schemeClr val="bg1"/>
              </a:solidFill>
              <a:latin typeface="Songti TC Regular"/>
              <a:ea typeface="AppleGothic"/>
              <a:cs typeface="Songti TC Regular"/>
            </a:endParaRPr>
          </a:p>
        </p:txBody>
      </p:sp>
      <p:sp>
        <p:nvSpPr>
          <p:cNvPr id="3" name="Rectángulo 2"/>
          <p:cNvSpPr/>
          <p:nvPr/>
        </p:nvSpPr>
        <p:spPr>
          <a:xfrm>
            <a:off x="2095500" y="1717240"/>
            <a:ext cx="7962900" cy="3323987"/>
          </a:xfrm>
          <a:prstGeom prst="rect">
            <a:avLst/>
          </a:prstGeom>
        </p:spPr>
        <p:txBody>
          <a:bodyPr wrap="square">
            <a:spAutoFit/>
          </a:bodyPr>
          <a:lstStyle/>
          <a:p>
            <a:pPr algn="just">
              <a:lnSpc>
                <a:spcPct val="150000"/>
              </a:lnSpc>
            </a:pPr>
            <a:r>
              <a:rPr lang="es-MX" sz="2000" dirty="0">
                <a:latin typeface="Songti TC Regular"/>
                <a:cs typeface="Songti TC Regular"/>
              </a:rPr>
              <a:t>El desarrollo sostenible debe ser tenido en consideración debidamente por los programas, fondos y organismos especializados del sistema de las Naciones Unidas y por las demás entidades competentes, como las instituciones financieras internacionales y la Conferencia de las Naciones Unidas sobre Comercio y Desarrollo, de conformidad con sus respectivos mandatos.</a:t>
            </a: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7447" b="85745" l="18659" r="79878">
                        <a14:foregroundMark x1="65854" y1="18511" x2="65854" y2="41064"/>
                        <a14:foregroundMark x1="59756" y1="29149" x2="59756" y2="44894"/>
                        <a14:foregroundMark x1="43293" y1="10638" x2="43293" y2="10638"/>
                        <a14:foregroundMark x1="31341" y1="29787" x2="31585" y2="50851"/>
                      </a14:backgroundRemoval>
                    </a14:imgEffect>
                  </a14:imgLayer>
                </a14:imgProps>
              </a:ext>
            </a:extLst>
          </a:blip>
          <a:srcRect l="17639" t="5878" r="18434" b="20160"/>
          <a:stretch/>
        </p:blipFill>
        <p:spPr>
          <a:xfrm>
            <a:off x="4108110" y="4220217"/>
            <a:ext cx="3977780" cy="2637784"/>
          </a:xfrm>
          <a:prstGeom prst="rect">
            <a:avLst/>
          </a:prstGeom>
        </p:spPr>
      </p:pic>
    </p:spTree>
    <p:extLst>
      <p:ext uri="{BB962C8B-B14F-4D97-AF65-F5344CB8AC3E}">
        <p14:creationId xmlns:p14="http://schemas.microsoft.com/office/powerpoint/2010/main" val="368434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59000" y="712536"/>
            <a:ext cx="7975600" cy="1077218"/>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dirty="0">
                <a:latin typeface="Songti TC Regular"/>
                <a:cs typeface="Songti TC Regular"/>
              </a:rPr>
              <a:t>Niveles regional, nacional, subnacional y local</a:t>
            </a:r>
            <a:endParaRPr lang="es-ES" sz="3200" dirty="0">
              <a:solidFill>
                <a:schemeClr val="bg1"/>
              </a:solidFill>
              <a:latin typeface="Songti TC Regular"/>
              <a:ea typeface="AppleGothic"/>
              <a:cs typeface="Songti TC Regular"/>
            </a:endParaRPr>
          </a:p>
        </p:txBody>
      </p:sp>
      <p:sp>
        <p:nvSpPr>
          <p:cNvPr id="3" name="Rectángulo 2"/>
          <p:cNvSpPr/>
          <p:nvPr/>
        </p:nvSpPr>
        <p:spPr>
          <a:xfrm>
            <a:off x="2159000" y="1674673"/>
            <a:ext cx="7975600" cy="1938992"/>
          </a:xfrm>
          <a:prstGeom prst="rect">
            <a:avLst/>
          </a:prstGeom>
        </p:spPr>
        <p:txBody>
          <a:bodyPr wrap="square">
            <a:spAutoFit/>
          </a:bodyPr>
          <a:lstStyle/>
          <a:p>
            <a:pPr algn="just">
              <a:lnSpc>
                <a:spcPct val="150000"/>
              </a:lnSpc>
            </a:pPr>
            <a:r>
              <a:rPr lang="es-MX" sz="2000" dirty="0">
                <a:latin typeface="Songti TC Regular"/>
                <a:cs typeface="Songti TC Regular"/>
              </a:rPr>
              <a:t>Importancia de la dimensión regional del desarrollo sostenible. Los marcos regionales pueden complementar y facilitar la traducción efectiva de las políticas de desarrollo sostenible en medidas concretas a nivel nacional.</a:t>
            </a:r>
          </a:p>
        </p:txBody>
      </p:sp>
      <p:pic>
        <p:nvPicPr>
          <p:cNvPr id="4" name="Imagen 3"/>
          <p:cNvPicPr>
            <a:picLocks noChangeAspect="1"/>
          </p:cNvPicPr>
          <p:nvPr/>
        </p:nvPicPr>
        <p:blipFill>
          <a:blip r:embed="rId2"/>
          <a:stretch>
            <a:fillRect/>
          </a:stretch>
        </p:blipFill>
        <p:spPr>
          <a:xfrm>
            <a:off x="6362700" y="4004642"/>
            <a:ext cx="4127500" cy="2853359"/>
          </a:xfrm>
          <a:prstGeom prst="rect">
            <a:avLst/>
          </a:prstGeom>
        </p:spPr>
      </p:pic>
    </p:spTree>
    <p:extLst>
      <p:ext uri="{BB962C8B-B14F-4D97-AF65-F5344CB8AC3E}">
        <p14:creationId xmlns:p14="http://schemas.microsoft.com/office/powerpoint/2010/main" val="351551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67326"/>
          <a:stretch/>
        </p:blipFill>
        <p:spPr>
          <a:xfrm>
            <a:off x="1847738" y="0"/>
            <a:ext cx="1577989" cy="6858000"/>
          </a:xfrm>
          <a:prstGeom prst="rect">
            <a:avLst/>
          </a:prstGeom>
        </p:spPr>
      </p:pic>
      <p:sp>
        <p:nvSpPr>
          <p:cNvPr id="3" name="Rectángulo redondeado 2"/>
          <p:cNvSpPr/>
          <p:nvPr/>
        </p:nvSpPr>
        <p:spPr>
          <a:xfrm>
            <a:off x="1847738" y="769662"/>
            <a:ext cx="8417149" cy="2026773"/>
          </a:xfrm>
          <a:prstGeom prst="roundRect">
            <a:avLst/>
          </a:prstGeom>
          <a:solidFill>
            <a:srgbClr val="628D80">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S_tradnl" sz="2000" b="1" dirty="0">
                <a:solidFill>
                  <a:schemeClr val="tx1"/>
                </a:solidFill>
                <a:latin typeface="Kaiti SC Regular"/>
                <a:cs typeface="Kaiti SC Regular"/>
              </a:rPr>
              <a:t>1. </a:t>
            </a:r>
            <a:r>
              <a:rPr lang="es-ES_tradnl" sz="2000" dirty="0">
                <a:solidFill>
                  <a:schemeClr val="tx1"/>
                </a:solidFill>
                <a:latin typeface="Kaiti SC Regular"/>
                <a:cs typeface="Kaiti SC Regular"/>
              </a:rPr>
              <a:t>Expresa su profunda gratitud al Gobierno y al pueblo del Brasil por acoger la Conferencia de las Naciones Unidas sobre el Desarrollo Sostenible en Río de Janeiro del 20 al 22 de junio de 2012 y por prestar todo el apoyo necesario</a:t>
            </a:r>
          </a:p>
        </p:txBody>
      </p:sp>
      <p:sp>
        <p:nvSpPr>
          <p:cNvPr id="5" name="Rectángulo redondeado 4"/>
          <p:cNvSpPr/>
          <p:nvPr/>
        </p:nvSpPr>
        <p:spPr>
          <a:xfrm>
            <a:off x="1847738" y="3209640"/>
            <a:ext cx="8417149" cy="2026773"/>
          </a:xfrm>
          <a:prstGeom prst="roundRect">
            <a:avLst/>
          </a:prstGeom>
          <a:solidFill>
            <a:srgbClr val="496A61">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s-ES_tradnl" sz="2000" b="1" dirty="0">
                <a:solidFill>
                  <a:srgbClr val="000000"/>
                </a:solidFill>
                <a:latin typeface="Kaiti SC Regular"/>
                <a:cs typeface="Kaiti SC Regular"/>
              </a:rPr>
              <a:t>2. </a:t>
            </a:r>
            <a:r>
              <a:rPr lang="es-ES_tradnl" sz="2000" dirty="0">
                <a:solidFill>
                  <a:srgbClr val="000000"/>
                </a:solidFill>
                <a:latin typeface="Kaiti SC Regular"/>
                <a:cs typeface="Kaiti SC Regular"/>
              </a:rPr>
              <a:t>Hace suyo el documento final de la Conferencia de las Naciones Unidas sobre el Desarrollo Sostenible, titulado “El futuro que queremos”, que figura como anexo de la presente resolución.</a:t>
            </a:r>
            <a:endParaRPr lang="es-ES" sz="2000" dirty="0">
              <a:solidFill>
                <a:srgbClr val="000000"/>
              </a:solidFill>
              <a:latin typeface="Kaiti SC Regular"/>
              <a:cs typeface="Kaiti SC Regular"/>
            </a:endParaRPr>
          </a:p>
        </p:txBody>
      </p:sp>
    </p:spTree>
    <p:extLst>
      <p:ext uri="{BB962C8B-B14F-4D97-AF65-F5344CB8AC3E}">
        <p14:creationId xmlns:p14="http://schemas.microsoft.com/office/powerpoint/2010/main" val="358919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9799" y="310193"/>
            <a:ext cx="4572000" cy="923330"/>
          </a:xfrm>
          <a:prstGeom prst="rect">
            <a:avLst/>
          </a:prstGeom>
        </p:spPr>
        <p:txBody>
          <a:bodyPr>
            <a:spAutoFit/>
          </a:bodyPr>
          <a:lstStyle/>
          <a:p>
            <a:pPr algn="just">
              <a:lnSpc>
                <a:spcPct val="150000"/>
              </a:lnSpc>
            </a:pPr>
            <a:r>
              <a:rPr lang="es-ES_tradnl" b="1" dirty="0">
                <a:latin typeface="Kaiti SC Regular"/>
                <a:cs typeface="Kaiti SC Regular"/>
              </a:rPr>
              <a:t>Anexo</a:t>
            </a:r>
          </a:p>
          <a:p>
            <a:pPr algn="just">
              <a:lnSpc>
                <a:spcPct val="150000"/>
              </a:lnSpc>
            </a:pPr>
            <a:r>
              <a:rPr lang="es-ES_tradnl" b="1" dirty="0">
                <a:latin typeface="Kaiti SC Regular"/>
                <a:cs typeface="Kaiti SC Regular"/>
              </a:rPr>
              <a:t>El futuro que queremos</a:t>
            </a:r>
          </a:p>
        </p:txBody>
      </p:sp>
      <p:sp>
        <p:nvSpPr>
          <p:cNvPr id="3" name="Rectángulo 2"/>
          <p:cNvSpPr/>
          <p:nvPr/>
        </p:nvSpPr>
        <p:spPr>
          <a:xfrm>
            <a:off x="2049996" y="2659132"/>
            <a:ext cx="8159362" cy="2562240"/>
          </a:xfrm>
          <a:prstGeom prst="rect">
            <a:avLst/>
          </a:prstGeom>
        </p:spPr>
        <p:txBody>
          <a:bodyPr wrap="square">
            <a:spAutoFit/>
          </a:bodyPr>
          <a:lstStyle/>
          <a:p>
            <a:pPr algn="just">
              <a:lnSpc>
                <a:spcPct val="150000"/>
              </a:lnSpc>
            </a:pPr>
            <a:r>
              <a:rPr lang="es-ES_tradnl" dirty="0">
                <a:latin typeface="Kaiti SC Regular"/>
                <a:cs typeface="Kaiti SC Regular"/>
              </a:rPr>
              <a:t>Los Jefes de Estado y de Gobierno y los representantes de alto nivel, habiéndonos reunido en Río de Janeiro (Brasil) del 20 al 22 de junio de 2012, con la plena participación de la sociedad civil, renovamos nuestro compromiso en favor del desarrollo sostenible y de la promoción de un futuro sostenible desde el punto de vista económico, social y ambiental para nuestro planeta y para las generaciones presentes y futuras.</a:t>
            </a:r>
            <a:endParaRPr lang="es-ES" dirty="0">
              <a:latin typeface="Kaiti SC Regular"/>
              <a:cs typeface="Kaiti SC Regular"/>
            </a:endParaRPr>
          </a:p>
        </p:txBody>
      </p:sp>
      <p:sp>
        <p:nvSpPr>
          <p:cNvPr id="5" name="CuadroTexto 4"/>
          <p:cNvSpPr txBox="1"/>
          <p:nvPr/>
        </p:nvSpPr>
        <p:spPr>
          <a:xfrm>
            <a:off x="3859102" y="1680604"/>
            <a:ext cx="4649898" cy="584776"/>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3200" dirty="0">
                <a:latin typeface="Songti TC Regular"/>
                <a:cs typeface="Songti TC Regular"/>
              </a:rPr>
              <a:t>I. Nuestra visión común </a:t>
            </a:r>
            <a:endParaRPr lang="es-ES" sz="3200" dirty="0">
              <a:solidFill>
                <a:schemeClr val="bg1"/>
              </a:solidFill>
              <a:latin typeface="Songti TC Regular"/>
              <a:ea typeface="AppleGothic"/>
              <a:cs typeface="Songti TC Regular"/>
            </a:endParaRPr>
          </a:p>
        </p:txBody>
      </p:sp>
    </p:spTree>
    <p:extLst>
      <p:ext uri="{BB962C8B-B14F-4D97-AF65-F5344CB8AC3E}">
        <p14:creationId xmlns:p14="http://schemas.microsoft.com/office/powerpoint/2010/main" val="218902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48570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955800" y="393700"/>
            <a:ext cx="8191500" cy="3543300"/>
          </a:xfrm>
          <a:prstGeom prst="roundRect">
            <a:avLst/>
          </a:prstGeom>
          <a:solidFill>
            <a:srgbClr val="496A61"/>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s-ES_tradnl" sz="2400" dirty="0">
                <a:solidFill>
                  <a:srgbClr val="FFFFFF"/>
                </a:solidFill>
                <a:latin typeface="Songti TC Regular"/>
                <a:cs typeface="Songti TC Regular"/>
              </a:rPr>
              <a:t>Solo se puede lograr forjando una alianza amplia entre las personas, los gobiernos, la sociedad civil y el sector privado, trabajando juntos a fin de lograr el futuro que queremos para las generaciones presentes y futuras.</a:t>
            </a:r>
            <a:endParaRPr lang="es-ES" sz="2400" dirty="0">
              <a:solidFill>
                <a:srgbClr val="FFFFFF"/>
              </a:solidFill>
              <a:latin typeface="Songti TC Regular"/>
              <a:cs typeface="Songti TC Regular"/>
            </a:endParaRPr>
          </a:p>
        </p:txBody>
      </p:sp>
      <p:pic>
        <p:nvPicPr>
          <p:cNvPr id="5" name="Imagen 4" descr="il_570xN.1380346132_j1ze.jpg"/>
          <p:cNvPicPr>
            <a:picLocks noChangeAspect="1"/>
          </p:cNvPicPr>
          <p:nvPr/>
        </p:nvPicPr>
        <p:blipFill rotWithShape="1">
          <a:blip r:embed="rId2">
            <a:extLst>
              <a:ext uri="{28A0092B-C50C-407E-A947-70E740481C1C}">
                <a14:useLocalDpi xmlns:a14="http://schemas.microsoft.com/office/drawing/2010/main" val="0"/>
              </a:ext>
            </a:extLst>
          </a:blip>
          <a:srcRect t="24041" b="11033"/>
          <a:stretch/>
        </p:blipFill>
        <p:spPr>
          <a:xfrm>
            <a:off x="3441700" y="4445000"/>
            <a:ext cx="5300631" cy="2209800"/>
          </a:xfrm>
          <a:prstGeom prst="rect">
            <a:avLst/>
          </a:prstGeom>
        </p:spPr>
      </p:pic>
    </p:spTree>
    <p:extLst>
      <p:ext uri="{BB962C8B-B14F-4D97-AF65-F5344CB8AC3E}">
        <p14:creationId xmlns:p14="http://schemas.microsoft.com/office/powerpoint/2010/main" val="427493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4741" y="1481054"/>
            <a:ext cx="8395759" cy="5170646"/>
          </a:xfrm>
          <a:prstGeom prst="rect">
            <a:avLst/>
          </a:prstGeom>
        </p:spPr>
        <p:txBody>
          <a:bodyPr wrap="square">
            <a:spAutoFit/>
          </a:bodyPr>
          <a:lstStyle/>
          <a:p>
            <a:pPr marL="342900" indent="-342900" algn="just">
              <a:lnSpc>
                <a:spcPct val="150000"/>
              </a:lnSpc>
              <a:buAutoNum type="alphaUcPeriod"/>
            </a:pPr>
            <a:r>
              <a:rPr lang="es-ES_tradnl" sz="2000" dirty="0">
                <a:latin typeface="Kaiti SC Regular"/>
                <a:cs typeface="Kaiti SC Regular"/>
              </a:rPr>
              <a:t>Reafirmación de los Principios de Río y los planes de acción anteriores</a:t>
            </a:r>
          </a:p>
          <a:p>
            <a:pPr marL="342900" indent="-342900" algn="just">
              <a:lnSpc>
                <a:spcPct val="150000"/>
              </a:lnSpc>
              <a:buAutoNum type="alphaUcPeriod"/>
            </a:pPr>
            <a:endParaRPr lang="es-ES_tradnl" sz="2000" dirty="0">
              <a:latin typeface="Kaiti SC Regular"/>
              <a:cs typeface="Kaiti SC Regular"/>
            </a:endParaRPr>
          </a:p>
          <a:p>
            <a:pPr marL="342900" indent="-342900" algn="just">
              <a:lnSpc>
                <a:spcPct val="150000"/>
              </a:lnSpc>
              <a:buFontTx/>
              <a:buAutoNum type="alphaUcPeriod"/>
            </a:pPr>
            <a:r>
              <a:rPr lang="es-ES_tradnl" sz="2000" dirty="0">
                <a:latin typeface="Kaiti SC Regular"/>
                <a:cs typeface="Kaiti SC Regular"/>
              </a:rPr>
              <a:t>Fomento de la integración, la aplicación y la coherencia: evaluación de los avances logrados hasta el momento y las lagunas que aún persisten en la aplicación de los resultados de las principales cumbres sobre el desarrollo sostenible, y solución de los problemas nuevos y en ciernes</a:t>
            </a:r>
          </a:p>
          <a:p>
            <a:pPr marL="342900" indent="-342900" algn="just">
              <a:lnSpc>
                <a:spcPct val="150000"/>
              </a:lnSpc>
              <a:buFontTx/>
              <a:buAutoNum type="alphaUcPeriod"/>
            </a:pPr>
            <a:endParaRPr lang="es-ES_tradnl" sz="2000" dirty="0">
              <a:latin typeface="Kaiti SC Regular"/>
              <a:cs typeface="Kaiti SC Regular"/>
            </a:endParaRPr>
          </a:p>
          <a:p>
            <a:pPr algn="just">
              <a:lnSpc>
                <a:spcPct val="150000"/>
              </a:lnSpc>
            </a:pPr>
            <a:r>
              <a:rPr lang="es-ES_tradnl" sz="2000" dirty="0">
                <a:latin typeface="Kaiti SC Regular"/>
                <a:cs typeface="Kaiti SC Regular"/>
              </a:rPr>
              <a:t> C. Participación de los grupos principales y otros interesados </a:t>
            </a:r>
          </a:p>
          <a:p>
            <a:pPr marL="342900" indent="-342900" algn="just">
              <a:lnSpc>
                <a:spcPct val="150000"/>
              </a:lnSpc>
              <a:buAutoNum type="alphaUcPeriod"/>
            </a:pPr>
            <a:endParaRPr lang="es-ES" sz="2000" dirty="0">
              <a:latin typeface="Kaiti SC Regular"/>
              <a:cs typeface="Kaiti SC Regular"/>
            </a:endParaRPr>
          </a:p>
        </p:txBody>
      </p:sp>
      <p:sp>
        <p:nvSpPr>
          <p:cNvPr id="4" name="CuadroTexto 3"/>
          <p:cNvSpPr txBox="1"/>
          <p:nvPr/>
        </p:nvSpPr>
        <p:spPr>
          <a:xfrm>
            <a:off x="2043641" y="383672"/>
            <a:ext cx="8102597" cy="584776"/>
          </a:xfrm>
          <a:prstGeom prst="rect">
            <a:avLst/>
          </a:prstGeom>
          <a:solidFill>
            <a:srgbClr val="628D80"/>
          </a:solidFill>
          <a:ln w="38100" cmpd="dbl">
            <a:solidFill>
              <a:srgbClr val="496A6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3200" dirty="0">
                <a:latin typeface="Songti TC Regular"/>
                <a:cs typeface="Songti TC Regular"/>
              </a:rPr>
              <a:t>II. Renovación del compromiso político</a:t>
            </a:r>
            <a:endParaRPr lang="es-ES" sz="3200" dirty="0">
              <a:solidFill>
                <a:schemeClr val="bg1"/>
              </a:solidFill>
              <a:latin typeface="Songti TC Regular"/>
              <a:ea typeface="AppleGothic"/>
              <a:cs typeface="Songti TC Regular"/>
            </a:endParaRPr>
          </a:p>
        </p:txBody>
      </p:sp>
    </p:spTree>
    <p:extLst>
      <p:ext uri="{BB962C8B-B14F-4D97-AF65-F5344CB8AC3E}">
        <p14:creationId xmlns:p14="http://schemas.microsoft.com/office/powerpoint/2010/main" val="166341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67326"/>
          <a:stretch/>
        </p:blipFill>
        <p:spPr>
          <a:xfrm>
            <a:off x="1872640" y="0"/>
            <a:ext cx="1577989" cy="6858000"/>
          </a:xfrm>
          <a:prstGeom prst="rect">
            <a:avLst/>
          </a:prstGeom>
        </p:spPr>
      </p:pic>
      <p:sp>
        <p:nvSpPr>
          <p:cNvPr id="3" name="Rectángulo redondeado 2"/>
          <p:cNvSpPr/>
          <p:nvPr/>
        </p:nvSpPr>
        <p:spPr>
          <a:xfrm>
            <a:off x="1872639" y="936420"/>
            <a:ext cx="8223506" cy="5079763"/>
          </a:xfrm>
          <a:prstGeom prst="roundRect">
            <a:avLst/>
          </a:prstGeom>
          <a:solidFill>
            <a:srgbClr val="628D80">
              <a:alpha val="9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s-ES_tradnl" sz="2000" dirty="0">
                <a:solidFill>
                  <a:srgbClr val="FFFFFF"/>
                </a:solidFill>
                <a:latin typeface="Kaiti SC Regular"/>
                <a:cs typeface="Kaiti SC Regular"/>
              </a:rPr>
              <a:t>Instamos a todas las partes a que cumplan íntegramente los compromisos contraídos en virtud de la Convención Marco de las Naciones Unidas sobre el Cambio Climático, el Convenio sobre la Diversidad Biológica y la Convención de las Naciones Unidas de Lucha contra la Desertificación en los Países Afectados por Sequía Grave o Desertificación, en particular en África, de conformidad con sus respectivos principios y disposiciones, así como a que tomen medidas eficaces y concretas en todos los niveles e intensifiquen la cooperación internacional.</a:t>
            </a:r>
            <a:endParaRPr lang="es-ES" sz="2000" dirty="0">
              <a:solidFill>
                <a:srgbClr val="FFFFFF"/>
              </a:solidFill>
              <a:latin typeface="Kaiti SC Regular"/>
              <a:cs typeface="Kaiti SC Regular"/>
            </a:endParaRPr>
          </a:p>
        </p:txBody>
      </p:sp>
      <p:sp>
        <p:nvSpPr>
          <p:cNvPr id="2" name="Rectángulo 1"/>
          <p:cNvSpPr/>
          <p:nvPr/>
        </p:nvSpPr>
        <p:spPr>
          <a:xfrm>
            <a:off x="3563841" y="177114"/>
            <a:ext cx="1691201" cy="1061829"/>
          </a:xfrm>
          <a:prstGeom prst="rect">
            <a:avLst/>
          </a:prstGeom>
        </p:spPr>
        <p:txBody>
          <a:bodyPr wrap="square">
            <a:spAutoFit/>
          </a:bodyPr>
          <a:lstStyle/>
          <a:p>
            <a:pPr algn="just">
              <a:lnSpc>
                <a:spcPct val="150000"/>
              </a:lnSpc>
            </a:pPr>
            <a:r>
              <a:rPr lang="es-ES_tradnl" sz="2400" b="1" dirty="0">
                <a:solidFill>
                  <a:srgbClr val="496A61"/>
                </a:solidFill>
                <a:latin typeface="Kaiti SC Regular"/>
                <a:cs typeface="Kaiti SC Regular"/>
              </a:rPr>
              <a:t>Punto A</a:t>
            </a:r>
          </a:p>
          <a:p>
            <a:pPr algn="just">
              <a:lnSpc>
                <a:spcPct val="150000"/>
              </a:lnSpc>
            </a:pPr>
            <a:endParaRPr lang="es-ES_tradnl" dirty="0">
              <a:latin typeface="Kaiti SC Regular"/>
              <a:cs typeface="Kaiti SC Regular"/>
            </a:endParaRPr>
          </a:p>
        </p:txBody>
      </p:sp>
    </p:spTree>
    <p:extLst>
      <p:ext uri="{BB962C8B-B14F-4D97-AF65-F5344CB8AC3E}">
        <p14:creationId xmlns:p14="http://schemas.microsoft.com/office/powerpoint/2010/main" val="299642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c49f5d99454b603f81eece93c561c39.jpg"/>
          <p:cNvPicPr>
            <a:picLocks noChangeAspect="1"/>
          </p:cNvPicPr>
          <p:nvPr/>
        </p:nvPicPr>
        <p:blipFill rotWithShape="1">
          <a:blip r:embed="rId2">
            <a:extLst>
              <a:ext uri="{28A0092B-C50C-407E-A947-70E740481C1C}">
                <a14:useLocalDpi xmlns:a14="http://schemas.microsoft.com/office/drawing/2010/main" val="0"/>
              </a:ext>
            </a:extLst>
          </a:blip>
          <a:srcRect r="67326"/>
          <a:stretch/>
        </p:blipFill>
        <p:spPr>
          <a:xfrm>
            <a:off x="8839642" y="0"/>
            <a:ext cx="1577989" cy="6858000"/>
          </a:xfrm>
          <a:prstGeom prst="rect">
            <a:avLst/>
          </a:prstGeom>
        </p:spPr>
      </p:pic>
      <p:sp>
        <p:nvSpPr>
          <p:cNvPr id="2" name="Rectángulo 1"/>
          <p:cNvSpPr/>
          <p:nvPr/>
        </p:nvSpPr>
        <p:spPr>
          <a:xfrm>
            <a:off x="2024045" y="416636"/>
            <a:ext cx="1455755" cy="969496"/>
          </a:xfrm>
          <a:prstGeom prst="rect">
            <a:avLst/>
          </a:prstGeom>
        </p:spPr>
        <p:txBody>
          <a:bodyPr wrap="square">
            <a:spAutoFit/>
          </a:bodyPr>
          <a:lstStyle/>
          <a:p>
            <a:pPr algn="just">
              <a:lnSpc>
                <a:spcPct val="150000"/>
              </a:lnSpc>
            </a:pPr>
            <a:r>
              <a:rPr lang="es-ES_tradnl" sz="2000" b="1" dirty="0">
                <a:solidFill>
                  <a:srgbClr val="496A61"/>
                </a:solidFill>
                <a:latin typeface="Kaiti SC Regular"/>
                <a:cs typeface="Kaiti SC Regular"/>
              </a:rPr>
              <a:t>Punto B</a:t>
            </a:r>
          </a:p>
          <a:p>
            <a:pPr algn="just">
              <a:lnSpc>
                <a:spcPct val="150000"/>
              </a:lnSpc>
            </a:pPr>
            <a:endParaRPr lang="es-ES_tradnl" dirty="0">
              <a:latin typeface="Kaiti SC Regular"/>
              <a:cs typeface="Kaiti SC Regular"/>
            </a:endParaRPr>
          </a:p>
        </p:txBody>
      </p:sp>
      <p:sp>
        <p:nvSpPr>
          <p:cNvPr id="3" name="Rectángulo redondeado 2"/>
          <p:cNvSpPr/>
          <p:nvPr/>
        </p:nvSpPr>
        <p:spPr>
          <a:xfrm>
            <a:off x="2024045" y="1363050"/>
            <a:ext cx="8262955" cy="2985535"/>
          </a:xfrm>
          <a:prstGeom prst="roundRect">
            <a:avLst/>
          </a:prstGeom>
          <a:solidFill>
            <a:srgbClr val="628D80">
              <a:alpha val="92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S_tradnl" sz="2400" dirty="0">
                <a:solidFill>
                  <a:schemeClr val="bg1"/>
                </a:solidFill>
                <a:latin typeface="Kaiti SC Regular"/>
                <a:cs typeface="Kaiti SC Regular"/>
              </a:rPr>
              <a:t>En ese contexto, afirmamos que sigue siendo necesario que todos los países, en particular los países en desarrollo, participen plena y efectivamente en la adopción de decisiones a nivel mundial.</a:t>
            </a:r>
            <a:endParaRPr lang="es-ES" sz="2400" dirty="0">
              <a:solidFill>
                <a:schemeClr val="bg1"/>
              </a:solidFill>
              <a:latin typeface="Kaiti SC Regular"/>
              <a:cs typeface="Kaiti SC Regular"/>
            </a:endParaRPr>
          </a:p>
          <a:p>
            <a:pPr algn="ctr">
              <a:lnSpc>
                <a:spcPct val="150000"/>
              </a:lnSpc>
            </a:pPr>
            <a:endParaRPr lang="es-ES" sz="2400" b="1" dirty="0">
              <a:solidFill>
                <a:schemeClr val="bg1"/>
              </a:solidFill>
            </a:endParaRPr>
          </a:p>
        </p:txBody>
      </p:sp>
      <p:sp>
        <p:nvSpPr>
          <p:cNvPr id="6" name="Rectángulo redondeado 5"/>
          <p:cNvSpPr/>
          <p:nvPr/>
        </p:nvSpPr>
        <p:spPr>
          <a:xfrm>
            <a:off x="2024044" y="4669276"/>
            <a:ext cx="8262955" cy="1706082"/>
          </a:xfrm>
          <a:prstGeom prst="roundRect">
            <a:avLst/>
          </a:prstGeom>
          <a:solidFill>
            <a:srgbClr val="496A61">
              <a:alpha val="84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S_tradnl" sz="2000" dirty="0">
                <a:solidFill>
                  <a:schemeClr val="bg1"/>
                </a:solidFill>
                <a:latin typeface="Kaiti SC Regular"/>
                <a:cs typeface="Kaiti SC Regular"/>
              </a:rPr>
              <a:t>Reconocemos la diversidad natural y cultural del mundo y reconocemos también que todas las culturas y civilizaciones pueden contribuir al desarrollo sostenible.</a:t>
            </a:r>
            <a:endParaRPr lang="es-ES" sz="2000" dirty="0">
              <a:solidFill>
                <a:schemeClr val="bg1"/>
              </a:solidFill>
              <a:latin typeface="Kaiti SC Regular"/>
              <a:cs typeface="Kaiti SC Regular"/>
            </a:endParaRPr>
          </a:p>
        </p:txBody>
      </p:sp>
    </p:spTree>
    <p:extLst>
      <p:ext uri="{BB962C8B-B14F-4D97-AF65-F5344CB8AC3E}">
        <p14:creationId xmlns:p14="http://schemas.microsoft.com/office/powerpoint/2010/main" val="149941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0400" y="2614626"/>
            <a:ext cx="8343900" cy="923330"/>
          </a:xfrm>
          <a:prstGeom prst="rect">
            <a:avLst/>
          </a:prstGeom>
        </p:spPr>
        <p:txBody>
          <a:bodyPr wrap="square">
            <a:spAutoFit/>
          </a:bodyPr>
          <a:lstStyle/>
          <a:p>
            <a:pPr algn="just">
              <a:lnSpc>
                <a:spcPct val="150000"/>
              </a:lnSpc>
            </a:pPr>
            <a:r>
              <a:rPr lang="es-ES" dirty="0">
                <a:latin typeface="Kaiti SC Regular"/>
                <a:cs typeface="Kaiti SC Regular"/>
              </a:rPr>
              <a:t>L</a:t>
            </a:r>
            <a:r>
              <a:rPr lang="es-ES_tradnl" dirty="0">
                <a:latin typeface="Kaiti SC Regular"/>
                <a:cs typeface="Kaiti SC Regular"/>
              </a:rPr>
              <a:t>os encargados de adoptar decisiones competentes participen en la planificación y la aplicación de las políticas de desarrollo sostenible.</a:t>
            </a:r>
          </a:p>
        </p:txBody>
      </p:sp>
      <p:sp>
        <p:nvSpPr>
          <p:cNvPr id="3" name="Rectángulo redondeado 2"/>
          <p:cNvSpPr/>
          <p:nvPr/>
        </p:nvSpPr>
        <p:spPr>
          <a:xfrm>
            <a:off x="1930400" y="1490360"/>
            <a:ext cx="5664200" cy="571500"/>
          </a:xfrm>
          <a:prstGeom prst="roundRect">
            <a:avLst/>
          </a:prstGeom>
          <a:solidFill>
            <a:srgbClr val="496A61"/>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dirty="0">
                <a:solidFill>
                  <a:srgbClr val="FFFFFF"/>
                </a:solidFill>
                <a:latin typeface="Songti TC Regular"/>
                <a:cs typeface="Songti TC Regular"/>
              </a:rPr>
              <a:t>Promover el desarrollo sostenible </a:t>
            </a:r>
          </a:p>
        </p:txBody>
      </p:sp>
      <p:sp>
        <p:nvSpPr>
          <p:cNvPr id="4" name="CuadroTexto 3"/>
          <p:cNvSpPr txBox="1"/>
          <p:nvPr/>
        </p:nvSpPr>
        <p:spPr>
          <a:xfrm>
            <a:off x="1930400" y="635001"/>
            <a:ext cx="2857500" cy="646331"/>
          </a:xfrm>
          <a:prstGeom prst="rect">
            <a:avLst/>
          </a:prstGeom>
          <a:noFill/>
        </p:spPr>
        <p:txBody>
          <a:bodyPr wrap="square" rtlCol="0">
            <a:spAutoFit/>
          </a:bodyPr>
          <a:lstStyle/>
          <a:p>
            <a:r>
              <a:rPr lang="es-ES" dirty="0">
                <a:latin typeface="Songti TC Regular"/>
                <a:cs typeface="Songti TC Regular"/>
              </a:rPr>
              <a:t>Con ayuda del gobierno </a:t>
            </a:r>
            <a:r>
              <a:rPr lang="mr-IN" dirty="0">
                <a:latin typeface="Songti TC Regular"/>
                <a:cs typeface="Songti TC Regular"/>
              </a:rPr>
              <a:t>…</a:t>
            </a:r>
            <a:r>
              <a:rPr lang="es-ES_tradnl" dirty="0">
                <a:latin typeface="Songti TC Regular"/>
                <a:cs typeface="Songti TC Regular"/>
              </a:rPr>
              <a:t> </a:t>
            </a:r>
            <a:r>
              <a:rPr lang="es-ES" dirty="0">
                <a:latin typeface="Songti TC Regular"/>
                <a:cs typeface="Songti TC Regular"/>
              </a:rPr>
              <a:t> </a:t>
            </a:r>
          </a:p>
        </p:txBody>
      </p:sp>
      <p:pic>
        <p:nvPicPr>
          <p:cNvPr id="6" name="Imagen 5" descr="9282f949e24da786d113ca7b06dbf34c.jpg"/>
          <p:cNvPicPr>
            <a:picLocks noChangeAspect="1"/>
          </p:cNvPicPr>
          <p:nvPr/>
        </p:nvPicPr>
        <p:blipFill rotWithShape="1">
          <a:blip r:embed="rId2">
            <a:extLst>
              <a:ext uri="{28A0092B-C50C-407E-A947-70E740481C1C}">
                <a14:useLocalDpi xmlns:a14="http://schemas.microsoft.com/office/drawing/2010/main" val="0"/>
              </a:ext>
            </a:extLst>
          </a:blip>
          <a:srcRect b="11431"/>
          <a:stretch/>
        </p:blipFill>
        <p:spPr>
          <a:xfrm>
            <a:off x="7220158" y="3612531"/>
            <a:ext cx="3447844" cy="3245471"/>
          </a:xfrm>
          <a:prstGeom prst="rect">
            <a:avLst/>
          </a:prstGeom>
        </p:spPr>
      </p:pic>
    </p:spTree>
    <p:extLst>
      <p:ext uri="{BB962C8B-B14F-4D97-AF65-F5344CB8AC3E}">
        <p14:creationId xmlns:p14="http://schemas.microsoft.com/office/powerpoint/2010/main" val="19300824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900</Words>
  <Application>Microsoft Office PowerPoint</Application>
  <PresentationFormat>Panorámica</PresentationFormat>
  <Paragraphs>40</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AppleGothic</vt:lpstr>
      <vt:lpstr>Arial</vt:lpstr>
      <vt:lpstr>Calibri</vt:lpstr>
      <vt:lpstr>Calibri Light</vt:lpstr>
      <vt:lpstr>Kaiti SC Regular</vt:lpstr>
      <vt:lpstr>Optima</vt:lpstr>
      <vt:lpstr>Songti TC 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ariday rodriguez diaz</dc:creator>
  <cp:lastModifiedBy>ariday rodriguez diaz</cp:lastModifiedBy>
  <cp:revision>3</cp:revision>
  <dcterms:created xsi:type="dcterms:W3CDTF">2019-09-01T03:36:30Z</dcterms:created>
  <dcterms:modified xsi:type="dcterms:W3CDTF">2019-09-01T03:50:12Z</dcterms:modified>
</cp:coreProperties>
</file>