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65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4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31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36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14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21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207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111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12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835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91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6139-AD0C-461B-A70E-C676C2279D50}" type="datetimeFigureOut">
              <a:rPr lang="es-MX" smtClean="0"/>
              <a:t>31/08/2019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2A1B-4A5D-40F0-BD18-14458DD364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174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c49f5d99454b603f81eece93c561c3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48"/>
          <a:stretch/>
        </p:blipFill>
        <p:spPr>
          <a:xfrm>
            <a:off x="1623612" y="0"/>
            <a:ext cx="95875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81203" y="305469"/>
            <a:ext cx="6076285" cy="1274195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3200" b="1" dirty="0" smtClean="0">
                <a:solidFill>
                  <a:schemeClr val="bg1"/>
                </a:solidFill>
                <a:latin typeface="Optima"/>
                <a:ea typeface="AppleGothic"/>
                <a:cs typeface="Optima"/>
              </a:rPr>
              <a:t>Declaración de Johannesburgo (</a:t>
            </a:r>
            <a:r>
              <a:rPr lang="es-ES" sz="3200" b="1" dirty="0">
                <a:solidFill>
                  <a:schemeClr val="bg1"/>
                </a:solidFill>
                <a:latin typeface="Optima"/>
                <a:ea typeface="AppleGothic"/>
                <a:cs typeface="Optima"/>
              </a:rPr>
              <a:t>2002)</a:t>
            </a:r>
            <a:endParaRPr lang="es-ES" sz="3200" b="1" dirty="0">
              <a:solidFill>
                <a:schemeClr val="bg1"/>
              </a:solidFill>
              <a:latin typeface="Optima"/>
              <a:ea typeface="AppleGothic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455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63702" y="305468"/>
            <a:ext cx="7177198" cy="584776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latin typeface="Songti TC Regular"/>
                <a:cs typeface="Songti TC Regular"/>
              </a:rPr>
              <a:t>Desde nuestro origen hasta el futuro</a:t>
            </a:r>
            <a:r>
              <a:rPr lang="es-ES_tradnl" sz="3200" baseline="30000" dirty="0">
                <a:latin typeface="Songti TC Regular"/>
                <a:cs typeface="Songti TC Regular"/>
              </a:rPr>
              <a:t>  </a:t>
            </a:r>
            <a:endParaRPr lang="es-ES" sz="3200" b="1" dirty="0">
              <a:solidFill>
                <a:schemeClr val="bg1"/>
              </a:solidFill>
              <a:latin typeface="Songti TC Regular"/>
              <a:ea typeface="AppleGothic"/>
              <a:cs typeface="Songti TC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06600" y="1621305"/>
            <a:ext cx="8204200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Songti TC Regular"/>
                <a:cs typeface="Songti TC Regular"/>
              </a:rPr>
              <a:t>L</a:t>
            </a:r>
            <a:r>
              <a:rPr lang="es-ES_tradnl" dirty="0">
                <a:latin typeface="Songti TC Regular"/>
                <a:cs typeface="Songti TC Regular"/>
              </a:rPr>
              <a:t>os </a:t>
            </a:r>
            <a:r>
              <a:rPr lang="es-ES_tradnl" dirty="0">
                <a:latin typeface="Songti TC Regular"/>
                <a:cs typeface="Songti TC Regular"/>
              </a:rPr>
              <a:t>representantes de los pueblos del mundo, reunidos en la Cumbre Mundial sobre el Desarrollo Sostenible en Johannesburgo (Sudáfrica) del 2 al 4 de septiembre de 2002,  se comprometieron en pro del desarrollo sostenible. </a:t>
            </a:r>
          </a:p>
          <a:p>
            <a:pPr algn="just">
              <a:lnSpc>
                <a:spcPct val="150000"/>
              </a:lnSpc>
            </a:pPr>
            <a:endParaRPr lang="es-ES" dirty="0">
              <a:latin typeface="Songti TC Regular"/>
              <a:cs typeface="Songti TC Regular"/>
            </a:endParaRPr>
          </a:p>
          <a:p>
            <a:pPr algn="just">
              <a:lnSpc>
                <a:spcPct val="150000"/>
              </a:lnSpc>
            </a:pPr>
            <a:r>
              <a:rPr lang="es-ES_tradnl" dirty="0">
                <a:latin typeface="Songti TC Regular"/>
                <a:cs typeface="Songti TC Regular"/>
              </a:rPr>
              <a:t>L</a:t>
            </a:r>
            <a:r>
              <a:rPr lang="es-ES_tradnl" dirty="0">
                <a:latin typeface="Songti TC Regular"/>
                <a:cs typeface="Songti TC Regular"/>
              </a:rPr>
              <a:t>os </a:t>
            </a:r>
            <a:r>
              <a:rPr lang="es-ES_tradnl" dirty="0">
                <a:latin typeface="Songti TC Regular"/>
                <a:cs typeface="Songti TC Regular"/>
              </a:rPr>
              <a:t>niños del mundo, con palabras sencillas y claras  </a:t>
            </a:r>
            <a:r>
              <a:rPr lang="es-ES_tradnl" dirty="0">
                <a:latin typeface="Songti TC Regular"/>
                <a:cs typeface="Songti TC Regular"/>
              </a:rPr>
              <a:t>"</a:t>
            </a:r>
            <a:r>
              <a:rPr lang="es-ES_tradnl" dirty="0">
                <a:latin typeface="Songti TC Regular"/>
                <a:cs typeface="Songti TC Regular"/>
              </a:rPr>
              <a:t>el futuro les pertenece y nos han desafiado a que actuemos de manera tal que ellos puedan heredar un mundo libre de las indignidades y los ultrajes que engendran la pobreza, la degradación ambiental y el desarrollo insostenible."</a:t>
            </a:r>
            <a:endParaRPr lang="es-ES" dirty="0">
              <a:latin typeface="Songti TC Regular"/>
              <a:cs typeface="Song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458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c49f5d99454b603f81eece93c561c3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6"/>
          <a:stretch/>
        </p:blipFill>
        <p:spPr>
          <a:xfrm>
            <a:off x="1806243" y="0"/>
            <a:ext cx="1577989" cy="685800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981200" y="1206500"/>
            <a:ext cx="4191000" cy="5143500"/>
          </a:xfrm>
          <a:prstGeom prst="roundRect">
            <a:avLst/>
          </a:prstGeom>
          <a:solidFill>
            <a:srgbClr val="628D80">
              <a:alpha val="9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_tradnl" sz="2000" dirty="0">
                <a:solidFill>
                  <a:srgbClr val="FFFFFF"/>
                </a:solidFill>
                <a:latin typeface="Songti TC Regular"/>
                <a:cs typeface="Songti TC Regular"/>
              </a:rPr>
              <a:t>P</a:t>
            </a:r>
            <a:r>
              <a:rPr lang="es-ES_tradnl" sz="2000" dirty="0">
                <a:solidFill>
                  <a:srgbClr val="FFFFFF"/>
                </a:solidFill>
                <a:latin typeface="Songti TC Regular"/>
                <a:cs typeface="Songti TC Regular"/>
              </a:rPr>
              <a:t>or </a:t>
            </a:r>
            <a:r>
              <a:rPr lang="es-ES_tradnl" sz="2000" dirty="0">
                <a:solidFill>
                  <a:srgbClr val="FFFFFF"/>
                </a:solidFill>
                <a:latin typeface="Songti TC Regular"/>
                <a:cs typeface="Songti TC Regular"/>
              </a:rPr>
              <a:t>medio del Plan de Aplicación de las Decisiones de la Cumbre Mundial sobre el Desarrollo Sostenible y la presente Declaración, nuestra responsabilidad hacia nuestros semejantes, hacia las generaciones futuras y hacia todos los seres vivientes.</a:t>
            </a:r>
            <a:endParaRPr lang="es-ES" sz="2000" dirty="0">
              <a:solidFill>
                <a:srgbClr val="FFFFFF"/>
              </a:solidFill>
              <a:latin typeface="Songti TC Regular"/>
              <a:cs typeface="Songti TC Regular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527800" y="1206500"/>
            <a:ext cx="3784600" cy="5143500"/>
          </a:xfrm>
          <a:prstGeom prst="roundRect">
            <a:avLst/>
          </a:prstGeom>
          <a:solidFill>
            <a:srgbClr val="496A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_tradnl" dirty="0">
                <a:latin typeface="Songti TC Regular"/>
                <a:cs typeface="Songti TC Regular"/>
              </a:rPr>
              <a:t>Reconociendo que la humanidad se encuentra en una encrucijada, nos hemos unido resueltos a responder de manera positiva a la necesidad de formular un plan práctico y concreto que nos permita erradicar la pobreza y promover el desarrollo humano. </a:t>
            </a:r>
            <a:endParaRPr lang="es-ES" dirty="0">
              <a:latin typeface="Songti TC Regular"/>
              <a:cs typeface="Song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9322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63702" y="305468"/>
            <a:ext cx="7177198" cy="1077218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Songti TC Regular"/>
                <a:cs typeface="Songti TC Regular"/>
              </a:rPr>
              <a:t>De Estocolmo a Río de Janeiro a Johannesburgo</a:t>
            </a:r>
            <a:endParaRPr lang="es-ES" sz="3200" dirty="0">
              <a:solidFill>
                <a:schemeClr val="bg1"/>
              </a:solidFill>
              <a:latin typeface="Songti TC Regular"/>
              <a:ea typeface="AppleGothic"/>
              <a:cs typeface="Songti TC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97100" y="2050704"/>
            <a:ext cx="7861300" cy="297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Songti TC Regular"/>
                <a:cs typeface="Songti TC Regular"/>
              </a:rPr>
              <a:t>- Hace </a:t>
            </a:r>
            <a:r>
              <a:rPr lang="es-ES_tradnl" dirty="0">
                <a:latin typeface="Songti TC Regular"/>
                <a:cs typeface="Songti TC Regular"/>
              </a:rPr>
              <a:t>30 años, en Estocolmo, hubo un  acuerdo sobre en que era apremiante la necesidad de abordar el problema del deterioro ambiental. </a:t>
            </a:r>
          </a:p>
          <a:p>
            <a:pPr algn="just">
              <a:lnSpc>
                <a:spcPct val="150000"/>
              </a:lnSpc>
            </a:pPr>
            <a:r>
              <a:rPr lang="es-ES_tradnl" dirty="0">
                <a:latin typeface="Songti TC Regular"/>
                <a:cs typeface="Songti TC Regular"/>
              </a:rPr>
              <a:t>- Hace </a:t>
            </a:r>
            <a:r>
              <a:rPr lang="es-ES_tradnl" dirty="0">
                <a:latin typeface="Songti TC Regular"/>
                <a:cs typeface="Songti TC Regular"/>
              </a:rPr>
              <a:t>10 años, en la Conferencia de las Naciones Unidas sobre el Medio Ambiente y el Desarrollo, celebrada en Río de Janeiro. </a:t>
            </a:r>
          </a:p>
          <a:p>
            <a:pPr algn="just">
              <a:lnSpc>
                <a:spcPct val="150000"/>
              </a:lnSpc>
            </a:pPr>
            <a:endParaRPr lang="es-ES_tradnl" dirty="0">
              <a:latin typeface="Songti TC Regular"/>
              <a:cs typeface="Songti TC Regular"/>
            </a:endParaRPr>
          </a:p>
          <a:p>
            <a:pPr algn="just">
              <a:lnSpc>
                <a:spcPct val="150000"/>
              </a:lnSpc>
            </a:pPr>
            <a:r>
              <a:rPr lang="es-ES_tradnl" b="1" dirty="0">
                <a:latin typeface="Songti TC Regular"/>
                <a:cs typeface="Songti TC Regular"/>
              </a:rPr>
              <a:t>Aprobaron </a:t>
            </a:r>
            <a:r>
              <a:rPr lang="es-ES_tradnl" b="1" dirty="0">
                <a:latin typeface="Songti TC Regular"/>
                <a:cs typeface="Songti TC Regular"/>
              </a:rPr>
              <a:t>un programa de alcance mundial titulado “Programa 21”y la Declaración de Río sobre el Medio Ambiente y el Desarrollo.</a:t>
            </a:r>
            <a:endParaRPr lang="es-ES" b="1" dirty="0">
              <a:latin typeface="Songti TC Regular"/>
              <a:cs typeface="Song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5513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63702" y="305468"/>
            <a:ext cx="7177198" cy="1077218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latin typeface="Songti TC Regular"/>
                <a:cs typeface="Songti TC Regular"/>
              </a:rPr>
              <a:t>Los grandes problemas que debemos resolver</a:t>
            </a:r>
            <a:endParaRPr lang="es-ES" sz="3200" dirty="0">
              <a:solidFill>
                <a:schemeClr val="bg1"/>
              </a:solidFill>
              <a:latin typeface="Songti TC Regular"/>
              <a:ea typeface="AppleGothic"/>
              <a:cs typeface="Songti TC Regular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993900" y="1993900"/>
            <a:ext cx="3886200" cy="3937000"/>
          </a:xfrm>
          <a:prstGeom prst="roundRect">
            <a:avLst/>
          </a:prstGeom>
          <a:solidFill>
            <a:srgbClr val="628D80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_tradnl" dirty="0">
                <a:solidFill>
                  <a:schemeClr val="tx1"/>
                </a:solidFill>
                <a:latin typeface="Songti TC Regular"/>
                <a:cs typeface="Songti TC Regular"/>
              </a:rPr>
              <a:t>L</a:t>
            </a:r>
            <a:r>
              <a:rPr lang="es-ES_tradnl" dirty="0">
                <a:solidFill>
                  <a:schemeClr val="tx1"/>
                </a:solidFill>
                <a:latin typeface="Songti TC Regular"/>
                <a:cs typeface="Songti TC Regular"/>
              </a:rPr>
              <a:t>a </a:t>
            </a:r>
            <a:r>
              <a:rPr lang="es-ES_tradnl" dirty="0">
                <a:solidFill>
                  <a:schemeClr val="tx1"/>
                </a:solidFill>
                <a:latin typeface="Songti TC Regular"/>
                <a:cs typeface="Songti TC Regular"/>
              </a:rPr>
              <a:t>erradicación de la pobreza, la modificación de pautas insostenibles de producción y consumo y la protección y ordenación de la base de recursos naturales para el desarrollo social y económico son objetivos primordiales  </a:t>
            </a:r>
            <a:endParaRPr lang="es-ES" dirty="0">
              <a:solidFill>
                <a:schemeClr val="tx1"/>
              </a:solidFill>
              <a:latin typeface="Songti TC Regular"/>
              <a:cs typeface="Songti TC Regular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121400" y="1993900"/>
            <a:ext cx="4000500" cy="3937000"/>
          </a:xfrm>
          <a:prstGeom prst="roundRect">
            <a:avLst/>
          </a:prstGeom>
          <a:solidFill>
            <a:srgbClr val="628D80">
              <a:alpha val="60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_tradnl" dirty="0">
                <a:solidFill>
                  <a:srgbClr val="000000"/>
                </a:solidFill>
                <a:latin typeface="Songti TC Regular"/>
                <a:cs typeface="Songti TC Regular"/>
              </a:rPr>
              <a:t>L</a:t>
            </a:r>
            <a:r>
              <a:rPr lang="es-ES_tradnl" dirty="0">
                <a:solidFill>
                  <a:srgbClr val="000000"/>
                </a:solidFill>
                <a:latin typeface="Songti TC Regular"/>
                <a:cs typeface="Songti TC Regular"/>
              </a:rPr>
              <a:t>a </a:t>
            </a:r>
            <a:r>
              <a:rPr lang="es-ES_tradnl" dirty="0">
                <a:solidFill>
                  <a:srgbClr val="000000"/>
                </a:solidFill>
                <a:latin typeface="Songti TC Regular"/>
                <a:cs typeface="Songti TC Regular"/>
              </a:rPr>
              <a:t>pérdida de biodiversidad, contaminación del aire, el agua y los mares sigue privando a millones de seres humanos de una vida digna.</a:t>
            </a:r>
            <a:endParaRPr lang="es-ES" dirty="0">
              <a:solidFill>
                <a:srgbClr val="000000"/>
              </a:solidFill>
              <a:latin typeface="Songti TC Regular"/>
              <a:cs typeface="Songti TC Regular"/>
            </a:endParaRPr>
          </a:p>
        </p:txBody>
      </p:sp>
      <p:pic>
        <p:nvPicPr>
          <p:cNvPr id="6" name="Imagen 5" descr="pine-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9122" l="1174" r="100000">
                        <a14:foregroundMark x1="32160" y1="91362" x2="34742" y2="91215"/>
                        <a14:foregroundMark x1="27465" y1="85359" x2="27465" y2="85359"/>
                        <a14:foregroundMark x1="12207" y1="74817" x2="12207" y2="74817"/>
                        <a14:foregroundMark x1="6573" y1="62518" x2="6573" y2="62518"/>
                        <a14:foregroundMark x1="25352" y1="57540" x2="25352" y2="57540"/>
                        <a14:foregroundMark x1="9390" y1="57394" x2="11502" y2="58419"/>
                        <a14:foregroundMark x1="39437" y1="31479" x2="44836" y2="32357"/>
                        <a14:foregroundMark x1="66432" y1="3221" x2="70892" y2="9956"/>
                        <a14:foregroundMark x1="85915" y1="8931" x2="80751" y2="11127"/>
                        <a14:foregroundMark x1="76056" y1="6296" x2="73474" y2="7028"/>
                        <a14:foregroundMark x1="90610" y1="21083" x2="90610" y2="21083"/>
                        <a14:foregroundMark x1="89202" y1="19034" x2="89202" y2="19034"/>
                        <a14:foregroundMark x1="96714" y1="25915" x2="96714" y2="25915"/>
                        <a14:foregroundMark x1="13850" y1="55490" x2="16901" y2="59151"/>
                        <a14:foregroundMark x1="17606" y1="58126" x2="17606" y2="58126"/>
                        <a14:backgroundMark x1="30986" y1="59004" x2="30986" y2="59004"/>
                        <a14:backgroundMark x1="57746" y1="38507" x2="57746" y2="38507"/>
                        <a14:backgroundMark x1="53286" y1="28843" x2="53286" y2="28843"/>
                        <a14:backgroundMark x1="56808" y1="17570" x2="56808" y2="17570"/>
                        <a14:backgroundMark x1="34507" y1="67789" x2="41315" y2="66471"/>
                        <a14:backgroundMark x1="31455" y1="74378" x2="31455" y2="74378"/>
                        <a14:backgroundMark x1="63380" y1="68082" x2="63380" y2="68082"/>
                        <a14:backgroundMark x1="53756" y1="64568" x2="53756" y2="64568"/>
                        <a14:backgroundMark x1="38498" y1="60322" x2="38498" y2="60322"/>
                        <a14:backgroundMark x1="46948" y1="60615" x2="46948" y2="60615"/>
                        <a14:backgroundMark x1="37324" y1="46852" x2="37324" y2="4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26" y="4213420"/>
            <a:ext cx="1649475" cy="26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0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63702" y="305468"/>
            <a:ext cx="7177198" cy="1077218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latin typeface="Songti TC Regular"/>
                <a:cs typeface="Songti TC Regular"/>
              </a:rPr>
              <a:t>Nuestro compromiso con el desarrollo sostenible </a:t>
            </a:r>
            <a:endParaRPr lang="es-ES" sz="3200" dirty="0">
              <a:solidFill>
                <a:schemeClr val="bg1"/>
              </a:solidFill>
              <a:latin typeface="Songti TC Regular"/>
              <a:ea typeface="AppleGothic"/>
              <a:cs typeface="Songti TC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92300" y="1620189"/>
            <a:ext cx="8496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Songti TC Regular"/>
                <a:cs typeface="Songti TC Regular"/>
              </a:rPr>
              <a:t>- Fuerza </a:t>
            </a:r>
            <a:r>
              <a:rPr lang="es-ES_tradnl" dirty="0">
                <a:latin typeface="Songti TC Regular"/>
                <a:cs typeface="Songti TC Regular"/>
              </a:rPr>
              <a:t>colectiva, sea utilizada en una alianza constructiva para el cambio y para la consecución del objetivo común del desarrollo sostenible.</a:t>
            </a:r>
            <a:endParaRPr lang="es-ES" dirty="0">
              <a:latin typeface="Songti TC Regular"/>
              <a:cs typeface="Songti TC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92300" y="2557335"/>
            <a:ext cx="84963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Songti TC Regular"/>
                <a:cs typeface="Songti TC Regular"/>
              </a:rPr>
              <a:t>- Aumentar </a:t>
            </a:r>
            <a:r>
              <a:rPr lang="es-ES_tradnl" dirty="0">
                <a:latin typeface="Songti TC Regular"/>
                <a:cs typeface="Songti TC Regular"/>
              </a:rPr>
              <a:t> el acceso a los servicios básicos,   agua potable, una vivienda adecuada, la energía, la atención de la salud, la seguridad alimentaria y la protección de la biodiversidad</a:t>
            </a:r>
            <a:endParaRPr lang="es-ES" dirty="0">
              <a:latin typeface="Songti TC Regular"/>
              <a:cs typeface="Songti TC Regular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92300" y="3873080"/>
            <a:ext cx="8496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Songti TC Regular"/>
                <a:cs typeface="Songti TC Regular"/>
              </a:rPr>
              <a:t>- A </a:t>
            </a:r>
            <a:r>
              <a:rPr lang="es-ES_tradnl" dirty="0">
                <a:latin typeface="Songti TC Regular"/>
                <a:cs typeface="Songti TC Regular"/>
              </a:rPr>
              <a:t>la igualdad de género se integren en todas las actividades que abarca el Programa 21</a:t>
            </a:r>
            <a:endParaRPr lang="es-ES" dirty="0">
              <a:latin typeface="Songti TC Regular"/>
              <a:cs typeface="Songti TC Regular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90602" y="4570126"/>
            <a:ext cx="8496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Songti TC Regular"/>
                <a:cs typeface="Songti TC Regular"/>
              </a:rPr>
              <a:t> </a:t>
            </a:r>
            <a:r>
              <a:rPr lang="es-ES_tradnl" dirty="0">
                <a:latin typeface="Songti TC Regular"/>
                <a:cs typeface="Songti TC Regular"/>
              </a:rPr>
              <a:t>- La </a:t>
            </a:r>
            <a:r>
              <a:rPr lang="es-ES_tradnl" dirty="0">
                <a:latin typeface="Songti TC Regular"/>
                <a:cs typeface="Songti TC Regular"/>
              </a:rPr>
              <a:t>Cumbre de Johannesburgo haya centrado la atención en la universalidad de la dignidad humana</a:t>
            </a:r>
            <a:endParaRPr lang="es-ES" dirty="0">
              <a:latin typeface="Songti TC Regular"/>
              <a:cs typeface="Songti TC Regular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92300" y="5629533"/>
            <a:ext cx="8496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Songti TC Regular"/>
                <a:cs typeface="Songti TC Regular"/>
              </a:rPr>
              <a:t> </a:t>
            </a:r>
            <a:r>
              <a:rPr lang="es-ES_tradnl" dirty="0">
                <a:latin typeface="Songti TC Regular"/>
                <a:cs typeface="Songti TC Regular"/>
              </a:rPr>
              <a:t>- Especial </a:t>
            </a:r>
            <a:r>
              <a:rPr lang="es-ES_tradnl" dirty="0">
                <a:latin typeface="Songti TC Regular"/>
                <a:cs typeface="Songti TC Regular"/>
              </a:rPr>
              <a:t>atención a las necesidades de desarrollo de los pequeños Estados insulares en desarrollo y los países menos adelantados.</a:t>
            </a:r>
            <a:endParaRPr lang="es-ES" dirty="0">
              <a:latin typeface="Songti TC Regular"/>
              <a:cs typeface="Songti T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8821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14702" y="356936"/>
            <a:ext cx="3811698" cy="584776"/>
          </a:xfrm>
          <a:prstGeom prst="rect">
            <a:avLst/>
          </a:prstGeom>
          <a:solidFill>
            <a:srgbClr val="628D80"/>
          </a:solidFill>
          <a:ln w="38100" cmpd="dbl">
            <a:solidFill>
              <a:srgbClr val="496A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latin typeface="Songti TC Regular"/>
                <a:cs typeface="Songti TC Regular"/>
              </a:rPr>
              <a:t>Como lograrlo</a:t>
            </a:r>
            <a:endParaRPr lang="es-ES" sz="3200" dirty="0">
              <a:solidFill>
                <a:schemeClr val="bg1"/>
              </a:solidFill>
              <a:latin typeface="Songti TC Regular"/>
              <a:ea typeface="AppleGothic"/>
              <a:cs typeface="Songti TC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33600" y="1495337"/>
            <a:ext cx="79375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dirty="0">
                <a:latin typeface="Songti TC Regular"/>
                <a:cs typeface="Songti TC Regular"/>
              </a:rPr>
              <a:t>C</a:t>
            </a:r>
            <a:r>
              <a:rPr lang="es-ES_tradnl" sz="2000" dirty="0">
                <a:latin typeface="Songti TC Regular"/>
                <a:cs typeface="Songti TC Regular"/>
              </a:rPr>
              <a:t>umplir </a:t>
            </a:r>
            <a:r>
              <a:rPr lang="es-ES_tradnl" sz="2000" dirty="0">
                <a:latin typeface="Songti TC Regular"/>
                <a:cs typeface="Songti TC Regular"/>
              </a:rPr>
              <a:t>el Plan de Aplicación de las Decisiones de la Cumbre Mundial sobre el Desarrollo Sostenible y a acelerar la consecución de los objetivos socioeconómicos y ambientales. </a:t>
            </a:r>
            <a:endParaRPr lang="es-ES_tradnl" sz="2000" dirty="0">
              <a:latin typeface="Songti TC Regular"/>
              <a:cs typeface="Songti TC Regular"/>
            </a:endParaRPr>
          </a:p>
          <a:p>
            <a:pPr algn="just">
              <a:lnSpc>
                <a:spcPct val="150000"/>
              </a:lnSpc>
            </a:pPr>
            <a:endParaRPr lang="es-ES_tradnl" sz="2000" dirty="0">
              <a:latin typeface="Songti TC Regular"/>
              <a:cs typeface="Songti TC Regular"/>
            </a:endParaRPr>
          </a:p>
          <a:p>
            <a:pPr algn="just">
              <a:lnSpc>
                <a:spcPct val="150000"/>
              </a:lnSpc>
            </a:pPr>
            <a:r>
              <a:rPr lang="es-ES_tradnl" sz="2000" dirty="0">
                <a:latin typeface="Songti TC Regular"/>
                <a:cs typeface="Songti TC Regular"/>
              </a:rPr>
              <a:t>Nos comprometemos a aunar esfuerzos, resueltos a salvar nuestro planeta, promover el desarrollo humano y lograr la prosperidad y la paz universales.</a:t>
            </a:r>
            <a:endParaRPr lang="es-ES" sz="2000" dirty="0">
              <a:latin typeface="Songti TC Regular"/>
              <a:cs typeface="Songti TC Regular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609" t="11983" r="10232" b="39174"/>
          <a:stretch/>
        </p:blipFill>
        <p:spPr>
          <a:xfrm>
            <a:off x="4214703" y="4490676"/>
            <a:ext cx="3687184" cy="23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1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272</Words>
  <Application>Microsoft Office PowerPoint</Application>
  <PresentationFormat>Panorámica</PresentationFormat>
  <Paragraphs>25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AppleGothic</vt:lpstr>
      <vt:lpstr>Arial</vt:lpstr>
      <vt:lpstr>Calibri</vt:lpstr>
      <vt:lpstr>Calibri Light</vt:lpstr>
      <vt:lpstr>Optima</vt:lpstr>
      <vt:lpstr>Songti TC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ariday rodriguez diaz</dc:creator>
  <cp:lastModifiedBy>ariday rodriguez diaz</cp:lastModifiedBy>
  <cp:revision>2</cp:revision>
  <dcterms:created xsi:type="dcterms:W3CDTF">2019-09-01T02:29:15Z</dcterms:created>
  <dcterms:modified xsi:type="dcterms:W3CDTF">2019-09-01T02:40:32Z</dcterms:modified>
</cp:coreProperties>
</file>