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5FD8E8B8-07CF-44E1-ABD0-762F5B429DBC}" type="datetimeFigureOut">
              <a:rPr lang="es-MX" smtClean="0"/>
              <a:t>31/08/2019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E98692D-505C-414F-A319-E19AE03D70B7}" type="slidenum">
              <a:rPr lang="es-MX" smtClean="0"/>
              <a:t>‹Nº›</a:t>
            </a:fld>
            <a:endParaRPr lang="es-MX"/>
          </a:p>
        </p:txBody>
      </p:sp>
    </p:spTree>
    <p:extLst>
      <p:ext uri="{BB962C8B-B14F-4D97-AF65-F5344CB8AC3E}">
        <p14:creationId xmlns:p14="http://schemas.microsoft.com/office/powerpoint/2010/main" val="2995919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FD8E8B8-07CF-44E1-ABD0-762F5B429DBC}" type="datetimeFigureOut">
              <a:rPr lang="es-MX" smtClean="0"/>
              <a:t>31/08/2019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E98692D-505C-414F-A319-E19AE03D70B7}" type="slidenum">
              <a:rPr lang="es-MX" smtClean="0"/>
              <a:t>‹Nº›</a:t>
            </a:fld>
            <a:endParaRPr lang="es-MX"/>
          </a:p>
        </p:txBody>
      </p:sp>
    </p:spTree>
    <p:extLst>
      <p:ext uri="{BB962C8B-B14F-4D97-AF65-F5344CB8AC3E}">
        <p14:creationId xmlns:p14="http://schemas.microsoft.com/office/powerpoint/2010/main" val="3738812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FD8E8B8-07CF-44E1-ABD0-762F5B429DBC}" type="datetimeFigureOut">
              <a:rPr lang="es-MX" smtClean="0"/>
              <a:t>31/08/2019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E98692D-505C-414F-A319-E19AE03D70B7}" type="slidenum">
              <a:rPr lang="es-MX" smtClean="0"/>
              <a:t>‹Nº›</a:t>
            </a:fld>
            <a:endParaRPr lang="es-MX"/>
          </a:p>
        </p:txBody>
      </p:sp>
    </p:spTree>
    <p:extLst>
      <p:ext uri="{BB962C8B-B14F-4D97-AF65-F5344CB8AC3E}">
        <p14:creationId xmlns:p14="http://schemas.microsoft.com/office/powerpoint/2010/main" val="3864369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FD8E8B8-07CF-44E1-ABD0-762F5B429DBC}" type="datetimeFigureOut">
              <a:rPr lang="es-MX" smtClean="0"/>
              <a:t>31/08/2019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E98692D-505C-414F-A319-E19AE03D70B7}" type="slidenum">
              <a:rPr lang="es-MX" smtClean="0"/>
              <a:t>‹Nº›</a:t>
            </a:fld>
            <a:endParaRPr lang="es-MX"/>
          </a:p>
        </p:txBody>
      </p:sp>
    </p:spTree>
    <p:extLst>
      <p:ext uri="{BB962C8B-B14F-4D97-AF65-F5344CB8AC3E}">
        <p14:creationId xmlns:p14="http://schemas.microsoft.com/office/powerpoint/2010/main" val="828277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5FD8E8B8-07CF-44E1-ABD0-762F5B429DBC}" type="datetimeFigureOut">
              <a:rPr lang="es-MX" smtClean="0"/>
              <a:t>31/08/2019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E98692D-505C-414F-A319-E19AE03D70B7}" type="slidenum">
              <a:rPr lang="es-MX" smtClean="0"/>
              <a:t>‹Nº›</a:t>
            </a:fld>
            <a:endParaRPr lang="es-MX"/>
          </a:p>
        </p:txBody>
      </p:sp>
    </p:spTree>
    <p:extLst>
      <p:ext uri="{BB962C8B-B14F-4D97-AF65-F5344CB8AC3E}">
        <p14:creationId xmlns:p14="http://schemas.microsoft.com/office/powerpoint/2010/main" val="2584990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5FD8E8B8-07CF-44E1-ABD0-762F5B429DBC}" type="datetimeFigureOut">
              <a:rPr lang="es-MX" smtClean="0"/>
              <a:t>31/08/2019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E98692D-505C-414F-A319-E19AE03D70B7}" type="slidenum">
              <a:rPr lang="es-MX" smtClean="0"/>
              <a:t>‹Nº›</a:t>
            </a:fld>
            <a:endParaRPr lang="es-MX"/>
          </a:p>
        </p:txBody>
      </p:sp>
    </p:spTree>
    <p:extLst>
      <p:ext uri="{BB962C8B-B14F-4D97-AF65-F5344CB8AC3E}">
        <p14:creationId xmlns:p14="http://schemas.microsoft.com/office/powerpoint/2010/main" val="718487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5FD8E8B8-07CF-44E1-ABD0-762F5B429DBC}" type="datetimeFigureOut">
              <a:rPr lang="es-MX" smtClean="0"/>
              <a:t>31/08/2019</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E98692D-505C-414F-A319-E19AE03D70B7}" type="slidenum">
              <a:rPr lang="es-MX" smtClean="0"/>
              <a:t>‹Nº›</a:t>
            </a:fld>
            <a:endParaRPr lang="es-MX"/>
          </a:p>
        </p:txBody>
      </p:sp>
    </p:spTree>
    <p:extLst>
      <p:ext uri="{BB962C8B-B14F-4D97-AF65-F5344CB8AC3E}">
        <p14:creationId xmlns:p14="http://schemas.microsoft.com/office/powerpoint/2010/main" val="34886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5FD8E8B8-07CF-44E1-ABD0-762F5B429DBC}" type="datetimeFigureOut">
              <a:rPr lang="es-MX" smtClean="0"/>
              <a:t>31/08/2019</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E98692D-505C-414F-A319-E19AE03D70B7}" type="slidenum">
              <a:rPr lang="es-MX" smtClean="0"/>
              <a:t>‹Nº›</a:t>
            </a:fld>
            <a:endParaRPr lang="es-MX"/>
          </a:p>
        </p:txBody>
      </p:sp>
    </p:spTree>
    <p:extLst>
      <p:ext uri="{BB962C8B-B14F-4D97-AF65-F5344CB8AC3E}">
        <p14:creationId xmlns:p14="http://schemas.microsoft.com/office/powerpoint/2010/main" val="2544510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FD8E8B8-07CF-44E1-ABD0-762F5B429DBC}" type="datetimeFigureOut">
              <a:rPr lang="es-MX" smtClean="0"/>
              <a:t>31/08/2019</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E98692D-505C-414F-A319-E19AE03D70B7}" type="slidenum">
              <a:rPr lang="es-MX" smtClean="0"/>
              <a:t>‹Nº›</a:t>
            </a:fld>
            <a:endParaRPr lang="es-MX"/>
          </a:p>
        </p:txBody>
      </p:sp>
    </p:spTree>
    <p:extLst>
      <p:ext uri="{BB962C8B-B14F-4D97-AF65-F5344CB8AC3E}">
        <p14:creationId xmlns:p14="http://schemas.microsoft.com/office/powerpoint/2010/main" val="1479180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5FD8E8B8-07CF-44E1-ABD0-762F5B429DBC}" type="datetimeFigureOut">
              <a:rPr lang="es-MX" smtClean="0"/>
              <a:t>31/08/2019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E98692D-505C-414F-A319-E19AE03D70B7}" type="slidenum">
              <a:rPr lang="es-MX" smtClean="0"/>
              <a:t>‹Nº›</a:t>
            </a:fld>
            <a:endParaRPr lang="es-MX"/>
          </a:p>
        </p:txBody>
      </p:sp>
    </p:spTree>
    <p:extLst>
      <p:ext uri="{BB962C8B-B14F-4D97-AF65-F5344CB8AC3E}">
        <p14:creationId xmlns:p14="http://schemas.microsoft.com/office/powerpoint/2010/main" val="446721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5FD8E8B8-07CF-44E1-ABD0-762F5B429DBC}" type="datetimeFigureOut">
              <a:rPr lang="es-MX" smtClean="0"/>
              <a:t>31/08/2019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E98692D-505C-414F-A319-E19AE03D70B7}" type="slidenum">
              <a:rPr lang="es-MX" smtClean="0"/>
              <a:t>‹Nº›</a:t>
            </a:fld>
            <a:endParaRPr lang="es-MX"/>
          </a:p>
        </p:txBody>
      </p:sp>
    </p:spTree>
    <p:extLst>
      <p:ext uri="{BB962C8B-B14F-4D97-AF65-F5344CB8AC3E}">
        <p14:creationId xmlns:p14="http://schemas.microsoft.com/office/powerpoint/2010/main" val="3220330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D8E8B8-07CF-44E1-ABD0-762F5B429DBC}" type="datetimeFigureOut">
              <a:rPr lang="es-MX" smtClean="0"/>
              <a:t>31/08/2019</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98692D-505C-414F-A319-E19AE03D70B7}" type="slidenum">
              <a:rPr lang="es-MX" smtClean="0"/>
              <a:t>‹Nº›</a:t>
            </a:fld>
            <a:endParaRPr lang="es-MX"/>
          </a:p>
        </p:txBody>
      </p:sp>
    </p:spTree>
    <p:extLst>
      <p:ext uri="{BB962C8B-B14F-4D97-AF65-F5344CB8AC3E}">
        <p14:creationId xmlns:p14="http://schemas.microsoft.com/office/powerpoint/2010/main" val="1747866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2c49f5d99454b603f81eece93c561c39.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1" y="0"/>
            <a:ext cx="4829577" cy="6858000"/>
          </a:xfrm>
          <a:prstGeom prst="rect">
            <a:avLst/>
          </a:prstGeom>
        </p:spPr>
      </p:pic>
      <p:sp>
        <p:nvSpPr>
          <p:cNvPr id="6" name="CuadroTexto 5"/>
          <p:cNvSpPr txBox="1"/>
          <p:nvPr/>
        </p:nvSpPr>
        <p:spPr>
          <a:xfrm>
            <a:off x="4300664" y="5684781"/>
            <a:ext cx="6076285" cy="646331"/>
          </a:xfrm>
          <a:prstGeom prst="rect">
            <a:avLst/>
          </a:prstGeom>
          <a:solidFill>
            <a:srgbClr val="628D80"/>
          </a:solidFill>
          <a:ln w="38100" cmpd="dbl">
            <a:solidFill>
              <a:srgbClr val="496A61"/>
            </a:solid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s-ES" sz="3600" dirty="0">
                <a:solidFill>
                  <a:schemeClr val="bg1"/>
                </a:solidFill>
                <a:latin typeface="Bangla MN"/>
                <a:cs typeface="Bangla MN"/>
              </a:rPr>
              <a:t>Desarrollo Sustentable</a:t>
            </a:r>
          </a:p>
        </p:txBody>
      </p:sp>
    </p:spTree>
    <p:extLst>
      <p:ext uri="{BB962C8B-B14F-4D97-AF65-F5344CB8AC3E}">
        <p14:creationId xmlns:p14="http://schemas.microsoft.com/office/powerpoint/2010/main" val="3544215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01337" y="12828"/>
            <a:ext cx="10267406" cy="6417141"/>
          </a:xfrm>
          <a:prstGeom prst="rect">
            <a:avLst/>
          </a:prstGeom>
        </p:spPr>
        <p:txBody>
          <a:bodyPr wrap="square">
            <a:spAutoFit/>
          </a:bodyPr>
          <a:lstStyle/>
          <a:p>
            <a:pPr algn="just">
              <a:lnSpc>
                <a:spcPct val="150000"/>
              </a:lnSpc>
            </a:pPr>
            <a:r>
              <a:rPr lang="es-MX" sz="1600" dirty="0">
                <a:solidFill>
                  <a:srgbClr val="496A61"/>
                </a:solidFill>
                <a:latin typeface="Songti TC Regular"/>
                <a:cs typeface="Songti TC Regular"/>
              </a:rPr>
              <a:t/>
            </a:r>
            <a:br>
              <a:rPr lang="es-MX" sz="1600" dirty="0">
                <a:solidFill>
                  <a:srgbClr val="496A61"/>
                </a:solidFill>
                <a:latin typeface="Songti TC Regular"/>
                <a:cs typeface="Songti TC Regular"/>
              </a:rPr>
            </a:br>
            <a:r>
              <a:rPr lang="es-MX" b="1" dirty="0">
                <a:solidFill>
                  <a:srgbClr val="496A61"/>
                </a:solidFill>
                <a:latin typeface="Songti TC Regular"/>
                <a:cs typeface="Songti TC Regular"/>
              </a:rPr>
              <a:t>Artículo 12 – La función de la UNESCO </a:t>
            </a:r>
            <a:r>
              <a:rPr lang="es-MX" sz="1600" b="1" dirty="0">
                <a:latin typeface="Songti TC Regular"/>
                <a:cs typeface="Songti TC Regular"/>
              </a:rPr>
              <a:t/>
            </a:r>
            <a:br>
              <a:rPr lang="es-MX" sz="1600" b="1" dirty="0">
                <a:latin typeface="Songti TC Regular"/>
                <a:cs typeface="Songti TC Regular"/>
              </a:rPr>
            </a:br>
            <a:r>
              <a:rPr lang="es-MX" sz="1600" dirty="0">
                <a:latin typeface="Songti TC Regular"/>
                <a:cs typeface="Songti TC Regular"/>
              </a:rPr>
              <a:t/>
            </a:r>
            <a:br>
              <a:rPr lang="es-MX" sz="1600" dirty="0">
                <a:latin typeface="Songti TC Regular"/>
                <a:cs typeface="Songti TC Regular"/>
              </a:rPr>
            </a:br>
            <a:r>
              <a:rPr lang="es-MX" sz="1600" dirty="0">
                <a:latin typeface="Songti TC Regular"/>
                <a:cs typeface="Songti TC Regular"/>
              </a:rPr>
              <a:t>Por su mandato y sus funciones compete a la UNESCO: </a:t>
            </a:r>
            <a:br>
              <a:rPr lang="es-MX" sz="1600" dirty="0">
                <a:latin typeface="Songti TC Regular"/>
                <a:cs typeface="Songti TC Regular"/>
              </a:rPr>
            </a:br>
            <a:r>
              <a:rPr lang="es-MX" sz="1600" dirty="0">
                <a:latin typeface="Songti TC Regular"/>
                <a:cs typeface="Songti TC Regular"/>
              </a:rPr>
              <a:t/>
            </a:r>
            <a:br>
              <a:rPr lang="es-MX" sz="1600" dirty="0">
                <a:latin typeface="Songti TC Regular"/>
                <a:cs typeface="Songti TC Regular"/>
              </a:rPr>
            </a:br>
            <a:r>
              <a:rPr lang="es-MX" sz="1600" dirty="0">
                <a:latin typeface="Songti TC Regular"/>
                <a:cs typeface="Songti TC Regular"/>
              </a:rPr>
              <a:t>a) Promover la integración de los principios enunciados en la presente Declaración en las estrategias de desarrollo elaboradas en las diversas entidades intergubernamentales; </a:t>
            </a:r>
            <a:br>
              <a:rPr lang="es-MX" sz="1600" dirty="0">
                <a:latin typeface="Songti TC Regular"/>
                <a:cs typeface="Songti TC Regular"/>
              </a:rPr>
            </a:br>
            <a:r>
              <a:rPr lang="es-MX" sz="1600" dirty="0">
                <a:latin typeface="Songti TC Regular"/>
                <a:cs typeface="Songti TC Regular"/>
              </a:rPr>
              <a:t/>
            </a:r>
            <a:br>
              <a:rPr lang="es-MX" sz="1600" dirty="0">
                <a:latin typeface="Songti TC Regular"/>
                <a:cs typeface="Songti TC Regular"/>
              </a:rPr>
            </a:br>
            <a:r>
              <a:rPr lang="es-MX" sz="1600" dirty="0">
                <a:latin typeface="Songti TC Regular"/>
                <a:cs typeface="Songti TC Regular"/>
              </a:rPr>
              <a:t>b) Constituir un punto de referencia y foro de concertación entre los Estados, los organismos internacionales gubernamentales y no gubernamentales, la sociedad civil y el sector privado para la elaboración conjunta de conceptos, objetivos y políticas en favor de la diversidad cultural; </a:t>
            </a:r>
            <a:br>
              <a:rPr lang="es-MX" sz="1600" dirty="0">
                <a:latin typeface="Songti TC Regular"/>
                <a:cs typeface="Songti TC Regular"/>
              </a:rPr>
            </a:br>
            <a:r>
              <a:rPr lang="es-MX" sz="1600" dirty="0">
                <a:latin typeface="Songti TC Regular"/>
                <a:cs typeface="Songti TC Regular"/>
              </a:rPr>
              <a:t/>
            </a:r>
            <a:br>
              <a:rPr lang="es-MX" sz="1600" dirty="0">
                <a:latin typeface="Songti TC Regular"/>
                <a:cs typeface="Songti TC Regular"/>
              </a:rPr>
            </a:br>
            <a:r>
              <a:rPr lang="es-MX" sz="1600" dirty="0">
                <a:latin typeface="Songti TC Regular"/>
                <a:cs typeface="Songti TC Regular"/>
              </a:rPr>
              <a:t>c) Proseguir su acción normativa y su acción de sensibilización y fortalecimiento de capacidades en los ámbitos relacionados con la presente Declaración que correspondan a sus esferas de competencia; </a:t>
            </a:r>
            <a:br>
              <a:rPr lang="es-MX" sz="1600" dirty="0">
                <a:latin typeface="Songti TC Regular"/>
                <a:cs typeface="Songti TC Regular"/>
              </a:rPr>
            </a:br>
            <a:r>
              <a:rPr lang="es-MX" sz="1600" dirty="0">
                <a:latin typeface="Songti TC Regular"/>
                <a:cs typeface="Songti TC Regular"/>
              </a:rPr>
              <a:t/>
            </a:r>
            <a:br>
              <a:rPr lang="es-MX" sz="1600" dirty="0">
                <a:latin typeface="Songti TC Regular"/>
                <a:cs typeface="Songti TC Regular"/>
              </a:rPr>
            </a:br>
            <a:r>
              <a:rPr lang="es-MX" sz="1600" dirty="0">
                <a:latin typeface="Songti TC Regular"/>
                <a:cs typeface="Songti TC Regular"/>
              </a:rPr>
              <a:t>d) Facilitar la aplicación del Plan de Acción cuyas orientaciones principales figuran a continuación de la presente Declaración. </a:t>
            </a:r>
          </a:p>
        </p:txBody>
      </p:sp>
    </p:spTree>
    <p:extLst>
      <p:ext uri="{BB962C8B-B14F-4D97-AF65-F5344CB8AC3E}">
        <p14:creationId xmlns:p14="http://schemas.microsoft.com/office/powerpoint/2010/main" val="2886053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2c49f5d99454b603f81eece93c561c39.jpg"/>
          <p:cNvPicPr>
            <a:picLocks noChangeAspect="1"/>
          </p:cNvPicPr>
          <p:nvPr/>
        </p:nvPicPr>
        <p:blipFill rotWithShape="1">
          <a:blip r:embed="rId2">
            <a:extLst>
              <a:ext uri="{28A0092B-C50C-407E-A947-70E740481C1C}">
                <a14:useLocalDpi xmlns:a14="http://schemas.microsoft.com/office/drawing/2010/main" val="0"/>
              </a:ext>
            </a:extLst>
          </a:blip>
          <a:srcRect r="86948"/>
          <a:stretch/>
        </p:blipFill>
        <p:spPr>
          <a:xfrm>
            <a:off x="9925142" y="0"/>
            <a:ext cx="630352" cy="6858000"/>
          </a:xfrm>
          <a:prstGeom prst="rect">
            <a:avLst/>
          </a:prstGeom>
        </p:spPr>
      </p:pic>
      <p:sp>
        <p:nvSpPr>
          <p:cNvPr id="3" name="CuadroTexto 2"/>
          <p:cNvSpPr txBox="1"/>
          <p:nvPr/>
        </p:nvSpPr>
        <p:spPr>
          <a:xfrm>
            <a:off x="3706054" y="3220929"/>
            <a:ext cx="6076285" cy="1274195"/>
          </a:xfrm>
          <a:prstGeom prst="rect">
            <a:avLst/>
          </a:prstGeom>
          <a:solidFill>
            <a:srgbClr val="628D80"/>
          </a:solidFill>
          <a:ln w="38100" cmpd="dbl">
            <a:solidFill>
              <a:srgbClr val="496A61"/>
            </a:solid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lnSpc>
                <a:spcPct val="120000"/>
              </a:lnSpc>
            </a:pPr>
            <a:r>
              <a:rPr lang="es-ES" sz="3200" b="1" dirty="0">
                <a:solidFill>
                  <a:schemeClr val="bg1"/>
                </a:solidFill>
                <a:latin typeface="Optima"/>
                <a:ea typeface="AppleGothic"/>
                <a:cs typeface="Optima"/>
              </a:rPr>
              <a:t>Diversidad cultural UNESCO (2001)</a:t>
            </a:r>
          </a:p>
        </p:txBody>
      </p:sp>
    </p:spTree>
    <p:extLst>
      <p:ext uri="{BB962C8B-B14F-4D97-AF65-F5344CB8AC3E}">
        <p14:creationId xmlns:p14="http://schemas.microsoft.com/office/powerpoint/2010/main" val="3877276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2c49f5d99454b603f81eece93c561c39.jpg"/>
          <p:cNvPicPr>
            <a:picLocks noChangeAspect="1"/>
          </p:cNvPicPr>
          <p:nvPr/>
        </p:nvPicPr>
        <p:blipFill rotWithShape="1">
          <a:blip r:embed="rId2">
            <a:extLst>
              <a:ext uri="{28A0092B-C50C-407E-A947-70E740481C1C}">
                <a14:useLocalDpi xmlns:a14="http://schemas.microsoft.com/office/drawing/2010/main" val="0"/>
              </a:ext>
            </a:extLst>
          </a:blip>
          <a:srcRect r="67326"/>
          <a:stretch/>
        </p:blipFill>
        <p:spPr>
          <a:xfrm>
            <a:off x="1806243" y="0"/>
            <a:ext cx="1577989" cy="6858000"/>
          </a:xfrm>
          <a:prstGeom prst="rect">
            <a:avLst/>
          </a:prstGeom>
        </p:spPr>
      </p:pic>
      <p:sp>
        <p:nvSpPr>
          <p:cNvPr id="2" name="CuadroTexto 1"/>
          <p:cNvSpPr txBox="1"/>
          <p:nvPr/>
        </p:nvSpPr>
        <p:spPr>
          <a:xfrm>
            <a:off x="4175212" y="292388"/>
            <a:ext cx="3792367" cy="1077218"/>
          </a:xfrm>
          <a:prstGeom prst="rect">
            <a:avLst/>
          </a:prstGeom>
          <a:solidFill>
            <a:srgbClr val="628D80"/>
          </a:solidFill>
          <a:ln w="38100" cmpd="dbl">
            <a:solidFill>
              <a:srgbClr val="496A61"/>
            </a:solid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s-ES" sz="3200" b="1" dirty="0">
                <a:solidFill>
                  <a:schemeClr val="bg1"/>
                </a:solidFill>
                <a:latin typeface="Songti TC Regular"/>
                <a:ea typeface="AppleGothic"/>
                <a:cs typeface="Songti TC Regular"/>
              </a:rPr>
              <a:t>Qué es la UNESCO?</a:t>
            </a:r>
          </a:p>
        </p:txBody>
      </p:sp>
      <p:sp>
        <p:nvSpPr>
          <p:cNvPr id="3" name="Rectángulo redondeado 2"/>
          <p:cNvSpPr/>
          <p:nvPr/>
        </p:nvSpPr>
        <p:spPr>
          <a:xfrm>
            <a:off x="2114142" y="1423873"/>
            <a:ext cx="7889948" cy="1488011"/>
          </a:xfrm>
          <a:prstGeom prst="roundRect">
            <a:avLst/>
          </a:prstGeom>
          <a:solidFill>
            <a:srgbClr val="628D80">
              <a:alpha val="88000"/>
            </a:srgbClr>
          </a:solidFill>
          <a:ln>
            <a:noFill/>
          </a:ln>
        </p:spPr>
        <p:style>
          <a:lnRef idx="2">
            <a:schemeClr val="accent1"/>
          </a:lnRef>
          <a:fillRef idx="1">
            <a:schemeClr val="lt1"/>
          </a:fillRef>
          <a:effectRef idx="0">
            <a:schemeClr val="accent1"/>
          </a:effectRef>
          <a:fontRef idx="minor">
            <a:schemeClr val="dk1"/>
          </a:fontRef>
        </p:style>
        <p:txBody>
          <a:bodyPr rtlCol="0" anchor="ctr"/>
          <a:lstStyle/>
          <a:p>
            <a:pPr lvl="0" algn="ctr">
              <a:lnSpc>
                <a:spcPct val="150000"/>
              </a:lnSpc>
            </a:pPr>
            <a:r>
              <a:rPr lang="es-MX" dirty="0">
                <a:latin typeface="Songti TC Regular"/>
                <a:cs typeface="Songti TC Regular"/>
              </a:rPr>
              <a:t>La Organización de las Naciones Unidas para la Educación, la Ciencia y la Cultura (UNESCO) es un organismo especializado del Sistema de las Naciones Unidas (ONU).</a:t>
            </a:r>
            <a:endParaRPr lang="en-US" dirty="0">
              <a:latin typeface="Songti TC Regular"/>
              <a:cs typeface="Songti TC Regular"/>
            </a:endParaRPr>
          </a:p>
        </p:txBody>
      </p:sp>
      <p:sp>
        <p:nvSpPr>
          <p:cNvPr id="4" name="Rectángulo redondeado 3"/>
          <p:cNvSpPr/>
          <p:nvPr/>
        </p:nvSpPr>
        <p:spPr>
          <a:xfrm>
            <a:off x="2114142" y="3243872"/>
            <a:ext cx="7889948" cy="2695345"/>
          </a:xfrm>
          <a:prstGeom prst="roundRect">
            <a:avLst/>
          </a:prstGeom>
          <a:ln>
            <a:solidFill>
              <a:srgbClr val="496A61"/>
            </a:solidFill>
          </a:ln>
        </p:spPr>
        <p:style>
          <a:lnRef idx="2">
            <a:schemeClr val="accent3"/>
          </a:lnRef>
          <a:fillRef idx="1">
            <a:schemeClr val="lt1"/>
          </a:fillRef>
          <a:effectRef idx="0">
            <a:schemeClr val="accent3"/>
          </a:effectRef>
          <a:fontRef idx="minor">
            <a:schemeClr val="dk1"/>
          </a:fontRef>
        </p:style>
        <p:txBody>
          <a:bodyPr rtlCol="0" anchor="ctr"/>
          <a:lstStyle/>
          <a:p>
            <a:pPr lvl="0" algn="ctr">
              <a:lnSpc>
                <a:spcPct val="150000"/>
              </a:lnSpc>
            </a:pPr>
            <a:r>
              <a:rPr lang="es-MX" dirty="0">
                <a:latin typeface="Songti TC Regular"/>
                <a:cs typeface="Songti TC Regular"/>
              </a:rPr>
              <a:t>La UNESCO obra por crear condiciones propicias para un diálogo entre las civilizaciones, las culturas y los pueblos, fundado en el respeto de los valores comunes. Asimismo, contribuye a la conservación de la paz y a la seguridad mundial, mediante la promoción de la cooperación entre las naciones a través de la educación, la ciencia, la cultura, la comunicación y la información.</a:t>
            </a:r>
            <a:endParaRPr lang="en-US" dirty="0">
              <a:latin typeface="Songti TC Regular"/>
              <a:cs typeface="Songti TC Regular"/>
            </a:endParaRPr>
          </a:p>
        </p:txBody>
      </p:sp>
    </p:spTree>
    <p:extLst>
      <p:ext uri="{BB962C8B-B14F-4D97-AF65-F5344CB8AC3E}">
        <p14:creationId xmlns:p14="http://schemas.microsoft.com/office/powerpoint/2010/main" val="3459741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2c49f5d99454b603f81eece93c561c39.jpg"/>
          <p:cNvPicPr>
            <a:picLocks noChangeAspect="1"/>
          </p:cNvPicPr>
          <p:nvPr/>
        </p:nvPicPr>
        <p:blipFill rotWithShape="1">
          <a:blip r:embed="rId2">
            <a:extLst>
              <a:ext uri="{28A0092B-C50C-407E-A947-70E740481C1C}">
                <a14:useLocalDpi xmlns:a14="http://schemas.microsoft.com/office/drawing/2010/main" val="0"/>
              </a:ext>
            </a:extLst>
          </a:blip>
          <a:srcRect r="67326"/>
          <a:stretch/>
        </p:blipFill>
        <p:spPr>
          <a:xfrm>
            <a:off x="8798147" y="0"/>
            <a:ext cx="1577989" cy="6858000"/>
          </a:xfrm>
          <a:prstGeom prst="rect">
            <a:avLst/>
          </a:prstGeom>
        </p:spPr>
      </p:pic>
      <p:sp>
        <p:nvSpPr>
          <p:cNvPr id="2" name="Rectángulo 1"/>
          <p:cNvSpPr/>
          <p:nvPr/>
        </p:nvSpPr>
        <p:spPr>
          <a:xfrm>
            <a:off x="1916667" y="358426"/>
            <a:ext cx="4764664" cy="2169825"/>
          </a:xfrm>
          <a:prstGeom prst="rect">
            <a:avLst/>
          </a:prstGeom>
          <a:solidFill>
            <a:srgbClr val="496A61"/>
          </a:solidFill>
          <a:ln>
            <a:solidFill>
              <a:srgbClr val="496A61"/>
            </a:solidFill>
          </a:ln>
        </p:spPr>
        <p:style>
          <a:lnRef idx="2">
            <a:schemeClr val="accent3"/>
          </a:lnRef>
          <a:fillRef idx="1">
            <a:schemeClr val="lt1"/>
          </a:fillRef>
          <a:effectRef idx="0">
            <a:schemeClr val="accent3"/>
          </a:effectRef>
          <a:fontRef idx="minor">
            <a:schemeClr val="dk1"/>
          </a:fontRef>
        </p:style>
        <p:txBody>
          <a:bodyPr wrap="square">
            <a:spAutoFit/>
          </a:bodyPr>
          <a:lstStyle/>
          <a:p>
            <a:pPr lvl="0" algn="ctr">
              <a:lnSpc>
                <a:spcPct val="150000"/>
              </a:lnSpc>
            </a:pPr>
            <a:r>
              <a:rPr lang="es-MX" dirty="0">
                <a:solidFill>
                  <a:schemeClr val="bg1"/>
                </a:solidFill>
                <a:latin typeface="Avenir Book"/>
                <a:cs typeface="Avenir Book"/>
              </a:rPr>
              <a:t>La Declaración Universal de la </a:t>
            </a:r>
            <a:r>
              <a:rPr lang="es-MX" b="1" dirty="0">
                <a:solidFill>
                  <a:schemeClr val="bg1"/>
                </a:solidFill>
                <a:latin typeface="Avenir Heavy"/>
                <a:cs typeface="Avenir Heavy"/>
              </a:rPr>
              <a:t>UNESCO</a:t>
            </a:r>
            <a:r>
              <a:rPr lang="es-MX" dirty="0">
                <a:solidFill>
                  <a:schemeClr val="bg1"/>
                </a:solidFill>
                <a:latin typeface="Avenir Book"/>
                <a:cs typeface="Avenir Book"/>
              </a:rPr>
              <a:t> sobre la Diversidad Cultural es un documento de la </a:t>
            </a:r>
            <a:r>
              <a:rPr lang="es-MX" dirty="0">
                <a:solidFill>
                  <a:schemeClr val="bg1"/>
                </a:solidFill>
                <a:latin typeface="Avenir Heavy"/>
                <a:cs typeface="Avenir Heavy"/>
              </a:rPr>
              <a:t>UNESCO</a:t>
            </a:r>
            <a:r>
              <a:rPr lang="es-MX" dirty="0">
                <a:solidFill>
                  <a:schemeClr val="bg1"/>
                </a:solidFill>
                <a:latin typeface="Avenir Book"/>
                <a:cs typeface="Avenir Book"/>
              </a:rPr>
              <a:t> adoptado por la Conferencia General de la </a:t>
            </a:r>
            <a:r>
              <a:rPr lang="es-MX" dirty="0">
                <a:solidFill>
                  <a:schemeClr val="bg1"/>
                </a:solidFill>
                <a:latin typeface="Avenir Heavy"/>
                <a:cs typeface="Avenir Heavy"/>
              </a:rPr>
              <a:t>UNESCO</a:t>
            </a:r>
            <a:r>
              <a:rPr lang="es-MX" dirty="0">
                <a:solidFill>
                  <a:schemeClr val="bg1"/>
                </a:solidFill>
                <a:latin typeface="Avenir Book"/>
                <a:cs typeface="Avenir Book"/>
              </a:rPr>
              <a:t> el 2 de noviembre de 2001. </a:t>
            </a:r>
            <a:endParaRPr lang="en-US" dirty="0">
              <a:solidFill>
                <a:schemeClr val="bg1"/>
              </a:solidFill>
              <a:latin typeface="Avenir Book"/>
              <a:cs typeface="Avenir Book"/>
            </a:endParaRPr>
          </a:p>
        </p:txBody>
      </p:sp>
      <p:sp>
        <p:nvSpPr>
          <p:cNvPr id="4" name="Rectángulo redondeado 3"/>
          <p:cNvSpPr/>
          <p:nvPr/>
        </p:nvSpPr>
        <p:spPr>
          <a:xfrm>
            <a:off x="1916667" y="2886229"/>
            <a:ext cx="8036106" cy="3720029"/>
          </a:xfrm>
          <a:prstGeom prst="roundRect">
            <a:avLst/>
          </a:prstGeom>
          <a:solidFill>
            <a:srgbClr val="628D80">
              <a:alpha val="84000"/>
            </a:srgbClr>
          </a:solidFill>
          <a:ln>
            <a:noFill/>
          </a:ln>
        </p:spPr>
        <p:style>
          <a:lnRef idx="2">
            <a:schemeClr val="accent5"/>
          </a:lnRef>
          <a:fillRef idx="1">
            <a:schemeClr val="lt1"/>
          </a:fillRef>
          <a:effectRef idx="0">
            <a:schemeClr val="accent5"/>
          </a:effectRef>
          <a:fontRef idx="minor">
            <a:schemeClr val="dk1"/>
          </a:fontRef>
        </p:style>
        <p:txBody>
          <a:bodyPr rtlCol="0" anchor="ctr"/>
          <a:lstStyle/>
          <a:p>
            <a:pPr lvl="0" algn="ctr">
              <a:lnSpc>
                <a:spcPct val="150000"/>
              </a:lnSpc>
            </a:pPr>
            <a:r>
              <a:rPr lang="es-MX" dirty="0">
                <a:latin typeface="Songti TC Regular"/>
                <a:cs typeface="Songti TC Regular"/>
              </a:rPr>
              <a:t>La Declaración, reafirmando los derechos humanos y libertades fundamentales de la Declaración Universal de Derechos Humanos, y afirmando que el respeto de la diversidad de las culturas, la tolerancia, el diálogo y la cooperación, en un clima de confianza y de entendimiento mutuos, son uno de los mejores garantes de la paz y la seguridad internacionales, aspira a </a:t>
            </a:r>
            <a:r>
              <a:rPr lang="es-MX" b="1" dirty="0">
                <a:latin typeface="Songti TC Regular"/>
                <a:cs typeface="Songti TC Regular"/>
              </a:rPr>
              <a:t>“una mayor solidaridad fundada en el reconocimiento de la diversidad cultural, en la conciencia de la unidad del género humano y en el desarrollo de los intercambios interculturales”.</a:t>
            </a:r>
            <a:endParaRPr lang="en-US" b="1" dirty="0">
              <a:latin typeface="Songti TC Regular"/>
              <a:cs typeface="Songti TC Regular"/>
            </a:endParaRPr>
          </a:p>
        </p:txBody>
      </p:sp>
    </p:spTree>
    <p:extLst>
      <p:ext uri="{BB962C8B-B14F-4D97-AF65-F5344CB8AC3E}">
        <p14:creationId xmlns:p14="http://schemas.microsoft.com/office/powerpoint/2010/main" val="1201054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ThePeople-01_0c397857-c525-4a75-a013-0c565b1c4033_grande.jpg"/>
          <p:cNvPicPr>
            <a:picLocks noChangeAspect="1"/>
          </p:cNvPicPr>
          <p:nvPr/>
        </p:nvPicPr>
        <p:blipFill rotWithShape="1">
          <a:blip r:embed="rId2">
            <a:alphaModFix amt="38000"/>
            <a:extLst>
              <a:ext uri="{28A0092B-C50C-407E-A947-70E740481C1C}">
                <a14:useLocalDpi xmlns:a14="http://schemas.microsoft.com/office/drawing/2010/main" val="0"/>
              </a:ext>
            </a:extLst>
          </a:blip>
          <a:srcRect b="5710"/>
          <a:stretch/>
        </p:blipFill>
        <p:spPr>
          <a:xfrm>
            <a:off x="2286000" y="1217838"/>
            <a:ext cx="7620000" cy="5640163"/>
          </a:xfrm>
          <a:prstGeom prst="rect">
            <a:avLst/>
          </a:prstGeom>
        </p:spPr>
      </p:pic>
      <p:sp>
        <p:nvSpPr>
          <p:cNvPr id="2" name="CuadroTexto 1"/>
          <p:cNvSpPr txBox="1"/>
          <p:nvPr/>
        </p:nvSpPr>
        <p:spPr>
          <a:xfrm>
            <a:off x="4175212" y="584776"/>
            <a:ext cx="3792367" cy="1077218"/>
          </a:xfrm>
          <a:prstGeom prst="rect">
            <a:avLst/>
          </a:prstGeom>
          <a:solidFill>
            <a:srgbClr val="628D80"/>
          </a:solidFill>
          <a:ln w="38100" cmpd="dbl">
            <a:solidFill>
              <a:srgbClr val="496A61"/>
            </a:solid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s-ES" sz="3200" b="1" dirty="0">
                <a:solidFill>
                  <a:schemeClr val="bg1"/>
                </a:solidFill>
                <a:latin typeface="Songti TC Regular"/>
                <a:ea typeface="AppleGothic"/>
                <a:cs typeface="Songti TC Regular"/>
              </a:rPr>
              <a:t>Se divide en 4 partes</a:t>
            </a:r>
          </a:p>
        </p:txBody>
      </p:sp>
      <p:sp>
        <p:nvSpPr>
          <p:cNvPr id="3" name="Marcador de contenido 2">
            <a:extLst>
              <a:ext uri="{FF2B5EF4-FFF2-40B4-BE49-F238E27FC236}">
                <a16:creationId xmlns:a16="http://schemas.microsoft.com/office/drawing/2014/main" id="{5FCABA38-229B-41D9-B52F-4D9AA0E3E7DF}"/>
              </a:ext>
            </a:extLst>
          </p:cNvPr>
          <p:cNvSpPr txBox="1">
            <a:spLocks/>
          </p:cNvSpPr>
          <p:nvPr/>
        </p:nvSpPr>
        <p:spPr>
          <a:xfrm>
            <a:off x="2109866" y="1798320"/>
            <a:ext cx="8024735" cy="3931920"/>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50000"/>
              </a:lnSpc>
            </a:pPr>
            <a:r>
              <a:rPr lang="es-MX" sz="2000" dirty="0">
                <a:latin typeface="Songti TC Regular"/>
                <a:cs typeface="Songti TC Regular"/>
              </a:rPr>
              <a:t>Identidad, diversidad y pluralismo </a:t>
            </a:r>
          </a:p>
          <a:p>
            <a:pPr>
              <a:lnSpc>
                <a:spcPct val="150000"/>
              </a:lnSpc>
            </a:pPr>
            <a:endParaRPr lang="es-MX" sz="2000" dirty="0">
              <a:latin typeface="Songti TC Regular"/>
              <a:cs typeface="Songti TC Regular"/>
            </a:endParaRPr>
          </a:p>
          <a:p>
            <a:pPr>
              <a:lnSpc>
                <a:spcPct val="150000"/>
              </a:lnSpc>
            </a:pPr>
            <a:r>
              <a:rPr lang="es-MX" sz="2000" dirty="0">
                <a:latin typeface="Songti TC Regular"/>
                <a:cs typeface="Songti TC Regular"/>
              </a:rPr>
              <a:t>Diversidad cultural y derechos humanos </a:t>
            </a:r>
          </a:p>
          <a:p>
            <a:pPr>
              <a:lnSpc>
                <a:spcPct val="150000"/>
              </a:lnSpc>
            </a:pPr>
            <a:endParaRPr lang="es-MX" sz="2000" dirty="0">
              <a:latin typeface="Songti TC Regular"/>
              <a:cs typeface="Songti TC Regular"/>
            </a:endParaRPr>
          </a:p>
          <a:p>
            <a:pPr>
              <a:lnSpc>
                <a:spcPct val="150000"/>
              </a:lnSpc>
            </a:pPr>
            <a:r>
              <a:rPr lang="es-MX" sz="2000" dirty="0">
                <a:latin typeface="Songti TC Regular"/>
                <a:cs typeface="Songti TC Regular"/>
              </a:rPr>
              <a:t>Diversidad cultural y creatividad </a:t>
            </a:r>
          </a:p>
          <a:p>
            <a:pPr>
              <a:lnSpc>
                <a:spcPct val="150000"/>
              </a:lnSpc>
            </a:pPr>
            <a:endParaRPr lang="es-MX" sz="2000" dirty="0">
              <a:latin typeface="Songti TC Regular"/>
              <a:cs typeface="Songti TC Regular"/>
            </a:endParaRPr>
          </a:p>
          <a:p>
            <a:pPr>
              <a:lnSpc>
                <a:spcPct val="150000"/>
              </a:lnSpc>
            </a:pPr>
            <a:r>
              <a:rPr lang="es-MX" sz="2000" dirty="0">
                <a:latin typeface="Songti TC Regular"/>
                <a:cs typeface="Songti TC Regular"/>
              </a:rPr>
              <a:t>Diversidad cultural y solidaridad internacional</a:t>
            </a:r>
          </a:p>
        </p:txBody>
      </p:sp>
    </p:spTree>
    <p:extLst>
      <p:ext uri="{BB962C8B-B14F-4D97-AF65-F5344CB8AC3E}">
        <p14:creationId xmlns:p14="http://schemas.microsoft.com/office/powerpoint/2010/main" val="3453332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073400" y="130629"/>
            <a:ext cx="5994400" cy="1077218"/>
          </a:xfrm>
          <a:prstGeom prst="rect">
            <a:avLst/>
          </a:prstGeom>
          <a:solidFill>
            <a:srgbClr val="628D80"/>
          </a:solidFill>
          <a:ln w="38100" cmpd="dbl">
            <a:solidFill>
              <a:srgbClr val="496A61"/>
            </a:solid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s-MX" sz="3200" b="1" dirty="0">
                <a:latin typeface="Songti TC Regular"/>
                <a:cs typeface="Songti TC Regular"/>
              </a:rPr>
              <a:t>Identidad, diversidad y pluralismo</a:t>
            </a:r>
            <a:endParaRPr lang="es-ES" sz="3200" b="1" dirty="0">
              <a:solidFill>
                <a:schemeClr val="bg1"/>
              </a:solidFill>
              <a:latin typeface="Songti TC Regular"/>
              <a:ea typeface="AppleGothic"/>
              <a:cs typeface="Songti TC Regular"/>
            </a:endParaRPr>
          </a:p>
        </p:txBody>
      </p:sp>
      <p:sp>
        <p:nvSpPr>
          <p:cNvPr id="3" name="Marcador de contenido 2">
            <a:extLst>
              <a:ext uri="{FF2B5EF4-FFF2-40B4-BE49-F238E27FC236}">
                <a16:creationId xmlns:a16="http://schemas.microsoft.com/office/drawing/2014/main" id="{ACFCEC51-A240-4894-ACF2-F91AF002F4D1}"/>
              </a:ext>
            </a:extLst>
          </p:cNvPr>
          <p:cNvSpPr txBox="1">
            <a:spLocks/>
          </p:cNvSpPr>
          <p:nvPr/>
        </p:nvSpPr>
        <p:spPr>
          <a:xfrm>
            <a:off x="1816101" y="1353820"/>
            <a:ext cx="8508999" cy="5250180"/>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20000"/>
              </a:lnSpc>
              <a:buNone/>
            </a:pPr>
            <a:r>
              <a:rPr lang="es-MX" sz="1600" b="1" dirty="0">
                <a:solidFill>
                  <a:srgbClr val="496A61"/>
                </a:solidFill>
                <a:latin typeface="Songti TC Regular"/>
                <a:cs typeface="Songti TC Regular"/>
              </a:rPr>
              <a:t>Artículo 1 – La diversidad cultural, patrimonio común de la humanidad</a:t>
            </a:r>
            <a:r>
              <a:rPr lang="es-MX" sz="1600" dirty="0">
                <a:solidFill>
                  <a:srgbClr val="496A61"/>
                </a:solidFill>
                <a:latin typeface="Songti TC Regular"/>
                <a:cs typeface="Songti TC Regular"/>
              </a:rPr>
              <a:t> </a:t>
            </a:r>
          </a:p>
          <a:p>
            <a:pPr marL="0" indent="0" algn="just">
              <a:lnSpc>
                <a:spcPct val="120000"/>
              </a:lnSpc>
              <a:buNone/>
            </a:pPr>
            <a:r>
              <a:rPr lang="es-MX" sz="1600" dirty="0">
                <a:latin typeface="Songti TC Regular"/>
                <a:cs typeface="Songti TC Regular"/>
              </a:rPr>
              <a:t/>
            </a:r>
            <a:br>
              <a:rPr lang="es-MX" sz="1600" dirty="0">
                <a:latin typeface="Songti TC Regular"/>
                <a:cs typeface="Songti TC Regular"/>
              </a:rPr>
            </a:br>
            <a:r>
              <a:rPr lang="es-MX" sz="1600" dirty="0">
                <a:latin typeface="Songti TC Regular"/>
                <a:cs typeface="Songti TC Regular"/>
              </a:rPr>
              <a:t>La cultura adquiere formas diversas a través del tiempo y del espacio. Esta diversidad se manifiesta en la originalidad y la pluralidad de las identidades que caracterizan a los grupos y las sociedades que componen la humanidad. </a:t>
            </a:r>
            <a:br>
              <a:rPr lang="es-MX" sz="1600" dirty="0">
                <a:latin typeface="Songti TC Regular"/>
                <a:cs typeface="Songti TC Regular"/>
              </a:rPr>
            </a:br>
            <a:endParaRPr lang="es-MX" sz="1600" dirty="0">
              <a:latin typeface="Songti TC Regular"/>
              <a:cs typeface="Songti TC Regular"/>
            </a:endParaRPr>
          </a:p>
          <a:p>
            <a:pPr marL="0" indent="0" algn="just">
              <a:lnSpc>
                <a:spcPct val="120000"/>
              </a:lnSpc>
              <a:buNone/>
            </a:pPr>
            <a:r>
              <a:rPr lang="es-MX" sz="1600" b="1" dirty="0">
                <a:solidFill>
                  <a:srgbClr val="496A61"/>
                </a:solidFill>
                <a:latin typeface="Songti TC Regular"/>
                <a:cs typeface="Songti TC Regular"/>
              </a:rPr>
              <a:t>Artículo 2 – De la diversidad cultural al pluralismo cultural</a:t>
            </a:r>
            <a:r>
              <a:rPr lang="es-MX" sz="1600" dirty="0">
                <a:solidFill>
                  <a:srgbClr val="496A61"/>
                </a:solidFill>
                <a:latin typeface="Songti TC Regular"/>
                <a:cs typeface="Songti TC Regular"/>
              </a:rPr>
              <a:t> </a:t>
            </a:r>
          </a:p>
          <a:p>
            <a:pPr marL="0" indent="0" algn="just">
              <a:lnSpc>
                <a:spcPct val="120000"/>
              </a:lnSpc>
              <a:buNone/>
            </a:pPr>
            <a:r>
              <a:rPr lang="es-MX" sz="1600" dirty="0">
                <a:latin typeface="Songti TC Regular"/>
                <a:cs typeface="Songti TC Regular"/>
              </a:rPr>
              <a:t/>
            </a:r>
            <a:br>
              <a:rPr lang="es-MX" sz="1600" dirty="0">
                <a:latin typeface="Songti TC Regular"/>
                <a:cs typeface="Songti TC Regular"/>
              </a:rPr>
            </a:br>
            <a:r>
              <a:rPr lang="es-MX" sz="1600" dirty="0">
                <a:latin typeface="Songti TC Regular"/>
                <a:cs typeface="Songti TC Regular"/>
              </a:rPr>
              <a:t>Las políticas que favorecen la integración y la participación de todos los ciudadanos garantizan la cohesión social, la vitalidad de la sociedad civil y la paz. </a:t>
            </a:r>
          </a:p>
          <a:p>
            <a:pPr algn="just">
              <a:lnSpc>
                <a:spcPct val="120000"/>
              </a:lnSpc>
            </a:pPr>
            <a:endParaRPr lang="es-MX" sz="1600" dirty="0">
              <a:latin typeface="Songti TC Regular"/>
              <a:cs typeface="Songti TC Regular"/>
            </a:endParaRPr>
          </a:p>
          <a:p>
            <a:pPr marL="0" indent="0" algn="just">
              <a:lnSpc>
                <a:spcPct val="120000"/>
              </a:lnSpc>
              <a:buNone/>
            </a:pPr>
            <a:r>
              <a:rPr lang="es-MX" sz="1600" b="1" dirty="0">
                <a:solidFill>
                  <a:srgbClr val="496A61"/>
                </a:solidFill>
                <a:latin typeface="Songti TC Regular"/>
                <a:cs typeface="Songti TC Regular"/>
              </a:rPr>
              <a:t>Artículo 3 – La diversidad cultural, factor de desarrollo</a:t>
            </a:r>
          </a:p>
          <a:p>
            <a:pPr marL="0" indent="0" algn="just">
              <a:lnSpc>
                <a:spcPct val="120000"/>
              </a:lnSpc>
              <a:buNone/>
            </a:pPr>
            <a:r>
              <a:rPr lang="es-MX" sz="1600" dirty="0">
                <a:latin typeface="Songti TC Regular"/>
                <a:cs typeface="Songti TC Regular"/>
              </a:rPr>
              <a:t> </a:t>
            </a:r>
            <a:br>
              <a:rPr lang="es-MX" sz="1600" dirty="0">
                <a:latin typeface="Songti TC Regular"/>
                <a:cs typeface="Songti TC Regular"/>
              </a:rPr>
            </a:br>
            <a:r>
              <a:rPr lang="es-MX" sz="1600" dirty="0">
                <a:latin typeface="Songti TC Regular"/>
                <a:cs typeface="Songti TC Regular"/>
              </a:rPr>
              <a:t>Es una de las fuentes del desarrollo, entendido no solamente en términos de crecimiento económico, sino también como medio de acceso a una existencia intelectual, afectiva, moral y espiritual satisfactoria. </a:t>
            </a:r>
          </a:p>
        </p:txBody>
      </p:sp>
    </p:spTree>
    <p:extLst>
      <p:ext uri="{BB962C8B-B14F-4D97-AF65-F5344CB8AC3E}">
        <p14:creationId xmlns:p14="http://schemas.microsoft.com/office/powerpoint/2010/main" val="2309168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2c49f5d99454b603f81eece93c561c39.jpg"/>
          <p:cNvPicPr>
            <a:picLocks noChangeAspect="1"/>
          </p:cNvPicPr>
          <p:nvPr/>
        </p:nvPicPr>
        <p:blipFill rotWithShape="1">
          <a:blip r:embed="rId2">
            <a:extLst>
              <a:ext uri="{28A0092B-C50C-407E-A947-70E740481C1C}">
                <a14:useLocalDpi xmlns:a14="http://schemas.microsoft.com/office/drawing/2010/main" val="0"/>
              </a:ext>
            </a:extLst>
          </a:blip>
          <a:srcRect r="67326"/>
          <a:stretch/>
        </p:blipFill>
        <p:spPr>
          <a:xfrm>
            <a:off x="1922446" y="0"/>
            <a:ext cx="1577989" cy="6858000"/>
          </a:xfrm>
          <a:prstGeom prst="rect">
            <a:avLst/>
          </a:prstGeom>
        </p:spPr>
      </p:pic>
      <p:sp>
        <p:nvSpPr>
          <p:cNvPr id="2" name="CuadroTexto 1"/>
          <p:cNvSpPr txBox="1"/>
          <p:nvPr/>
        </p:nvSpPr>
        <p:spPr>
          <a:xfrm>
            <a:off x="2552701" y="584776"/>
            <a:ext cx="7099299" cy="1077218"/>
          </a:xfrm>
          <a:prstGeom prst="rect">
            <a:avLst/>
          </a:prstGeom>
          <a:solidFill>
            <a:srgbClr val="628D80"/>
          </a:solidFill>
          <a:ln w="38100" cmpd="dbl">
            <a:solidFill>
              <a:srgbClr val="496A61"/>
            </a:solid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s-MX" sz="3200" b="1" dirty="0">
                <a:latin typeface="Songti TC Regular"/>
                <a:cs typeface="Songti TC Regular"/>
              </a:rPr>
              <a:t>Diversidad cultural y derechos humanos </a:t>
            </a:r>
            <a:endParaRPr lang="es-ES" sz="3200" b="1" dirty="0">
              <a:solidFill>
                <a:schemeClr val="bg1"/>
              </a:solidFill>
              <a:latin typeface="Songti TC Regular"/>
              <a:ea typeface="AppleGothic"/>
              <a:cs typeface="Songti TC Regular"/>
            </a:endParaRPr>
          </a:p>
        </p:txBody>
      </p:sp>
      <p:sp>
        <p:nvSpPr>
          <p:cNvPr id="5" name="Rectángulo redondeado 4"/>
          <p:cNvSpPr/>
          <p:nvPr/>
        </p:nvSpPr>
        <p:spPr>
          <a:xfrm>
            <a:off x="2308946" y="1834359"/>
            <a:ext cx="7528365" cy="4143341"/>
          </a:xfrm>
          <a:prstGeom prst="roundRect">
            <a:avLst/>
          </a:prstGeom>
          <a:solidFill>
            <a:srgbClr val="628D80">
              <a:alpha val="78000"/>
            </a:srgbClr>
          </a:solidFill>
          <a:ln>
            <a:noFill/>
          </a:ln>
        </p:spPr>
        <p:style>
          <a:lnRef idx="2">
            <a:schemeClr val="accent3"/>
          </a:lnRef>
          <a:fillRef idx="1">
            <a:schemeClr val="lt1"/>
          </a:fillRef>
          <a:effectRef idx="0">
            <a:schemeClr val="accent3"/>
          </a:effectRef>
          <a:fontRef idx="minor">
            <a:schemeClr val="dk1"/>
          </a:fontRef>
        </p:style>
        <p:txBody>
          <a:bodyPr rtlCol="0" anchor="ctr"/>
          <a:lstStyle/>
          <a:p>
            <a:r>
              <a:rPr lang="es-MX" sz="2000" b="1" dirty="0">
                <a:solidFill>
                  <a:schemeClr val="tx1"/>
                </a:solidFill>
                <a:latin typeface="Songti TC Regular"/>
                <a:cs typeface="Songti TC Regular"/>
              </a:rPr>
              <a:t>Artículo 4 – </a:t>
            </a:r>
            <a:r>
              <a:rPr lang="es-MX" sz="2000" dirty="0">
                <a:solidFill>
                  <a:schemeClr val="tx1"/>
                </a:solidFill>
                <a:latin typeface="Songti TC Regular"/>
                <a:cs typeface="Songti TC Regular"/>
              </a:rPr>
              <a:t>Los derechos humanos, garantes de la diversidad cultural </a:t>
            </a:r>
            <a:br>
              <a:rPr lang="es-MX" sz="2000" dirty="0">
                <a:solidFill>
                  <a:schemeClr val="tx1"/>
                </a:solidFill>
                <a:latin typeface="Songti TC Regular"/>
                <a:cs typeface="Songti TC Regular"/>
              </a:rPr>
            </a:br>
            <a:r>
              <a:rPr lang="es-MX" sz="2000" dirty="0">
                <a:solidFill>
                  <a:schemeClr val="tx1"/>
                </a:solidFill>
                <a:latin typeface="Songti TC Regular"/>
                <a:cs typeface="Songti TC Regular"/>
              </a:rPr>
              <a:t/>
            </a:r>
            <a:br>
              <a:rPr lang="es-MX" sz="2000" dirty="0">
                <a:solidFill>
                  <a:schemeClr val="tx1"/>
                </a:solidFill>
                <a:latin typeface="Songti TC Regular"/>
                <a:cs typeface="Songti TC Regular"/>
              </a:rPr>
            </a:br>
            <a:r>
              <a:rPr lang="es-MX" sz="2000" dirty="0">
                <a:solidFill>
                  <a:schemeClr val="tx1"/>
                </a:solidFill>
                <a:latin typeface="Songti TC Regular"/>
                <a:cs typeface="Songti TC Regular"/>
              </a:rPr>
              <a:t/>
            </a:r>
            <a:br>
              <a:rPr lang="es-MX" sz="2000" dirty="0">
                <a:solidFill>
                  <a:schemeClr val="tx1"/>
                </a:solidFill>
                <a:latin typeface="Songti TC Regular"/>
                <a:cs typeface="Songti TC Regular"/>
              </a:rPr>
            </a:br>
            <a:r>
              <a:rPr lang="es-MX" sz="2000" b="1" dirty="0">
                <a:solidFill>
                  <a:schemeClr val="tx1"/>
                </a:solidFill>
                <a:latin typeface="Songti TC Regular"/>
                <a:cs typeface="Songti TC Regular"/>
              </a:rPr>
              <a:t>Artículo 5 – </a:t>
            </a:r>
            <a:r>
              <a:rPr lang="es-MX" sz="2000" dirty="0">
                <a:solidFill>
                  <a:schemeClr val="tx1"/>
                </a:solidFill>
                <a:latin typeface="Songti TC Regular"/>
                <a:cs typeface="Songti TC Regular"/>
              </a:rPr>
              <a:t>Los derechos culturales, marco propicio para la diversidad cultural </a:t>
            </a:r>
            <a:br>
              <a:rPr lang="es-MX" sz="2000" dirty="0">
                <a:solidFill>
                  <a:schemeClr val="tx1"/>
                </a:solidFill>
                <a:latin typeface="Songti TC Regular"/>
                <a:cs typeface="Songti TC Regular"/>
              </a:rPr>
            </a:br>
            <a:r>
              <a:rPr lang="es-MX" sz="2000" dirty="0">
                <a:solidFill>
                  <a:schemeClr val="tx1"/>
                </a:solidFill>
                <a:latin typeface="Songti TC Regular"/>
                <a:cs typeface="Songti TC Regular"/>
              </a:rPr>
              <a:t/>
            </a:r>
            <a:br>
              <a:rPr lang="es-MX" sz="2000" dirty="0">
                <a:solidFill>
                  <a:schemeClr val="tx1"/>
                </a:solidFill>
                <a:latin typeface="Songti TC Regular"/>
                <a:cs typeface="Songti TC Regular"/>
              </a:rPr>
            </a:br>
            <a:r>
              <a:rPr lang="es-MX" sz="2000" dirty="0">
                <a:solidFill>
                  <a:schemeClr val="tx1"/>
                </a:solidFill>
                <a:latin typeface="Songti TC Regular"/>
                <a:cs typeface="Songti TC Regular"/>
              </a:rPr>
              <a:t/>
            </a:r>
            <a:br>
              <a:rPr lang="es-MX" sz="2000" dirty="0">
                <a:solidFill>
                  <a:schemeClr val="tx1"/>
                </a:solidFill>
                <a:latin typeface="Songti TC Regular"/>
                <a:cs typeface="Songti TC Regular"/>
              </a:rPr>
            </a:br>
            <a:r>
              <a:rPr lang="es-MX" sz="2000" b="1" dirty="0">
                <a:solidFill>
                  <a:schemeClr val="tx1"/>
                </a:solidFill>
                <a:latin typeface="Songti TC Regular"/>
                <a:cs typeface="Songti TC Regular"/>
              </a:rPr>
              <a:t>Artículo 6 – </a:t>
            </a:r>
            <a:r>
              <a:rPr lang="es-MX" sz="2000" dirty="0">
                <a:solidFill>
                  <a:schemeClr val="tx1"/>
                </a:solidFill>
                <a:latin typeface="Songti TC Regular"/>
                <a:cs typeface="Songti TC Regular"/>
              </a:rPr>
              <a:t>Hacia una diversidad cultural accesible a todos </a:t>
            </a:r>
            <a:r>
              <a:rPr lang="es-MX" sz="2000" dirty="0">
                <a:latin typeface="Songti TC Regular"/>
                <a:cs typeface="Songti TC Regular"/>
              </a:rPr>
              <a:t/>
            </a:r>
            <a:br>
              <a:rPr lang="es-MX" sz="2000" dirty="0">
                <a:latin typeface="Songti TC Regular"/>
                <a:cs typeface="Songti TC Regular"/>
              </a:rPr>
            </a:br>
            <a:endParaRPr lang="es-ES" sz="2000" dirty="0"/>
          </a:p>
        </p:txBody>
      </p:sp>
    </p:spTree>
    <p:extLst>
      <p:ext uri="{BB962C8B-B14F-4D97-AF65-F5344CB8AC3E}">
        <p14:creationId xmlns:p14="http://schemas.microsoft.com/office/powerpoint/2010/main" val="2675182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851150" y="329871"/>
            <a:ext cx="6489700" cy="1077218"/>
          </a:xfrm>
          <a:prstGeom prst="rect">
            <a:avLst/>
          </a:prstGeom>
          <a:solidFill>
            <a:srgbClr val="628D80"/>
          </a:solidFill>
          <a:ln w="38100" cmpd="dbl">
            <a:solidFill>
              <a:srgbClr val="496A61"/>
            </a:solid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s-MX" sz="3200" b="1" dirty="0">
                <a:latin typeface="Songti TC Regular"/>
                <a:cs typeface="Songti TC Regular"/>
              </a:rPr>
              <a:t>Diversidad cultural y creatividad </a:t>
            </a:r>
            <a:endParaRPr lang="es-ES" sz="3200" b="1" dirty="0">
              <a:solidFill>
                <a:schemeClr val="bg1"/>
              </a:solidFill>
              <a:latin typeface="Songti TC Regular"/>
              <a:ea typeface="AppleGothic"/>
              <a:cs typeface="Songti TC Regular"/>
            </a:endParaRPr>
          </a:p>
        </p:txBody>
      </p:sp>
      <p:sp>
        <p:nvSpPr>
          <p:cNvPr id="3" name="Marcador de contenido 2">
            <a:extLst>
              <a:ext uri="{FF2B5EF4-FFF2-40B4-BE49-F238E27FC236}">
                <a16:creationId xmlns:a16="http://schemas.microsoft.com/office/drawing/2014/main" id="{27EA3A59-0036-4215-BBAC-0CD06C1AE786}"/>
              </a:ext>
            </a:extLst>
          </p:cNvPr>
          <p:cNvSpPr txBox="1">
            <a:spLocks/>
          </p:cNvSpPr>
          <p:nvPr/>
        </p:nvSpPr>
        <p:spPr>
          <a:xfrm>
            <a:off x="1909912" y="1407089"/>
            <a:ext cx="8313588" cy="4956098"/>
          </a:xfrm>
          <a:prstGeom prst="rect">
            <a:avLst/>
          </a:prstGeom>
        </p:spPr>
        <p:txBody>
          <a:bodyPr anchor="ct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50000"/>
              </a:lnSpc>
              <a:buNone/>
            </a:pPr>
            <a:r>
              <a:rPr lang="es-MX" sz="1600" b="1" dirty="0">
                <a:solidFill>
                  <a:srgbClr val="496A61"/>
                </a:solidFill>
                <a:latin typeface="Songti TC Regular"/>
                <a:cs typeface="Songti TC Regular"/>
              </a:rPr>
              <a:t>Artículo 7 – El patrimonio cultural, fuente de la creatividad</a:t>
            </a:r>
            <a:r>
              <a:rPr lang="es-MX" sz="1600" dirty="0">
                <a:solidFill>
                  <a:srgbClr val="496A61"/>
                </a:solidFill>
                <a:latin typeface="Songti TC Regular"/>
                <a:cs typeface="Songti TC Regular"/>
              </a:rPr>
              <a:t> </a:t>
            </a:r>
            <a:r>
              <a:rPr lang="es-MX" sz="1600" dirty="0">
                <a:latin typeface="Songti TC Regular"/>
                <a:cs typeface="Songti TC Regular"/>
              </a:rPr>
              <a:t/>
            </a:r>
            <a:br>
              <a:rPr lang="es-MX" sz="1600" dirty="0">
                <a:latin typeface="Songti TC Regular"/>
                <a:cs typeface="Songti TC Regular"/>
              </a:rPr>
            </a:br>
            <a:r>
              <a:rPr lang="es-MX" sz="1600" dirty="0">
                <a:latin typeface="Songti TC Regular"/>
                <a:cs typeface="Songti TC Regular"/>
              </a:rPr>
              <a:t>Toda creación tiene sus orígenes en las tradiciones culturales, pero se desarrolla plenamente en contacto con otras culturas. </a:t>
            </a:r>
          </a:p>
          <a:p>
            <a:pPr marL="0" indent="0" algn="just">
              <a:lnSpc>
                <a:spcPct val="150000"/>
              </a:lnSpc>
              <a:buNone/>
            </a:pPr>
            <a:r>
              <a:rPr lang="es-MX" sz="1600" dirty="0">
                <a:latin typeface="Songti TC Regular"/>
                <a:cs typeface="Songti TC Regular"/>
              </a:rPr>
              <a:t/>
            </a:r>
            <a:br>
              <a:rPr lang="es-MX" sz="1600" dirty="0">
                <a:latin typeface="Songti TC Regular"/>
                <a:cs typeface="Songti TC Regular"/>
              </a:rPr>
            </a:br>
            <a:r>
              <a:rPr lang="es-MX" sz="1600" b="1" dirty="0">
                <a:solidFill>
                  <a:srgbClr val="496A61"/>
                </a:solidFill>
                <a:latin typeface="Songti TC Regular"/>
                <a:cs typeface="Songti TC Regular"/>
              </a:rPr>
              <a:t>Artículo 8 – Los bienes y servicios culturales, mercancías distintas de las demás</a:t>
            </a:r>
            <a:r>
              <a:rPr lang="es-MX" sz="1600" dirty="0">
                <a:solidFill>
                  <a:srgbClr val="496A61"/>
                </a:solidFill>
                <a:latin typeface="Songti TC Regular"/>
                <a:cs typeface="Songti TC Regular"/>
              </a:rPr>
              <a:t> </a:t>
            </a:r>
            <a:r>
              <a:rPr lang="es-MX" sz="1600" dirty="0">
                <a:latin typeface="Songti TC Regular"/>
                <a:cs typeface="Songti TC Regular"/>
              </a:rPr>
              <a:t/>
            </a:r>
            <a:br>
              <a:rPr lang="es-MX" sz="1600" dirty="0">
                <a:latin typeface="Songti TC Regular"/>
                <a:cs typeface="Songti TC Regular"/>
              </a:rPr>
            </a:br>
            <a:r>
              <a:rPr lang="es-MX" sz="1600" dirty="0">
                <a:latin typeface="Songti TC Regular"/>
                <a:cs typeface="Songti TC Regular"/>
              </a:rPr>
              <a:t>Se debe prestar particular atención a la diversidad de la oferta creativa, al justo reconocimiento de los derechos de los autores y de los artistas.</a:t>
            </a:r>
          </a:p>
          <a:p>
            <a:pPr marL="0" indent="0" algn="just">
              <a:lnSpc>
                <a:spcPct val="150000"/>
              </a:lnSpc>
              <a:buNone/>
            </a:pPr>
            <a:r>
              <a:rPr lang="es-MX" sz="1600" dirty="0">
                <a:latin typeface="Songti TC Regular"/>
                <a:cs typeface="Songti TC Regular"/>
              </a:rPr>
              <a:t/>
            </a:r>
            <a:br>
              <a:rPr lang="es-MX" sz="1600" dirty="0">
                <a:latin typeface="Songti TC Regular"/>
                <a:cs typeface="Songti TC Regular"/>
              </a:rPr>
            </a:br>
            <a:r>
              <a:rPr lang="es-MX" sz="1600" b="1" dirty="0">
                <a:solidFill>
                  <a:srgbClr val="496A61"/>
                </a:solidFill>
                <a:latin typeface="Songti TC Regular"/>
                <a:cs typeface="Songti TC Regular"/>
              </a:rPr>
              <a:t>Artículo 9 – Las políticas culturales, catalizadoras de la creatividad</a:t>
            </a:r>
            <a:r>
              <a:rPr lang="es-MX" sz="1600" dirty="0">
                <a:solidFill>
                  <a:srgbClr val="496A61"/>
                </a:solidFill>
                <a:latin typeface="Songti TC Regular"/>
                <a:cs typeface="Songti TC Regular"/>
              </a:rPr>
              <a:t> </a:t>
            </a:r>
            <a:r>
              <a:rPr lang="es-MX" sz="1600" dirty="0">
                <a:latin typeface="Songti TC Regular"/>
                <a:cs typeface="Songti TC Regular"/>
              </a:rPr>
              <a:t/>
            </a:r>
            <a:br>
              <a:rPr lang="es-MX" sz="1600" dirty="0">
                <a:latin typeface="Songti TC Regular"/>
                <a:cs typeface="Songti TC Regular"/>
              </a:rPr>
            </a:br>
            <a:r>
              <a:rPr lang="es-MX" sz="1600" dirty="0">
                <a:latin typeface="Songti TC Regular"/>
                <a:cs typeface="Songti TC Regular"/>
              </a:rPr>
              <a:t>Deben crear condiciones propicias para la producción y difusión de bienes y servicios culturales diversificados, gracias a industrias culturales que dispongan de medios para desarrollarse en los planos local y mundial</a:t>
            </a:r>
          </a:p>
        </p:txBody>
      </p:sp>
    </p:spTree>
    <p:extLst>
      <p:ext uri="{BB962C8B-B14F-4D97-AF65-F5344CB8AC3E}">
        <p14:creationId xmlns:p14="http://schemas.microsoft.com/office/powerpoint/2010/main" val="3019876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2c49f5d99454b603f81eece93c561c39.jpg"/>
          <p:cNvPicPr>
            <a:picLocks noChangeAspect="1"/>
          </p:cNvPicPr>
          <p:nvPr/>
        </p:nvPicPr>
        <p:blipFill rotWithShape="1">
          <a:blip r:embed="rId2">
            <a:extLst>
              <a:ext uri="{28A0092B-C50C-407E-A947-70E740481C1C}">
                <a14:useLocalDpi xmlns:a14="http://schemas.microsoft.com/office/drawing/2010/main" val="0"/>
              </a:ext>
            </a:extLst>
          </a:blip>
          <a:srcRect r="67326"/>
          <a:stretch/>
        </p:blipFill>
        <p:spPr>
          <a:xfrm>
            <a:off x="8952838" y="0"/>
            <a:ext cx="1577989" cy="6858000"/>
          </a:xfrm>
          <a:prstGeom prst="rect">
            <a:avLst/>
          </a:prstGeom>
        </p:spPr>
      </p:pic>
      <p:sp>
        <p:nvSpPr>
          <p:cNvPr id="2" name="CuadroTexto 1"/>
          <p:cNvSpPr txBox="1"/>
          <p:nvPr/>
        </p:nvSpPr>
        <p:spPr>
          <a:xfrm>
            <a:off x="2882901" y="315394"/>
            <a:ext cx="6489700" cy="1077218"/>
          </a:xfrm>
          <a:prstGeom prst="rect">
            <a:avLst/>
          </a:prstGeom>
          <a:solidFill>
            <a:srgbClr val="628D80"/>
          </a:solidFill>
          <a:ln w="38100" cmpd="dbl">
            <a:solidFill>
              <a:srgbClr val="496A61"/>
            </a:solid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s-MX" sz="3200" b="1" dirty="0">
                <a:latin typeface="Songti TC Regular"/>
                <a:cs typeface="Songti TC Regular"/>
              </a:rPr>
              <a:t>Diversidad cultural y solidaridad internacional </a:t>
            </a:r>
            <a:endParaRPr lang="es-ES" sz="3200" b="1" dirty="0">
              <a:solidFill>
                <a:schemeClr val="bg1"/>
              </a:solidFill>
              <a:latin typeface="Songti TC Regular"/>
              <a:ea typeface="AppleGothic"/>
              <a:cs typeface="Songti TC Regular"/>
            </a:endParaRPr>
          </a:p>
        </p:txBody>
      </p:sp>
      <p:sp>
        <p:nvSpPr>
          <p:cNvPr id="3" name="Rectángulo redondeado 2"/>
          <p:cNvSpPr/>
          <p:nvPr/>
        </p:nvSpPr>
        <p:spPr>
          <a:xfrm>
            <a:off x="1831901" y="1667600"/>
            <a:ext cx="8531407" cy="4900175"/>
          </a:xfrm>
          <a:prstGeom prst="roundRect">
            <a:avLst/>
          </a:prstGeom>
          <a:solidFill>
            <a:srgbClr val="496A61">
              <a:alpha val="90000"/>
            </a:srgbClr>
          </a:solidFill>
          <a:ln>
            <a:solidFill>
              <a:srgbClr val="496A61"/>
            </a:solidFill>
          </a:ln>
        </p:spPr>
        <p:style>
          <a:lnRef idx="2">
            <a:schemeClr val="accent2"/>
          </a:lnRef>
          <a:fillRef idx="1">
            <a:schemeClr val="lt1"/>
          </a:fillRef>
          <a:effectRef idx="0">
            <a:schemeClr val="accent2"/>
          </a:effectRef>
          <a:fontRef idx="minor">
            <a:schemeClr val="dk1"/>
          </a:fontRef>
        </p:style>
        <p:txBody>
          <a:bodyPr rtlCol="0" anchor="ctr"/>
          <a:lstStyle/>
          <a:p>
            <a:pPr algn="just">
              <a:lnSpc>
                <a:spcPct val="150000"/>
              </a:lnSpc>
            </a:pPr>
            <a:r>
              <a:rPr lang="es-MX" sz="1600" dirty="0">
                <a:solidFill>
                  <a:schemeClr val="bg1"/>
                </a:solidFill>
                <a:latin typeface="Avenir Medium"/>
                <a:cs typeface="Avenir Medium"/>
              </a:rPr>
              <a:t>Artículo 10 – Reforzar las capacidades de creación y de difusión a escala mundial</a:t>
            </a:r>
            <a:r>
              <a:rPr lang="es-MX" sz="1600" b="1" dirty="0">
                <a:solidFill>
                  <a:schemeClr val="bg1"/>
                </a:solidFill>
                <a:latin typeface="Avenir Medium"/>
                <a:cs typeface="Avenir Medium"/>
              </a:rPr>
              <a:t> </a:t>
            </a:r>
            <a:r>
              <a:rPr lang="es-MX" sz="1400" b="1" dirty="0">
                <a:solidFill>
                  <a:schemeClr val="bg1"/>
                </a:solidFill>
                <a:latin typeface="Avenir Book"/>
                <a:cs typeface="Avenir Book"/>
              </a:rPr>
              <a:t/>
            </a:r>
            <a:br>
              <a:rPr lang="es-MX" sz="1400" b="1" dirty="0">
                <a:solidFill>
                  <a:schemeClr val="bg1"/>
                </a:solidFill>
                <a:latin typeface="Avenir Book"/>
                <a:cs typeface="Avenir Book"/>
              </a:rPr>
            </a:br>
            <a:r>
              <a:rPr lang="es-MX" sz="1400" dirty="0">
                <a:solidFill>
                  <a:schemeClr val="bg1"/>
                </a:solidFill>
                <a:latin typeface="Avenir Book"/>
                <a:cs typeface="Avenir Book"/>
              </a:rPr>
              <a:t/>
            </a:r>
            <a:br>
              <a:rPr lang="es-MX" sz="1400" dirty="0">
                <a:solidFill>
                  <a:schemeClr val="bg1"/>
                </a:solidFill>
                <a:latin typeface="Avenir Book"/>
                <a:cs typeface="Avenir Book"/>
              </a:rPr>
            </a:br>
            <a:r>
              <a:rPr lang="es-MX" sz="1400" dirty="0">
                <a:solidFill>
                  <a:schemeClr val="bg1"/>
                </a:solidFill>
                <a:latin typeface="Avenir Book"/>
                <a:cs typeface="Avenir Book"/>
              </a:rPr>
              <a:t>Es necesario reforzar la cooperación y la solidaridad internacionales para que todos los países, especialmente los países en desarrollo y los países en transición, puedan crear industrias culturales viables y competitivas en los planos nacional e internacional. </a:t>
            </a:r>
            <a:br>
              <a:rPr lang="es-MX" sz="1400" dirty="0">
                <a:solidFill>
                  <a:schemeClr val="bg1"/>
                </a:solidFill>
                <a:latin typeface="Avenir Book"/>
                <a:cs typeface="Avenir Book"/>
              </a:rPr>
            </a:br>
            <a:r>
              <a:rPr lang="es-MX" sz="1400" dirty="0">
                <a:solidFill>
                  <a:schemeClr val="bg1"/>
                </a:solidFill>
                <a:latin typeface="Avenir Book"/>
                <a:cs typeface="Avenir Book"/>
              </a:rPr>
              <a:t/>
            </a:r>
            <a:br>
              <a:rPr lang="es-MX" sz="1400" dirty="0">
                <a:solidFill>
                  <a:schemeClr val="bg1"/>
                </a:solidFill>
                <a:latin typeface="Avenir Book"/>
                <a:cs typeface="Avenir Book"/>
              </a:rPr>
            </a:br>
            <a:r>
              <a:rPr lang="es-MX" sz="1600" dirty="0">
                <a:solidFill>
                  <a:schemeClr val="bg1"/>
                </a:solidFill>
                <a:latin typeface="Avenir Medium"/>
                <a:cs typeface="Avenir Medium"/>
              </a:rPr>
              <a:t>Artículo 11 – Forjar relaciones de colaboración entre el sector público, el sector privado y la sociedad civil. </a:t>
            </a:r>
            <a:r>
              <a:rPr lang="es-MX" sz="1400" b="1" dirty="0">
                <a:solidFill>
                  <a:schemeClr val="bg1"/>
                </a:solidFill>
                <a:latin typeface="Avenir Book"/>
                <a:cs typeface="Avenir Book"/>
              </a:rPr>
              <a:t/>
            </a:r>
            <a:br>
              <a:rPr lang="es-MX" sz="1400" b="1" dirty="0">
                <a:solidFill>
                  <a:schemeClr val="bg1"/>
                </a:solidFill>
                <a:latin typeface="Avenir Book"/>
                <a:cs typeface="Avenir Book"/>
              </a:rPr>
            </a:br>
            <a:r>
              <a:rPr lang="es-MX" sz="1400" dirty="0">
                <a:solidFill>
                  <a:schemeClr val="bg1"/>
                </a:solidFill>
                <a:latin typeface="Avenir Book"/>
                <a:cs typeface="Avenir Book"/>
              </a:rPr>
              <a:t/>
            </a:r>
            <a:br>
              <a:rPr lang="es-MX" sz="1400" dirty="0">
                <a:solidFill>
                  <a:schemeClr val="bg1"/>
                </a:solidFill>
                <a:latin typeface="Avenir Book"/>
                <a:cs typeface="Avenir Book"/>
              </a:rPr>
            </a:br>
            <a:r>
              <a:rPr lang="es-MX" sz="1400" dirty="0">
                <a:solidFill>
                  <a:schemeClr val="bg1"/>
                </a:solidFill>
                <a:latin typeface="Avenir Book"/>
                <a:cs typeface="Avenir Book"/>
              </a:rPr>
              <a:t>Las fuerzas del mercado por sí solas no pueden garantizar la preservación y promoción de la diversidad cultural, clave de un desarrollo humano sostenible. Desde este punto de vista, se debe reafirmar la preeminencia de las políticas públicas, en colaboración con el sector privado y la sociedad civil.</a:t>
            </a:r>
            <a:r>
              <a:rPr lang="es-MX" sz="1400" dirty="0">
                <a:latin typeface="Avenir Book"/>
                <a:cs typeface="Avenir Book"/>
              </a:rPr>
              <a:t> </a:t>
            </a:r>
            <a:endParaRPr lang="es-ES" sz="1400" dirty="0">
              <a:latin typeface="Avenir Book"/>
              <a:cs typeface="Avenir Book"/>
            </a:endParaRPr>
          </a:p>
        </p:txBody>
      </p:sp>
    </p:spTree>
    <p:extLst>
      <p:ext uri="{BB962C8B-B14F-4D97-AF65-F5344CB8AC3E}">
        <p14:creationId xmlns:p14="http://schemas.microsoft.com/office/powerpoint/2010/main" val="183924689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206</Words>
  <Application>Microsoft Office PowerPoint</Application>
  <PresentationFormat>Panorámica</PresentationFormat>
  <Paragraphs>32</Paragraphs>
  <Slides>10</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10</vt:i4>
      </vt:variant>
    </vt:vector>
  </HeadingPairs>
  <TitlesOfParts>
    <vt:vector size="21" baseType="lpstr">
      <vt:lpstr>AppleGothic</vt:lpstr>
      <vt:lpstr>Arial</vt:lpstr>
      <vt:lpstr>Avenir Book</vt:lpstr>
      <vt:lpstr>Avenir Heavy</vt:lpstr>
      <vt:lpstr>Avenir Medium</vt:lpstr>
      <vt:lpstr>Bangla MN</vt:lpstr>
      <vt:lpstr>Calibri</vt:lpstr>
      <vt:lpstr>Calibri Light</vt:lpstr>
      <vt:lpstr>Optima</vt:lpstr>
      <vt:lpstr>Songti TC Regular</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ariday rodriguez diaz</dc:creator>
  <cp:lastModifiedBy>ariday rodriguez diaz</cp:lastModifiedBy>
  <cp:revision>2</cp:revision>
  <dcterms:created xsi:type="dcterms:W3CDTF">2019-08-31T05:52:34Z</dcterms:created>
  <dcterms:modified xsi:type="dcterms:W3CDTF">2019-08-31T16:25:29Z</dcterms:modified>
</cp:coreProperties>
</file>