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53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59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57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49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13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10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9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75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87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19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0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AC98-0914-4439-8877-8262F4B5D724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2CAB-57C7-4BF4-BD3F-78EEA623E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71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c49f5d99454b603f81eece93c561c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829577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00664" y="5684781"/>
            <a:ext cx="6076285" cy="646331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angla MN"/>
                <a:cs typeface="Bangla MN"/>
              </a:rPr>
              <a:t>Desarrollo Sustentable</a:t>
            </a:r>
            <a:endParaRPr lang="es-ES" sz="3600" dirty="0">
              <a:solidFill>
                <a:schemeClr val="bg1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9232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c49f5d99454b603f81eece93c561c3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8"/>
          <a:stretch/>
        </p:blipFill>
        <p:spPr>
          <a:xfrm>
            <a:off x="1623612" y="0"/>
            <a:ext cx="95875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81591" y="237374"/>
            <a:ext cx="4470055" cy="1274195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3200" b="1" dirty="0">
                <a:solidFill>
                  <a:schemeClr val="bg1"/>
                </a:solidFill>
                <a:latin typeface="Optima"/>
                <a:ea typeface="AppleGothic"/>
                <a:cs typeface="Optima"/>
              </a:rPr>
              <a:t>Protocolo de Kioto (1997)</a:t>
            </a:r>
            <a:endParaRPr lang="es-ES" sz="3200" b="1" dirty="0">
              <a:solidFill>
                <a:schemeClr val="bg1"/>
              </a:solidFill>
              <a:latin typeface="Optima"/>
              <a:ea typeface="AppleGothic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9090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11162287_068659_1511164533_noticia_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6083559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1654934" y="5119767"/>
            <a:ext cx="4530265" cy="1584378"/>
          </a:xfrm>
          <a:prstGeom prst="wedgeRoundRectCallout">
            <a:avLst>
              <a:gd name="adj1" fmla="val 37259"/>
              <a:gd name="adj2" fmla="val -70558"/>
              <a:gd name="adj3" fmla="val 16667"/>
            </a:avLst>
          </a:prstGeom>
          <a:solidFill>
            <a:schemeClr val="bg1"/>
          </a:solidFill>
          <a:ln>
            <a:solidFill>
              <a:srgbClr val="496A6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785865" y="5316606"/>
            <a:ext cx="4255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dirty="0">
                <a:latin typeface="Songti TC Regular"/>
                <a:ea typeface="Cambria" panose="02040503050406030204" pitchFamily="18" charset="0"/>
                <a:cs typeface="Songti TC Regular"/>
              </a:rPr>
              <a:t>El cambio climático es un reto global que no tiene fronteras y que para combatirlo requiere del trabajo coordinado por parte de todos los países.</a:t>
            </a:r>
          </a:p>
        </p:txBody>
      </p:sp>
    </p:spTree>
    <p:extLst>
      <p:ext uri="{BB962C8B-B14F-4D97-AF65-F5344CB8AC3E}">
        <p14:creationId xmlns:p14="http://schemas.microsoft.com/office/powerpoint/2010/main" val="26406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524000" y="1207275"/>
            <a:ext cx="9144000" cy="477774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37738" y="292388"/>
            <a:ext cx="1924708" cy="584776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ongti TC Regular"/>
                <a:ea typeface="AppleGothic"/>
                <a:cs typeface="Songti TC Regular"/>
              </a:rPr>
              <a:t>Qué es?</a:t>
            </a:r>
            <a:endParaRPr lang="es-ES" sz="3200" b="1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804646" y="1066172"/>
            <a:ext cx="8465646" cy="53237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s-MX" sz="2000" dirty="0">
                <a:latin typeface="Songti TC Regular"/>
                <a:cs typeface="Songti TC Regular"/>
              </a:rPr>
              <a:t>El Protocolo de Kioto,​ es un protocolo de la Convención Marco de las Naciones Unidas sobre el Cambio Climático (CMNUCC), y un acuerdo internacional que tiene por </a:t>
            </a:r>
            <a:r>
              <a:rPr lang="es-MX" sz="2000" dirty="0">
                <a:solidFill>
                  <a:srgbClr val="000000"/>
                </a:solidFill>
                <a:latin typeface="Songti TC Regular"/>
                <a:cs typeface="Songti TC Regular"/>
              </a:rPr>
              <a:t>objetivo reducir las emisiones de seis gases de efecto invernadero que causan el calentamiento global.</a:t>
            </a:r>
          </a:p>
          <a:p>
            <a:pPr algn="just">
              <a:lnSpc>
                <a:spcPct val="170000"/>
              </a:lnSpc>
            </a:pPr>
            <a:r>
              <a:rPr lang="es-MX" sz="2000" dirty="0">
                <a:latin typeface="Songti TC Regular"/>
                <a:cs typeface="Songti TC Regular"/>
              </a:rPr>
              <a:t>El protocolo fue adoptado el 11 de diciembre de 1997 </a:t>
            </a:r>
            <a:r>
              <a:rPr lang="es-MX" sz="2000" dirty="0">
                <a:solidFill>
                  <a:srgbClr val="000000"/>
                </a:solidFill>
                <a:latin typeface="Songti TC Regular"/>
                <a:cs typeface="Songti TC Regular"/>
              </a:rPr>
              <a:t>en Kioto, Japón, pero no entró en vigor hasta el 16 de febrero de 2005. En noviembre de 2009 eran </a:t>
            </a:r>
            <a:r>
              <a:rPr lang="es-MX" sz="2000" dirty="0">
                <a:latin typeface="Songti TC Regular"/>
                <a:cs typeface="Songti TC Regular"/>
              </a:rPr>
              <a:t>187 los estados que lo habían ratificado.​ Estados Unidos, que era cuando se firmó el protocolo el mayor emisor de gases de invernadero, nunca lo ratificó.</a:t>
            </a:r>
            <a:endParaRPr lang="es-MX" sz="2000" dirty="0"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338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957520" y="1153274"/>
          <a:ext cx="8264667" cy="5148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s-ES" sz="1800" b="0" dirty="0" smtClean="0">
                          <a:latin typeface="PingFang SC Regular"/>
                          <a:cs typeface="PingFang SC Regular"/>
                        </a:rPr>
                        <a:t>Gas</a:t>
                      </a:r>
                      <a:endParaRPr lang="es-ES" sz="1800" b="0" dirty="0">
                        <a:latin typeface="PingFang SC Regular"/>
                        <a:cs typeface="PingFang SC Regular"/>
                      </a:endParaRPr>
                    </a:p>
                  </a:txBody>
                  <a:tcPr>
                    <a:solidFill>
                      <a:srgbClr val="496A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s-ES" sz="1800" b="0" dirty="0" smtClean="0">
                          <a:latin typeface="PingFang SC Regular"/>
                          <a:cs typeface="PingFang SC Regular"/>
                        </a:rPr>
                        <a:t>Nombre </a:t>
                      </a:r>
                      <a:endParaRPr lang="es-ES" sz="1800" b="0" dirty="0">
                        <a:latin typeface="PingFang SC Regular"/>
                        <a:cs typeface="PingFang SC Regular"/>
                      </a:endParaRPr>
                    </a:p>
                  </a:txBody>
                  <a:tcPr>
                    <a:solidFill>
                      <a:srgbClr val="496A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s-ES" sz="1800" b="0" dirty="0" smtClean="0">
                          <a:latin typeface="PingFang SC Regular"/>
                          <a:cs typeface="PingFang SC Regular"/>
                        </a:rPr>
                        <a:t>Origen o fuente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es-ES" sz="1800" b="0" dirty="0">
                        <a:latin typeface="PingFang SC Regular"/>
                        <a:cs typeface="PingFang SC Regular"/>
                      </a:endParaRPr>
                    </a:p>
                  </a:txBody>
                  <a:tcPr>
                    <a:solidFill>
                      <a:srgbClr val="496A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CO2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Dióxido</a:t>
                      </a:r>
                      <a:r>
                        <a:rPr lang="es-ES" sz="1400" baseline="0" dirty="0" smtClean="0">
                          <a:latin typeface="PingFang SC Regular"/>
                          <a:cs typeface="PingFang SC Regular"/>
                        </a:rPr>
                        <a:t> de Carbono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Combustión de combustibles fósiles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H2O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Agua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Evaporación de océanos y lagos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N2O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Óxido nitroso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Fertilizantes</a:t>
                      </a:r>
                      <a:r>
                        <a:rPr lang="es-ES" sz="1400" baseline="0" dirty="0" smtClean="0">
                          <a:latin typeface="PingFang SC Regular"/>
                          <a:cs typeface="PingFang SC Regular"/>
                        </a:rPr>
                        <a:t> artificiales, combustión de la biomasa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SF6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Hexasulfuro de flúor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Aislante</a:t>
                      </a:r>
                      <a:r>
                        <a:rPr lang="es-ES" sz="1400" baseline="0" dirty="0" smtClean="0">
                          <a:latin typeface="PingFang SC Regular"/>
                          <a:cs typeface="PingFang SC Regular"/>
                        </a:rPr>
                        <a:t> en industria eléctrica</a:t>
                      </a:r>
                      <a:endParaRPr lang="es-ES" sz="1400" dirty="0" smtClean="0">
                        <a:latin typeface="PingFang SC Regular"/>
                        <a:cs typeface="PingFang SC Regular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O3 (troposférico)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Ozono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Smog fotoquímico y generadores eléctricos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CFCs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Clorofluorocarbonos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Refrigerante</a:t>
                      </a:r>
                      <a:r>
                        <a:rPr lang="es-ES" sz="1400" baseline="0" dirty="0" smtClean="0">
                          <a:latin typeface="PingFang SC Regular"/>
                          <a:cs typeface="PingFang SC Regular"/>
                        </a:rPr>
                        <a:t>s, propulsores, agentes espumantes, disolventes </a:t>
                      </a:r>
                      <a:endParaRPr lang="es-ES" sz="1400" dirty="0" smtClean="0">
                        <a:latin typeface="PingFang SC Regular"/>
                        <a:cs typeface="PingFang SC Regular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HCFCs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Hidroclorofluorocarbonos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Equipos de refrigeración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ES" sz="1400" dirty="0" smtClean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b="1" dirty="0" smtClean="0">
                          <a:latin typeface="Avenir Medium"/>
                          <a:cs typeface="Avenir Medium"/>
                        </a:rPr>
                        <a:t>CH4</a:t>
                      </a:r>
                      <a:endParaRPr lang="es-ES" sz="1400" b="1" dirty="0">
                        <a:latin typeface="Avenir Medium"/>
                        <a:cs typeface="Aveni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Metano</a:t>
                      </a:r>
                      <a:endParaRPr lang="es-ES" sz="1400" dirty="0">
                        <a:latin typeface="PingFang SC Regular"/>
                        <a:cs typeface="PingFang SC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400" dirty="0" smtClean="0">
                          <a:latin typeface="PingFang SC Regular"/>
                          <a:cs typeface="PingFang SC Regular"/>
                        </a:rPr>
                        <a:t>Descomposición anaeróbica de materia orgánica causada por la agricultura intensiva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460530" y="292388"/>
            <a:ext cx="7261318" cy="523220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Songti TC Regular"/>
                <a:ea typeface="AppleGothic"/>
                <a:cs typeface="Songti TC Regular"/>
              </a:rPr>
              <a:t>Gases de efecto invernadero y su origen </a:t>
            </a:r>
            <a:endParaRPr lang="es-ES" sz="2800" b="1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394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882266" y="1436700"/>
            <a:ext cx="8460912" cy="5421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31847" y="584776"/>
            <a:ext cx="2762676" cy="1077218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ongti TC Regular"/>
                <a:ea typeface="AppleGothic"/>
                <a:cs typeface="Songti TC Regular"/>
              </a:rPr>
              <a:t>Compromisos</a:t>
            </a:r>
            <a:endParaRPr lang="es-ES" sz="3200" b="1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100103" y="1730507"/>
            <a:ext cx="7895232" cy="48919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es-MX" sz="1800" dirty="0">
                <a:latin typeface="Songti TC Regular"/>
                <a:cs typeface="Songti TC Regular"/>
              </a:rPr>
              <a:t>Como objetivo global </a:t>
            </a:r>
            <a:r>
              <a:rPr lang="es-MX" sz="1800" dirty="0">
                <a:solidFill>
                  <a:srgbClr val="000000"/>
                </a:solidFill>
                <a:latin typeface="Songti TC Regular"/>
                <a:cs typeface="Songti TC Regular"/>
              </a:rPr>
              <a:t>la reducción de un 5% en las emisiones respecto de 1990 (cubre los 6 principales GEI), focalizado mediante un compromiso de los 38 países industrializados incluidos en el Anexo Uno del Protocolo con objetivos jurídicamente vinculantes y calendarios de cumplimiento. No se han fijado objetivos para países en vías de desarrollo.</a:t>
            </a:r>
            <a:endParaRPr lang="es-MX" sz="1800" dirty="0">
              <a:solidFill>
                <a:srgbClr val="000000"/>
              </a:solidFill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810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67632" y="373335"/>
            <a:ext cx="7105116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Songti TC Regular"/>
                <a:cs typeface="Songti TC Regular"/>
              </a:rPr>
              <a:t>Vías Alternativas a la Reducción de emisiones</a:t>
            </a:r>
            <a:endParaRPr lang="es-MX" sz="3600" dirty="0">
              <a:latin typeface="Songti TC Regular"/>
              <a:cs typeface="Songti TC Regular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194776" y="1789763"/>
            <a:ext cx="3291625" cy="5827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latin typeface="Kannada Sangam MN"/>
                <a:cs typeface="Kannada Sangam MN"/>
              </a:rPr>
              <a:t>Absorción en sumideros</a:t>
            </a:r>
            <a:endParaRPr lang="es-MX" sz="2400" b="1" dirty="0">
              <a:latin typeface="Kannada Sangam MN"/>
              <a:cs typeface="Kannada Sangam M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32000" y="2503152"/>
            <a:ext cx="3695701" cy="3884948"/>
          </a:xfrm>
          <a:prstGeom prst="rect">
            <a:avLst/>
          </a:prstGeom>
          <a:solidFill>
            <a:srgbClr val="496A61"/>
          </a:solidFill>
          <a:ln>
            <a:solidFill>
              <a:srgbClr val="496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Songti TC Regular"/>
                <a:cs typeface="Songti TC Regular"/>
              </a:rPr>
              <a:t>Permite a países desarrollados y en vías de desarrollo: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Songti TC Regular"/>
                <a:cs typeface="Songti TC Regular"/>
              </a:rPr>
              <a:t>La absorción de carbono mediante bosques y otras masas vegetales como: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Songti TC Regular"/>
                <a:cs typeface="Songti TC Regular"/>
              </a:rPr>
              <a:t>Forestación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Songti TC Regular"/>
                <a:cs typeface="Songti TC Regular"/>
              </a:rPr>
              <a:t>Reforestación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Songti TC Regular"/>
                <a:cs typeface="Songti TC Regular"/>
              </a:rPr>
              <a:t>Gestión de bosques o tierras agrícolas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81296" y="1789763"/>
            <a:ext cx="370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Kannada Sangam MN"/>
                <a:cs typeface="Kannada Sangam MN"/>
              </a:rPr>
              <a:t>M</a:t>
            </a:r>
            <a:r>
              <a:rPr lang="es-MX" sz="2000" b="1" dirty="0">
                <a:latin typeface="Kannada Sangam MN"/>
                <a:cs typeface="Kannada Sangam MN"/>
              </a:rPr>
              <a:t>ecanismos de flexibilidad</a:t>
            </a:r>
            <a:endParaRPr lang="es-MX" sz="2000" b="1" dirty="0">
              <a:latin typeface="Kannada Sangam MN"/>
              <a:cs typeface="Kannada Sangam M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72200" y="2503152"/>
            <a:ext cx="3911600" cy="3884948"/>
          </a:xfrm>
          <a:prstGeom prst="rect">
            <a:avLst/>
          </a:prstGeom>
          <a:solidFill>
            <a:srgbClr val="628D80"/>
          </a:solidFill>
          <a:ln>
            <a:solidFill>
              <a:srgbClr val="628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dirty="0">
                <a:solidFill>
                  <a:srgbClr val="FFFFFF"/>
                </a:solidFill>
                <a:latin typeface="Songti TC Regular"/>
                <a:cs typeface="Songti TC Regular"/>
              </a:rPr>
              <a:t>Permite a países desarrollados disminuir costos derivados del protocolo mediante: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FFFF"/>
                </a:solidFill>
                <a:latin typeface="Songti TC Regular"/>
                <a:cs typeface="Songti TC Regular"/>
              </a:rPr>
              <a:t>Mecanismo de comercio de derechos de emisión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FFFF"/>
                </a:solidFill>
                <a:latin typeface="Songti TC Regular"/>
                <a:cs typeface="Songti TC Regular"/>
              </a:rPr>
              <a:t>Mecanismo de aplicación conjunta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FFFF"/>
                </a:solidFill>
                <a:latin typeface="Songti TC Regular"/>
                <a:cs typeface="Songti TC Regular"/>
              </a:rPr>
              <a:t>Mecanismo de desarrollo limpio</a:t>
            </a:r>
            <a:endParaRPr lang="es-MX" dirty="0">
              <a:solidFill>
                <a:srgbClr val="FFFFFF"/>
              </a:solidFill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376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847" y="584776"/>
            <a:ext cx="2762676" cy="584776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ongti TC Regular"/>
                <a:ea typeface="AppleGothic"/>
                <a:cs typeface="Songti TC Regular"/>
              </a:rPr>
              <a:t>Sectores</a:t>
            </a:r>
            <a:endParaRPr lang="es-ES" sz="3200" b="1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98842" y="1693110"/>
            <a:ext cx="4197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Songti TC Regular"/>
                <a:cs typeface="Songti TC Regular"/>
              </a:rPr>
              <a:t>Energía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Songti TC Regular"/>
                <a:cs typeface="Songti TC Regular"/>
              </a:rPr>
              <a:t>Agricultura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Songti TC Regular"/>
                <a:cs typeface="Songti TC Regular"/>
              </a:rPr>
              <a:t>Procesos industriales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Songti TC Regular"/>
                <a:cs typeface="Songti TC Regular"/>
              </a:rPr>
              <a:t>Desechos</a:t>
            </a:r>
          </a:p>
          <a:p>
            <a:pPr algn="just">
              <a:lnSpc>
                <a:spcPct val="150000"/>
              </a:lnSpc>
            </a:pPr>
            <a:endParaRPr lang="es-ES" sz="2400" dirty="0">
              <a:latin typeface="Songti TC Regular"/>
              <a:cs typeface="Songti TC Regular"/>
            </a:endParaRPr>
          </a:p>
        </p:txBody>
      </p:sp>
      <p:pic>
        <p:nvPicPr>
          <p:cNvPr id="7" name="Imagen 6" descr="1492530559030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100000" l="5200" r="100000">
                        <a14:foregroundMark x1="61067" y1="40789" x2="60133" y2="65296"/>
                        <a14:foregroundMark x1="62000" y1="35362" x2="61200" y2="42928"/>
                        <a14:foregroundMark x1="67733" y1="65296" x2="86533" y2="66447"/>
                        <a14:foregroundMark x1="82000" y1="51809" x2="82133" y2="62171"/>
                        <a14:foregroundMark x1="93200" y1="65625" x2="90667" y2="68586"/>
                        <a14:foregroundMark x1="79067" y1="57895" x2="81733" y2="58717"/>
                        <a14:foregroundMark x1="67733" y1="55428" x2="67867" y2="62993"/>
                        <a14:foregroundMark x1="52133" y1="67763" x2="57733" y2="63322"/>
                        <a14:foregroundMark x1="35333" y1="75493" x2="38667" y2="79605"/>
                        <a14:foregroundMark x1="62667" y1="52303" x2="62800" y2="50493"/>
                        <a14:foregroundMark x1="62800" y1="39803" x2="62800" y2="45395"/>
                        <a14:foregroundMark x1="88533" y1="36842" x2="88400" y2="40789"/>
                        <a14:foregroundMark x1="34133" y1="55592" x2="34133" y2="55592"/>
                        <a14:foregroundMark x1="32400" y1="64309" x2="32400" y2="64309"/>
                        <a14:foregroundMark x1="33333" y1="75493" x2="32800" y2="65132"/>
                        <a14:foregroundMark x1="34933" y1="58882" x2="34400" y2="71382"/>
                        <a14:foregroundMark x1="34667" y1="57895" x2="34667" y2="57895"/>
                        <a14:foregroundMark x1="90267" y1="58388" x2="90000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370516"/>
            <a:ext cx="6769100" cy="54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3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AppleGothic</vt:lpstr>
      <vt:lpstr>Arial</vt:lpstr>
      <vt:lpstr>Avenir Medium</vt:lpstr>
      <vt:lpstr>Bangla MN</vt:lpstr>
      <vt:lpstr>Calibri</vt:lpstr>
      <vt:lpstr>Calibri Light</vt:lpstr>
      <vt:lpstr>Cambria</vt:lpstr>
      <vt:lpstr>Kannada Sangam MN</vt:lpstr>
      <vt:lpstr>Optima</vt:lpstr>
      <vt:lpstr>PingFang SC Regular</vt:lpstr>
      <vt:lpstr>Songti TC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ariday rodriguez diaz</dc:creator>
  <cp:lastModifiedBy>ariday rodriguez diaz</cp:lastModifiedBy>
  <cp:revision>1</cp:revision>
  <dcterms:created xsi:type="dcterms:W3CDTF">2019-08-31T05:43:47Z</dcterms:created>
  <dcterms:modified xsi:type="dcterms:W3CDTF">2019-08-31T05:44:05Z</dcterms:modified>
</cp:coreProperties>
</file>