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7"/>
  </p:notesMasterIdLst>
  <p:sldIdLst>
    <p:sldId id="262" r:id="rId6"/>
    <p:sldId id="270" r:id="rId7"/>
    <p:sldId id="271" r:id="rId8"/>
    <p:sldId id="272" r:id="rId9"/>
    <p:sldId id="273" r:id="rId10"/>
    <p:sldId id="274" r:id="rId11"/>
    <p:sldId id="275" r:id="rId12"/>
    <p:sldId id="278" r:id="rId13"/>
    <p:sldId id="279" r:id="rId14"/>
    <p:sldId id="280" r:id="rId15"/>
    <p:sldId id="276" r:id="rId16"/>
    <p:sldId id="281" r:id="rId17"/>
    <p:sldId id="282" r:id="rId18"/>
    <p:sldId id="283" r:id="rId19"/>
    <p:sldId id="284" r:id="rId20"/>
    <p:sldId id="285" r:id="rId21"/>
    <p:sldId id="286" r:id="rId22"/>
    <p:sldId id="277" r:id="rId23"/>
    <p:sldId id="287" r:id="rId24"/>
    <p:sldId id="288" r:id="rId25"/>
    <p:sldId id="289"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8EB1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374" autoAdjust="0"/>
  </p:normalViewPr>
  <p:slideViewPr>
    <p:cSldViewPr>
      <p:cViewPr varScale="1">
        <p:scale>
          <a:sx n="69" d="100"/>
          <a:sy n="69" d="100"/>
        </p:scale>
        <p:origin x="67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F041B-E0E0-4E20-8127-CC6C41E07E87}" type="datetimeFigureOut">
              <a:rPr lang="es-MX" smtClean="0"/>
              <a:t>30/08/2019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41C22-5C6D-45F4-98D3-B23BA9C2EF71}" type="slidenum">
              <a:rPr lang="es-MX" smtClean="0"/>
              <a:t>‹Nº›</a:t>
            </a:fld>
            <a:endParaRPr lang="es-MX"/>
          </a:p>
        </p:txBody>
      </p:sp>
    </p:spTree>
    <p:extLst>
      <p:ext uri="{BB962C8B-B14F-4D97-AF65-F5344CB8AC3E}">
        <p14:creationId xmlns:p14="http://schemas.microsoft.com/office/powerpoint/2010/main" val="145936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5657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4143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253398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50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5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48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943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3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37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71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72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5950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42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626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75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144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705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768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948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60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069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4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05886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20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447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52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165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270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458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756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465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78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2280182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74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524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96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35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22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297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39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693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825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32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852944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87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086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87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83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576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4550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08916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195240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EC28979-229B-4E78-A829-24FEEFFF5CE7}" type="datetimeFigureOut">
              <a:rPr lang="es-MX" smtClean="0"/>
              <a:t>30/08/2019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4A085E-385B-4BD7-88FC-624A6F80AC89}" type="slidenum">
              <a:rPr lang="es-MX" smtClean="0"/>
              <a:t>‹Nº›</a:t>
            </a:fld>
            <a:endParaRPr lang="es-MX"/>
          </a:p>
        </p:txBody>
      </p:sp>
    </p:spTree>
    <p:extLst>
      <p:ext uri="{BB962C8B-B14F-4D97-AF65-F5344CB8AC3E}">
        <p14:creationId xmlns:p14="http://schemas.microsoft.com/office/powerpoint/2010/main" val="3205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28979-229B-4E78-A829-24FEEFFF5CE7}" type="datetimeFigureOut">
              <a:rPr lang="es-MX" smtClean="0"/>
              <a:t>30/08/2019</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A085E-385B-4BD7-88FC-624A6F80AC89}" type="slidenum">
              <a:rPr lang="es-MX" smtClean="0"/>
              <a:t>‹Nº›</a:t>
            </a:fld>
            <a:endParaRPr lang="es-MX"/>
          </a:p>
        </p:txBody>
      </p:sp>
    </p:spTree>
    <p:extLst>
      <p:ext uri="{BB962C8B-B14F-4D97-AF65-F5344CB8AC3E}">
        <p14:creationId xmlns:p14="http://schemas.microsoft.com/office/powerpoint/2010/main" val="58523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142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882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951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26EB6A-A83A-4EDC-82E5-543B04D06106}"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30/08/2019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8A9B63-F55C-4D48-A430-733C11BDBF15}"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2038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9000" b="-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2459596" y="1401494"/>
            <a:ext cx="7272808" cy="4862870"/>
          </a:xfrm>
          <a:prstGeom prst="rect">
            <a:avLst/>
          </a:prstGeom>
          <a:noFill/>
        </p:spPr>
        <p:txBody>
          <a:bodyPr wrap="square" rtlCol="0">
            <a:spAutoFit/>
          </a:bodyPr>
          <a:lstStyle/>
          <a:p>
            <a:pPr algn="ctr"/>
            <a:r>
              <a:rPr lang="es-MX" sz="8000" dirty="0" smtClean="0">
                <a:solidFill>
                  <a:srgbClr val="FFFFFF"/>
                </a:solidFill>
                <a:effectLst>
                  <a:outerShdw blurRad="38100" dist="38100" dir="2700000" algn="tl">
                    <a:srgbClr val="000000">
                      <a:alpha val="43137"/>
                    </a:srgbClr>
                  </a:outerShdw>
                </a:effectLst>
                <a:latin typeface="Dream Orphans" panose="02000400000000000000" pitchFamily="2" charset="0"/>
                <a:cs typeface="Carlito" panose="020F0502020204030204" pitchFamily="34" charset="0"/>
              </a:rPr>
              <a:t>DESARROLLO SUSTENTABLE </a:t>
            </a:r>
          </a:p>
          <a:p>
            <a:pPr algn="ctr"/>
            <a:endParaRPr lang="es-MX" sz="5400" dirty="0">
              <a:solidFill>
                <a:srgbClr val="FFFFFF"/>
              </a:solidFill>
              <a:latin typeface="MADE Canvas" panose="02000903000000020004" pitchFamily="50" charset="0"/>
              <a:cs typeface="Carlito" panose="020F0502020204030204" pitchFamily="34" charset="0"/>
            </a:endParaRPr>
          </a:p>
          <a:p>
            <a:pPr algn="ctr"/>
            <a:endParaRPr lang="es-MX" sz="4800" dirty="0" smtClean="0">
              <a:solidFill>
                <a:srgbClr val="FFFFFF"/>
              </a:solidFill>
              <a:latin typeface="MADE Canvas" panose="02000903000000020004" pitchFamily="50" charset="0"/>
              <a:cs typeface="Carlito" panose="020F0502020204030204" pitchFamily="34" charset="0"/>
            </a:endParaRPr>
          </a:p>
          <a:p>
            <a:pPr algn="ctr"/>
            <a:r>
              <a:rPr lang="es-MX" sz="4800" dirty="0" smtClean="0">
                <a:solidFill>
                  <a:srgbClr val="FFFFFF"/>
                </a:solidFill>
                <a:latin typeface="MADE Canvas" panose="02000903000000020004" pitchFamily="50" charset="0"/>
                <a:cs typeface="Carlito" panose="020F0502020204030204" pitchFamily="34" charset="0"/>
              </a:rPr>
              <a:t>UNIDAD 1</a:t>
            </a:r>
            <a:endParaRPr lang="es-MX" sz="4800" dirty="0">
              <a:solidFill>
                <a:srgbClr val="FFFFFF"/>
              </a:solidFill>
              <a:latin typeface="MADE Canvas" panose="02000903000000020004" pitchFamily="50" charset="0"/>
              <a:cs typeface="Carlito" panose="020F0502020204030204" pitchFamily="34" charset="0"/>
            </a:endParaRPr>
          </a:p>
        </p:txBody>
      </p:sp>
      <p:pic>
        <p:nvPicPr>
          <p:cNvPr id="1026" name="Picture 2" descr="Resultado de imagen para hoja 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flipH="1">
            <a:off x="5819704" y="3832929"/>
            <a:ext cx="678113" cy="67811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ector recto 13"/>
          <p:cNvCxnSpPr/>
          <p:nvPr/>
        </p:nvCxnSpPr>
        <p:spPr>
          <a:xfrm>
            <a:off x="6602121" y="4171986"/>
            <a:ext cx="21112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3708407" y="4164437"/>
            <a:ext cx="21112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499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240066" y="0"/>
            <a:ext cx="8875059" cy="6858000"/>
          </a:xfrm>
          <a:prstGeom prst="rect">
            <a:avLst/>
          </a:prstGeom>
        </p:spPr>
      </p:pic>
      <p:pic>
        <p:nvPicPr>
          <p:cNvPr id="9" name="Imagen 8"/>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4450" y="0"/>
            <a:ext cx="8875059" cy="6858000"/>
          </a:xfrm>
          <a:prstGeom prst="rect">
            <a:avLst/>
          </a:prstGeom>
        </p:spPr>
      </p:pic>
      <p:sp>
        <p:nvSpPr>
          <p:cNvPr id="6" name="Rectángulo 5"/>
          <p:cNvSpPr/>
          <p:nvPr/>
        </p:nvSpPr>
        <p:spPr>
          <a:xfrm>
            <a:off x="4241540" y="0"/>
            <a:ext cx="3960440" cy="68580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502905" y="3919905"/>
            <a:ext cx="3456384" cy="1754326"/>
          </a:xfrm>
          <a:prstGeom prst="rect">
            <a:avLst/>
          </a:prstGeom>
        </p:spPr>
        <p:txBody>
          <a:bodyPr wrap="square">
            <a:spAutoFit/>
          </a:bodyPr>
          <a:lstStyle/>
          <a:p>
            <a:pPr algn="just"/>
            <a:r>
              <a:rPr lang="es-MX" dirty="0" smtClean="0">
                <a:latin typeface="Century Gothic" panose="020B0502020202020204" pitchFamily="34" charset="0"/>
              </a:rPr>
              <a:t> </a:t>
            </a:r>
            <a:r>
              <a:rPr lang="es-MX" dirty="0">
                <a:latin typeface="Century Gothic" panose="020B0502020202020204" pitchFamily="34" charset="0"/>
              </a:rPr>
              <a:t>El principal vínculo entre el comercio y el desarrollo duradero es el empleo de materias primas no renovables para obtener divisas.</a:t>
            </a:r>
          </a:p>
        </p:txBody>
      </p:sp>
      <p:sp>
        <p:nvSpPr>
          <p:cNvPr id="7" name="Rectángulo 6"/>
          <p:cNvSpPr/>
          <p:nvPr/>
        </p:nvSpPr>
        <p:spPr>
          <a:xfrm>
            <a:off x="2592938" y="610048"/>
            <a:ext cx="7257644"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2602275" y="629404"/>
            <a:ext cx="725764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smtClean="0">
                <a:ln>
                  <a:noFill/>
                </a:ln>
                <a:solidFill>
                  <a:prstClr val="black"/>
                </a:solidFill>
                <a:effectLst/>
                <a:uLnTx/>
                <a:uFillTx/>
                <a:latin typeface="MADE Canvas" panose="02000903000000020004" pitchFamily="50" charset="0"/>
                <a:ea typeface="+mj-ea"/>
                <a:cs typeface="+mj-cs"/>
              </a:rPr>
              <a:t>3. EL PAPEL DE LA ECONOMIA INTERNACIONAL</a:t>
            </a:r>
            <a:endParaRPr kumimoji="0" lang="es-MX" sz="2400" b="0" i="0" u="none" strike="noStrike" kern="0" cap="none" spc="0" normalizeH="0" baseline="0" noProof="0" dirty="0" smtClean="0">
              <a:ln>
                <a:noFill/>
              </a:ln>
              <a:solidFill>
                <a:sysClr val="windowText" lastClr="000000"/>
              </a:solidFill>
              <a:effectLst/>
              <a:uLnTx/>
              <a:uFillTx/>
              <a:latin typeface="MADE Canvas" panose="02000903000000020004" pitchFamily="50" charset="0"/>
            </a:endParaRPr>
          </a:p>
        </p:txBody>
      </p:sp>
      <p:sp>
        <p:nvSpPr>
          <p:cNvPr id="4" name="Rectángulo 3"/>
          <p:cNvSpPr/>
          <p:nvPr/>
        </p:nvSpPr>
        <p:spPr>
          <a:xfrm>
            <a:off x="479376" y="2488744"/>
            <a:ext cx="3456384" cy="3139321"/>
          </a:xfrm>
          <a:prstGeom prst="rect">
            <a:avLst/>
          </a:prstGeom>
        </p:spPr>
        <p:txBody>
          <a:bodyPr wrap="square">
            <a:spAutoFit/>
          </a:bodyPr>
          <a:lstStyle/>
          <a:p>
            <a:pPr algn="just"/>
            <a:r>
              <a:rPr lang="es-MX" dirty="0">
                <a:latin typeface="Century Gothic" panose="020B0502020202020204" pitchFamily="34" charset="0"/>
              </a:rPr>
              <a:t>Las relaciones económicas internacionales generan un problema en los países pobres que tratan de cuidar su medio ambiente ya que la exportación de recursos naturales es un factor importante en sus economías, en especial en las naciones menos desarrolladas.</a:t>
            </a:r>
          </a:p>
        </p:txBody>
      </p:sp>
      <p:sp>
        <p:nvSpPr>
          <p:cNvPr id="5" name="Rectángulo 4"/>
          <p:cNvSpPr/>
          <p:nvPr/>
        </p:nvSpPr>
        <p:spPr>
          <a:xfrm>
            <a:off x="8423920" y="2488744"/>
            <a:ext cx="3456384" cy="2308324"/>
          </a:xfrm>
          <a:prstGeom prst="rect">
            <a:avLst/>
          </a:prstGeom>
        </p:spPr>
        <p:txBody>
          <a:bodyPr wrap="square">
            <a:spAutoFit/>
          </a:bodyPr>
          <a:lstStyle/>
          <a:p>
            <a:pPr algn="just"/>
            <a:r>
              <a:rPr lang="es-MX" dirty="0">
                <a:latin typeface="Century Gothic" panose="020B0502020202020204" pitchFamily="34" charset="0"/>
              </a:rPr>
              <a:t>En Latinoamérica la crisis de la deuda sigue siendo una amenaza para la estabilidad financiera internacional, su principal efecto se nota en los aspectos económico y ecológico del proceso de desarrollo.</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705" y="1666806"/>
            <a:ext cx="1726784" cy="1700808"/>
          </a:xfrm>
          <a:prstGeom prst="ellipse">
            <a:avLst/>
          </a:prstGeom>
        </p:spPr>
      </p:pic>
    </p:spTree>
    <p:extLst>
      <p:ext uri="{BB962C8B-B14F-4D97-AF65-F5344CB8AC3E}">
        <p14:creationId xmlns:p14="http://schemas.microsoft.com/office/powerpoint/2010/main" val="3950499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3" name="Rectángulo 2"/>
          <p:cNvSpPr/>
          <p:nvPr/>
        </p:nvSpPr>
        <p:spPr>
          <a:xfrm>
            <a:off x="0" y="2996952"/>
            <a:ext cx="1219200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ipse 3"/>
          <p:cNvSpPr/>
          <p:nvPr/>
        </p:nvSpPr>
        <p:spPr>
          <a:xfrm>
            <a:off x="3899756" y="1556792"/>
            <a:ext cx="4392488" cy="41044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4815552" y="2600998"/>
            <a:ext cx="2669898" cy="830997"/>
          </a:xfrm>
          <a:prstGeom prst="rect">
            <a:avLst/>
          </a:prstGeom>
        </p:spPr>
        <p:txBody>
          <a:bodyPr wrap="none">
            <a:spAutoFit/>
          </a:bodyPr>
          <a:lstStyle/>
          <a:p>
            <a:r>
              <a:rPr lang="es-MX" sz="4800" dirty="0" smtClean="0">
                <a:latin typeface="MADE Canvas" panose="02000903000000020004" pitchFamily="50" charset="0"/>
              </a:rPr>
              <a:t>PARTE 2 </a:t>
            </a:r>
            <a:endParaRPr lang="es-MX" sz="4800" dirty="0">
              <a:latin typeface="MADE Canvas" panose="02000903000000020004" pitchFamily="50" charset="0"/>
            </a:endParaRPr>
          </a:p>
        </p:txBody>
      </p:sp>
      <p:sp>
        <p:nvSpPr>
          <p:cNvPr id="8" name="Rectángulo 7"/>
          <p:cNvSpPr/>
          <p:nvPr/>
        </p:nvSpPr>
        <p:spPr>
          <a:xfrm>
            <a:off x="4652334" y="3595709"/>
            <a:ext cx="2996333" cy="461665"/>
          </a:xfrm>
          <a:prstGeom prst="rect">
            <a:avLst/>
          </a:prstGeom>
        </p:spPr>
        <p:txBody>
          <a:bodyPr wrap="none">
            <a:spAutoFit/>
          </a:bodyPr>
          <a:lstStyle/>
          <a:p>
            <a:r>
              <a:rPr lang="es-MX" sz="2400" dirty="0" smtClean="0">
                <a:latin typeface="Century Gothic" panose="020B0502020202020204" pitchFamily="34" charset="0"/>
              </a:rPr>
              <a:t>TAREAS </a:t>
            </a:r>
            <a:r>
              <a:rPr lang="es-MX" sz="2400" dirty="0">
                <a:latin typeface="Century Gothic" panose="020B0502020202020204" pitchFamily="34" charset="0"/>
              </a:rPr>
              <a:t>COMUNES </a:t>
            </a:r>
          </a:p>
        </p:txBody>
      </p:sp>
    </p:spTree>
    <p:extLst>
      <p:ext uri="{BB962C8B-B14F-4D97-AF65-F5344CB8AC3E}">
        <p14:creationId xmlns:p14="http://schemas.microsoft.com/office/powerpoint/2010/main" val="335995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479376" y="620688"/>
            <a:ext cx="6912768" cy="52322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79376" y="620688"/>
            <a:ext cx="7128042" cy="523220"/>
          </a:xfrm>
          <a:prstGeom prst="rect">
            <a:avLst/>
          </a:prstGeom>
        </p:spPr>
        <p:txBody>
          <a:bodyPr wrap="none">
            <a:spAutoFit/>
          </a:bodyPr>
          <a:lstStyle/>
          <a:p>
            <a:r>
              <a:rPr lang="es-MX" sz="2800" dirty="0">
                <a:latin typeface="MADE Canvas" panose="02000903000000020004" pitchFamily="50" charset="0"/>
              </a:rPr>
              <a:t>4. POBLACIÓN Y RECURSOS </a:t>
            </a:r>
            <a:r>
              <a:rPr lang="es-MX" sz="2800" dirty="0" smtClean="0">
                <a:latin typeface="MADE Canvas" panose="02000903000000020004" pitchFamily="50" charset="0"/>
              </a:rPr>
              <a:t>HUMANOS</a:t>
            </a:r>
            <a:endParaRPr lang="es-MX" sz="2800" dirty="0">
              <a:latin typeface="MADE Canvas" panose="02000903000000020004" pitchFamily="50" charset="0"/>
            </a:endParaRPr>
          </a:p>
        </p:txBody>
      </p:sp>
      <p:sp>
        <p:nvSpPr>
          <p:cNvPr id="3" name="Marcador de contenido 4"/>
          <p:cNvSpPr txBox="1">
            <a:spLocks/>
          </p:cNvSpPr>
          <p:nvPr/>
        </p:nvSpPr>
        <p:spPr>
          <a:xfrm>
            <a:off x="911424" y="1628800"/>
            <a:ext cx="5617840" cy="44116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s-MX" sz="2000" dirty="0" smtClean="0">
                <a:latin typeface="Century Gothic" panose="020B0502020202020204" pitchFamily="34" charset="0"/>
              </a:rPr>
              <a:t>El numero de seres humanos aumenta cada año pero los recursos naturales para mantener a esa población, mejorar la calidad de la vida humana y eliminar la pobreza en masa siguen siendo limitados. Por otra parte, el aumento de conocimientos incrementa la productividad de los recursos.</a:t>
            </a:r>
          </a:p>
          <a:p>
            <a:pPr marL="0" indent="0" algn="just">
              <a:buNone/>
            </a:pPr>
            <a:endParaRPr lang="es-MX" sz="2000" dirty="0" smtClean="0">
              <a:latin typeface="Century Gothic" panose="020B0502020202020204" pitchFamily="34" charset="0"/>
            </a:endParaRPr>
          </a:p>
          <a:p>
            <a:pPr algn="just">
              <a:buFont typeface="Wingdings" panose="05000000000000000000" pitchFamily="2" charset="2"/>
              <a:buChar char="§"/>
            </a:pPr>
            <a:r>
              <a:rPr lang="es-MX" sz="2000" dirty="0" smtClean="0">
                <a:latin typeface="Century Gothic" panose="020B0502020202020204" pitchFamily="34" charset="0"/>
              </a:rPr>
              <a:t>Las actuales tasas de crecimiento de la población comprometen la capacidad de muchos gobiernos para proporcionar enseñanza, servicios de salud, y asegurar alimentos.</a:t>
            </a:r>
            <a:endParaRPr lang="es-MX" sz="2000" dirty="0">
              <a:latin typeface="Century Gothic" panose="020B0502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0"/>
            <a:ext cx="7549480" cy="6858000"/>
          </a:xfrm>
          <a:prstGeom prst="parallelogram">
            <a:avLst/>
          </a:prstGeom>
        </p:spPr>
      </p:pic>
      <p:cxnSp>
        <p:nvCxnSpPr>
          <p:cNvPr id="6" name="Conector recto 5"/>
          <p:cNvCxnSpPr/>
          <p:nvPr/>
        </p:nvCxnSpPr>
        <p:spPr>
          <a:xfrm flipH="1">
            <a:off x="7824192" y="0"/>
            <a:ext cx="1728192"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9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7964688" y="3890567"/>
            <a:ext cx="3960440" cy="230425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8204983" y="4497930"/>
            <a:ext cx="3479850" cy="1089529"/>
          </a:xfrm>
          <a:prstGeom prst="rect">
            <a:avLst/>
          </a:prstGeom>
        </p:spPr>
        <p:txBody>
          <a:bodyPr wrap="square">
            <a:spAutoFit/>
          </a:bodyPr>
          <a:lstStyle/>
          <a:p>
            <a:pPr marR="0" lvl="0" algn="just" defTabSz="914400" eaLnBrk="1" fontAlgn="auto" latinLnBrk="0" hangingPunct="1">
              <a:lnSpc>
                <a:spcPct val="90000"/>
              </a:lnSpc>
              <a:spcBef>
                <a:spcPts val="1000"/>
              </a:spcBef>
              <a:spcAft>
                <a:spcPts val="0"/>
              </a:spcAft>
              <a:buClrTx/>
              <a:buSzTx/>
              <a:tabLst/>
              <a:defRPr/>
            </a:pPr>
            <a:r>
              <a:rPr kumimoji="0" lang="es-MX" b="0" i="0" u="none" strike="noStrike" kern="0" cap="none" spc="0" normalizeH="0" baseline="0" noProof="0" dirty="0" smtClean="0">
                <a:ln>
                  <a:noFill/>
                </a:ln>
                <a:solidFill>
                  <a:prstClr val="black"/>
                </a:solidFill>
                <a:effectLst/>
                <a:uLnTx/>
                <a:uFillTx/>
                <a:latin typeface="Century Gothic" panose="020B0502020202020204" pitchFamily="34" charset="0"/>
              </a:rPr>
              <a:t>Actualmente se necesitan recursos agrícolas y de la tecnología para alimentar a una población en aumento.</a:t>
            </a:r>
            <a:endParaRPr kumimoji="0" lang="es-MX"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7" name="Rectángulo 6"/>
          <p:cNvSpPr/>
          <p:nvPr/>
        </p:nvSpPr>
        <p:spPr>
          <a:xfrm>
            <a:off x="4004248" y="1571000"/>
            <a:ext cx="3960440" cy="230425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263352" y="313211"/>
            <a:ext cx="9001000" cy="954107"/>
          </a:xfrm>
          <a:prstGeom prst="rect">
            <a:avLst/>
          </a:prstGeom>
        </p:spPr>
        <p:txBody>
          <a:bodyPr wrap="square">
            <a:spAutoFit/>
          </a:bodyPr>
          <a:lstStyle/>
          <a:p>
            <a:r>
              <a:rPr lang="es-MX" sz="2800" dirty="0">
                <a:latin typeface="MADE Canvas" panose="02000903000000020004" pitchFamily="50" charset="0"/>
              </a:rPr>
              <a:t>5. SEGURIDAD ALIMENTARIA: </a:t>
            </a:r>
            <a:endParaRPr lang="es-MX" sz="2800" dirty="0" smtClean="0">
              <a:latin typeface="MADE Canvas" panose="02000903000000020004" pitchFamily="50" charset="0"/>
            </a:endParaRPr>
          </a:p>
          <a:p>
            <a:r>
              <a:rPr lang="es-MX" sz="2800" dirty="0" smtClean="0">
                <a:latin typeface="MADE Canvas" panose="02000903000000020004" pitchFamily="50" charset="0"/>
              </a:rPr>
              <a:t>SOSTENER </a:t>
            </a:r>
            <a:r>
              <a:rPr lang="es-MX" sz="2800" dirty="0">
                <a:latin typeface="MADE Canvas" panose="02000903000000020004" pitchFamily="50" charset="0"/>
              </a:rPr>
              <a:t>LAS POSIBILIDADES </a:t>
            </a:r>
            <a:r>
              <a:rPr lang="es-MX" sz="2800" dirty="0" smtClean="0">
                <a:latin typeface="MADE Canvas" panose="02000903000000020004" pitchFamily="50" charset="0"/>
              </a:rPr>
              <a:t>LATENTES</a:t>
            </a:r>
            <a:endParaRPr lang="es-MX" sz="2800" dirty="0">
              <a:latin typeface="MADE Canvas" panose="02000903000000020004" pitchFamily="50" charset="0"/>
            </a:endParaRPr>
          </a:p>
        </p:txBody>
      </p:sp>
      <p:sp>
        <p:nvSpPr>
          <p:cNvPr id="2" name="Rectángulo 1"/>
          <p:cNvSpPr/>
          <p:nvPr/>
        </p:nvSpPr>
        <p:spPr>
          <a:xfrm>
            <a:off x="4244543" y="1804415"/>
            <a:ext cx="3479850" cy="1837426"/>
          </a:xfrm>
          <a:prstGeom prst="rect">
            <a:avLst/>
          </a:prstGeom>
        </p:spPr>
        <p:txBody>
          <a:bodyPr wrap="square">
            <a:spAutoFit/>
          </a:bodyPr>
          <a:lstStyle/>
          <a:p>
            <a:pPr lvl="0" algn="just">
              <a:lnSpc>
                <a:spcPct val="90000"/>
              </a:lnSpc>
              <a:spcBef>
                <a:spcPts val="1000"/>
              </a:spcBef>
              <a:defRPr/>
            </a:pPr>
            <a:r>
              <a:rPr lang="es-MX" kern="0" dirty="0">
                <a:solidFill>
                  <a:prstClr val="black"/>
                </a:solidFill>
                <a:latin typeface="Century Gothic" panose="020B0502020202020204" pitchFamily="34" charset="0"/>
              </a:rPr>
              <a:t>En grandes regiones de la Tierra, tanto en los países desarrollados como en los subdesarrollados, el aumento de la producción está socavando las bases de la producción futura.</a:t>
            </a:r>
          </a:p>
        </p:txBody>
      </p:sp>
      <p:sp>
        <p:nvSpPr>
          <p:cNvPr id="10" name="Rectángulo 9"/>
          <p:cNvSpPr/>
          <p:nvPr/>
        </p:nvSpPr>
        <p:spPr>
          <a:xfrm>
            <a:off x="7962131" y="1586310"/>
            <a:ext cx="3960440" cy="230425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8202426" y="2069024"/>
            <a:ext cx="3479850" cy="1338828"/>
          </a:xfrm>
          <a:prstGeom prst="rect">
            <a:avLst/>
          </a:prstGeom>
        </p:spPr>
        <p:txBody>
          <a:bodyPr wrap="square">
            <a:spAutoFit/>
          </a:bodyPr>
          <a:lstStyle/>
          <a:p>
            <a:pPr lvl="0" algn="just">
              <a:lnSpc>
                <a:spcPct val="90000"/>
              </a:lnSpc>
              <a:spcBef>
                <a:spcPts val="1000"/>
              </a:spcBef>
              <a:defRPr/>
            </a:pPr>
            <a:r>
              <a:rPr lang="es-MX" kern="0" dirty="0">
                <a:solidFill>
                  <a:prstClr val="black"/>
                </a:solidFill>
                <a:latin typeface="Century Gothic" panose="020B0502020202020204" pitchFamily="34" charset="0"/>
              </a:rPr>
              <a:t>Actualmente, el mundo produce más alimentos por cabeza de habitantes que nunca en toda la historia de la humanidad.</a:t>
            </a:r>
          </a:p>
        </p:txBody>
      </p:sp>
      <p:sp>
        <p:nvSpPr>
          <p:cNvPr id="9" name="Rectángulo 8"/>
          <p:cNvSpPr/>
          <p:nvPr/>
        </p:nvSpPr>
        <p:spPr>
          <a:xfrm>
            <a:off x="4004248" y="3890567"/>
            <a:ext cx="3960440" cy="2304256"/>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4244543" y="4373280"/>
            <a:ext cx="3479850" cy="1338828"/>
          </a:xfrm>
          <a:prstGeom prst="rect">
            <a:avLst/>
          </a:prstGeom>
        </p:spPr>
        <p:txBody>
          <a:bodyPr wrap="square">
            <a:spAutoFit/>
          </a:bodyPr>
          <a:lstStyle/>
          <a:p>
            <a:pPr lvl="0" algn="just">
              <a:lnSpc>
                <a:spcPct val="90000"/>
              </a:lnSpc>
              <a:spcBef>
                <a:spcPts val="1000"/>
              </a:spcBef>
              <a:defRPr/>
            </a:pPr>
            <a:r>
              <a:rPr lang="es-MX" kern="0" dirty="0">
                <a:solidFill>
                  <a:prstClr val="black"/>
                </a:solidFill>
                <a:latin typeface="Century Gothic" panose="020B0502020202020204" pitchFamily="34" charset="0"/>
              </a:rPr>
              <a:t>Hay regiones poco pobladas y con escasos cultivos; en otros lugares una población numerosa no tiene medios para adquirir su comida.</a:t>
            </a:r>
          </a:p>
        </p:txBody>
      </p:sp>
      <p:pic>
        <p:nvPicPr>
          <p:cNvPr id="11" name="Imagen 10"/>
          <p:cNvPicPr>
            <a:picLocks noChangeAspect="1"/>
          </p:cNvPicPr>
          <p:nvPr/>
        </p:nvPicPr>
        <p:blipFill rotWithShape="1">
          <a:blip r:embed="rId2" cstate="print">
            <a:extLst>
              <a:ext uri="{28A0092B-C50C-407E-A947-70E740481C1C}">
                <a14:useLocalDpi xmlns:a14="http://schemas.microsoft.com/office/drawing/2010/main" val="0"/>
              </a:ext>
            </a:extLst>
          </a:blip>
          <a:srcRect l="59707"/>
          <a:stretch/>
        </p:blipFill>
        <p:spPr>
          <a:xfrm>
            <a:off x="-168697" y="1571000"/>
            <a:ext cx="4052797" cy="4623823"/>
          </a:xfrm>
          <a:prstGeom prst="rect">
            <a:avLst/>
          </a:prstGeom>
        </p:spPr>
      </p:pic>
    </p:spTree>
    <p:extLst>
      <p:ext uri="{BB962C8B-B14F-4D97-AF65-F5344CB8AC3E}">
        <p14:creationId xmlns:p14="http://schemas.microsoft.com/office/powerpoint/2010/main" val="58268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10" name="Paralelogramo 9"/>
          <p:cNvSpPr/>
          <p:nvPr/>
        </p:nvSpPr>
        <p:spPr>
          <a:xfrm rot="1078760">
            <a:off x="8183915" y="-359679"/>
            <a:ext cx="160101"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Paralelogramo 8"/>
          <p:cNvSpPr/>
          <p:nvPr/>
        </p:nvSpPr>
        <p:spPr>
          <a:xfrm rot="1078760">
            <a:off x="6145497" y="-359680"/>
            <a:ext cx="160101"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p:cNvSpPr/>
          <p:nvPr/>
        </p:nvSpPr>
        <p:spPr>
          <a:xfrm rot="1078760">
            <a:off x="4179264" y="-409961"/>
            <a:ext cx="160101"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Paralelogramo 18"/>
          <p:cNvSpPr/>
          <p:nvPr/>
        </p:nvSpPr>
        <p:spPr>
          <a:xfrm>
            <a:off x="4544555" y="1205084"/>
            <a:ext cx="2404581" cy="1908652"/>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5444938" y="794321"/>
            <a:ext cx="4755516" cy="2552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Paralelogramo 10"/>
          <p:cNvSpPr/>
          <p:nvPr/>
        </p:nvSpPr>
        <p:spPr>
          <a:xfrm rot="1078760">
            <a:off x="9835826" y="1086441"/>
            <a:ext cx="983679"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Paralelogramo 17"/>
          <p:cNvSpPr/>
          <p:nvPr/>
        </p:nvSpPr>
        <p:spPr>
          <a:xfrm>
            <a:off x="4256202" y="1915248"/>
            <a:ext cx="2446284" cy="1790681"/>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5538620" y="1315646"/>
            <a:ext cx="5496272" cy="2031325"/>
          </a:xfrm>
          <a:prstGeom prst="rect">
            <a:avLst/>
          </a:prstGeom>
        </p:spPr>
        <p:txBody>
          <a:bodyPr wrap="square">
            <a:spAutoFit/>
          </a:bodyPr>
          <a:lstStyle/>
          <a:p>
            <a:pPr marL="342900" marR="0" lvl="0" indent="-342900" algn="just" defTabSz="91440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Las especies y sus materiales genéticos prometen desempeñar un papel cada vez mayor en el desarrollo, y poderosas razones económicas empiezan a surgir para reforzar los argumentos éticos, estéticos y científicos en favor de su preservación.</a:t>
            </a:r>
          </a:p>
        </p:txBody>
      </p:sp>
      <p:sp>
        <p:nvSpPr>
          <p:cNvPr id="7" name="Paralelogramo 6"/>
          <p:cNvSpPr/>
          <p:nvPr/>
        </p:nvSpPr>
        <p:spPr>
          <a:xfrm rot="1078760">
            <a:off x="2177507" y="-378532"/>
            <a:ext cx="160101"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6274534" y="3331914"/>
            <a:ext cx="5963199" cy="1693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1670798" y="7491"/>
            <a:ext cx="8529657" cy="1229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Paralelogramo 16"/>
          <p:cNvSpPr/>
          <p:nvPr/>
        </p:nvSpPr>
        <p:spPr>
          <a:xfrm>
            <a:off x="823465" y="378497"/>
            <a:ext cx="2404581" cy="1908652"/>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2583414" y="332656"/>
            <a:ext cx="9607695" cy="461665"/>
          </a:xfrm>
          <a:prstGeom prst="rect">
            <a:avLst/>
          </a:prstGeom>
        </p:spPr>
        <p:txBody>
          <a:bodyPr wrap="none">
            <a:spAutoFit/>
          </a:bodyPr>
          <a:lstStyle/>
          <a:p>
            <a:r>
              <a:rPr lang="es-MX" sz="2400" dirty="0">
                <a:latin typeface="MADE Canvas" panose="02000903000000020004" pitchFamily="50" charset="0"/>
              </a:rPr>
              <a:t>6. ESPECIES Y ECOSISTEMAS: RECURSOS PARA EL </a:t>
            </a:r>
            <a:r>
              <a:rPr lang="es-MX" sz="2400" dirty="0" smtClean="0">
                <a:latin typeface="MADE Canvas" panose="02000903000000020004" pitchFamily="50" charset="0"/>
              </a:rPr>
              <a:t>DESARROLLO</a:t>
            </a:r>
            <a:endParaRPr lang="es-MX" sz="2400" dirty="0">
              <a:latin typeface="MADE Canvas" panose="02000903000000020004" pitchFamily="50" charset="0"/>
            </a:endParaRPr>
          </a:p>
        </p:txBody>
      </p:sp>
      <p:sp>
        <p:nvSpPr>
          <p:cNvPr id="15" name="Paralelogramo 14"/>
          <p:cNvSpPr/>
          <p:nvPr/>
        </p:nvSpPr>
        <p:spPr>
          <a:xfrm>
            <a:off x="5711824" y="3452415"/>
            <a:ext cx="2395049" cy="1908652"/>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6435006" y="3853476"/>
            <a:ext cx="5212204" cy="840230"/>
          </a:xfrm>
          <a:prstGeom prst="rect">
            <a:avLst/>
          </a:prstGeom>
        </p:spPr>
        <p:txBody>
          <a:bodyPr wrap="square">
            <a:spAutoFit/>
          </a:bodyPr>
          <a:lstStyle/>
          <a:p>
            <a:pPr marL="285750" lvl="0" indent="-285750" algn="just">
              <a:lnSpc>
                <a:spcPct val="90000"/>
              </a:lnSpc>
              <a:spcBef>
                <a:spcPts val="1000"/>
              </a:spcBef>
              <a:buFont typeface="Wingdings" panose="05000000000000000000" pitchFamily="2" charset="2"/>
              <a:buChar char="§"/>
              <a:defRPr/>
            </a:pPr>
            <a:r>
              <a:rPr lang="es-MX" kern="0" dirty="0">
                <a:solidFill>
                  <a:prstClr val="black"/>
                </a:solidFill>
                <a:latin typeface="Century Gothic" panose="020B0502020202020204" pitchFamily="34" charset="0"/>
              </a:rPr>
              <a:t>Las especies y los ecosistemas aportan muchas contribuciones al bienestar humano</a:t>
            </a:r>
            <a:endParaRPr lang="es-MX" kern="0" dirty="0">
              <a:solidFill>
                <a:sysClr val="windowText" lastClr="000000"/>
              </a:solidFill>
              <a:latin typeface="Century Gothic" panose="020B0502020202020204" pitchFamily="34" charset="0"/>
            </a:endParaRPr>
          </a:p>
        </p:txBody>
      </p:sp>
      <p:sp>
        <p:nvSpPr>
          <p:cNvPr id="6" name="Paralelogramo 5"/>
          <p:cNvSpPr/>
          <p:nvPr/>
        </p:nvSpPr>
        <p:spPr>
          <a:xfrm rot="1078760">
            <a:off x="611242" y="-1394196"/>
            <a:ext cx="160101" cy="7878187"/>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Paralelogramo 15"/>
          <p:cNvSpPr/>
          <p:nvPr/>
        </p:nvSpPr>
        <p:spPr>
          <a:xfrm>
            <a:off x="-160486" y="-1488488"/>
            <a:ext cx="2404581" cy="1908652"/>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2396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44680" b="10205"/>
          <a:stretch/>
        </p:blipFill>
        <p:spPr>
          <a:xfrm>
            <a:off x="0" y="-27384"/>
            <a:ext cx="12192000" cy="3025236"/>
          </a:xfrm>
          <a:prstGeom prst="rect">
            <a:avLst/>
          </a:prstGeom>
        </p:spPr>
      </p:pic>
      <p:sp>
        <p:nvSpPr>
          <p:cNvPr id="10" name="Rectángulo 9"/>
          <p:cNvSpPr/>
          <p:nvPr/>
        </p:nvSpPr>
        <p:spPr>
          <a:xfrm>
            <a:off x="587388" y="1727682"/>
            <a:ext cx="11017224" cy="641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940005" y="1817430"/>
            <a:ext cx="10873208" cy="461665"/>
          </a:xfrm>
          <a:prstGeom prst="rect">
            <a:avLst/>
          </a:prstGeom>
        </p:spPr>
        <p:txBody>
          <a:bodyPr wrap="square">
            <a:spAutoFit/>
          </a:bodyPr>
          <a:lstStyle/>
          <a:p>
            <a:r>
              <a:rPr lang="es-MX" sz="2400" dirty="0">
                <a:effectLst>
                  <a:outerShdw blurRad="38100" dist="38100" dir="2700000" algn="tl">
                    <a:srgbClr val="000000">
                      <a:alpha val="43137"/>
                    </a:srgbClr>
                  </a:outerShdw>
                </a:effectLst>
                <a:latin typeface="MADE Canvas" panose="02000903000000020004" pitchFamily="50" charset="0"/>
              </a:rPr>
              <a:t>7. ENERGIA: OPCIONES PARA EL MEDIO AMBIENTE Y EL </a:t>
            </a:r>
            <a:r>
              <a:rPr lang="es-MX" sz="2400" dirty="0" smtClean="0">
                <a:effectLst>
                  <a:outerShdw blurRad="38100" dist="38100" dir="2700000" algn="tl">
                    <a:srgbClr val="000000">
                      <a:alpha val="43137"/>
                    </a:srgbClr>
                  </a:outerShdw>
                </a:effectLst>
                <a:latin typeface="MADE Canvas" panose="02000903000000020004" pitchFamily="50" charset="0"/>
              </a:rPr>
              <a:t>DESARROLLO </a:t>
            </a:r>
            <a:endParaRPr lang="es-MX" sz="2400" dirty="0">
              <a:effectLst>
                <a:outerShdw blurRad="38100" dist="38100" dir="2700000" algn="tl">
                  <a:srgbClr val="000000">
                    <a:alpha val="43137"/>
                  </a:srgbClr>
                </a:outerShdw>
              </a:effectLst>
              <a:latin typeface="MADE Canvas" panose="02000903000000020004" pitchFamily="50" charset="0"/>
            </a:endParaRPr>
          </a:p>
        </p:txBody>
      </p:sp>
      <p:sp>
        <p:nvSpPr>
          <p:cNvPr id="2" name="Rectángulo 1"/>
          <p:cNvSpPr/>
          <p:nvPr/>
        </p:nvSpPr>
        <p:spPr>
          <a:xfrm>
            <a:off x="8262424" y="3429000"/>
            <a:ext cx="3515765" cy="2336024"/>
          </a:xfrm>
          <a:prstGeom prst="rect">
            <a:avLst/>
          </a:prstGeom>
        </p:spPr>
        <p:txBody>
          <a:bodyPr wrap="square">
            <a:spAutoFit/>
          </a:bodyPr>
          <a:lstStyle/>
          <a:p>
            <a:pPr marR="0" lvl="0" algn="just" defTabSz="914400" eaLnBrk="1" fontAlgn="auto" latinLnBrk="0" hangingPunct="1">
              <a:lnSpc>
                <a:spcPct val="90000"/>
              </a:lnSpc>
              <a:spcBef>
                <a:spcPts val="1000"/>
              </a:spcBef>
              <a:spcAft>
                <a:spcPts val="0"/>
              </a:spcAft>
              <a:buClrTx/>
              <a:buSzTx/>
              <a:tabLst/>
              <a:defRPr/>
            </a:pPr>
            <a:r>
              <a:rPr kumimoji="0" lang="es-MX" b="0" i="0" u="none" strike="noStrike" kern="0" cap="none" spc="0" normalizeH="0" baseline="0" noProof="0" dirty="0" smtClean="0">
                <a:ln>
                  <a:noFill/>
                </a:ln>
                <a:solidFill>
                  <a:prstClr val="black"/>
                </a:solidFill>
                <a:effectLst/>
                <a:uLnTx/>
                <a:uFillTx/>
                <a:latin typeface="Century Gothic" panose="020B0502020202020204" pitchFamily="34" charset="0"/>
              </a:rPr>
              <a:t>El uso de la energía nuclear para futuras generaciones da paso a la proliferación de armas siendo una gran amenaza para la paz mundial,  implica riesgos para la salud, costos elevados y sobre todo amenaza para el medioambiente.</a:t>
            </a:r>
            <a:endParaRPr kumimoji="0" lang="es-MX"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4" name="Rectángulo 3"/>
          <p:cNvSpPr/>
          <p:nvPr/>
        </p:nvSpPr>
        <p:spPr>
          <a:xfrm>
            <a:off x="191344" y="3429000"/>
            <a:ext cx="3469011" cy="1588127"/>
          </a:xfrm>
          <a:prstGeom prst="rect">
            <a:avLst/>
          </a:prstGeom>
        </p:spPr>
        <p:txBody>
          <a:bodyPr wrap="square">
            <a:spAutoFit/>
          </a:bodyPr>
          <a:lstStyle/>
          <a:p>
            <a:pPr lvl="0" algn="just">
              <a:lnSpc>
                <a:spcPct val="90000"/>
              </a:lnSpc>
              <a:spcBef>
                <a:spcPts val="1000"/>
              </a:spcBef>
              <a:defRPr/>
            </a:pPr>
            <a:r>
              <a:rPr lang="es-MX" kern="0" dirty="0">
                <a:solidFill>
                  <a:prstClr val="black"/>
                </a:solidFill>
                <a:latin typeface="Century Gothic" panose="020B0502020202020204" pitchFamily="34" charset="0"/>
              </a:rPr>
              <a:t>Actualmente no se dispone de ninguna fuente o combinación de fuentes de energía que permita satisfacer esta necesidad futura.</a:t>
            </a:r>
          </a:p>
        </p:txBody>
      </p:sp>
      <p:sp>
        <p:nvSpPr>
          <p:cNvPr id="5" name="Rectángulo 4"/>
          <p:cNvSpPr/>
          <p:nvPr/>
        </p:nvSpPr>
        <p:spPr>
          <a:xfrm>
            <a:off x="4226884" y="3429000"/>
            <a:ext cx="3469011" cy="3083921"/>
          </a:xfrm>
          <a:prstGeom prst="rect">
            <a:avLst/>
          </a:prstGeom>
        </p:spPr>
        <p:txBody>
          <a:bodyPr wrap="square">
            <a:spAutoFit/>
          </a:bodyPr>
          <a:lstStyle/>
          <a:p>
            <a:pPr lvl="0" algn="just">
              <a:lnSpc>
                <a:spcPct val="90000"/>
              </a:lnSpc>
              <a:spcBef>
                <a:spcPts val="1000"/>
              </a:spcBef>
              <a:defRPr/>
            </a:pPr>
            <a:r>
              <a:rPr lang="es-MX" kern="0" dirty="0">
                <a:solidFill>
                  <a:prstClr val="black"/>
                </a:solidFill>
                <a:latin typeface="Century Gothic" panose="020B0502020202020204" pitchFamily="34" charset="0"/>
              </a:rPr>
              <a:t>La madera la maleza, los saltos de agua, la energía geotérmica, solar o de la marea, el viento, el oleaje, y asimismo la fuerza muscular del hombre y de los animales son fuentes de energía renovables y actualmente se ven amenazadas a no renovarse debido a la sobreexplotación de recursos. </a:t>
            </a:r>
          </a:p>
        </p:txBody>
      </p:sp>
      <p:sp>
        <p:nvSpPr>
          <p:cNvPr id="7" name="Elipse 6"/>
          <p:cNvSpPr/>
          <p:nvPr/>
        </p:nvSpPr>
        <p:spPr>
          <a:xfrm>
            <a:off x="1637817" y="2655649"/>
            <a:ext cx="576064" cy="5760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5673357" y="2655649"/>
            <a:ext cx="576064" cy="5760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9732274" y="2655649"/>
            <a:ext cx="576064" cy="5760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4252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2194" r="24115"/>
          <a:stretch/>
        </p:blipFill>
        <p:spPr>
          <a:xfrm>
            <a:off x="6791400" y="-922"/>
            <a:ext cx="5400600" cy="6705002"/>
          </a:xfrm>
          <a:prstGeom prst="rect">
            <a:avLst/>
          </a:prstGeom>
        </p:spPr>
      </p:pic>
      <p:sp>
        <p:nvSpPr>
          <p:cNvPr id="7" name="Rectángulo 6"/>
          <p:cNvSpPr/>
          <p:nvPr/>
        </p:nvSpPr>
        <p:spPr>
          <a:xfrm>
            <a:off x="7176120" y="260648"/>
            <a:ext cx="4752528" cy="6120680"/>
          </a:xfrm>
          <a:prstGeom prst="rect">
            <a:avLst/>
          </a:prstGeom>
          <a:noFill/>
          <a:ln w="38100"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6" name="Rectángulo 5"/>
          <p:cNvSpPr/>
          <p:nvPr/>
        </p:nvSpPr>
        <p:spPr>
          <a:xfrm>
            <a:off x="971092" y="1572023"/>
            <a:ext cx="6552728" cy="4161233"/>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559496" y="1872652"/>
            <a:ext cx="5616624" cy="3544560"/>
          </a:xfrm>
          <a:prstGeom prst="rect">
            <a:avLst/>
          </a:prstGeom>
        </p:spPr>
        <p:txBody>
          <a:bodyPr wrap="square">
            <a:spAutoFit/>
          </a:bodyPr>
          <a:lstStyle/>
          <a:p>
            <a:pPr marL="342900" marR="0" lvl="0" indent="-342900" algn="just" defTabSz="91440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La industria extrae materiales de la base de recursos naturales e introduce en el medio ambiente humano tanto productos como contaminación. Tiene el poder de mejorar o deteriorar el ambiente y hace ambas cosas invariablemente.</a:t>
            </a:r>
          </a:p>
          <a:p>
            <a:pPr marL="342900" marR="0" lvl="0" indent="-342900" algn="just" defTabSz="91440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Los productos de la industria constituyen la base de los niveles de vida contemporánea. Es así como todas las naciones precisan bases industriales eficientes.</a:t>
            </a:r>
            <a:endParaRPr kumimoji="0" lang="es-MX" sz="20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3" name="Rectángulo 2"/>
          <p:cNvSpPr/>
          <p:nvPr/>
        </p:nvSpPr>
        <p:spPr>
          <a:xfrm>
            <a:off x="407368" y="126029"/>
            <a:ext cx="5328592"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0" i="0" u="none" strike="noStrike" kern="0" cap="none" spc="0" normalizeH="0" baseline="0" noProof="0" dirty="0" smtClean="0">
                <a:ln>
                  <a:noFill/>
                </a:ln>
                <a:solidFill>
                  <a:prstClr val="black"/>
                </a:solidFill>
                <a:effectLst/>
                <a:uLnTx/>
                <a:uFillTx/>
                <a:latin typeface="MADE Canvas" panose="02000903000000020004" pitchFamily="50" charset="0"/>
                <a:ea typeface="+mj-ea"/>
                <a:cs typeface="+mj-cs"/>
              </a:rPr>
              <a:t>8. LA INDUSTRIA: MAS PRODUCCION CON MENOS RECURSOS</a:t>
            </a:r>
            <a:endParaRPr kumimoji="0" lang="es-MX" sz="2400" b="0" i="0" u="none" strike="noStrike" kern="0" cap="none" spc="0" normalizeH="0" baseline="0" noProof="0" dirty="0" smtClean="0">
              <a:ln>
                <a:noFill/>
              </a:ln>
              <a:solidFill>
                <a:sysClr val="windowText" lastClr="000000"/>
              </a:solidFill>
              <a:effectLst/>
              <a:uLnTx/>
              <a:uFillTx/>
              <a:latin typeface="MADE Canvas" panose="02000903000000020004" pitchFamily="50" charset="0"/>
            </a:endParaRPr>
          </a:p>
        </p:txBody>
      </p:sp>
    </p:spTree>
    <p:extLst>
      <p:ext uri="{BB962C8B-B14F-4D97-AF65-F5344CB8AC3E}">
        <p14:creationId xmlns:p14="http://schemas.microsoft.com/office/powerpoint/2010/main" val="2299640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9000" r="-9000"/>
          </a:stretch>
        </a:blipFill>
        <a:effectLst/>
      </p:bgPr>
    </p:bg>
    <p:spTree>
      <p:nvGrpSpPr>
        <p:cNvPr id="1" name=""/>
        <p:cNvGrpSpPr/>
        <p:nvPr/>
      </p:nvGrpSpPr>
      <p:grpSpPr>
        <a:xfrm>
          <a:off x="0" y="0"/>
          <a:ext cx="0" cy="0"/>
          <a:chOff x="0" y="0"/>
          <a:chExt cx="0" cy="0"/>
        </a:xfrm>
      </p:grpSpPr>
      <p:sp>
        <p:nvSpPr>
          <p:cNvPr id="5" name="Rectángulo 4"/>
          <p:cNvSpPr/>
          <p:nvPr/>
        </p:nvSpPr>
        <p:spPr>
          <a:xfrm>
            <a:off x="551384" y="476672"/>
            <a:ext cx="11017224" cy="5904656"/>
          </a:xfrm>
          <a:prstGeom prst="rect">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4" name="Rectángulo 3"/>
          <p:cNvSpPr/>
          <p:nvPr/>
        </p:nvSpPr>
        <p:spPr>
          <a:xfrm>
            <a:off x="3396308" y="-232594"/>
            <a:ext cx="4896544" cy="7101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3971764" y="476672"/>
            <a:ext cx="3745632" cy="687611"/>
          </a:xfrm>
        </p:spPr>
        <p:txBody>
          <a:bodyPr>
            <a:normAutofit/>
          </a:bodyPr>
          <a:lstStyle/>
          <a:p>
            <a:r>
              <a:rPr lang="es-MX" sz="2400" dirty="0" smtClean="0">
                <a:latin typeface="MADE Canvas" panose="02000903000000020004" pitchFamily="50" charset="0"/>
              </a:rPr>
              <a:t>9. EL DESAFIO URBANO </a:t>
            </a:r>
            <a:endParaRPr lang="es-MX" sz="2400" dirty="0">
              <a:latin typeface="MADE Canvas" panose="02000903000000020004" pitchFamily="50" charset="0"/>
            </a:endParaRPr>
          </a:p>
        </p:txBody>
      </p:sp>
      <p:sp>
        <p:nvSpPr>
          <p:cNvPr id="3" name="Marcador de contenido 2"/>
          <p:cNvSpPr>
            <a:spLocks noGrp="1"/>
          </p:cNvSpPr>
          <p:nvPr>
            <p:ph idx="1"/>
          </p:nvPr>
        </p:nvSpPr>
        <p:spPr>
          <a:xfrm>
            <a:off x="3540324" y="1412776"/>
            <a:ext cx="4608512" cy="4351338"/>
          </a:xfrm>
        </p:spPr>
        <p:txBody>
          <a:bodyPr>
            <a:normAutofit/>
          </a:bodyPr>
          <a:lstStyle/>
          <a:p>
            <a:pPr marL="0" indent="0">
              <a:buNone/>
            </a:pPr>
            <a:r>
              <a:rPr lang="es-MX" sz="1800" dirty="0" smtClean="0">
                <a:latin typeface="Century Gothic" panose="020B0502020202020204" pitchFamily="34" charset="0"/>
              </a:rPr>
              <a:t>El sistema económico mundial es cada vez un sistemas más urbano, con redes secundarias de comunicaciones, producción y comercio. </a:t>
            </a:r>
          </a:p>
          <a:p>
            <a:pPr marL="0" indent="0" algn="just">
              <a:buNone/>
            </a:pPr>
            <a:r>
              <a:rPr lang="es-MX" sz="1800" dirty="0" smtClean="0">
                <a:latin typeface="Century Gothic" panose="020B0502020202020204" pitchFamily="34" charset="0"/>
              </a:rPr>
              <a:t>Actualmente algunos tipos de industrias y de empresas de servicios establecen en zonas rurales. </a:t>
            </a:r>
          </a:p>
          <a:p>
            <a:pPr marL="0" indent="0" algn="just">
              <a:buNone/>
            </a:pPr>
            <a:r>
              <a:rPr lang="es-MX" sz="1800" dirty="0" smtClean="0">
                <a:latin typeface="Century Gothic" panose="020B0502020202020204" pitchFamily="34" charset="0"/>
              </a:rPr>
              <a:t>El futuro será predominantemente urbano y los problemas ambientales inmediatos de la mayoría de las poblaciones serán problemas urbanos. </a:t>
            </a:r>
          </a:p>
          <a:p>
            <a:pPr marL="0" indent="0" algn="just">
              <a:buNone/>
            </a:pPr>
            <a:r>
              <a:rPr lang="es-MX" sz="1800" dirty="0" smtClean="0">
                <a:latin typeface="Century Gothic" panose="020B0502020202020204" pitchFamily="34" charset="0"/>
              </a:rPr>
              <a:t>La eficiencia de los esfuerzos por mejorar la vida urbana depende en gran parte de la solidez de las economías nacionales. </a:t>
            </a:r>
            <a:endParaRPr lang="es-MX" sz="1800" dirty="0">
              <a:latin typeface="Century Gothic" panose="020B0502020202020204" pitchFamily="34" charset="0"/>
            </a:endParaRPr>
          </a:p>
        </p:txBody>
      </p:sp>
    </p:spTree>
    <p:extLst>
      <p:ext uri="{BB962C8B-B14F-4D97-AF65-F5344CB8AC3E}">
        <p14:creationId xmlns:p14="http://schemas.microsoft.com/office/powerpoint/2010/main" val="2938726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Rectángulo 1"/>
          <p:cNvSpPr/>
          <p:nvPr/>
        </p:nvSpPr>
        <p:spPr>
          <a:xfrm>
            <a:off x="0" y="2996952"/>
            <a:ext cx="1219200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p:cNvSpPr/>
          <p:nvPr/>
        </p:nvSpPr>
        <p:spPr>
          <a:xfrm>
            <a:off x="3899756" y="1556792"/>
            <a:ext cx="4392488" cy="41044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815552" y="2600998"/>
            <a:ext cx="2679516" cy="830997"/>
          </a:xfrm>
          <a:prstGeom prst="rect">
            <a:avLst/>
          </a:prstGeom>
        </p:spPr>
        <p:txBody>
          <a:bodyPr wrap="none">
            <a:spAutoFit/>
          </a:bodyPr>
          <a:lstStyle/>
          <a:p>
            <a:r>
              <a:rPr lang="es-MX" sz="4800" dirty="0" smtClean="0">
                <a:latin typeface="MADE Canvas" panose="02000903000000020004" pitchFamily="50" charset="0"/>
              </a:rPr>
              <a:t>PARTE 3 </a:t>
            </a:r>
            <a:endParaRPr lang="es-MX" sz="4800" dirty="0">
              <a:latin typeface="MADE Canvas" panose="02000903000000020004" pitchFamily="50" charset="0"/>
            </a:endParaRPr>
          </a:p>
        </p:txBody>
      </p:sp>
      <p:sp>
        <p:nvSpPr>
          <p:cNvPr id="5" name="Rectángulo 4"/>
          <p:cNvSpPr/>
          <p:nvPr/>
        </p:nvSpPr>
        <p:spPr>
          <a:xfrm>
            <a:off x="4407876" y="3595709"/>
            <a:ext cx="3494867" cy="461665"/>
          </a:xfrm>
          <a:prstGeom prst="rect">
            <a:avLst/>
          </a:prstGeom>
        </p:spPr>
        <p:txBody>
          <a:bodyPr wrap="none">
            <a:spAutoFit/>
          </a:bodyPr>
          <a:lstStyle/>
          <a:p>
            <a:r>
              <a:rPr lang="es-MX" sz="2400" dirty="0" smtClean="0">
                <a:latin typeface="Century Gothic" panose="020B0502020202020204" pitchFamily="34" charset="0"/>
              </a:rPr>
              <a:t>ESFUERZOS </a:t>
            </a:r>
            <a:r>
              <a:rPr lang="es-MX" sz="2400" dirty="0">
                <a:latin typeface="Century Gothic" panose="020B0502020202020204" pitchFamily="34" charset="0"/>
              </a:rPr>
              <a:t>COMUNES </a:t>
            </a:r>
          </a:p>
        </p:txBody>
      </p:sp>
    </p:spTree>
    <p:extLst>
      <p:ext uri="{BB962C8B-B14F-4D97-AF65-F5344CB8AC3E}">
        <p14:creationId xmlns:p14="http://schemas.microsoft.com/office/powerpoint/2010/main" val="140430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elogramo 8"/>
          <p:cNvSpPr/>
          <p:nvPr/>
        </p:nvSpPr>
        <p:spPr>
          <a:xfrm rot="2811747" flipV="1">
            <a:off x="2305592" y="4588234"/>
            <a:ext cx="3600400" cy="4968552"/>
          </a:xfrm>
          <a:prstGeom prst="parallelogram">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8" name="Paralelogramo 7"/>
          <p:cNvSpPr/>
          <p:nvPr/>
        </p:nvSpPr>
        <p:spPr>
          <a:xfrm rot="18788253">
            <a:off x="892058" y="3806942"/>
            <a:ext cx="3600400" cy="4968552"/>
          </a:xfrm>
          <a:prstGeom prst="parallelogram">
            <a:avLst/>
          </a:prstGeom>
          <a:noFill/>
          <a:ln w="38100" cap="flat" cmpd="sng" algn="ctr">
            <a:solidFill>
              <a:schemeClr val="accent5">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7" name="Paralelogramo 6"/>
          <p:cNvSpPr/>
          <p:nvPr/>
        </p:nvSpPr>
        <p:spPr>
          <a:xfrm rot="2811747" flipV="1">
            <a:off x="-23833" y="5419344"/>
            <a:ext cx="3205741" cy="3917523"/>
          </a:xfrm>
          <a:prstGeom prst="parallelogram">
            <a:avLst/>
          </a:prstGeom>
          <a:noFill/>
          <a:ln w="38100" cap="flat" cmpd="sng" algn="ctr">
            <a:solidFill>
              <a:schemeClr val="accent5">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6" name="Paralelogramo 5"/>
          <p:cNvSpPr/>
          <p:nvPr/>
        </p:nvSpPr>
        <p:spPr>
          <a:xfrm rot="18788253">
            <a:off x="8442854" y="3324660"/>
            <a:ext cx="3205741" cy="3917523"/>
          </a:xfrm>
          <a:prstGeom prst="parallelogram">
            <a:avLst/>
          </a:prstGeom>
          <a:noFill/>
          <a:ln w="38100" cap="flat" cmpd="sng" algn="ctr">
            <a:solidFill>
              <a:schemeClr val="accent5">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2" name="Título 1"/>
          <p:cNvSpPr>
            <a:spLocks noGrp="1"/>
          </p:cNvSpPr>
          <p:nvPr>
            <p:ph type="title"/>
          </p:nvPr>
        </p:nvSpPr>
        <p:spPr>
          <a:xfrm>
            <a:off x="2783632" y="476672"/>
            <a:ext cx="6625952" cy="615603"/>
          </a:xfrm>
        </p:spPr>
        <p:txBody>
          <a:bodyPr>
            <a:normAutofit/>
          </a:bodyPr>
          <a:lstStyle/>
          <a:p>
            <a:r>
              <a:rPr lang="es-MX" sz="2400" dirty="0" smtClean="0">
                <a:latin typeface="MADE Canvas" panose="02000903000000020004" pitchFamily="50" charset="0"/>
              </a:rPr>
              <a:t>10. ADMINSTRAR LOS ESPACIOS COMUNES</a:t>
            </a:r>
            <a:endParaRPr lang="es-MX" sz="2400" dirty="0">
              <a:latin typeface="MADE Canvas" panose="02000903000000020004" pitchFamily="50" charset="0"/>
            </a:endParaRPr>
          </a:p>
        </p:txBody>
      </p:sp>
      <p:sp>
        <p:nvSpPr>
          <p:cNvPr id="3" name="Marcador de contenido 2"/>
          <p:cNvSpPr>
            <a:spLocks noGrp="1"/>
          </p:cNvSpPr>
          <p:nvPr>
            <p:ph idx="1"/>
          </p:nvPr>
        </p:nvSpPr>
        <p:spPr>
          <a:xfrm>
            <a:off x="623305" y="2412774"/>
            <a:ext cx="4897760" cy="2035423"/>
          </a:xfrm>
        </p:spPr>
        <p:txBody>
          <a:bodyPr>
            <a:normAutofit/>
          </a:bodyPr>
          <a:lstStyle/>
          <a:p>
            <a:pPr marL="0" indent="0" algn="just">
              <a:buNone/>
            </a:pPr>
            <a:r>
              <a:rPr lang="es-MX" sz="2000" dirty="0">
                <a:latin typeface="Century Gothic" panose="020B0502020202020204" pitchFamily="34" charset="0"/>
              </a:rPr>
              <a:t>La administración de los </a:t>
            </a:r>
            <a:r>
              <a:rPr lang="es-MX" sz="2000" dirty="0" smtClean="0">
                <a:latin typeface="Century Gothic" panose="020B0502020202020204" pitchFamily="34" charset="0"/>
              </a:rPr>
              <a:t>diversos </a:t>
            </a:r>
            <a:r>
              <a:rPr lang="es-MX" sz="2000" dirty="0">
                <a:latin typeface="Century Gothic" panose="020B0502020202020204" pitchFamily="34" charset="0"/>
              </a:rPr>
              <a:t>espacios comunes </a:t>
            </a:r>
            <a:r>
              <a:rPr lang="es-MX" sz="2000" dirty="0" smtClean="0">
                <a:latin typeface="Century Gothic" panose="020B0502020202020204" pitchFamily="34" charset="0"/>
              </a:rPr>
              <a:t>como </a:t>
            </a:r>
            <a:r>
              <a:rPr lang="es-MX" sz="2000" dirty="0">
                <a:latin typeface="Century Gothic" panose="020B0502020202020204" pitchFamily="34" charset="0"/>
              </a:rPr>
              <a:t>océanos, espacio ultraterrestre y </a:t>
            </a:r>
            <a:r>
              <a:rPr lang="es-MX" sz="2000" dirty="0" smtClean="0">
                <a:latin typeface="Century Gothic" panose="020B0502020202020204" pitchFamily="34" charset="0"/>
              </a:rPr>
              <a:t>Antártida </a:t>
            </a:r>
            <a:r>
              <a:rPr lang="es-MX" sz="2000" dirty="0">
                <a:latin typeface="Century Gothic" panose="020B0502020202020204" pitchFamily="34" charset="0"/>
              </a:rPr>
              <a:t>se encuentra en diferentes etapas de evolución, como también la misma </a:t>
            </a:r>
            <a:r>
              <a:rPr lang="es-MX" sz="2000" dirty="0" smtClean="0">
                <a:latin typeface="Century Gothic" panose="020B0502020202020204" pitchFamily="34" charset="0"/>
              </a:rPr>
              <a:t>comunidad </a:t>
            </a:r>
            <a:r>
              <a:rPr lang="es-MX" sz="2000" dirty="0">
                <a:latin typeface="Century Gothic" panose="020B0502020202020204" pitchFamily="34" charset="0"/>
              </a:rPr>
              <a:t>de </a:t>
            </a:r>
            <a:r>
              <a:rPr lang="es-MX" sz="2000" dirty="0" smtClean="0">
                <a:latin typeface="Century Gothic" panose="020B0502020202020204" pitchFamily="34" charset="0"/>
              </a:rPr>
              <a:t>dichas </a:t>
            </a:r>
            <a:r>
              <a:rPr lang="es-MX" sz="2000" dirty="0">
                <a:latin typeface="Century Gothic" panose="020B0502020202020204" pitchFamily="34" charset="0"/>
              </a:rPr>
              <a:t>regiones</a:t>
            </a:r>
            <a:r>
              <a:rPr lang="es-MX" sz="2000" dirty="0" smtClean="0">
                <a:latin typeface="Century Gothic" panose="020B0502020202020204" pitchFamily="34" charset="0"/>
              </a:rPr>
              <a:t>.</a:t>
            </a:r>
          </a:p>
        </p:txBody>
      </p:sp>
      <p:sp>
        <p:nvSpPr>
          <p:cNvPr id="4" name="Rectángulo 3"/>
          <p:cNvSpPr/>
          <p:nvPr/>
        </p:nvSpPr>
        <p:spPr>
          <a:xfrm>
            <a:off x="6225471" y="1560133"/>
            <a:ext cx="4897760" cy="1477328"/>
          </a:xfrm>
          <a:prstGeom prst="rect">
            <a:avLst/>
          </a:prstGeom>
        </p:spPr>
        <p:txBody>
          <a:bodyPr wrap="square">
            <a:spAutoFit/>
          </a:bodyPr>
          <a:lstStyle/>
          <a:p>
            <a:pPr algn="just"/>
            <a:r>
              <a:rPr lang="es-MX" dirty="0">
                <a:latin typeface="Century Gothic" panose="020B0502020202020204" pitchFamily="34" charset="0"/>
              </a:rPr>
              <a:t>Actualmente, los recursos vivos del mar están amenazados por una explotación excesiva, por el desarrollo y la contaminación procedentes de fuentes terrestres.</a:t>
            </a:r>
          </a:p>
        </p:txBody>
      </p:sp>
      <p:sp>
        <p:nvSpPr>
          <p:cNvPr id="10" name="Paralelogramo 9"/>
          <p:cNvSpPr/>
          <p:nvPr/>
        </p:nvSpPr>
        <p:spPr>
          <a:xfrm rot="18788253">
            <a:off x="8886899" y="4893828"/>
            <a:ext cx="3600400" cy="4968552"/>
          </a:xfrm>
          <a:prstGeom prst="parallelogram">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11" name="Paralelogramo 10"/>
          <p:cNvSpPr/>
          <p:nvPr/>
        </p:nvSpPr>
        <p:spPr>
          <a:xfrm rot="981588" flipV="1">
            <a:off x="5793575" y="4063264"/>
            <a:ext cx="3205741" cy="3917523"/>
          </a:xfrm>
          <a:prstGeom prst="parallelogram">
            <a:avLst/>
          </a:prstGeom>
          <a:noFill/>
          <a:ln w="38100" cap="flat" cmpd="sng" algn="ctr">
            <a:solidFill>
              <a:schemeClr val="accent5">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b="54640"/>
          <a:stretch/>
        </p:blipFill>
        <p:spPr>
          <a:xfrm>
            <a:off x="0" y="6176423"/>
            <a:ext cx="12298147" cy="3043186"/>
          </a:xfrm>
          <a:prstGeom prst="rect">
            <a:avLst/>
          </a:prstGeom>
        </p:spPr>
      </p:pic>
    </p:spTree>
    <p:extLst>
      <p:ext uri="{BB962C8B-B14F-4D97-AF65-F5344CB8AC3E}">
        <p14:creationId xmlns:p14="http://schemas.microsoft.com/office/powerpoint/2010/main" val="977645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000" b="-6000"/>
          </a:stretch>
        </a:blipFill>
        <a:effectLst/>
      </p:bgPr>
    </p:bg>
    <p:spTree>
      <p:nvGrpSpPr>
        <p:cNvPr id="1" name=""/>
        <p:cNvGrpSpPr/>
        <p:nvPr/>
      </p:nvGrpSpPr>
      <p:grpSpPr>
        <a:xfrm>
          <a:off x="0" y="0"/>
          <a:ext cx="0" cy="0"/>
          <a:chOff x="0" y="0"/>
          <a:chExt cx="0" cy="0"/>
        </a:xfrm>
      </p:grpSpPr>
      <p:sp>
        <p:nvSpPr>
          <p:cNvPr id="2" name="Rectángulo 1"/>
          <p:cNvSpPr/>
          <p:nvPr/>
        </p:nvSpPr>
        <p:spPr>
          <a:xfrm>
            <a:off x="695400" y="692696"/>
            <a:ext cx="10729192" cy="5616624"/>
          </a:xfrm>
          <a:prstGeom prst="rect">
            <a:avLst/>
          </a:prstGeom>
          <a:solidFill>
            <a:schemeClr val="bg1">
              <a:alpha val="86000"/>
            </a:schemeClr>
          </a:solid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Rectángulo 2"/>
          <p:cNvSpPr/>
          <p:nvPr/>
        </p:nvSpPr>
        <p:spPr>
          <a:xfrm>
            <a:off x="3011996" y="2839288"/>
            <a:ext cx="6096000" cy="1323439"/>
          </a:xfrm>
          <a:prstGeom prst="rect">
            <a:avLst/>
          </a:prstGeom>
        </p:spPr>
        <p:txBody>
          <a:bodyPr>
            <a:spAutoFit/>
          </a:bodyPr>
          <a:lstStyle/>
          <a:p>
            <a:pPr lvl="0" algn="ctr"/>
            <a:r>
              <a:rPr lang="es-MX" sz="4000" dirty="0" smtClean="0">
                <a:solidFill>
                  <a:prstClr val="black"/>
                </a:solidFill>
                <a:latin typeface="MADE Canvas" panose="02000903000000020004" pitchFamily="50" charset="0"/>
              </a:rPr>
              <a:t>INFORME </a:t>
            </a:r>
            <a:r>
              <a:rPr lang="es-MX" sz="4000" dirty="0">
                <a:solidFill>
                  <a:prstClr val="black"/>
                </a:solidFill>
                <a:latin typeface="MADE Canvas" panose="02000903000000020004" pitchFamily="50" charset="0"/>
              </a:rPr>
              <a:t>DE</a:t>
            </a:r>
            <a:br>
              <a:rPr lang="es-MX" sz="4000" dirty="0">
                <a:solidFill>
                  <a:prstClr val="black"/>
                </a:solidFill>
                <a:latin typeface="MADE Canvas" panose="02000903000000020004" pitchFamily="50" charset="0"/>
              </a:rPr>
            </a:br>
            <a:r>
              <a:rPr lang="es-MX" sz="4000" dirty="0">
                <a:solidFill>
                  <a:prstClr val="black"/>
                </a:solidFill>
                <a:latin typeface="MADE Canvas" panose="02000903000000020004" pitchFamily="50" charset="0"/>
              </a:rPr>
              <a:t>BRUNDTLAND</a:t>
            </a:r>
          </a:p>
        </p:txBody>
      </p:sp>
      <p:cxnSp>
        <p:nvCxnSpPr>
          <p:cNvPr id="4" name="Conector recto 3"/>
          <p:cNvCxnSpPr/>
          <p:nvPr/>
        </p:nvCxnSpPr>
        <p:spPr>
          <a:xfrm>
            <a:off x="1127448" y="4869160"/>
            <a:ext cx="0" cy="936104"/>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5" name="Conector recto 4"/>
          <p:cNvCxnSpPr/>
          <p:nvPr/>
        </p:nvCxnSpPr>
        <p:spPr>
          <a:xfrm flipH="1">
            <a:off x="1127448" y="5791279"/>
            <a:ext cx="1215752" cy="8384"/>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6" name="Conector recto 5"/>
          <p:cNvCxnSpPr/>
          <p:nvPr/>
        </p:nvCxnSpPr>
        <p:spPr>
          <a:xfrm flipH="1">
            <a:off x="9624392" y="1124744"/>
            <a:ext cx="1215752" cy="8384"/>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7" name="Conector recto 6"/>
          <p:cNvCxnSpPr/>
          <p:nvPr/>
        </p:nvCxnSpPr>
        <p:spPr>
          <a:xfrm>
            <a:off x="10840144" y="1133128"/>
            <a:ext cx="0" cy="936104"/>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272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7728" y="548680"/>
            <a:ext cx="8260965" cy="576065"/>
          </a:xfrm>
          <a:solidFill>
            <a:schemeClr val="accent5">
              <a:lumMod val="75000"/>
            </a:schemeClr>
          </a:solidFill>
          <a:ln>
            <a:solidFill>
              <a:schemeClr val="accent5">
                <a:lumMod val="75000"/>
              </a:schemeClr>
            </a:solidFill>
          </a:ln>
        </p:spPr>
        <p:txBody>
          <a:bodyPr>
            <a:normAutofit/>
          </a:bodyPr>
          <a:lstStyle/>
          <a:p>
            <a:r>
              <a:rPr lang="es-MX" sz="2400" dirty="0" smtClean="0">
                <a:solidFill>
                  <a:schemeClr val="bg1"/>
                </a:solidFill>
                <a:latin typeface="MADE Canvas" panose="02000903000000020004" pitchFamily="50" charset="0"/>
              </a:rPr>
              <a:t>11. PAZ, SEGURIDAD, DESARROLLO Y MEDIO AMBIENTE </a:t>
            </a:r>
            <a:endParaRPr lang="es-MX" sz="2400" dirty="0">
              <a:solidFill>
                <a:schemeClr val="bg1"/>
              </a:solidFill>
              <a:latin typeface="MADE Canvas" panose="02000903000000020004" pitchFamily="50" charset="0"/>
            </a:endParaRPr>
          </a:p>
        </p:txBody>
      </p:sp>
      <p:sp>
        <p:nvSpPr>
          <p:cNvPr id="3" name="Marcador de contenido 2"/>
          <p:cNvSpPr>
            <a:spLocks noGrp="1"/>
          </p:cNvSpPr>
          <p:nvPr>
            <p:ph idx="1"/>
          </p:nvPr>
        </p:nvSpPr>
        <p:spPr>
          <a:xfrm>
            <a:off x="6312024" y="1844824"/>
            <a:ext cx="4753744" cy="4351338"/>
          </a:xfrm>
        </p:spPr>
        <p:txBody>
          <a:bodyPr>
            <a:normAutofit/>
          </a:bodyPr>
          <a:lstStyle/>
          <a:p>
            <a:pPr marL="0" indent="0" algn="just">
              <a:buNone/>
            </a:pPr>
            <a:r>
              <a:rPr lang="es-MX" sz="1800" dirty="0">
                <a:latin typeface="Century Gothic" panose="020B0502020202020204" pitchFamily="34" charset="0"/>
              </a:rPr>
              <a:t>La presión </a:t>
            </a:r>
            <a:r>
              <a:rPr lang="es-MX" sz="1800" dirty="0" smtClean="0">
                <a:latin typeface="Century Gothic" panose="020B0502020202020204" pitchFamily="34" charset="0"/>
              </a:rPr>
              <a:t>ambiental  algunas veces es la </a:t>
            </a:r>
            <a:r>
              <a:rPr lang="es-MX" sz="1800" dirty="0">
                <a:latin typeface="Century Gothic" panose="020B0502020202020204" pitchFamily="34" charset="0"/>
              </a:rPr>
              <a:t>causa exclusiva de los grandes conflictos en el propio país o entre </a:t>
            </a:r>
            <a:r>
              <a:rPr lang="es-MX" sz="1800" dirty="0" smtClean="0">
                <a:latin typeface="Century Gothic" panose="020B0502020202020204" pitchFamily="34" charset="0"/>
              </a:rPr>
              <a:t>países. </a:t>
            </a:r>
          </a:p>
          <a:p>
            <a:pPr marL="0" indent="0" algn="just">
              <a:buNone/>
            </a:pPr>
            <a:r>
              <a:rPr lang="es-MX" sz="1800" dirty="0">
                <a:latin typeface="Century Gothic" panose="020B0502020202020204" pitchFamily="34" charset="0"/>
              </a:rPr>
              <a:t>Las guerras han obligado siempre a las poblaciones a dejar </a:t>
            </a:r>
            <a:r>
              <a:rPr lang="es-MX" sz="1800" dirty="0" smtClean="0">
                <a:latin typeface="Century Gothic" panose="020B0502020202020204" pitchFamily="34" charset="0"/>
              </a:rPr>
              <a:t>su </a:t>
            </a:r>
            <a:r>
              <a:rPr lang="es-MX" sz="1800" dirty="0">
                <a:latin typeface="Century Gothic" panose="020B0502020202020204" pitchFamily="34" charset="0"/>
              </a:rPr>
              <a:t>hogares y sus tierras para convertirse en </a:t>
            </a:r>
            <a:r>
              <a:rPr lang="es-MX" sz="1800" dirty="0" smtClean="0">
                <a:latin typeface="Century Gothic" panose="020B0502020202020204" pitchFamily="34" charset="0"/>
              </a:rPr>
              <a:t>refugiados.</a:t>
            </a:r>
          </a:p>
          <a:p>
            <a:pPr marL="0" indent="0" algn="just">
              <a:buNone/>
            </a:pPr>
            <a:r>
              <a:rPr lang="es-MX" sz="1800" dirty="0" smtClean="0">
                <a:latin typeface="Century Gothic" panose="020B0502020202020204" pitchFamily="34" charset="0"/>
              </a:rPr>
              <a:t>Los conflictos podrían ser no solo causa de amenazas políticas y militares, también a raíz de la degradación ecológica y del acaparamiento de opciones desarrollo. </a:t>
            </a:r>
            <a:endParaRPr lang="es-MX" sz="1800" dirty="0">
              <a:latin typeface="Century Gothic" panose="020B0502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53780"/>
          <a:stretch/>
        </p:blipFill>
        <p:spPr>
          <a:xfrm>
            <a:off x="623392" y="1340768"/>
            <a:ext cx="2499898" cy="3168352"/>
          </a:xfrm>
          <a:prstGeom prst="parallelogram">
            <a:avLst/>
          </a:prstGeom>
        </p:spPr>
      </p:pic>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57560"/>
          <a:stretch/>
        </p:blipFill>
        <p:spPr>
          <a:xfrm>
            <a:off x="2223189" y="3042695"/>
            <a:ext cx="2494467" cy="3147711"/>
          </a:xfrm>
          <a:prstGeom prst="parallelogram">
            <a:avLst/>
          </a:prstGeom>
        </p:spPr>
      </p:pic>
      <p:cxnSp>
        <p:nvCxnSpPr>
          <p:cNvPr id="9" name="Conector recto 8"/>
          <p:cNvCxnSpPr/>
          <p:nvPr/>
        </p:nvCxnSpPr>
        <p:spPr>
          <a:xfrm flipH="1">
            <a:off x="2979274" y="1556792"/>
            <a:ext cx="288032" cy="1368152"/>
          </a:xfrm>
          <a:prstGeom prst="line">
            <a:avLst/>
          </a:prstGeom>
          <a:ln w="38100">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1" name="Conector recto 10"/>
          <p:cNvCxnSpPr/>
          <p:nvPr/>
        </p:nvCxnSpPr>
        <p:spPr>
          <a:xfrm flipH="1">
            <a:off x="2079173" y="4602949"/>
            <a:ext cx="288032" cy="1368152"/>
          </a:xfrm>
          <a:prstGeom prst="line">
            <a:avLst/>
          </a:prstGeom>
          <a:ln w="38100">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2" name="Conector recto 11"/>
          <p:cNvCxnSpPr/>
          <p:nvPr/>
        </p:nvCxnSpPr>
        <p:spPr>
          <a:xfrm flipH="1">
            <a:off x="2979274" y="2884500"/>
            <a:ext cx="1513975" cy="34649"/>
          </a:xfrm>
          <a:prstGeom prst="line">
            <a:avLst/>
          </a:prstGeom>
          <a:ln w="38100">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4" name="Conector recto 13"/>
          <p:cNvCxnSpPr/>
          <p:nvPr/>
        </p:nvCxnSpPr>
        <p:spPr>
          <a:xfrm flipH="1">
            <a:off x="858601" y="4632616"/>
            <a:ext cx="1513975" cy="34649"/>
          </a:xfrm>
          <a:prstGeom prst="line">
            <a:avLst/>
          </a:prstGeom>
          <a:ln w="38100">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35538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47928" y="2368904"/>
            <a:ext cx="5761856" cy="3904870"/>
          </a:xfrm>
        </p:spPr>
        <p:txBody>
          <a:bodyPr>
            <a:normAutofit/>
          </a:bodyPr>
          <a:lstStyle/>
          <a:p>
            <a:pPr algn="just">
              <a:buFont typeface="Wingdings" panose="05000000000000000000" pitchFamily="2" charset="2"/>
              <a:buChar char="§"/>
            </a:pPr>
            <a:r>
              <a:rPr lang="es-MX" sz="2000" dirty="0">
                <a:latin typeface="Century Gothic" panose="020B0502020202020204" pitchFamily="34" charset="0"/>
              </a:rPr>
              <a:t>La protección del medio ambiente y el desarrollo duradero deben formar parte integrante de los mandatos de todos los órganos de los </a:t>
            </a:r>
            <a:r>
              <a:rPr lang="es-MX" sz="2000" dirty="0" smtClean="0">
                <a:latin typeface="Century Gothic" panose="020B0502020202020204" pitchFamily="34" charset="0"/>
              </a:rPr>
              <a:t>gobiernos, de </a:t>
            </a:r>
            <a:r>
              <a:rPr lang="es-MX" sz="2000" dirty="0">
                <a:latin typeface="Century Gothic" panose="020B0502020202020204" pitchFamily="34" charset="0"/>
              </a:rPr>
              <a:t>las organizaciones internacionales y de las principales instituciones del sector privado. </a:t>
            </a:r>
            <a:endParaRPr lang="es-MX" sz="2000" dirty="0" smtClean="0">
              <a:latin typeface="Century Gothic" panose="020B0502020202020204" pitchFamily="34" charset="0"/>
            </a:endParaRPr>
          </a:p>
          <a:p>
            <a:pPr algn="just">
              <a:buFont typeface="Wingdings" panose="05000000000000000000" pitchFamily="2" charset="2"/>
              <a:buChar char="§"/>
            </a:pPr>
            <a:r>
              <a:rPr lang="es-MX" sz="2000" dirty="0" smtClean="0">
                <a:latin typeface="Century Gothic" panose="020B0502020202020204" pitchFamily="34" charset="0"/>
              </a:rPr>
              <a:t>Hay </a:t>
            </a:r>
            <a:r>
              <a:rPr lang="es-MX" sz="2000" dirty="0">
                <a:latin typeface="Century Gothic" panose="020B0502020202020204" pitchFamily="34" charset="0"/>
              </a:rPr>
              <a:t>que hacer que estos órganos </a:t>
            </a:r>
            <a:r>
              <a:rPr lang="es-MX" sz="2000" dirty="0" smtClean="0">
                <a:latin typeface="Century Gothic" panose="020B0502020202020204" pitchFamily="34" charset="0"/>
              </a:rPr>
              <a:t>s</a:t>
            </a:r>
            <a:r>
              <a:rPr lang="es-MX" sz="2000" dirty="0">
                <a:latin typeface="Century Gothic" panose="020B0502020202020204" pitchFamily="34" charset="0"/>
              </a:rPr>
              <a:t>e</a:t>
            </a:r>
            <a:r>
              <a:rPr lang="es-MX" sz="2000" dirty="0" smtClean="0">
                <a:latin typeface="Century Gothic" panose="020B0502020202020204" pitchFamily="34" charset="0"/>
              </a:rPr>
              <a:t> </a:t>
            </a:r>
            <a:r>
              <a:rPr lang="es-MX" sz="2000" dirty="0">
                <a:latin typeface="Century Gothic" panose="020B0502020202020204" pitchFamily="34" charset="0"/>
              </a:rPr>
              <a:t>encarguen y responsabilicen de lograr que sus políticas, programas y presupuestos estimulen y apoyen las actividades que son </a:t>
            </a:r>
            <a:r>
              <a:rPr lang="es-MX" sz="2000" dirty="0" smtClean="0">
                <a:latin typeface="Century Gothic" panose="020B0502020202020204" pitchFamily="34" charset="0"/>
              </a:rPr>
              <a:t>económica </a:t>
            </a:r>
            <a:r>
              <a:rPr lang="es-MX" sz="2000" dirty="0">
                <a:latin typeface="Century Gothic" panose="020B0502020202020204" pitchFamily="34" charset="0"/>
              </a:rPr>
              <a:t>y </a:t>
            </a:r>
            <a:r>
              <a:rPr lang="es-MX" sz="2000" dirty="0" smtClean="0">
                <a:latin typeface="Century Gothic" panose="020B0502020202020204" pitchFamily="34" charset="0"/>
              </a:rPr>
              <a:t>ecológicamente </a:t>
            </a:r>
            <a:r>
              <a:rPr lang="es-MX" sz="2000" dirty="0">
                <a:latin typeface="Century Gothic" panose="020B0502020202020204" pitchFamily="34" charset="0"/>
              </a:rPr>
              <a:t>aceptables tanto a corto como a largo plazo.</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71" y="-14262"/>
            <a:ext cx="5114619" cy="6858000"/>
          </a:xfrm>
          <a:prstGeom prst="rect">
            <a:avLst/>
          </a:prstGeom>
        </p:spPr>
      </p:pic>
      <p:sp>
        <p:nvSpPr>
          <p:cNvPr id="5" name="Rectángulo 4"/>
          <p:cNvSpPr/>
          <p:nvPr/>
        </p:nvSpPr>
        <p:spPr>
          <a:xfrm>
            <a:off x="3575720" y="526689"/>
            <a:ext cx="6984776" cy="1303572"/>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3899148" y="504698"/>
            <a:ext cx="6337920" cy="1325563"/>
          </a:xfrm>
        </p:spPr>
        <p:txBody>
          <a:bodyPr>
            <a:normAutofit/>
          </a:bodyPr>
          <a:lstStyle/>
          <a:p>
            <a:r>
              <a:rPr lang="es-MX" sz="2000" dirty="0" smtClean="0">
                <a:solidFill>
                  <a:schemeClr val="bg1"/>
                </a:solidFill>
                <a:latin typeface="MADE Canvas" panose="02000903000000020004" pitchFamily="50" charset="0"/>
              </a:rPr>
              <a:t>12. HACIA LA ACCION COMUN: PROPUESTAS PARA EL CAMBIO EN LAS INSTITUCIONES Y LAS LEYES</a:t>
            </a:r>
            <a:r>
              <a:rPr lang="es-MX" sz="2000" dirty="0" smtClean="0">
                <a:latin typeface="MADE Canvas" panose="02000903000000020004" pitchFamily="50" charset="0"/>
              </a:rPr>
              <a:t>. </a:t>
            </a:r>
            <a:endParaRPr lang="es-MX" sz="2000" dirty="0">
              <a:latin typeface="MADE Canvas" panose="02000903000000020004" pitchFamily="50" charset="0"/>
            </a:endParaRPr>
          </a:p>
        </p:txBody>
      </p:sp>
    </p:spTree>
    <p:extLst>
      <p:ext uri="{BB962C8B-B14F-4D97-AF65-F5344CB8AC3E}">
        <p14:creationId xmlns:p14="http://schemas.microsoft.com/office/powerpoint/2010/main" val="27062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1" y="0"/>
            <a:ext cx="5149474" cy="6858000"/>
          </a:xfrm>
          <a:prstGeom prst="rect">
            <a:avLst/>
          </a:prstGeom>
        </p:spPr>
      </p:pic>
      <p:sp>
        <p:nvSpPr>
          <p:cNvPr id="3" name="Rectángulo 2"/>
          <p:cNvSpPr/>
          <p:nvPr/>
        </p:nvSpPr>
        <p:spPr>
          <a:xfrm>
            <a:off x="2351584" y="0"/>
            <a:ext cx="4824536" cy="68580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555776" y="1674674"/>
            <a:ext cx="4416152" cy="1754326"/>
          </a:xfrm>
          <a:prstGeom prst="rect">
            <a:avLst/>
          </a:prstGeom>
        </p:spPr>
        <p:txBody>
          <a:bodyPr wrap="square">
            <a:spAutoFit/>
          </a:bodyPr>
          <a:lstStyle/>
          <a:p>
            <a:pPr algn="just"/>
            <a:r>
              <a:rPr lang="es-MX" dirty="0">
                <a:solidFill>
                  <a:schemeClr val="bg1"/>
                </a:solidFill>
                <a:latin typeface="Century Gothic" panose="020B0502020202020204" pitchFamily="34" charset="0"/>
              </a:rPr>
              <a:t>El libro “Nuestro Futuro Común” (nombre original del Informe </a:t>
            </a:r>
            <a:r>
              <a:rPr lang="es-MX" dirty="0" err="1">
                <a:solidFill>
                  <a:schemeClr val="bg1"/>
                </a:solidFill>
                <a:latin typeface="Century Gothic" panose="020B0502020202020204" pitchFamily="34" charset="0"/>
              </a:rPr>
              <a:t>Brundtland</a:t>
            </a:r>
            <a:r>
              <a:rPr lang="es-MX" dirty="0">
                <a:solidFill>
                  <a:schemeClr val="bg1"/>
                </a:solidFill>
                <a:latin typeface="Century Gothic" panose="020B0502020202020204" pitchFamily="34" charset="0"/>
              </a:rPr>
              <a:t>) fue el primer intento de eliminar la confrontación entre desarrollo y sostenibilidad</a:t>
            </a:r>
            <a:r>
              <a:rPr lang="es-MX" dirty="0" smtClean="0">
                <a:solidFill>
                  <a:schemeClr val="bg1"/>
                </a:solidFill>
                <a:latin typeface="Century Gothic" panose="020B0502020202020204" pitchFamily="34" charset="0"/>
              </a:rPr>
              <a:t>.</a:t>
            </a:r>
          </a:p>
          <a:p>
            <a:pPr algn="just"/>
            <a:endParaRPr lang="es-MX" dirty="0">
              <a:solidFill>
                <a:schemeClr val="bg1"/>
              </a:solidFill>
              <a:latin typeface="Century Gothic" panose="020B0502020202020204" pitchFamily="34" charset="0"/>
            </a:endParaRPr>
          </a:p>
        </p:txBody>
      </p:sp>
      <p:sp>
        <p:nvSpPr>
          <p:cNvPr id="6" name="Rectángulo 5"/>
          <p:cNvSpPr/>
          <p:nvPr/>
        </p:nvSpPr>
        <p:spPr>
          <a:xfrm>
            <a:off x="2422568" y="3645024"/>
            <a:ext cx="4682567" cy="1754326"/>
          </a:xfrm>
          <a:prstGeom prst="rect">
            <a:avLst/>
          </a:prstGeom>
        </p:spPr>
        <p:txBody>
          <a:bodyPr wrap="square">
            <a:spAutoFit/>
          </a:bodyPr>
          <a:lstStyle/>
          <a:p>
            <a:pPr algn="just"/>
            <a:r>
              <a:rPr lang="es-MX" dirty="0">
                <a:solidFill>
                  <a:schemeClr val="bg1"/>
                </a:solidFill>
                <a:latin typeface="Century Gothic" panose="020B0502020202020204" pitchFamily="34" charset="0"/>
              </a:rPr>
              <a:t>Presentado en 1987 por la Comisión Mundial Para el Medio Ambiente y el Desarrollo de la ONU, encabezada por la doctora noruega Gro Harlem </a:t>
            </a:r>
            <a:r>
              <a:rPr lang="es-MX" dirty="0" err="1">
                <a:solidFill>
                  <a:schemeClr val="bg1"/>
                </a:solidFill>
                <a:latin typeface="Century Gothic" panose="020B0502020202020204" pitchFamily="34" charset="0"/>
              </a:rPr>
              <a:t>Brundtland</a:t>
            </a:r>
            <a:r>
              <a:rPr lang="es-MX" dirty="0">
                <a:solidFill>
                  <a:schemeClr val="bg1"/>
                </a:solidFill>
                <a:latin typeface="Century Gothic" panose="020B0502020202020204" pitchFamily="34" charset="0"/>
              </a:rPr>
              <a:t> entonces primera ministra de Noruega.</a:t>
            </a:r>
          </a:p>
        </p:txBody>
      </p:sp>
      <p:pic>
        <p:nvPicPr>
          <p:cNvPr id="1028" name="Picture 4" descr="Resultado de imagen para gro har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0" y="1484784"/>
            <a:ext cx="2304256"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8328248" y="1268760"/>
            <a:ext cx="2808312" cy="3888432"/>
          </a:xfrm>
          <a:prstGeom prst="rect">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cxnSp>
        <p:nvCxnSpPr>
          <p:cNvPr id="10" name="Conector recto 9"/>
          <p:cNvCxnSpPr/>
          <p:nvPr/>
        </p:nvCxnSpPr>
        <p:spPr>
          <a:xfrm flipV="1">
            <a:off x="10560496" y="4437112"/>
            <a:ext cx="864096" cy="96223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V="1">
            <a:off x="8040216" y="1080852"/>
            <a:ext cx="864096" cy="96223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496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ángulo 5"/>
          <p:cNvSpPr/>
          <p:nvPr/>
        </p:nvSpPr>
        <p:spPr>
          <a:xfrm>
            <a:off x="4871864" y="404664"/>
            <a:ext cx="6912768" cy="6048672"/>
          </a:xfrm>
          <a:prstGeom prst="rect">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200" y="0"/>
            <a:ext cx="10058400" cy="6858000"/>
          </a:xfrm>
          <a:prstGeom prst="rect">
            <a:avLst/>
          </a:prstGeom>
        </p:spPr>
      </p:pic>
      <p:sp>
        <p:nvSpPr>
          <p:cNvPr id="2" name="Marcador de contenido 2"/>
          <p:cNvSpPr txBox="1">
            <a:spLocks/>
          </p:cNvSpPr>
          <p:nvPr/>
        </p:nvSpPr>
        <p:spPr>
          <a:xfrm>
            <a:off x="5533316" y="2564904"/>
            <a:ext cx="6120680" cy="2592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s-MX" sz="2000" dirty="0" smtClean="0">
                <a:latin typeface="Century Gothic" panose="020B0502020202020204" pitchFamily="34" charset="0"/>
              </a:rPr>
              <a:t>El propósito de este informe fue encontrar medios prácticos para revertir los problemas ambientales y de desarrollo del mundo.</a:t>
            </a:r>
          </a:p>
          <a:p>
            <a:pPr algn="just">
              <a:buFont typeface="Wingdings" panose="05000000000000000000" pitchFamily="2" charset="2"/>
              <a:buChar char="q"/>
            </a:pPr>
            <a:r>
              <a:rPr lang="es-MX" sz="2000" dirty="0" smtClean="0">
                <a:latin typeface="Century Gothic" panose="020B0502020202020204" pitchFamily="34" charset="0"/>
              </a:rPr>
              <a:t> Para lograrlo destinaron tres años a audiencias públicas y recibieron más de 500 comentarios escritos, que fueron analizados por científicos y políticos provenientes de 21 países y distintas ideologías.</a:t>
            </a:r>
            <a:endParaRPr lang="es-MX" sz="2000" dirty="0">
              <a:latin typeface="Century Gothic" panose="020B0502020202020204" pitchFamily="34" charset="0"/>
            </a:endParaRPr>
          </a:p>
        </p:txBody>
      </p:sp>
      <p:sp>
        <p:nvSpPr>
          <p:cNvPr id="5" name="Rectángulo 4"/>
          <p:cNvSpPr/>
          <p:nvPr/>
        </p:nvSpPr>
        <p:spPr>
          <a:xfrm>
            <a:off x="2073281" y="732235"/>
            <a:ext cx="6732748" cy="86409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Título 1"/>
          <p:cNvSpPr txBox="1">
            <a:spLocks/>
          </p:cNvSpPr>
          <p:nvPr/>
        </p:nvSpPr>
        <p:spPr>
          <a:xfrm>
            <a:off x="1631408" y="764704"/>
            <a:ext cx="7778080" cy="8316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dirty="0" smtClean="0">
                <a:latin typeface="MADE Canvas" panose="02000903000000020004" pitchFamily="50" charset="0"/>
              </a:rPr>
              <a:t>PROPÓSITO PRINCIPAL</a:t>
            </a:r>
            <a:endParaRPr lang="es-MX" sz="4000" dirty="0">
              <a:latin typeface="MADE Canvas" panose="02000903000000020004" pitchFamily="50" charset="0"/>
            </a:endParaRPr>
          </a:p>
        </p:txBody>
      </p:sp>
    </p:spTree>
    <p:extLst>
      <p:ext uri="{BB962C8B-B14F-4D97-AF65-F5344CB8AC3E}">
        <p14:creationId xmlns:p14="http://schemas.microsoft.com/office/powerpoint/2010/main" val="368216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810348" y="1921147"/>
            <a:ext cx="5712296" cy="4314001"/>
          </a:xfrm>
          <a:prstGeom prst="rect">
            <a:avLst/>
          </a:prstGeom>
        </p:spPr>
        <p:txBody>
          <a:bodyPr wrap="square">
            <a:spAutoFit/>
          </a:bodyPr>
          <a:lstStyle/>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Llevar a cabo dos tipos de restricciones:</a:t>
            </a:r>
          </a:p>
          <a:p>
            <a:pPr marL="914400" marR="0" lvl="1" indent="-457200" defTabSz="91440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Ecológicas.</a:t>
            </a:r>
          </a:p>
          <a:p>
            <a:pPr marL="914400" marR="0" lvl="1" indent="-457200" defTabSz="91440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Morales.</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Crecimiento económico.</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Control demográfico.</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No poner en peligro los sistemas naturales que sostienen la vida en la Tierra.</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La conservación de los ecosistemas.</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El uso de los recursos no renovables debe ser lo más eficiente posible.</a:t>
            </a:r>
          </a:p>
          <a:p>
            <a:pPr marL="457200" marR="0" lvl="0" indent="-457200" defTabSz="91440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s-MX" sz="2000" b="0" i="0" u="none" strike="noStrike" kern="0" cap="none" spc="0" normalizeH="0" baseline="0" noProof="0" dirty="0" smtClean="0">
                <a:ln>
                  <a:noFill/>
                </a:ln>
                <a:solidFill>
                  <a:prstClr val="black"/>
                </a:solidFill>
                <a:effectLst/>
                <a:uLnTx/>
                <a:uFillTx/>
                <a:latin typeface="Century Gothic" panose="020B0502020202020204" pitchFamily="34" charset="0"/>
              </a:rPr>
              <a:t>Cuidar el planeta y sus alrededores.</a:t>
            </a:r>
            <a:endParaRPr kumimoji="0" lang="es-MX" sz="2000" b="0"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9" name="Rectángulo 8"/>
          <p:cNvSpPr/>
          <p:nvPr/>
        </p:nvSpPr>
        <p:spPr>
          <a:xfrm>
            <a:off x="479376" y="476672"/>
            <a:ext cx="6912768" cy="5898177"/>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80" y="0"/>
            <a:ext cx="10058400" cy="6858000"/>
          </a:xfrm>
          <a:prstGeom prst="rect">
            <a:avLst/>
          </a:prstGeom>
        </p:spPr>
      </p:pic>
      <p:sp>
        <p:nvSpPr>
          <p:cNvPr id="7" name="Rectángulo 6"/>
          <p:cNvSpPr/>
          <p:nvPr/>
        </p:nvSpPr>
        <p:spPr>
          <a:xfrm>
            <a:off x="4468343" y="836712"/>
            <a:ext cx="4022719" cy="86409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4956368" y="934345"/>
            <a:ext cx="3046668" cy="707886"/>
          </a:xfrm>
          <a:prstGeom prst="rect">
            <a:avLst/>
          </a:prstGeom>
        </p:spPr>
        <p:txBody>
          <a:bodyPr wrap="none">
            <a:spAutoFit/>
          </a:bodyPr>
          <a:lstStyle/>
          <a:p>
            <a:r>
              <a:rPr lang="es-MX" sz="4000" dirty="0" smtClean="0">
                <a:latin typeface="MADE Canvas" panose="02000903000000020004" pitchFamily="50" charset="0"/>
              </a:rPr>
              <a:t>OBJETIVOS</a:t>
            </a:r>
            <a:endParaRPr lang="es-MX" sz="4000" dirty="0">
              <a:latin typeface="MADE Canvas" panose="02000903000000020004" pitchFamily="50" charset="0"/>
            </a:endParaRPr>
          </a:p>
        </p:txBody>
      </p:sp>
    </p:spTree>
    <p:extLst>
      <p:ext uri="{BB962C8B-B14F-4D97-AF65-F5344CB8AC3E}">
        <p14:creationId xmlns:p14="http://schemas.microsoft.com/office/powerpoint/2010/main" val="2414157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11424" y="2204864"/>
            <a:ext cx="6096000" cy="2554545"/>
          </a:xfrm>
          <a:prstGeom prst="rect">
            <a:avLst/>
          </a:prstGeom>
        </p:spPr>
        <p:txBody>
          <a:bodyPr>
            <a:spAutoFit/>
          </a:bodyPr>
          <a:lstStyle/>
          <a:p>
            <a:r>
              <a:rPr lang="es-MX" sz="3200" dirty="0">
                <a:solidFill>
                  <a:schemeClr val="accent5">
                    <a:lumMod val="75000"/>
                  </a:schemeClr>
                </a:solidFill>
                <a:latin typeface="MADE Canvas" panose="02000903000000020004" pitchFamily="50" charset="0"/>
              </a:rPr>
              <a:t>De una Tierra un Mundo: </a:t>
            </a:r>
            <a:r>
              <a:rPr lang="es-MX" sz="3200" dirty="0">
                <a:latin typeface="MADE Canvas" panose="02000903000000020004" pitchFamily="50" charset="0"/>
              </a:rPr>
              <a:t>Recapitulación de la Comisión Mundial sobre el Medio Ambiente y el Desarrollo.</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40939"/>
          <a:stretch/>
        </p:blipFill>
        <p:spPr>
          <a:xfrm>
            <a:off x="6888088" y="0"/>
            <a:ext cx="5940624" cy="6858000"/>
          </a:xfrm>
          <a:prstGeom prst="rect">
            <a:avLst/>
          </a:prstGeom>
        </p:spPr>
      </p:pic>
      <p:cxnSp>
        <p:nvCxnSpPr>
          <p:cNvPr id="5" name="Conector recto 4"/>
          <p:cNvCxnSpPr/>
          <p:nvPr/>
        </p:nvCxnSpPr>
        <p:spPr>
          <a:xfrm flipV="1">
            <a:off x="6764407" y="-208255"/>
            <a:ext cx="5308257" cy="38411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6758574" y="2607826"/>
            <a:ext cx="6070138" cy="43342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5735960" y="332656"/>
            <a:ext cx="880275" cy="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 name="Conector recto 12"/>
          <p:cNvCxnSpPr/>
          <p:nvPr/>
        </p:nvCxnSpPr>
        <p:spPr>
          <a:xfrm flipH="1">
            <a:off x="471286" y="6453336"/>
            <a:ext cx="880275" cy="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Conector recto 13"/>
          <p:cNvCxnSpPr/>
          <p:nvPr/>
        </p:nvCxnSpPr>
        <p:spPr>
          <a:xfrm>
            <a:off x="6601566" y="332656"/>
            <a:ext cx="14669" cy="72008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 name="Conector recto 15"/>
          <p:cNvCxnSpPr/>
          <p:nvPr/>
        </p:nvCxnSpPr>
        <p:spPr>
          <a:xfrm>
            <a:off x="471286" y="5733256"/>
            <a:ext cx="14669" cy="720080"/>
          </a:xfrm>
          <a:prstGeom prst="line">
            <a:avLst/>
          </a:prstGeom>
          <a:ln>
            <a:solidFill>
              <a:schemeClr val="accent5">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9274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0000" b="-10000"/>
          </a:stretch>
        </a:blipFill>
        <a:effectLst/>
      </p:bgPr>
    </p:bg>
    <p:spTree>
      <p:nvGrpSpPr>
        <p:cNvPr id="1" name=""/>
        <p:cNvGrpSpPr/>
        <p:nvPr/>
      </p:nvGrpSpPr>
      <p:grpSpPr>
        <a:xfrm>
          <a:off x="0" y="0"/>
          <a:ext cx="0" cy="0"/>
          <a:chOff x="0" y="0"/>
          <a:chExt cx="0" cy="0"/>
        </a:xfrm>
      </p:grpSpPr>
      <p:sp>
        <p:nvSpPr>
          <p:cNvPr id="3" name="Rectángulo 2"/>
          <p:cNvSpPr/>
          <p:nvPr/>
        </p:nvSpPr>
        <p:spPr>
          <a:xfrm>
            <a:off x="0" y="2996952"/>
            <a:ext cx="1219200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ipse 3"/>
          <p:cNvSpPr/>
          <p:nvPr/>
        </p:nvSpPr>
        <p:spPr>
          <a:xfrm>
            <a:off x="3899756" y="1556792"/>
            <a:ext cx="4392488" cy="41044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3745035" y="3595709"/>
            <a:ext cx="4701928" cy="461665"/>
          </a:xfrm>
          <a:prstGeom prst="rect">
            <a:avLst/>
          </a:prstGeom>
        </p:spPr>
        <p:txBody>
          <a:bodyPr wrap="none">
            <a:spAutoFit/>
          </a:bodyPr>
          <a:lstStyle/>
          <a:p>
            <a:r>
              <a:rPr lang="es-MX" sz="2400" dirty="0">
                <a:latin typeface="Century Gothic" panose="020B0502020202020204" pitchFamily="34" charset="0"/>
              </a:rPr>
              <a:t>PREOCUPACIONES COMUNES </a:t>
            </a:r>
          </a:p>
        </p:txBody>
      </p:sp>
      <p:sp>
        <p:nvSpPr>
          <p:cNvPr id="6" name="Rectángulo 5"/>
          <p:cNvSpPr/>
          <p:nvPr/>
        </p:nvSpPr>
        <p:spPr>
          <a:xfrm>
            <a:off x="4815552" y="2600998"/>
            <a:ext cx="2560894" cy="830997"/>
          </a:xfrm>
          <a:prstGeom prst="rect">
            <a:avLst/>
          </a:prstGeom>
        </p:spPr>
        <p:txBody>
          <a:bodyPr wrap="none">
            <a:spAutoFit/>
          </a:bodyPr>
          <a:lstStyle/>
          <a:p>
            <a:r>
              <a:rPr lang="es-MX" sz="4800" dirty="0" smtClean="0">
                <a:latin typeface="MADE Canvas" panose="02000903000000020004" pitchFamily="50" charset="0"/>
              </a:rPr>
              <a:t>PARTE 1 </a:t>
            </a:r>
            <a:endParaRPr lang="es-MX" sz="4800" dirty="0">
              <a:latin typeface="MADE Canvas" panose="02000903000000020004" pitchFamily="50" charset="0"/>
            </a:endParaRPr>
          </a:p>
        </p:txBody>
      </p:sp>
    </p:spTree>
    <p:extLst>
      <p:ext uri="{BB962C8B-B14F-4D97-AF65-F5344CB8AC3E}">
        <p14:creationId xmlns:p14="http://schemas.microsoft.com/office/powerpoint/2010/main" val="264601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ángulo 6"/>
          <p:cNvSpPr/>
          <p:nvPr/>
        </p:nvSpPr>
        <p:spPr>
          <a:xfrm>
            <a:off x="263352" y="179895"/>
            <a:ext cx="5191983" cy="70829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438128" y="272433"/>
            <a:ext cx="5017207" cy="523220"/>
          </a:xfrm>
          <a:prstGeom prst="rect">
            <a:avLst/>
          </a:prstGeom>
        </p:spPr>
        <p:txBody>
          <a:bodyPr wrap="none">
            <a:spAutoFit/>
          </a:bodyPr>
          <a:lstStyle/>
          <a:p>
            <a:r>
              <a:rPr lang="es-MX" sz="2800" dirty="0">
                <a:latin typeface="MADE Canvas" panose="02000903000000020004" pitchFamily="50" charset="0"/>
              </a:rPr>
              <a:t>1. UN FUTURO </a:t>
            </a:r>
            <a:r>
              <a:rPr lang="es-MX" sz="2800" dirty="0" smtClean="0">
                <a:latin typeface="MADE Canvas" panose="02000903000000020004" pitchFamily="50" charset="0"/>
              </a:rPr>
              <a:t>AMENAZADO </a:t>
            </a:r>
            <a:endParaRPr lang="es-MX" sz="2800" dirty="0">
              <a:latin typeface="MADE Canvas" panose="02000903000000020004" pitchFamily="50" charset="0"/>
            </a:endParaRPr>
          </a:p>
        </p:txBody>
      </p:sp>
      <p:sp>
        <p:nvSpPr>
          <p:cNvPr id="3" name="Marcador de contenido 2"/>
          <p:cNvSpPr txBox="1">
            <a:spLocks/>
          </p:cNvSpPr>
          <p:nvPr/>
        </p:nvSpPr>
        <p:spPr>
          <a:xfrm>
            <a:off x="7893984" y="3789040"/>
            <a:ext cx="3932721" cy="215844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2000" dirty="0" smtClean="0">
                <a:latin typeface="Century Gothic" panose="020B0502020202020204" pitchFamily="34" charset="0"/>
              </a:rPr>
              <a:t>Las dificultades ambientales a las que nos enfrentamos no son nuevas, la diferencia es que de unos pocos años para acá comenzamos a restarles atención y a preocuparnos por ello. </a:t>
            </a:r>
            <a:endParaRPr lang="es-MX" sz="2000" dirty="0">
              <a:latin typeface="Century Gothic" panose="020B0502020202020204" pitchFamily="34" charset="0"/>
            </a:endParaRPr>
          </a:p>
        </p:txBody>
      </p:sp>
      <p:sp>
        <p:nvSpPr>
          <p:cNvPr id="4" name="Rectángulo 3"/>
          <p:cNvSpPr/>
          <p:nvPr/>
        </p:nvSpPr>
        <p:spPr>
          <a:xfrm>
            <a:off x="710296" y="1626854"/>
            <a:ext cx="4575548" cy="2031325"/>
          </a:xfrm>
          <a:prstGeom prst="rect">
            <a:avLst/>
          </a:prstGeom>
        </p:spPr>
        <p:txBody>
          <a:bodyPr wrap="square">
            <a:spAutoFit/>
          </a:bodyPr>
          <a:lstStyle/>
          <a:p>
            <a:pPr algn="just"/>
            <a:r>
              <a:rPr lang="es-MX" dirty="0">
                <a:latin typeface="Century Gothic" panose="020B0502020202020204" pitchFamily="34" charset="0"/>
              </a:rPr>
              <a:t>Los pobres, los hambrientos con frecuencia destruyen su medio ambiente inmediato a fin de poder sobrevivir: Talan los bosques; su ganado pasta con exceso las praderas; explotan demasiado las tierras marginales.</a:t>
            </a:r>
          </a:p>
        </p:txBody>
      </p:sp>
      <p:sp>
        <p:nvSpPr>
          <p:cNvPr id="5" name="Rectángulo 4"/>
          <p:cNvSpPr/>
          <p:nvPr/>
        </p:nvSpPr>
        <p:spPr>
          <a:xfrm>
            <a:off x="7984777" y="888190"/>
            <a:ext cx="3600400" cy="1477328"/>
          </a:xfrm>
          <a:prstGeom prst="rect">
            <a:avLst/>
          </a:prstGeom>
        </p:spPr>
        <p:txBody>
          <a:bodyPr wrap="square">
            <a:spAutoFit/>
          </a:bodyPr>
          <a:lstStyle/>
          <a:p>
            <a:pPr algn="just"/>
            <a:r>
              <a:rPr lang="es-MX" dirty="0">
                <a:latin typeface="Century Gothic" panose="020B0502020202020204" pitchFamily="34" charset="0"/>
              </a:rPr>
              <a:t>El efecto acumulativo de estos cambios está tan extendido que han convertido a la misma pobreza en una importante calamidad global.</a:t>
            </a:r>
          </a:p>
        </p:txBody>
      </p:sp>
      <p:sp>
        <p:nvSpPr>
          <p:cNvPr id="6" name="Rectángulo 5"/>
          <p:cNvSpPr/>
          <p:nvPr/>
        </p:nvSpPr>
        <p:spPr>
          <a:xfrm>
            <a:off x="561007" y="4378664"/>
            <a:ext cx="4644853" cy="1477328"/>
          </a:xfrm>
          <a:prstGeom prst="rect">
            <a:avLst/>
          </a:prstGeom>
        </p:spPr>
        <p:txBody>
          <a:bodyPr wrap="square">
            <a:spAutoFit/>
          </a:bodyPr>
          <a:lstStyle/>
          <a:p>
            <a:pPr algn="just"/>
            <a:r>
              <a:rPr lang="es-MX" dirty="0">
                <a:latin typeface="Century Gothic" panose="020B0502020202020204" pitchFamily="34" charset="0"/>
              </a:rPr>
              <a:t> Por otra parte, donde el crecimiento económico ha producid mejoras en los niveles de vida, algunas veces se ha conseguido en una forma que es perjudicial a más largo plazo. </a:t>
            </a:r>
          </a:p>
        </p:txBody>
      </p:sp>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33871" r="39830"/>
          <a:stretch/>
        </p:blipFill>
        <p:spPr>
          <a:xfrm>
            <a:off x="5866314" y="-261206"/>
            <a:ext cx="1296145" cy="7119206"/>
          </a:xfrm>
          <a:prstGeom prst="rect">
            <a:avLst/>
          </a:prstGeom>
        </p:spPr>
      </p:pic>
      <p:cxnSp>
        <p:nvCxnSpPr>
          <p:cNvPr id="19" name="Conector recto 18"/>
          <p:cNvCxnSpPr>
            <a:stCxn id="17" idx="0"/>
            <a:endCxn id="17" idx="2"/>
          </p:cNvCxnSpPr>
          <p:nvPr/>
        </p:nvCxnSpPr>
        <p:spPr>
          <a:xfrm>
            <a:off x="6514387" y="-261206"/>
            <a:ext cx="0" cy="71192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438128" y="6413297"/>
            <a:ext cx="4847716"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497204" y="4018421"/>
            <a:ext cx="4590684"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497204" y="1626854"/>
            <a:ext cx="0" cy="239487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a:off x="5269662" y="4018421"/>
            <a:ext cx="16182" cy="2394876"/>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7824192" y="534042"/>
            <a:ext cx="3911612"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7824192" y="3321162"/>
            <a:ext cx="3911612"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1735804" y="534042"/>
            <a:ext cx="0" cy="2606926"/>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7850743" y="3298397"/>
            <a:ext cx="0" cy="260692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p:cNvSpPr/>
          <p:nvPr/>
        </p:nvSpPr>
        <p:spPr>
          <a:xfrm>
            <a:off x="5535279" y="554015"/>
            <a:ext cx="5980355" cy="70829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5519936" y="2348880"/>
            <a:ext cx="5770119" cy="3170099"/>
          </a:xfrm>
          <a:prstGeom prst="rect">
            <a:avLst/>
          </a:prstGeom>
        </p:spPr>
        <p:txBody>
          <a:bodyPr wrap="square">
            <a:spAutoFit/>
          </a:bodyPr>
          <a:lstStyle/>
          <a:p>
            <a:pPr marL="342900" indent="-342900" algn="just">
              <a:buFont typeface="Wingdings" panose="05000000000000000000" pitchFamily="2" charset="2"/>
              <a:buChar char="§"/>
            </a:pPr>
            <a:r>
              <a:rPr lang="es-MX" sz="2000" dirty="0">
                <a:latin typeface="Century Gothic" panose="020B0502020202020204" pitchFamily="34" charset="0"/>
              </a:rPr>
              <a:t>El desarrollo que satisface las necesidades de la generación presente sin comprometer la capacidad de las generaciones futuras para satisfacer sus propias necesidades</a:t>
            </a:r>
            <a:r>
              <a:rPr lang="es-MX" sz="2000" dirty="0" smtClean="0">
                <a:latin typeface="Century Gothic" panose="020B0502020202020204" pitchFamily="34" charset="0"/>
              </a:rPr>
              <a:t>.</a:t>
            </a:r>
          </a:p>
          <a:p>
            <a:pPr algn="just"/>
            <a:endParaRPr lang="es-MX" sz="2000" dirty="0">
              <a:latin typeface="Century Gothic" panose="020B0502020202020204" pitchFamily="34" charset="0"/>
            </a:endParaRPr>
          </a:p>
          <a:p>
            <a:pPr marL="342900" indent="-342900" algn="just">
              <a:buFont typeface="Wingdings" panose="05000000000000000000" pitchFamily="2" charset="2"/>
              <a:buChar char="§"/>
            </a:pPr>
            <a:r>
              <a:rPr lang="es-MX" sz="2000" dirty="0">
                <a:latin typeface="Century Gothic" panose="020B0502020202020204" pitchFamily="34" charset="0"/>
              </a:rPr>
              <a:t>El aumento del número de personas puede incrementar la presión sobre los recursos y disminuir la elevación del nivel de vida</a:t>
            </a:r>
          </a:p>
        </p:txBody>
      </p:sp>
      <p:sp>
        <p:nvSpPr>
          <p:cNvPr id="3" name="Rectángulo 2"/>
          <p:cNvSpPr/>
          <p:nvPr/>
        </p:nvSpPr>
        <p:spPr>
          <a:xfrm>
            <a:off x="5663952" y="677329"/>
            <a:ext cx="5980355" cy="461665"/>
          </a:xfrm>
          <a:prstGeom prst="rect">
            <a:avLst/>
          </a:prstGeom>
        </p:spPr>
        <p:txBody>
          <a:bodyPr wrap="none">
            <a:spAutoFit/>
          </a:bodyPr>
          <a:lstStyle/>
          <a:p>
            <a:r>
              <a:rPr lang="es-MX" sz="2400" dirty="0">
                <a:latin typeface="MADE Canvas" panose="02000903000000020004" pitchFamily="50" charset="0"/>
              </a:rPr>
              <a:t>2. HACIA EL DESARROLLO </a:t>
            </a:r>
            <a:r>
              <a:rPr lang="es-MX" sz="2400" dirty="0" smtClean="0">
                <a:latin typeface="MADE Canvas" panose="02000903000000020004" pitchFamily="50" charset="0"/>
              </a:rPr>
              <a:t>DURADERO </a:t>
            </a:r>
            <a:endParaRPr lang="es-MX" sz="2400" dirty="0">
              <a:latin typeface="MADE Canvas" panose="02000903000000020004" pitchFamily="50" charset="0"/>
            </a:endParaRPr>
          </a:p>
        </p:txBody>
      </p:sp>
      <p:sp>
        <p:nvSpPr>
          <p:cNvPr id="8" name="Paralelogramo 7"/>
          <p:cNvSpPr/>
          <p:nvPr/>
        </p:nvSpPr>
        <p:spPr>
          <a:xfrm rot="18788253">
            <a:off x="-996788" y="-1095920"/>
            <a:ext cx="3600400" cy="4968552"/>
          </a:xfrm>
          <a:prstGeom prst="parallelogram">
            <a:avLst/>
          </a:prstGeom>
          <a:noFill/>
          <a:ln w="38100"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11" name="Paralelogramo 10"/>
          <p:cNvSpPr/>
          <p:nvPr/>
        </p:nvSpPr>
        <p:spPr>
          <a:xfrm rot="18788253">
            <a:off x="1694571" y="-252113"/>
            <a:ext cx="3205741" cy="3917523"/>
          </a:xfrm>
          <a:prstGeom prst="parallelogram">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9" name="Paralelogramo 8"/>
          <p:cNvSpPr/>
          <p:nvPr/>
        </p:nvSpPr>
        <p:spPr>
          <a:xfrm rot="18788253">
            <a:off x="-363943" y="3524937"/>
            <a:ext cx="3600400" cy="4968552"/>
          </a:xfrm>
          <a:prstGeom prst="parallelogram">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sp>
        <p:nvSpPr>
          <p:cNvPr id="5" name="Paralelogramo 4"/>
          <p:cNvSpPr/>
          <p:nvPr/>
        </p:nvSpPr>
        <p:spPr>
          <a:xfrm>
            <a:off x="695400" y="1520788"/>
            <a:ext cx="3600400" cy="4968552"/>
          </a:xfrm>
          <a:prstGeom prst="parallelogram">
            <a:avLst/>
          </a:prstGeom>
          <a:noFill/>
          <a:ln w="3810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MX"/>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4" y="1628800"/>
            <a:ext cx="3568536" cy="4752528"/>
          </a:xfrm>
          <a:prstGeom prst="parallelogram">
            <a:avLst/>
          </a:prstGeom>
        </p:spPr>
      </p:pic>
    </p:spTree>
    <p:extLst>
      <p:ext uri="{BB962C8B-B14F-4D97-AF65-F5344CB8AC3E}">
        <p14:creationId xmlns:p14="http://schemas.microsoft.com/office/powerpoint/2010/main" val="1225409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1198</Words>
  <Application>Microsoft Office PowerPoint</Application>
  <PresentationFormat>Panorámica</PresentationFormat>
  <Paragraphs>75</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21</vt:i4>
      </vt:variant>
    </vt:vector>
  </HeadingPairs>
  <TitlesOfParts>
    <vt:vector size="34" baseType="lpstr">
      <vt:lpstr>Arial</vt:lpstr>
      <vt:lpstr>Calibri</vt:lpstr>
      <vt:lpstr>Calibri Light</vt:lpstr>
      <vt:lpstr>Carlito</vt:lpstr>
      <vt:lpstr>Century Gothic</vt:lpstr>
      <vt:lpstr>Dream Orphans</vt:lpstr>
      <vt:lpstr>MADE Canvas</vt:lpstr>
      <vt:lpstr>Wingdings</vt:lpstr>
      <vt:lpstr>Tema de Office</vt:lpstr>
      <vt:lpstr>1_Tema de Office</vt:lpstr>
      <vt:lpstr>2_Tema de Office</vt:lpstr>
      <vt:lpstr>3_Tema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9. EL DESAFIO URBANO </vt:lpstr>
      <vt:lpstr>Presentación de PowerPoint</vt:lpstr>
      <vt:lpstr>10. ADMINSTRAR LOS ESPACIOS COMUNES</vt:lpstr>
      <vt:lpstr>11. PAZ, SEGURIDAD, DESARROLLO Y MEDIO AMBIENTE </vt:lpstr>
      <vt:lpstr>12. HACIA LA ACCION COMUN: PROPUESTAS PARA EL CAMBIO EN LAS INSTITUCIONES Y LAS LEYES.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MANUEL PALOMERA</dc:creator>
  <cp:lastModifiedBy>ariday rodriguez diaz</cp:lastModifiedBy>
  <cp:revision>63</cp:revision>
  <dcterms:created xsi:type="dcterms:W3CDTF">2019-08-17T01:53:19Z</dcterms:created>
  <dcterms:modified xsi:type="dcterms:W3CDTF">2019-08-31T04:10:37Z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2859111</vt:lpwstr>
  </property>
  <property fmtid="{D5CDD505-2E9C-101B-9397-08002B2CF9AE}" pid="3" name="NXPowerLiteSettings">
    <vt:lpwstr>C7000400038000</vt:lpwstr>
  </property>
  <property fmtid="{D5CDD505-2E9C-101B-9397-08002B2CF9AE}" pid="4" name="NXPowerLiteVersion">
    <vt:lpwstr>S8.2.2</vt:lpwstr>
  </property>
</Properties>
</file>