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2" r:id="rId2"/>
    <p:sldId id="266" r:id="rId3"/>
    <p:sldId id="267" r:id="rId4"/>
    <p:sldId id="268" r:id="rId5"/>
    <p:sldId id="269"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8EB1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2" autoAdjust="0"/>
    <p:restoredTop sz="94374" autoAdjust="0"/>
  </p:normalViewPr>
  <p:slideViewPr>
    <p:cSldViewPr>
      <p:cViewPr>
        <p:scale>
          <a:sx n="33" d="100"/>
          <a:sy n="33" d="100"/>
        </p:scale>
        <p:origin x="2502" y="8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BB443-AB42-43CB-AC6C-248F138E76FD}" type="doc">
      <dgm:prSet loTypeId="urn:microsoft.com/office/officeart/2005/8/layout/chart3" loCatId="cycle" qsTypeId="urn:microsoft.com/office/officeart/2005/8/quickstyle/simple1" qsCatId="simple" csTypeId="urn:microsoft.com/office/officeart/2005/8/colors/accent6_5" csCatId="accent6" phldr="1"/>
      <dgm:spPr/>
    </dgm:pt>
    <dgm:pt modelId="{797F5F7D-A206-4388-9149-0BF4133E2CA1}">
      <dgm:prSet phldrT="[Texto]"/>
      <dgm:spPr>
        <a:xfrm>
          <a:off x="1631258" y="458878"/>
          <a:ext cx="4116346" cy="4116346"/>
        </a:xfrm>
        <a:prstGeom prst="pie">
          <a:avLst>
            <a:gd name="adj1" fmla="val 16200000"/>
            <a:gd name="adj2" fmla="val 1800000"/>
          </a:avLst>
        </a:prstGeom>
      </dgm:spPr>
      <dgm:t>
        <a:bodyPr/>
        <a:lstStyle/>
        <a:p>
          <a:r>
            <a:rPr lang="es-MX" smtClean="0">
              <a:latin typeface="Calibri" panose="020F0502020204030204"/>
              <a:ea typeface="+mn-ea"/>
              <a:cs typeface="+mn-cs"/>
            </a:rPr>
            <a:t>Los Sectores</a:t>
          </a:r>
          <a:endParaRPr lang="es-MX" dirty="0">
            <a:latin typeface="Calibri" panose="020F0502020204030204"/>
            <a:ea typeface="+mn-ea"/>
            <a:cs typeface="+mn-cs"/>
          </a:endParaRPr>
        </a:p>
      </dgm:t>
    </dgm:pt>
    <dgm:pt modelId="{2C404C70-0DA0-4EDD-BE68-D45DE1C51EFB}" type="parTrans" cxnId="{BE6FFFEC-FD01-4BEE-A788-07460DAD6F89}">
      <dgm:prSet/>
      <dgm:spPr/>
      <dgm:t>
        <a:bodyPr/>
        <a:lstStyle/>
        <a:p>
          <a:endParaRPr lang="es-MX"/>
        </a:p>
      </dgm:t>
    </dgm:pt>
    <dgm:pt modelId="{7DBE7871-FDC5-468B-916C-BA14B564DCCB}" type="sibTrans" cxnId="{BE6FFFEC-FD01-4BEE-A788-07460DAD6F89}">
      <dgm:prSet/>
      <dgm:spPr/>
      <dgm:t>
        <a:bodyPr/>
        <a:lstStyle/>
        <a:p>
          <a:endParaRPr lang="es-MX"/>
        </a:p>
      </dgm:t>
    </dgm:pt>
    <dgm:pt modelId="{ABBFBA38-9871-43BC-AF03-1E68CE817EBD}">
      <dgm:prSet phldrT="[Texto]"/>
      <dgm:spPr>
        <a:xfrm>
          <a:off x="1629992" y="453288"/>
          <a:ext cx="4116346" cy="4116346"/>
        </a:xfrm>
        <a:prstGeom prst="pie">
          <a:avLst>
            <a:gd name="adj1" fmla="val 1800000"/>
            <a:gd name="adj2" fmla="val 9000000"/>
          </a:avLst>
        </a:prstGeom>
      </dgm:spPr>
      <dgm:t>
        <a:bodyPr/>
        <a:lstStyle/>
        <a:p>
          <a:r>
            <a:rPr lang="es-MX" smtClean="0">
              <a:latin typeface="Calibri" panose="020F0502020204030204"/>
              <a:ea typeface="+mn-ea"/>
              <a:cs typeface="+mn-cs"/>
            </a:rPr>
            <a:t>Las personas </a:t>
          </a:r>
          <a:endParaRPr lang="es-MX" dirty="0">
            <a:latin typeface="Calibri" panose="020F0502020204030204"/>
            <a:ea typeface="+mn-ea"/>
            <a:cs typeface="+mn-cs"/>
          </a:endParaRPr>
        </a:p>
      </dgm:t>
    </dgm:pt>
    <dgm:pt modelId="{82CCD276-9EFE-429F-BCDA-458700E199FC}" type="parTrans" cxnId="{1B160D10-CA9E-41F4-BC2F-A2408122F334}">
      <dgm:prSet/>
      <dgm:spPr/>
      <dgm:t>
        <a:bodyPr/>
        <a:lstStyle/>
        <a:p>
          <a:endParaRPr lang="es-MX"/>
        </a:p>
      </dgm:t>
    </dgm:pt>
    <dgm:pt modelId="{0A851F94-708D-484F-BB8F-F6D408D9A62B}" type="sibTrans" cxnId="{1B160D10-CA9E-41F4-BC2F-A2408122F334}">
      <dgm:prSet/>
      <dgm:spPr/>
      <dgm:t>
        <a:bodyPr/>
        <a:lstStyle/>
        <a:p>
          <a:endParaRPr lang="es-MX"/>
        </a:p>
      </dgm:t>
    </dgm:pt>
    <dgm:pt modelId="{8CDEDD1C-E004-4C18-B8E6-79F85047DEF9}">
      <dgm:prSet phldrT="[Texto]"/>
      <dgm:spPr>
        <a:xfrm>
          <a:off x="1629992" y="453288"/>
          <a:ext cx="4116346" cy="4116346"/>
        </a:xfrm>
        <a:prstGeom prst="pie">
          <a:avLst>
            <a:gd name="adj1" fmla="val 9000000"/>
            <a:gd name="adj2" fmla="val 16200000"/>
          </a:avLst>
        </a:prstGeom>
      </dgm:spPr>
      <dgm:t>
        <a:bodyPr/>
        <a:lstStyle/>
        <a:p>
          <a:r>
            <a:rPr lang="es-MX" smtClean="0">
              <a:latin typeface="Calibri" panose="020F0502020204030204"/>
              <a:ea typeface="+mn-ea"/>
              <a:cs typeface="+mn-cs"/>
            </a:rPr>
            <a:t>Los Estados </a:t>
          </a:r>
          <a:endParaRPr lang="es-MX" dirty="0">
            <a:latin typeface="Calibri" panose="020F0502020204030204"/>
            <a:ea typeface="+mn-ea"/>
            <a:cs typeface="+mn-cs"/>
          </a:endParaRPr>
        </a:p>
      </dgm:t>
    </dgm:pt>
    <dgm:pt modelId="{904CDA26-ADCA-4D32-BEA7-22CF5DD4AA89}" type="parTrans" cxnId="{1527EAB6-4265-4E88-B082-B9A5DF552F29}">
      <dgm:prSet/>
      <dgm:spPr/>
      <dgm:t>
        <a:bodyPr/>
        <a:lstStyle/>
        <a:p>
          <a:endParaRPr lang="es-MX"/>
        </a:p>
      </dgm:t>
    </dgm:pt>
    <dgm:pt modelId="{11301357-569D-49B1-89CB-4F643D34CA0D}" type="sibTrans" cxnId="{1527EAB6-4265-4E88-B082-B9A5DF552F29}">
      <dgm:prSet/>
      <dgm:spPr/>
      <dgm:t>
        <a:bodyPr/>
        <a:lstStyle/>
        <a:p>
          <a:endParaRPr lang="es-MX"/>
        </a:p>
      </dgm:t>
    </dgm:pt>
    <dgm:pt modelId="{30FE46CB-4F16-4B54-9565-2491C017EFD6}" type="pres">
      <dgm:prSet presAssocID="{4FFBB443-AB42-43CB-AC6C-248F138E76FD}" presName="compositeShape" presStyleCnt="0">
        <dgm:presLayoutVars>
          <dgm:chMax val="7"/>
          <dgm:dir/>
          <dgm:resizeHandles val="exact"/>
        </dgm:presLayoutVars>
      </dgm:prSet>
      <dgm:spPr/>
    </dgm:pt>
    <dgm:pt modelId="{8E56AD42-D6E0-49F0-AB56-AAF2F90BB02D}" type="pres">
      <dgm:prSet presAssocID="{4FFBB443-AB42-43CB-AC6C-248F138E76FD}" presName="wedge1" presStyleLbl="node1" presStyleIdx="0" presStyleCnt="3" custLinFactNeighborX="-5124" custLinFactNeighborY="3112"/>
      <dgm:spPr/>
      <dgm:t>
        <a:bodyPr/>
        <a:lstStyle/>
        <a:p>
          <a:endParaRPr lang="es-MX"/>
        </a:p>
      </dgm:t>
    </dgm:pt>
    <dgm:pt modelId="{F2BC3DA4-E05E-4749-8CAC-A3721AF1C8AA}" type="pres">
      <dgm:prSet presAssocID="{4FFBB443-AB42-43CB-AC6C-248F138E76FD}" presName="wedge1Tx" presStyleLbl="node1" presStyleIdx="0" presStyleCnt="3">
        <dgm:presLayoutVars>
          <dgm:chMax val="0"/>
          <dgm:chPref val="0"/>
          <dgm:bulletEnabled val="1"/>
        </dgm:presLayoutVars>
      </dgm:prSet>
      <dgm:spPr/>
      <dgm:t>
        <a:bodyPr/>
        <a:lstStyle/>
        <a:p>
          <a:endParaRPr lang="es-MX"/>
        </a:p>
      </dgm:t>
    </dgm:pt>
    <dgm:pt modelId="{F1116210-38B8-4884-8842-72E23CF2280D}" type="pres">
      <dgm:prSet presAssocID="{4FFBB443-AB42-43CB-AC6C-248F138E76FD}" presName="wedge2" presStyleLbl="node1" presStyleIdx="1" presStyleCnt="3"/>
      <dgm:spPr/>
      <dgm:t>
        <a:bodyPr/>
        <a:lstStyle/>
        <a:p>
          <a:endParaRPr lang="es-MX"/>
        </a:p>
      </dgm:t>
    </dgm:pt>
    <dgm:pt modelId="{086675E4-4075-4408-9C05-0977DC0043DC}" type="pres">
      <dgm:prSet presAssocID="{4FFBB443-AB42-43CB-AC6C-248F138E76FD}" presName="wedge2Tx" presStyleLbl="node1" presStyleIdx="1" presStyleCnt="3">
        <dgm:presLayoutVars>
          <dgm:chMax val="0"/>
          <dgm:chPref val="0"/>
          <dgm:bulletEnabled val="1"/>
        </dgm:presLayoutVars>
      </dgm:prSet>
      <dgm:spPr/>
      <dgm:t>
        <a:bodyPr/>
        <a:lstStyle/>
        <a:p>
          <a:endParaRPr lang="es-MX"/>
        </a:p>
      </dgm:t>
    </dgm:pt>
    <dgm:pt modelId="{95BD18D5-41EC-48D2-A602-D8E5C0180C04}" type="pres">
      <dgm:prSet presAssocID="{4FFBB443-AB42-43CB-AC6C-248F138E76FD}" presName="wedge3" presStyleLbl="node1" presStyleIdx="2" presStyleCnt="3"/>
      <dgm:spPr/>
      <dgm:t>
        <a:bodyPr/>
        <a:lstStyle/>
        <a:p>
          <a:endParaRPr lang="es-MX"/>
        </a:p>
      </dgm:t>
    </dgm:pt>
    <dgm:pt modelId="{7311F1CA-3F77-46C6-9185-7A5D8E2969BC}" type="pres">
      <dgm:prSet presAssocID="{4FFBB443-AB42-43CB-AC6C-248F138E76FD}" presName="wedge3Tx" presStyleLbl="node1" presStyleIdx="2" presStyleCnt="3">
        <dgm:presLayoutVars>
          <dgm:chMax val="0"/>
          <dgm:chPref val="0"/>
          <dgm:bulletEnabled val="1"/>
        </dgm:presLayoutVars>
      </dgm:prSet>
      <dgm:spPr/>
      <dgm:t>
        <a:bodyPr/>
        <a:lstStyle/>
        <a:p>
          <a:endParaRPr lang="es-MX"/>
        </a:p>
      </dgm:t>
    </dgm:pt>
  </dgm:ptLst>
  <dgm:cxnLst>
    <dgm:cxn modelId="{1527EAB6-4265-4E88-B082-B9A5DF552F29}" srcId="{4FFBB443-AB42-43CB-AC6C-248F138E76FD}" destId="{8CDEDD1C-E004-4C18-B8E6-79F85047DEF9}" srcOrd="2" destOrd="0" parTransId="{904CDA26-ADCA-4D32-BEA7-22CF5DD4AA89}" sibTransId="{11301357-569D-49B1-89CB-4F643D34CA0D}"/>
    <dgm:cxn modelId="{106541F5-577D-4A52-9463-2ED3E9E33133}" type="presOf" srcId="{ABBFBA38-9871-43BC-AF03-1E68CE817EBD}" destId="{086675E4-4075-4408-9C05-0977DC0043DC}" srcOrd="1" destOrd="0" presId="urn:microsoft.com/office/officeart/2005/8/layout/chart3"/>
    <dgm:cxn modelId="{E9C2176C-5436-49B7-86E7-C07AD8343592}" type="presOf" srcId="{797F5F7D-A206-4388-9149-0BF4133E2CA1}" destId="{8E56AD42-D6E0-49F0-AB56-AAF2F90BB02D}" srcOrd="0" destOrd="0" presId="urn:microsoft.com/office/officeart/2005/8/layout/chart3"/>
    <dgm:cxn modelId="{350D728A-1A85-4812-81AC-66909A958D7A}" type="presOf" srcId="{4FFBB443-AB42-43CB-AC6C-248F138E76FD}" destId="{30FE46CB-4F16-4B54-9565-2491C017EFD6}" srcOrd="0" destOrd="0" presId="urn:microsoft.com/office/officeart/2005/8/layout/chart3"/>
    <dgm:cxn modelId="{94A04560-FF21-4146-AA95-BEF74A803C8A}" type="presOf" srcId="{8CDEDD1C-E004-4C18-B8E6-79F85047DEF9}" destId="{7311F1CA-3F77-46C6-9185-7A5D8E2969BC}" srcOrd="1" destOrd="0" presId="urn:microsoft.com/office/officeart/2005/8/layout/chart3"/>
    <dgm:cxn modelId="{D7C91143-2550-41C2-A545-A7C2DD677C22}" type="presOf" srcId="{8CDEDD1C-E004-4C18-B8E6-79F85047DEF9}" destId="{95BD18D5-41EC-48D2-A602-D8E5C0180C04}" srcOrd="0" destOrd="0" presId="urn:microsoft.com/office/officeart/2005/8/layout/chart3"/>
    <dgm:cxn modelId="{BE6FFFEC-FD01-4BEE-A788-07460DAD6F89}" srcId="{4FFBB443-AB42-43CB-AC6C-248F138E76FD}" destId="{797F5F7D-A206-4388-9149-0BF4133E2CA1}" srcOrd="0" destOrd="0" parTransId="{2C404C70-0DA0-4EDD-BE68-D45DE1C51EFB}" sibTransId="{7DBE7871-FDC5-468B-916C-BA14B564DCCB}"/>
    <dgm:cxn modelId="{D35733E1-C3BB-4955-94CF-B7FE834ADB15}" type="presOf" srcId="{ABBFBA38-9871-43BC-AF03-1E68CE817EBD}" destId="{F1116210-38B8-4884-8842-72E23CF2280D}" srcOrd="0" destOrd="0" presId="urn:microsoft.com/office/officeart/2005/8/layout/chart3"/>
    <dgm:cxn modelId="{1B160D10-CA9E-41F4-BC2F-A2408122F334}" srcId="{4FFBB443-AB42-43CB-AC6C-248F138E76FD}" destId="{ABBFBA38-9871-43BC-AF03-1E68CE817EBD}" srcOrd="1" destOrd="0" parTransId="{82CCD276-9EFE-429F-BCDA-458700E199FC}" sibTransId="{0A851F94-708D-484F-BB8F-F6D408D9A62B}"/>
    <dgm:cxn modelId="{39E3E7DA-8751-4A37-9333-D97240A3555F}" type="presOf" srcId="{797F5F7D-A206-4388-9149-0BF4133E2CA1}" destId="{F2BC3DA4-E05E-4749-8CAC-A3721AF1C8AA}" srcOrd="1" destOrd="0" presId="urn:microsoft.com/office/officeart/2005/8/layout/chart3"/>
    <dgm:cxn modelId="{A09DDA2D-BD30-4659-864C-0D6F5B5985D8}" type="presParOf" srcId="{30FE46CB-4F16-4B54-9565-2491C017EFD6}" destId="{8E56AD42-D6E0-49F0-AB56-AAF2F90BB02D}" srcOrd="0" destOrd="0" presId="urn:microsoft.com/office/officeart/2005/8/layout/chart3"/>
    <dgm:cxn modelId="{06F5F35E-40DD-41F5-B7F4-BF4BB6A94A2B}" type="presParOf" srcId="{30FE46CB-4F16-4B54-9565-2491C017EFD6}" destId="{F2BC3DA4-E05E-4749-8CAC-A3721AF1C8AA}" srcOrd="1" destOrd="0" presId="urn:microsoft.com/office/officeart/2005/8/layout/chart3"/>
    <dgm:cxn modelId="{AD3E3A1B-E8AB-4359-B5A5-5E2F0ABB19C7}" type="presParOf" srcId="{30FE46CB-4F16-4B54-9565-2491C017EFD6}" destId="{F1116210-38B8-4884-8842-72E23CF2280D}" srcOrd="2" destOrd="0" presId="urn:microsoft.com/office/officeart/2005/8/layout/chart3"/>
    <dgm:cxn modelId="{C04F60FA-6D3F-479E-B87E-17ADB6713541}" type="presParOf" srcId="{30FE46CB-4F16-4B54-9565-2491C017EFD6}" destId="{086675E4-4075-4408-9C05-0977DC0043DC}" srcOrd="3" destOrd="0" presId="urn:microsoft.com/office/officeart/2005/8/layout/chart3"/>
    <dgm:cxn modelId="{114F876F-582A-4611-894D-D3E05BD52437}" type="presParOf" srcId="{30FE46CB-4F16-4B54-9565-2491C017EFD6}" destId="{95BD18D5-41EC-48D2-A602-D8E5C0180C04}" srcOrd="4" destOrd="0" presId="urn:microsoft.com/office/officeart/2005/8/layout/chart3"/>
    <dgm:cxn modelId="{374EEBC5-DE61-4032-90E0-2F61DF32201D}" type="presParOf" srcId="{30FE46CB-4F16-4B54-9565-2491C017EFD6}" destId="{7311F1CA-3F77-46C6-9185-7A5D8E2969BC}"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6AD42-D6E0-49F0-AB56-AAF2F90BB02D}">
      <dsp:nvSpPr>
        <dsp:cNvPr id="0" name=""/>
        <dsp:cNvSpPr/>
      </dsp:nvSpPr>
      <dsp:spPr>
        <a:xfrm>
          <a:off x="856230" y="332341"/>
          <a:ext cx="2981254" cy="2981254"/>
        </a:xfrm>
        <a:prstGeom prst="pie">
          <a:avLst>
            <a:gd name="adj1" fmla="val 16200000"/>
            <a:gd name="adj2" fmla="val 180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kern="1200" smtClean="0">
              <a:latin typeface="Calibri" panose="020F0502020204030204"/>
              <a:ea typeface="+mn-ea"/>
              <a:cs typeface="+mn-cs"/>
            </a:rPr>
            <a:t>Los Sectores</a:t>
          </a:r>
          <a:endParaRPr lang="es-MX" sz="1500" kern="1200" dirty="0">
            <a:latin typeface="Calibri" panose="020F0502020204030204"/>
            <a:ea typeface="+mn-ea"/>
            <a:cs typeface="+mn-cs"/>
          </a:endParaRPr>
        </a:p>
      </dsp:txBody>
      <dsp:txXfrm>
        <a:off x="2625239" y="1027985"/>
        <a:ext cx="715236" cy="702689"/>
      </dsp:txXfrm>
    </dsp:sp>
    <dsp:sp modelId="{F1116210-38B8-4884-8842-72E23CF2280D}">
      <dsp:nvSpPr>
        <dsp:cNvPr id="0" name=""/>
        <dsp:cNvSpPr/>
      </dsp:nvSpPr>
      <dsp:spPr>
        <a:xfrm>
          <a:off x="855313" y="328292"/>
          <a:ext cx="2981254" cy="2981254"/>
        </a:xfrm>
        <a:prstGeom prst="pie">
          <a:avLst>
            <a:gd name="adj1" fmla="val 1800000"/>
            <a:gd name="adj2" fmla="val 9000000"/>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kern="1200" smtClean="0">
              <a:latin typeface="Calibri" panose="020F0502020204030204"/>
              <a:ea typeface="+mn-ea"/>
              <a:cs typeface="+mn-cs"/>
            </a:rPr>
            <a:t>Las personas </a:t>
          </a:r>
          <a:endParaRPr lang="es-MX" sz="1500" kern="1200" dirty="0">
            <a:latin typeface="Calibri" panose="020F0502020204030204"/>
            <a:ea typeface="+mn-ea"/>
            <a:cs typeface="+mn-cs"/>
          </a:endParaRPr>
        </a:p>
      </dsp:txBody>
      <dsp:txXfrm>
        <a:off x="1869115" y="2344458"/>
        <a:ext cx="953648" cy="652497"/>
      </dsp:txXfrm>
    </dsp:sp>
    <dsp:sp modelId="{95BD18D5-41EC-48D2-A602-D8E5C0180C04}">
      <dsp:nvSpPr>
        <dsp:cNvPr id="0" name=""/>
        <dsp:cNvSpPr/>
      </dsp:nvSpPr>
      <dsp:spPr>
        <a:xfrm>
          <a:off x="855313" y="328292"/>
          <a:ext cx="2981254" cy="2981254"/>
        </a:xfrm>
        <a:prstGeom prst="pie">
          <a:avLst>
            <a:gd name="adj1" fmla="val 9000000"/>
            <a:gd name="adj2" fmla="val 16200000"/>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kern="1200" smtClean="0">
              <a:latin typeface="Calibri" panose="020F0502020204030204"/>
              <a:ea typeface="+mn-ea"/>
              <a:cs typeface="+mn-cs"/>
            </a:rPr>
            <a:t>Los Estados </a:t>
          </a:r>
          <a:endParaRPr lang="es-MX" sz="1500" kern="1200" dirty="0">
            <a:latin typeface="Calibri" panose="020F0502020204030204"/>
            <a:ea typeface="+mn-ea"/>
            <a:cs typeface="+mn-cs"/>
          </a:endParaRPr>
        </a:p>
      </dsp:txBody>
      <dsp:txXfrm>
        <a:off x="1322863" y="1059427"/>
        <a:ext cx="715236" cy="70268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F041B-E0E0-4E20-8127-CC6C41E07E87}" type="datetimeFigureOut">
              <a:rPr lang="es-MX" smtClean="0"/>
              <a:t>30/08/2019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41C22-5C6D-45F4-98D3-B23BA9C2EF71}" type="slidenum">
              <a:rPr lang="es-MX" smtClean="0"/>
              <a:t>‹Nº›</a:t>
            </a:fld>
            <a:endParaRPr lang="es-MX"/>
          </a:p>
        </p:txBody>
      </p:sp>
    </p:spTree>
    <p:extLst>
      <p:ext uri="{BB962C8B-B14F-4D97-AF65-F5344CB8AC3E}">
        <p14:creationId xmlns:p14="http://schemas.microsoft.com/office/powerpoint/2010/main" val="145936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041C22-5C6D-45F4-98D3-B23BA9C2EF71}" type="slidenum">
              <a:rPr lang="es-MX" smtClean="0"/>
              <a:t>4</a:t>
            </a:fld>
            <a:endParaRPr lang="es-MX"/>
          </a:p>
        </p:txBody>
      </p:sp>
    </p:spTree>
    <p:extLst>
      <p:ext uri="{BB962C8B-B14F-4D97-AF65-F5344CB8AC3E}">
        <p14:creationId xmlns:p14="http://schemas.microsoft.com/office/powerpoint/2010/main" val="63465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5657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41434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253398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15950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30588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228018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185294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14550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308916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195240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32052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28979-229B-4E78-A829-24FEEFFF5CE7}" type="datetimeFigureOut">
              <a:rPr lang="es-MX" smtClean="0"/>
              <a:t>30/08/2019</a:t>
            </a:fld>
            <a:endParaRPr lang="es-MX"/>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A085E-385B-4BD7-88FC-624A6F80AC89}" type="slidenum">
              <a:rPr lang="es-MX" smtClean="0"/>
              <a:t>‹Nº›</a:t>
            </a:fld>
            <a:endParaRPr lang="es-MX"/>
          </a:p>
        </p:txBody>
      </p:sp>
    </p:spTree>
    <p:extLst>
      <p:ext uri="{BB962C8B-B14F-4D97-AF65-F5344CB8AC3E}">
        <p14:creationId xmlns:p14="http://schemas.microsoft.com/office/powerpoint/2010/main" val="585231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t="-9000" b="-9000"/>
          </a:stretch>
        </a:blipFill>
        <a:effectLst/>
      </p:bgPr>
    </p:bg>
    <p:spTree>
      <p:nvGrpSpPr>
        <p:cNvPr id="1" name=""/>
        <p:cNvGrpSpPr/>
        <p:nvPr/>
      </p:nvGrpSpPr>
      <p:grpSpPr>
        <a:xfrm>
          <a:off x="0" y="0"/>
          <a:ext cx="0" cy="0"/>
          <a:chOff x="0" y="0"/>
          <a:chExt cx="0" cy="0"/>
        </a:xfrm>
      </p:grpSpPr>
      <p:sp>
        <p:nvSpPr>
          <p:cNvPr id="2" name="CuadroTexto 1"/>
          <p:cNvSpPr txBox="1"/>
          <p:nvPr/>
        </p:nvSpPr>
        <p:spPr>
          <a:xfrm>
            <a:off x="2279576" y="1401494"/>
            <a:ext cx="7632848" cy="4862870"/>
          </a:xfrm>
          <a:prstGeom prst="rect">
            <a:avLst/>
          </a:prstGeom>
          <a:noFill/>
        </p:spPr>
        <p:txBody>
          <a:bodyPr wrap="square" rtlCol="0">
            <a:spAutoFit/>
          </a:bodyPr>
          <a:lstStyle/>
          <a:p>
            <a:pPr algn="ctr"/>
            <a:r>
              <a:rPr lang="es-MX" sz="8000" dirty="0" smtClean="0">
                <a:solidFill>
                  <a:srgbClr val="FFFFFF"/>
                </a:solidFill>
                <a:effectLst>
                  <a:outerShdw blurRad="38100" dist="38100" dir="2700000" algn="tl">
                    <a:srgbClr val="000000">
                      <a:alpha val="43137"/>
                    </a:srgbClr>
                  </a:outerShdw>
                </a:effectLst>
                <a:latin typeface="Dream Orphans" panose="02000400000000000000" pitchFamily="2" charset="0"/>
                <a:cs typeface="Carlito" panose="020F0502020204030204" pitchFamily="34" charset="0"/>
              </a:rPr>
              <a:t>DESARROLLO SUSTENTABLE </a:t>
            </a:r>
          </a:p>
          <a:p>
            <a:pPr algn="ctr"/>
            <a:endParaRPr lang="es-MX" sz="5400" dirty="0">
              <a:solidFill>
                <a:srgbClr val="FFFFFF"/>
              </a:solidFill>
              <a:latin typeface="MADE Canvas" panose="02000903000000020004" pitchFamily="50" charset="0"/>
              <a:cs typeface="Carlito" panose="020F0502020204030204" pitchFamily="34" charset="0"/>
            </a:endParaRPr>
          </a:p>
          <a:p>
            <a:pPr algn="ctr"/>
            <a:endParaRPr lang="es-MX" sz="4800" dirty="0" smtClean="0">
              <a:solidFill>
                <a:srgbClr val="FFFFFF"/>
              </a:solidFill>
              <a:latin typeface="MADE Canvas" panose="02000903000000020004" pitchFamily="50" charset="0"/>
              <a:cs typeface="Carlito" panose="020F0502020204030204" pitchFamily="34" charset="0"/>
            </a:endParaRPr>
          </a:p>
          <a:p>
            <a:pPr algn="ctr"/>
            <a:r>
              <a:rPr lang="es-MX" sz="4800" dirty="0" smtClean="0">
                <a:solidFill>
                  <a:srgbClr val="FFFFFF"/>
                </a:solidFill>
                <a:latin typeface="MADE Canvas" panose="02000903000000020004" pitchFamily="50" charset="0"/>
                <a:cs typeface="Carlito" panose="020F0502020204030204" pitchFamily="34" charset="0"/>
              </a:rPr>
              <a:t>UNIDAD 1</a:t>
            </a:r>
            <a:endParaRPr lang="es-MX" sz="4800" dirty="0">
              <a:solidFill>
                <a:srgbClr val="FFFFFF"/>
              </a:solidFill>
              <a:latin typeface="MADE Canvas" panose="02000903000000020004" pitchFamily="50" charset="0"/>
              <a:cs typeface="Carlito" panose="020F0502020204030204" pitchFamily="34" charset="0"/>
            </a:endParaRPr>
          </a:p>
        </p:txBody>
      </p:sp>
      <p:pic>
        <p:nvPicPr>
          <p:cNvPr id="1026" name="Picture 2" descr="Resultado de imagen para hoja 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flipH="1">
            <a:off x="5819704" y="3832929"/>
            <a:ext cx="678113" cy="67811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ector recto 13"/>
          <p:cNvCxnSpPr/>
          <p:nvPr/>
        </p:nvCxnSpPr>
        <p:spPr>
          <a:xfrm>
            <a:off x="6602121" y="4171986"/>
            <a:ext cx="211129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Conector recto 15"/>
          <p:cNvCxnSpPr/>
          <p:nvPr/>
        </p:nvCxnSpPr>
        <p:spPr>
          <a:xfrm>
            <a:off x="3708407" y="4164437"/>
            <a:ext cx="211129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499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9000" b="-9000"/>
          </a:stretch>
        </a:blipFill>
        <a:effectLst/>
      </p:bgPr>
    </p:bg>
    <p:spTree>
      <p:nvGrpSpPr>
        <p:cNvPr id="1" name=""/>
        <p:cNvGrpSpPr/>
        <p:nvPr/>
      </p:nvGrpSpPr>
      <p:grpSpPr>
        <a:xfrm>
          <a:off x="0" y="0"/>
          <a:ext cx="0" cy="0"/>
          <a:chOff x="0" y="0"/>
          <a:chExt cx="0" cy="0"/>
        </a:xfrm>
      </p:grpSpPr>
      <p:sp>
        <p:nvSpPr>
          <p:cNvPr id="2" name="Rectángulo 1"/>
          <p:cNvSpPr/>
          <p:nvPr/>
        </p:nvSpPr>
        <p:spPr>
          <a:xfrm>
            <a:off x="695400" y="692696"/>
            <a:ext cx="10729192" cy="5616624"/>
          </a:xfrm>
          <a:prstGeom prst="rect">
            <a:avLst/>
          </a:prstGeom>
          <a:solidFill>
            <a:schemeClr val="bg1">
              <a:alpha val="86000"/>
            </a:schemeClr>
          </a:solidFill>
          <a:ln>
            <a:solidFill>
              <a:schemeClr val="bg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 name="Conector recto 2"/>
          <p:cNvCxnSpPr/>
          <p:nvPr/>
        </p:nvCxnSpPr>
        <p:spPr>
          <a:xfrm>
            <a:off x="1127448" y="4869160"/>
            <a:ext cx="0" cy="93610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cxnSp>
        <p:nvCxnSpPr>
          <p:cNvPr id="4" name="Conector recto 3"/>
          <p:cNvCxnSpPr/>
          <p:nvPr/>
        </p:nvCxnSpPr>
        <p:spPr>
          <a:xfrm>
            <a:off x="11064552" y="1052736"/>
            <a:ext cx="0" cy="93610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cxnSp>
        <p:nvCxnSpPr>
          <p:cNvPr id="5" name="Conector recto 4"/>
          <p:cNvCxnSpPr/>
          <p:nvPr/>
        </p:nvCxnSpPr>
        <p:spPr>
          <a:xfrm flipH="1">
            <a:off x="1127448" y="5791279"/>
            <a:ext cx="1215752" cy="838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cxnSp>
        <p:nvCxnSpPr>
          <p:cNvPr id="7" name="Conector recto 6"/>
          <p:cNvCxnSpPr/>
          <p:nvPr/>
        </p:nvCxnSpPr>
        <p:spPr>
          <a:xfrm flipH="1">
            <a:off x="9849312" y="1058416"/>
            <a:ext cx="1215752" cy="838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sp>
        <p:nvSpPr>
          <p:cNvPr id="9" name="Rectángulo 8"/>
          <p:cNvSpPr/>
          <p:nvPr/>
        </p:nvSpPr>
        <p:spPr>
          <a:xfrm>
            <a:off x="3011996" y="2839288"/>
            <a:ext cx="6096000" cy="1323439"/>
          </a:xfrm>
          <a:prstGeom prst="rect">
            <a:avLst/>
          </a:prstGeom>
        </p:spPr>
        <p:txBody>
          <a:bodyPr>
            <a:spAutoFit/>
          </a:bodyPr>
          <a:lstStyle/>
          <a:p>
            <a:pPr lvl="0" algn="ctr"/>
            <a:r>
              <a:rPr lang="es-MX" sz="4000" dirty="0" smtClean="0">
                <a:solidFill>
                  <a:prstClr val="black"/>
                </a:solidFill>
                <a:latin typeface="MADE Canvas" panose="02000903000000020004" pitchFamily="50" charset="0"/>
              </a:rPr>
              <a:t>DECLARACIÓN </a:t>
            </a:r>
          </a:p>
          <a:p>
            <a:pPr lvl="0" algn="ctr"/>
            <a:r>
              <a:rPr lang="es-MX" sz="4000" dirty="0" smtClean="0">
                <a:solidFill>
                  <a:prstClr val="black"/>
                </a:solidFill>
                <a:latin typeface="MADE Canvas" panose="02000903000000020004" pitchFamily="50" charset="0"/>
              </a:rPr>
              <a:t>DE</a:t>
            </a:r>
            <a:r>
              <a:rPr lang="es-MX" sz="4000" dirty="0">
                <a:solidFill>
                  <a:prstClr val="black"/>
                </a:solidFill>
                <a:latin typeface="MADE Canvas" panose="02000903000000020004" pitchFamily="50" charset="0"/>
              </a:rPr>
              <a:t> </a:t>
            </a:r>
            <a:r>
              <a:rPr lang="es-MX" sz="4000" dirty="0" smtClean="0">
                <a:solidFill>
                  <a:prstClr val="black"/>
                </a:solidFill>
                <a:latin typeface="MADE Canvas" panose="02000903000000020004" pitchFamily="50" charset="0"/>
              </a:rPr>
              <a:t>RÍO</a:t>
            </a:r>
            <a:endParaRPr lang="es-MX" sz="4000" dirty="0">
              <a:solidFill>
                <a:prstClr val="black"/>
              </a:solidFill>
              <a:latin typeface="MADE Canvas" panose="02000903000000020004" pitchFamily="50" charset="0"/>
            </a:endParaRPr>
          </a:p>
        </p:txBody>
      </p:sp>
    </p:spTree>
    <p:extLst>
      <p:ext uri="{BB962C8B-B14F-4D97-AF65-F5344CB8AC3E}">
        <p14:creationId xmlns:p14="http://schemas.microsoft.com/office/powerpoint/2010/main" val="3231609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15035" r="28695"/>
          <a:stretch/>
        </p:blipFill>
        <p:spPr>
          <a:xfrm>
            <a:off x="-283402" y="-19512"/>
            <a:ext cx="5659873" cy="7132220"/>
          </a:xfrm>
          <a:prstGeom prst="rect">
            <a:avLst/>
          </a:prstGeom>
        </p:spPr>
      </p:pic>
      <p:sp>
        <p:nvSpPr>
          <p:cNvPr id="4" name="Elipse 3"/>
          <p:cNvSpPr/>
          <p:nvPr/>
        </p:nvSpPr>
        <p:spPr>
          <a:xfrm>
            <a:off x="4439816" y="1926418"/>
            <a:ext cx="3456384" cy="32403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5231904" y="2577102"/>
            <a:ext cx="6096000" cy="1938992"/>
          </a:xfrm>
          <a:prstGeom prst="rect">
            <a:avLst/>
          </a:prstGeom>
        </p:spPr>
        <p:txBody>
          <a:bodyPr>
            <a:spAutoFit/>
          </a:bodyPr>
          <a:lstStyle/>
          <a:p>
            <a:pPr algn="just"/>
            <a:r>
              <a:rPr lang="es-MX" sz="2000" dirty="0">
                <a:latin typeface="Century Gothic" panose="020B0502020202020204" pitchFamily="34" charset="0"/>
              </a:rPr>
              <a:t>La Declaración sobre el medio ambiente y el desarrollo fue aprobada por la Asamblea General durante la Cumbre de Río de Janeiro en 1992. Esta Declaración se basa en la declaración anterior sobre el desarrollo sostenible celebrada en Estocolmo en 1972. </a:t>
            </a:r>
          </a:p>
        </p:txBody>
      </p:sp>
      <p:cxnSp>
        <p:nvCxnSpPr>
          <p:cNvPr id="6" name="Conector recto 5"/>
          <p:cNvCxnSpPr/>
          <p:nvPr/>
        </p:nvCxnSpPr>
        <p:spPr>
          <a:xfrm flipH="1">
            <a:off x="10344472" y="404664"/>
            <a:ext cx="1215752" cy="838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cxnSp>
        <p:nvCxnSpPr>
          <p:cNvPr id="7" name="Conector recto 6"/>
          <p:cNvCxnSpPr/>
          <p:nvPr/>
        </p:nvCxnSpPr>
        <p:spPr>
          <a:xfrm>
            <a:off x="11560224" y="413048"/>
            <a:ext cx="0" cy="93610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cxnSp>
        <p:nvCxnSpPr>
          <p:cNvPr id="8" name="Conector recto 7"/>
          <p:cNvCxnSpPr/>
          <p:nvPr/>
        </p:nvCxnSpPr>
        <p:spPr>
          <a:xfrm>
            <a:off x="11579000" y="5435104"/>
            <a:ext cx="0" cy="93610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cxnSp>
        <p:nvCxnSpPr>
          <p:cNvPr id="9" name="Conector recto 8"/>
          <p:cNvCxnSpPr/>
          <p:nvPr/>
        </p:nvCxnSpPr>
        <p:spPr>
          <a:xfrm flipH="1">
            <a:off x="10344472" y="6362824"/>
            <a:ext cx="1215752" cy="838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4921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1369833" y="1226111"/>
            <a:ext cx="6096000" cy="2554545"/>
          </a:xfrm>
          <a:prstGeom prst="rect">
            <a:avLst/>
          </a:prstGeom>
        </p:spPr>
        <p:txBody>
          <a:bodyPr>
            <a:spAutoFit/>
          </a:bodyPr>
          <a:lstStyle/>
          <a:p>
            <a:pPr algn="just"/>
            <a:r>
              <a:rPr lang="es-MX" sz="2000" dirty="0">
                <a:latin typeface="Century Gothic" panose="020B0502020202020204" pitchFamily="34" charset="0"/>
              </a:rPr>
              <a:t>Se compone de 27 principios. Básicamente </a:t>
            </a:r>
            <a:r>
              <a:rPr lang="es-MX" sz="2000" dirty="0" smtClean="0">
                <a:latin typeface="Century Gothic" panose="020B0502020202020204" pitchFamily="34" charset="0"/>
              </a:rPr>
              <a:t>es una </a:t>
            </a:r>
            <a:r>
              <a:rPr lang="es-MX" sz="2000" dirty="0">
                <a:latin typeface="Century Gothic" panose="020B0502020202020204" pitchFamily="34" charset="0"/>
              </a:rPr>
              <a:t>reafirmación de los 26 principios de la Declaración de Estocolmo.  Con el objetivo de establecer una </a:t>
            </a:r>
            <a:r>
              <a:rPr lang="es-MX" sz="2000" dirty="0" smtClean="0">
                <a:latin typeface="Century Gothic" panose="020B0502020202020204" pitchFamily="34" charset="0"/>
              </a:rPr>
              <a:t>alianza mundial nueva </a:t>
            </a:r>
            <a:r>
              <a:rPr lang="es-MX" sz="2000" dirty="0">
                <a:latin typeface="Century Gothic" panose="020B0502020202020204" pitchFamily="34" charset="0"/>
              </a:rPr>
              <a:t>y </a:t>
            </a:r>
            <a:r>
              <a:rPr lang="es-MX" sz="2000" dirty="0" smtClean="0">
                <a:latin typeface="Century Gothic" panose="020B0502020202020204" pitchFamily="34" charset="0"/>
              </a:rPr>
              <a:t>equitativa, </a:t>
            </a:r>
            <a:r>
              <a:rPr lang="es-MX" sz="2000" dirty="0">
                <a:latin typeface="Century Gothic" panose="020B0502020202020204" pitchFamily="34" charset="0"/>
              </a:rPr>
              <a:t>mediante la creación de nuevos niveles de </a:t>
            </a:r>
            <a:r>
              <a:rPr lang="es-MX" sz="2000" dirty="0" smtClean="0">
                <a:latin typeface="Century Gothic" panose="020B0502020202020204" pitchFamily="34" charset="0"/>
              </a:rPr>
              <a:t>cooperación </a:t>
            </a:r>
            <a:r>
              <a:rPr lang="es-MX" sz="2000" dirty="0">
                <a:latin typeface="Century Gothic" panose="020B0502020202020204" pitchFamily="34" charset="0"/>
              </a:rPr>
              <a:t>entre:</a:t>
            </a:r>
          </a:p>
          <a:p>
            <a:endParaRPr lang="es-MX" sz="2000" dirty="0">
              <a:latin typeface="Century Gothic" panose="020B0502020202020204" pitchFamily="34" charset="0"/>
            </a:endParaRPr>
          </a:p>
          <a:p>
            <a:endParaRPr lang="es-MX" sz="2000" dirty="0">
              <a:latin typeface="Century Gothic" panose="020B0502020202020204" pitchFamily="34" charset="0"/>
            </a:endParaRPr>
          </a:p>
        </p:txBody>
      </p:sp>
      <p:graphicFrame>
        <p:nvGraphicFramePr>
          <p:cNvPr id="6" name="Diagrama 5"/>
          <p:cNvGraphicFramePr/>
          <p:nvPr>
            <p:extLst>
              <p:ext uri="{D42A27DB-BD31-4B8C-83A1-F6EECF244321}">
                <p14:modId xmlns:p14="http://schemas.microsoft.com/office/powerpoint/2010/main" val="3321037089"/>
              </p:ext>
            </p:extLst>
          </p:nvPr>
        </p:nvGraphicFramePr>
        <p:xfrm>
          <a:off x="7375654" y="3140968"/>
          <a:ext cx="4845557" cy="3549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rotWithShape="1">
          <a:blip r:embed="rId8">
            <a:extLst>
              <a:ext uri="{28A0092B-C50C-407E-A947-70E740481C1C}">
                <a14:useLocalDpi xmlns:a14="http://schemas.microsoft.com/office/drawing/2010/main" val="0"/>
              </a:ext>
            </a:extLst>
          </a:blip>
          <a:srcRect l="30099" r="-22202"/>
          <a:stretch/>
        </p:blipFill>
        <p:spPr>
          <a:xfrm>
            <a:off x="7752184" y="0"/>
            <a:ext cx="7116004" cy="6858000"/>
          </a:xfrm>
          <a:prstGeom prst="parallelogram">
            <a:avLst/>
          </a:prstGeom>
        </p:spPr>
      </p:pic>
      <p:pic>
        <p:nvPicPr>
          <p:cNvPr id="8" name="Imagen 7"/>
          <p:cNvPicPr>
            <a:picLocks noChangeAspect="1"/>
          </p:cNvPicPr>
          <p:nvPr/>
        </p:nvPicPr>
        <p:blipFill rotWithShape="1">
          <a:blip r:embed="rId9"/>
          <a:srcRect l="21938" r="69979"/>
          <a:stretch/>
        </p:blipFill>
        <p:spPr>
          <a:xfrm rot="780000">
            <a:off x="8248656" y="-701051"/>
            <a:ext cx="306239" cy="7684039"/>
          </a:xfrm>
          <a:prstGeom prst="parallelogram">
            <a:avLst/>
          </a:prstGeom>
        </p:spPr>
      </p:pic>
      <p:cxnSp>
        <p:nvCxnSpPr>
          <p:cNvPr id="14" name="Conector recto 13"/>
          <p:cNvCxnSpPr/>
          <p:nvPr/>
        </p:nvCxnSpPr>
        <p:spPr>
          <a:xfrm flipH="1">
            <a:off x="719611" y="548680"/>
            <a:ext cx="1215752" cy="838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cxnSp>
        <p:nvCxnSpPr>
          <p:cNvPr id="15" name="Conector recto 14"/>
          <p:cNvCxnSpPr/>
          <p:nvPr/>
        </p:nvCxnSpPr>
        <p:spPr>
          <a:xfrm>
            <a:off x="719611" y="548680"/>
            <a:ext cx="0" cy="93610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 name="Conector recto 15"/>
          <p:cNvCxnSpPr/>
          <p:nvPr/>
        </p:nvCxnSpPr>
        <p:spPr>
          <a:xfrm>
            <a:off x="719611" y="5364832"/>
            <a:ext cx="0" cy="93610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cxnSp>
        <p:nvCxnSpPr>
          <p:cNvPr id="17" name="Conector recto 16"/>
          <p:cNvCxnSpPr/>
          <p:nvPr/>
        </p:nvCxnSpPr>
        <p:spPr>
          <a:xfrm flipH="1">
            <a:off x="719611" y="6300936"/>
            <a:ext cx="1215752" cy="838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sp>
        <p:nvSpPr>
          <p:cNvPr id="18" name="Elipse 17"/>
          <p:cNvSpPr/>
          <p:nvPr/>
        </p:nvSpPr>
        <p:spPr>
          <a:xfrm>
            <a:off x="1421734" y="3775399"/>
            <a:ext cx="1429531" cy="136815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20"/>
          <p:cNvSpPr/>
          <p:nvPr/>
        </p:nvSpPr>
        <p:spPr>
          <a:xfrm>
            <a:off x="1590517" y="4148383"/>
            <a:ext cx="1091966" cy="646331"/>
          </a:xfrm>
          <a:prstGeom prst="rect">
            <a:avLst/>
          </a:prstGeom>
        </p:spPr>
        <p:txBody>
          <a:bodyPr wrap="none">
            <a:spAutoFit/>
          </a:bodyPr>
          <a:lstStyle/>
          <a:p>
            <a:pPr algn="ctr"/>
            <a:r>
              <a:rPr lang="es-MX" dirty="0">
                <a:latin typeface="Century Gothic" panose="020B0502020202020204" pitchFamily="34" charset="0"/>
              </a:rPr>
              <a:t> </a:t>
            </a:r>
            <a:r>
              <a:rPr lang="es-MX" b="1" dirty="0">
                <a:latin typeface="Century Gothic" panose="020B0502020202020204" pitchFamily="34" charset="0"/>
              </a:rPr>
              <a:t>Los </a:t>
            </a:r>
            <a:endParaRPr lang="es-MX" b="1" dirty="0" smtClean="0">
              <a:latin typeface="Century Gothic" panose="020B0502020202020204" pitchFamily="34" charset="0"/>
            </a:endParaRPr>
          </a:p>
          <a:p>
            <a:pPr algn="ctr"/>
            <a:r>
              <a:rPr lang="es-MX" b="1" dirty="0" smtClean="0">
                <a:latin typeface="Century Gothic" panose="020B0502020202020204" pitchFamily="34" charset="0"/>
              </a:rPr>
              <a:t>Estados </a:t>
            </a:r>
            <a:endParaRPr lang="es-MX" b="1" dirty="0">
              <a:latin typeface="Century Gothic" panose="020B0502020202020204" pitchFamily="34" charset="0"/>
            </a:endParaRPr>
          </a:p>
        </p:txBody>
      </p:sp>
      <p:sp>
        <p:nvSpPr>
          <p:cNvPr id="22" name="Elipse 21"/>
          <p:cNvSpPr/>
          <p:nvPr/>
        </p:nvSpPr>
        <p:spPr>
          <a:xfrm>
            <a:off x="3690054" y="3775399"/>
            <a:ext cx="1429531" cy="13681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8"/>
          <p:cNvSpPr/>
          <p:nvPr/>
        </p:nvSpPr>
        <p:spPr>
          <a:xfrm>
            <a:off x="3868294" y="4078361"/>
            <a:ext cx="1138453" cy="646331"/>
          </a:xfrm>
          <a:prstGeom prst="rect">
            <a:avLst/>
          </a:prstGeom>
        </p:spPr>
        <p:txBody>
          <a:bodyPr wrap="none">
            <a:spAutoFit/>
          </a:bodyPr>
          <a:lstStyle/>
          <a:p>
            <a:pPr algn="ctr"/>
            <a:r>
              <a:rPr lang="es-MX" b="1" dirty="0">
                <a:latin typeface="Century Gothic" panose="020B0502020202020204" pitchFamily="34" charset="0"/>
              </a:rPr>
              <a:t>Los </a:t>
            </a:r>
            <a:endParaRPr lang="es-MX" b="1" dirty="0" smtClean="0">
              <a:latin typeface="Century Gothic" panose="020B0502020202020204" pitchFamily="34" charset="0"/>
            </a:endParaRPr>
          </a:p>
          <a:p>
            <a:pPr algn="ctr"/>
            <a:r>
              <a:rPr lang="es-MX" b="1" dirty="0" smtClean="0">
                <a:latin typeface="Century Gothic" panose="020B0502020202020204" pitchFamily="34" charset="0"/>
              </a:rPr>
              <a:t>Sectores</a:t>
            </a:r>
            <a:endParaRPr lang="es-MX" b="1" dirty="0">
              <a:latin typeface="Century Gothic" panose="020B0502020202020204" pitchFamily="34" charset="0"/>
            </a:endParaRPr>
          </a:p>
        </p:txBody>
      </p:sp>
      <p:sp>
        <p:nvSpPr>
          <p:cNvPr id="23" name="Elipse 22"/>
          <p:cNvSpPr/>
          <p:nvPr/>
        </p:nvSpPr>
        <p:spPr>
          <a:xfrm>
            <a:off x="5958374" y="3746013"/>
            <a:ext cx="1429531" cy="136815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p:cNvSpPr/>
          <p:nvPr/>
        </p:nvSpPr>
        <p:spPr>
          <a:xfrm>
            <a:off x="6068921" y="4106923"/>
            <a:ext cx="1239442" cy="646331"/>
          </a:xfrm>
          <a:prstGeom prst="rect">
            <a:avLst/>
          </a:prstGeom>
        </p:spPr>
        <p:txBody>
          <a:bodyPr wrap="none">
            <a:spAutoFit/>
          </a:bodyPr>
          <a:lstStyle/>
          <a:p>
            <a:pPr algn="ctr"/>
            <a:r>
              <a:rPr lang="es-MX" b="1" dirty="0">
                <a:latin typeface="Century Gothic" panose="020B0502020202020204" pitchFamily="34" charset="0"/>
              </a:rPr>
              <a:t>Las </a:t>
            </a:r>
            <a:endParaRPr lang="es-MX" b="1" dirty="0" smtClean="0">
              <a:latin typeface="Century Gothic" panose="020B0502020202020204" pitchFamily="34" charset="0"/>
            </a:endParaRPr>
          </a:p>
          <a:p>
            <a:pPr algn="ctr"/>
            <a:r>
              <a:rPr lang="es-MX" b="1" dirty="0">
                <a:latin typeface="Century Gothic" panose="020B0502020202020204" pitchFamily="34" charset="0"/>
              </a:rPr>
              <a:t>P</a:t>
            </a:r>
            <a:r>
              <a:rPr lang="es-MX" b="1" dirty="0" smtClean="0">
                <a:latin typeface="Century Gothic" panose="020B0502020202020204" pitchFamily="34" charset="0"/>
              </a:rPr>
              <a:t>ersonas </a:t>
            </a:r>
            <a:endParaRPr lang="es-MX" b="1" dirty="0">
              <a:latin typeface="Century Gothic" panose="020B0502020202020204" pitchFamily="34" charset="0"/>
            </a:endParaRPr>
          </a:p>
        </p:txBody>
      </p:sp>
    </p:spTree>
    <p:extLst>
      <p:ext uri="{BB962C8B-B14F-4D97-AF65-F5344CB8AC3E}">
        <p14:creationId xmlns:p14="http://schemas.microsoft.com/office/powerpoint/2010/main" val="3398570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2489620" y="793899"/>
            <a:ext cx="3791744" cy="72008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6">
                  <a:lumMod val="75000"/>
                </a:schemeClr>
              </a:solidFill>
            </a:endParaRPr>
          </a:p>
        </p:txBody>
      </p:sp>
      <p:sp>
        <p:nvSpPr>
          <p:cNvPr id="2" name="Rectángulo 1"/>
          <p:cNvSpPr/>
          <p:nvPr/>
        </p:nvSpPr>
        <p:spPr>
          <a:xfrm>
            <a:off x="3522726" y="1104768"/>
            <a:ext cx="6096000" cy="1508105"/>
          </a:xfrm>
          <a:prstGeom prst="rect">
            <a:avLst/>
          </a:prstGeom>
        </p:spPr>
        <p:txBody>
          <a:bodyPr>
            <a:spAutoFit/>
          </a:bodyPr>
          <a:lstStyle/>
          <a:p>
            <a:pPr algn="just"/>
            <a:r>
              <a:rPr lang="es-MX" dirty="0">
                <a:latin typeface="Century Gothic" panose="020B0502020202020204" pitchFamily="34" charset="0"/>
              </a:rPr>
              <a:t>En sus </a:t>
            </a:r>
            <a:r>
              <a:rPr lang="es-MX" sz="2000" dirty="0">
                <a:solidFill>
                  <a:schemeClr val="bg1"/>
                </a:solidFill>
                <a:latin typeface="MADE Canvas" panose="02000903000000020004" pitchFamily="50" charset="0"/>
              </a:rPr>
              <a:t>27 Principios </a:t>
            </a:r>
            <a:r>
              <a:rPr lang="es-MX" dirty="0">
                <a:latin typeface="Century Gothic" panose="020B0502020202020204" pitchFamily="34" charset="0"/>
              </a:rPr>
              <a:t>procura alcanzar acuerdos internacionales en los que se respeten los intereses de todos y se proteja la integridad del sistema ambiental y de desarrollo mundial, tales cuestiones como:</a:t>
            </a:r>
          </a:p>
        </p:txBody>
      </p:sp>
      <p:pic>
        <p:nvPicPr>
          <p:cNvPr id="19" name="Imagen 18"/>
          <p:cNvPicPr>
            <a:picLocks noChangeAspect="1"/>
          </p:cNvPicPr>
          <p:nvPr/>
        </p:nvPicPr>
        <p:blipFill rotWithShape="1">
          <a:blip r:embed="rId2" cstate="print">
            <a:extLst>
              <a:ext uri="{28A0092B-C50C-407E-A947-70E740481C1C}">
                <a14:useLocalDpi xmlns:a14="http://schemas.microsoft.com/office/drawing/2010/main" val="0"/>
              </a:ext>
            </a:extLst>
          </a:blip>
          <a:srcRect t="33378"/>
          <a:stretch/>
        </p:blipFill>
        <p:spPr>
          <a:xfrm>
            <a:off x="-13156" y="3224453"/>
            <a:ext cx="12205155" cy="4438441"/>
          </a:xfrm>
          <a:prstGeom prst="rect">
            <a:avLst/>
          </a:prstGeom>
        </p:spPr>
      </p:pic>
      <p:sp>
        <p:nvSpPr>
          <p:cNvPr id="10" name="Rectángulo 9"/>
          <p:cNvSpPr/>
          <p:nvPr/>
        </p:nvSpPr>
        <p:spPr>
          <a:xfrm>
            <a:off x="424904" y="3594206"/>
            <a:ext cx="2109276" cy="2339102"/>
          </a:xfrm>
          <a:prstGeom prst="rect">
            <a:avLst/>
          </a:prstGeom>
        </p:spPr>
        <p:txBody>
          <a:bodyPr wrap="square">
            <a:spAutoFit/>
          </a:bodyPr>
          <a:lstStyle/>
          <a:p>
            <a:pPr lvl="0" algn="ctr"/>
            <a:r>
              <a:rPr lang="es-MX" sz="1600" dirty="0">
                <a:latin typeface="Century Gothic" panose="020B0502020202020204" pitchFamily="34" charset="0"/>
              </a:rPr>
              <a:t>La cooperación entre los países para proteger, preservar y restablecer “la salud” y los recursos naturales de la tierra.</a:t>
            </a:r>
          </a:p>
          <a:p>
            <a:pPr algn="ctr"/>
            <a:endParaRPr lang="es-MX" dirty="0"/>
          </a:p>
        </p:txBody>
      </p:sp>
      <p:sp>
        <p:nvSpPr>
          <p:cNvPr id="16" name="Rectángulo 15"/>
          <p:cNvSpPr/>
          <p:nvPr/>
        </p:nvSpPr>
        <p:spPr>
          <a:xfrm>
            <a:off x="3105374" y="4763757"/>
            <a:ext cx="1691729" cy="830997"/>
          </a:xfrm>
          <a:prstGeom prst="rect">
            <a:avLst/>
          </a:prstGeom>
        </p:spPr>
        <p:txBody>
          <a:bodyPr wrap="square">
            <a:spAutoFit/>
          </a:bodyPr>
          <a:lstStyle/>
          <a:p>
            <a:pPr lvl="0" algn="ctr">
              <a:defRPr/>
            </a:pPr>
            <a:r>
              <a:rPr lang="es-MX" sz="1600" dirty="0">
                <a:latin typeface="Century Gothic" panose="020B0502020202020204" pitchFamily="34" charset="0"/>
              </a:rPr>
              <a:t>La protección del medio ambiente.</a:t>
            </a:r>
          </a:p>
        </p:txBody>
      </p:sp>
      <p:sp>
        <p:nvSpPr>
          <p:cNvPr id="17" name="Rectángulo 16"/>
          <p:cNvSpPr/>
          <p:nvPr/>
        </p:nvSpPr>
        <p:spPr>
          <a:xfrm>
            <a:off x="10450371" y="4570724"/>
            <a:ext cx="1396762" cy="1569660"/>
          </a:xfrm>
          <a:prstGeom prst="rect">
            <a:avLst/>
          </a:prstGeom>
        </p:spPr>
        <p:txBody>
          <a:bodyPr wrap="square">
            <a:spAutoFit/>
          </a:bodyPr>
          <a:lstStyle/>
          <a:p>
            <a:pPr lvl="0" algn="ctr">
              <a:defRPr/>
            </a:pPr>
            <a:r>
              <a:rPr lang="es-MX" sz="1600" dirty="0">
                <a:latin typeface="Century Gothic" panose="020B0502020202020204" pitchFamily="34" charset="0"/>
              </a:rPr>
              <a:t>La relación entre el desarrollo económico, sostenible y ambiental.</a:t>
            </a:r>
          </a:p>
        </p:txBody>
      </p:sp>
      <p:sp>
        <p:nvSpPr>
          <p:cNvPr id="18" name="Rectángulo 17"/>
          <p:cNvSpPr/>
          <p:nvPr/>
        </p:nvSpPr>
        <p:spPr>
          <a:xfrm>
            <a:off x="7921065" y="4309345"/>
            <a:ext cx="1963503" cy="1077218"/>
          </a:xfrm>
          <a:prstGeom prst="rect">
            <a:avLst/>
          </a:prstGeom>
        </p:spPr>
        <p:txBody>
          <a:bodyPr wrap="square">
            <a:spAutoFit/>
          </a:bodyPr>
          <a:lstStyle/>
          <a:p>
            <a:pPr lvl="0" algn="ctr">
              <a:defRPr/>
            </a:pPr>
            <a:r>
              <a:rPr lang="es-MX" sz="1600" dirty="0">
                <a:latin typeface="Century Gothic" panose="020B0502020202020204" pitchFamily="34" charset="0"/>
              </a:rPr>
              <a:t>La participación ciudadana en la protección del medio ambiente.</a:t>
            </a:r>
          </a:p>
        </p:txBody>
      </p:sp>
      <p:sp>
        <p:nvSpPr>
          <p:cNvPr id="12" name="Rectángulo 11"/>
          <p:cNvSpPr/>
          <p:nvPr/>
        </p:nvSpPr>
        <p:spPr>
          <a:xfrm>
            <a:off x="5245571" y="4447613"/>
            <a:ext cx="2017363" cy="1815882"/>
          </a:xfrm>
          <a:prstGeom prst="rect">
            <a:avLst/>
          </a:prstGeom>
        </p:spPr>
        <p:txBody>
          <a:bodyPr wrap="square">
            <a:spAutoFit/>
          </a:bodyPr>
          <a:lstStyle/>
          <a:p>
            <a:pPr lvl="0" algn="ctr">
              <a:defRPr/>
            </a:pPr>
            <a:r>
              <a:rPr lang="es-MX" sz="1600" dirty="0">
                <a:latin typeface="Century Gothic" panose="020B0502020202020204" pitchFamily="34" charset="0"/>
              </a:rPr>
              <a:t>La responsabilidad de los Estados a promulgar las leyes eficaces sobre el medio ambiente.</a:t>
            </a:r>
          </a:p>
        </p:txBody>
      </p:sp>
      <p:cxnSp>
        <p:nvCxnSpPr>
          <p:cNvPr id="23" name="Conector recto 22"/>
          <p:cNvCxnSpPr/>
          <p:nvPr/>
        </p:nvCxnSpPr>
        <p:spPr>
          <a:xfrm flipH="1">
            <a:off x="1919536" y="2778897"/>
            <a:ext cx="1584176" cy="518660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H="1">
            <a:off x="4221282" y="2850369"/>
            <a:ext cx="1584176" cy="518660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H="1">
            <a:off x="6656881" y="2818303"/>
            <a:ext cx="1584176" cy="518660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H="1">
            <a:off x="9092480" y="2850369"/>
            <a:ext cx="1584176" cy="518660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H="1">
            <a:off x="551384" y="382423"/>
            <a:ext cx="1215752" cy="838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cxnSp>
        <p:nvCxnSpPr>
          <p:cNvPr id="15" name="Conector recto 14"/>
          <p:cNvCxnSpPr/>
          <p:nvPr/>
        </p:nvCxnSpPr>
        <p:spPr>
          <a:xfrm>
            <a:off x="551384" y="386615"/>
            <a:ext cx="0" cy="93610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cxnSp>
        <p:nvCxnSpPr>
          <p:cNvPr id="20" name="Conector recto 19"/>
          <p:cNvCxnSpPr/>
          <p:nvPr/>
        </p:nvCxnSpPr>
        <p:spPr>
          <a:xfrm flipH="1">
            <a:off x="10450371" y="390807"/>
            <a:ext cx="1215752" cy="838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cxnSp>
        <p:nvCxnSpPr>
          <p:cNvPr id="21" name="Conector recto 20"/>
          <p:cNvCxnSpPr/>
          <p:nvPr/>
        </p:nvCxnSpPr>
        <p:spPr>
          <a:xfrm>
            <a:off x="11666123" y="382423"/>
            <a:ext cx="0" cy="936104"/>
          </a:xfrm>
          <a:prstGeom prst="line">
            <a:avLst/>
          </a:prstGeom>
          <a:ln>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0393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183</Words>
  <Application>Microsoft Office PowerPoint</Application>
  <PresentationFormat>Panorámica</PresentationFormat>
  <Paragraphs>24</Paragraphs>
  <Slides>5</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Calibri</vt:lpstr>
      <vt:lpstr>Carlito</vt:lpstr>
      <vt:lpstr>Century Gothic</vt:lpstr>
      <vt:lpstr>Dream Orphans</vt:lpstr>
      <vt:lpstr>MADE Canvas</vt:lpstr>
      <vt:lpstr>Tema de Office</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MANUEL PALOMERA</dc:creator>
  <cp:lastModifiedBy>ariday rodriguez diaz</cp:lastModifiedBy>
  <cp:revision>63</cp:revision>
  <dcterms:created xsi:type="dcterms:W3CDTF">2019-08-17T01:53:19Z</dcterms:created>
  <dcterms:modified xsi:type="dcterms:W3CDTF">2019-08-31T04:13:02Z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2859111</vt:lpwstr>
  </property>
  <property fmtid="{D5CDD505-2E9C-101B-9397-08002B2CF9AE}" pid="3" name="NXPowerLiteSettings">
    <vt:lpwstr>C7000400038000</vt:lpwstr>
  </property>
  <property fmtid="{D5CDD505-2E9C-101B-9397-08002B2CF9AE}" pid="4" name="NXPowerLiteVersion">
    <vt:lpwstr>S8.2.2</vt:lpwstr>
  </property>
</Properties>
</file>