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1" r:id="rId3"/>
    <p:sldId id="263" r:id="rId4"/>
    <p:sldId id="264" r:id="rId5"/>
    <p:sldId id="256" r:id="rId6"/>
    <p:sldId id="265" r:id="rId7"/>
    <p:sldId id="260" r:id="rId8"/>
    <p:sldId id="257" r:id="rId9"/>
    <p:sldId id="258" r:id="rId10"/>
    <p:sldId id="259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8EB14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47" autoAdjust="0"/>
    <p:restoredTop sz="94374" autoAdjust="0"/>
  </p:normalViewPr>
  <p:slideViewPr>
    <p:cSldViewPr>
      <p:cViewPr varScale="1">
        <p:scale>
          <a:sx n="69" d="100"/>
          <a:sy n="69" d="100"/>
        </p:scale>
        <p:origin x="6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F041B-E0E0-4E20-8127-CC6C41E07E8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41C22-5C6D-45F4-98D3-B23BA9C2EF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936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572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48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398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502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886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018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944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0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916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240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2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28979-229B-4E78-A829-24FEEFFF5CE7}" type="datetimeFigureOut">
              <a:rPr lang="es-MX" smtClean="0"/>
              <a:t>30/08/2019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A085E-385B-4BD7-88FC-624A6F80AC8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5231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1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279576" y="1401494"/>
            <a:ext cx="763284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ream Orphans" panose="02000400000000000000" pitchFamily="2" charset="0"/>
                <a:cs typeface="Carlito" panose="020F0502020204030204" pitchFamily="34" charset="0"/>
              </a:rPr>
              <a:t>DESARROLLO SUSTENTABLE </a:t>
            </a:r>
          </a:p>
          <a:p>
            <a:pPr algn="ctr"/>
            <a:endParaRPr lang="es-MX" sz="5400" dirty="0">
              <a:solidFill>
                <a:srgbClr val="FFFFFF"/>
              </a:solidFill>
              <a:latin typeface="MADE Canvas" panose="02000903000000020004" pitchFamily="50" charset="0"/>
              <a:cs typeface="Carlito" panose="020F0502020204030204" pitchFamily="34" charset="0"/>
            </a:endParaRPr>
          </a:p>
          <a:p>
            <a:pPr algn="ctr"/>
            <a:endParaRPr lang="es-MX" sz="4800" dirty="0" smtClean="0">
              <a:solidFill>
                <a:srgbClr val="FFFFFF"/>
              </a:solidFill>
              <a:latin typeface="MADE Canvas" panose="02000903000000020004" pitchFamily="50" charset="0"/>
              <a:cs typeface="Carlito" panose="020F0502020204030204" pitchFamily="34" charset="0"/>
            </a:endParaRPr>
          </a:p>
          <a:p>
            <a:pPr algn="ctr"/>
            <a:r>
              <a:rPr lang="es-MX" sz="4800" dirty="0" smtClean="0">
                <a:solidFill>
                  <a:srgbClr val="FFFFFF"/>
                </a:solidFill>
                <a:latin typeface="MADE Canvas" panose="02000903000000020004" pitchFamily="50" charset="0"/>
                <a:cs typeface="Carlito" panose="020F0502020204030204" pitchFamily="34" charset="0"/>
              </a:rPr>
              <a:t>UNIDAD 1</a:t>
            </a:r>
            <a:endParaRPr lang="es-MX" sz="4800" dirty="0">
              <a:solidFill>
                <a:srgbClr val="FFFFFF"/>
              </a:solidFill>
              <a:latin typeface="MADE Canvas" panose="02000903000000020004" pitchFamily="50" charset="0"/>
              <a:cs typeface="Carlito" panose="020F0502020204030204" pitchFamily="34" charset="0"/>
            </a:endParaRPr>
          </a:p>
        </p:txBody>
      </p:sp>
      <p:pic>
        <p:nvPicPr>
          <p:cNvPr id="1026" name="Picture 2" descr="Resultado de imagen para hoja png"/>
          <p:cNvPicPr>
            <a:picLocks noChangeAspect="1" noChangeArrowheads="1"/>
          </p:cNvPicPr>
          <p:nvPr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19704" y="3832929"/>
            <a:ext cx="678113" cy="67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Conector recto 13"/>
          <p:cNvCxnSpPr/>
          <p:nvPr/>
        </p:nvCxnSpPr>
        <p:spPr>
          <a:xfrm>
            <a:off x="6602121" y="4171986"/>
            <a:ext cx="211129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3708407" y="4164437"/>
            <a:ext cx="2111297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49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22145" y="1055845"/>
            <a:ext cx="49957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 smtClean="0">
                <a:latin typeface="Century Gothic" panose="020B0502020202020204" pitchFamily="34" charset="0"/>
              </a:rPr>
              <a:t>“</a:t>
            </a:r>
            <a:r>
              <a:rPr lang="es-MX" sz="1600" dirty="0">
                <a:latin typeface="Century Gothic" panose="020B0502020202020204" pitchFamily="34" charset="0"/>
              </a:rPr>
              <a:t>A fin de lograr una más racional ordenación de los recursos y mejorar así las condiciones ambientales, los Estados deberían adoptar un enfoque integrado y coordinado de la planificación de su desarrollo de modo que quede asegurada la compatibilidad del desarrollo con la necesidad de proteger y mejorar el medio humano en beneficio de su población” (Principio 13).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793225" y="4047861"/>
            <a:ext cx="49957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>
                <a:latin typeface="Century Gothic" panose="020B0502020202020204" pitchFamily="34" charset="0"/>
              </a:rPr>
              <a:t>“</a:t>
            </a:r>
            <a:r>
              <a:rPr lang="es-MX" dirty="0">
                <a:latin typeface="Century Gothic" panose="020B0502020202020204" pitchFamily="34" charset="0"/>
              </a:rPr>
              <a:t>La planificación racional constituye un instrumento indispensable para conciliar las diferencias que puedan surgir entre las exigencias del desarrollo y la necesidad de proteger y mejorar el medio” (Principio 14).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0016" y="-278585"/>
            <a:ext cx="6102146" cy="4050346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293687" y="267752"/>
            <a:ext cx="4248472" cy="51900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5"/>
          <p:cNvSpPr/>
          <p:nvPr/>
        </p:nvSpPr>
        <p:spPr>
          <a:xfrm>
            <a:off x="3309012" y="342590"/>
            <a:ext cx="4233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MX" b="1" dirty="0">
                <a:solidFill>
                  <a:schemeClr val="bg1"/>
                </a:solidFill>
                <a:latin typeface="MADE Canvas" panose="02000903000000020004" pitchFamily="50" charset="0"/>
              </a:rPr>
              <a:t>Planificación integral del desarrollo: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1" t="10933" r="9797" b="10676"/>
          <a:stretch/>
        </p:blipFill>
        <p:spPr>
          <a:xfrm>
            <a:off x="0" y="3719062"/>
            <a:ext cx="6528048" cy="3742388"/>
          </a:xfrm>
          <a:prstGeom prst="rect">
            <a:avLst/>
          </a:prstGeom>
        </p:spPr>
      </p:pic>
      <p:sp>
        <p:nvSpPr>
          <p:cNvPr id="11" name="Rectángulo 10"/>
          <p:cNvSpPr/>
          <p:nvPr/>
        </p:nvSpPr>
        <p:spPr>
          <a:xfrm>
            <a:off x="4795559" y="6003450"/>
            <a:ext cx="5907600" cy="51900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4795559" y="6078288"/>
            <a:ext cx="5926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>
                <a:solidFill>
                  <a:schemeClr val="bg1"/>
                </a:solidFill>
                <a:latin typeface="MADE Canvas" panose="02000903000000020004" pitchFamily="50" charset="0"/>
              </a:rPr>
              <a:t>La planificación como instrumentos indispensables:</a:t>
            </a:r>
          </a:p>
        </p:txBody>
      </p:sp>
    </p:spTree>
    <p:extLst>
      <p:ext uri="{BB962C8B-B14F-4D97-AF65-F5344CB8AC3E}">
        <p14:creationId xmlns:p14="http://schemas.microsoft.com/office/powerpoint/2010/main" val="60274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487488" y="1844824"/>
            <a:ext cx="8890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4800" dirty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za" panose="02060807000000020004" pitchFamily="18" charset="0"/>
              <a:cs typeface="Carlito" panose="020F050202020403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95400" y="692696"/>
            <a:ext cx="10729192" cy="5616624"/>
          </a:xfrm>
          <a:prstGeom prst="rect">
            <a:avLst/>
          </a:prstGeom>
          <a:solidFill>
            <a:schemeClr val="bg1">
              <a:alpha val="86000"/>
            </a:schemeClr>
          </a:solidFill>
          <a:ln>
            <a:solidFill>
              <a:schemeClr val="bg1">
                <a:alpha val="8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2224206" y="2531512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latin typeface="MADE Canvas" panose="02000903000000020004" pitchFamily="50" charset="0"/>
              </a:rPr>
              <a:t>DECLARACIÓN DE ESTOCOLMO SOBRE EL MEDIO AMBIENTE HUMANO </a:t>
            </a:r>
          </a:p>
        </p:txBody>
      </p:sp>
      <p:cxnSp>
        <p:nvCxnSpPr>
          <p:cNvPr id="8" name="Conector recto 7"/>
          <p:cNvCxnSpPr/>
          <p:nvPr/>
        </p:nvCxnSpPr>
        <p:spPr>
          <a:xfrm>
            <a:off x="10920536" y="1196752"/>
            <a:ext cx="0" cy="93610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1127448" y="4869160"/>
            <a:ext cx="0" cy="936104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>
            <a:off x="9992816" y="1220289"/>
            <a:ext cx="927720" cy="24934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1127448" y="5780330"/>
            <a:ext cx="927720" cy="24934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5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13098" y="476672"/>
            <a:ext cx="770485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accent3">
                    <a:lumMod val="50000"/>
                  </a:schemeClr>
                </a:solidFill>
                <a:latin typeface="MADE Canvas" panose="02000903000000020004" pitchFamily="50" charset="0"/>
              </a:rPr>
              <a:t>I </a:t>
            </a:r>
          </a:p>
          <a:p>
            <a:pPr algn="ctr"/>
            <a:r>
              <a:rPr lang="es-MX" sz="2400" dirty="0" smtClean="0">
                <a:solidFill>
                  <a:schemeClr val="accent3">
                    <a:lumMod val="50000"/>
                  </a:schemeClr>
                </a:solidFill>
                <a:latin typeface="MADE Canvas" panose="02000903000000020004" pitchFamily="50" charset="0"/>
              </a:rPr>
              <a:t>PROCLAMA QUE</a:t>
            </a:r>
          </a:p>
          <a:p>
            <a:pPr algn="ctr"/>
            <a:endParaRPr lang="es-MX" sz="2400" dirty="0" smtClean="0">
              <a:latin typeface="MADE Canvas" panose="02000903000000020004" pitchFamily="50" charset="0"/>
            </a:endParaRPr>
          </a:p>
          <a:p>
            <a:endParaRPr lang="es-MX" dirty="0" smtClean="0"/>
          </a:p>
          <a:p>
            <a:pPr marL="342900" indent="-342900" algn="just">
              <a:buAutoNum type="arabicPeriod"/>
            </a:pPr>
            <a:r>
              <a:rPr lang="es-MX" sz="2000" dirty="0" smtClean="0">
                <a:latin typeface="Century Gothic" panose="020B0502020202020204" pitchFamily="34" charset="0"/>
                <a:ea typeface="A little sunshine" panose="02000603000000000000" pitchFamily="2" charset="0"/>
              </a:rPr>
              <a:t>El </a:t>
            </a:r>
            <a:r>
              <a:rPr lang="es-MX" sz="2000" dirty="0">
                <a:latin typeface="Century Gothic" panose="020B0502020202020204" pitchFamily="34" charset="0"/>
                <a:ea typeface="A little sunshine" panose="02000603000000000000" pitchFamily="2" charset="0"/>
              </a:rPr>
              <a:t>hombre es a la vez obra y artífice del medio ambiente que lo rodea, el cual le da el sustento </a:t>
            </a:r>
            <a:r>
              <a:rPr lang="es-MX" sz="2000" dirty="0" smtClean="0">
                <a:latin typeface="Century Gothic" panose="020B0502020202020204" pitchFamily="34" charset="0"/>
                <a:ea typeface="A little sunshine" panose="02000603000000000000" pitchFamily="2" charset="0"/>
              </a:rPr>
              <a:t>material y </a:t>
            </a:r>
            <a:r>
              <a:rPr lang="es-MX" sz="2000" dirty="0">
                <a:latin typeface="Century Gothic" panose="020B0502020202020204" pitchFamily="34" charset="0"/>
                <a:ea typeface="A little sunshine" panose="02000603000000000000" pitchFamily="2" charset="0"/>
              </a:rPr>
              <a:t>le brinda la oportunidad de desarrollarse intelectual, moral social y espiritualmente. </a:t>
            </a:r>
          </a:p>
          <a:p>
            <a:pPr marL="342900" indent="-342900" algn="just">
              <a:buAutoNum type="arabicPeriod"/>
            </a:pPr>
            <a:r>
              <a:rPr lang="es-MX" sz="2000" dirty="0" smtClean="0">
                <a:latin typeface="Century Gothic" panose="020B0502020202020204" pitchFamily="34" charset="0"/>
                <a:ea typeface="A little sunshine" panose="02000603000000000000" pitchFamily="2" charset="0"/>
              </a:rPr>
              <a:t>La </a:t>
            </a:r>
            <a:r>
              <a:rPr lang="es-MX" sz="2000" dirty="0">
                <a:latin typeface="Century Gothic" panose="020B0502020202020204" pitchFamily="34" charset="0"/>
                <a:ea typeface="A little sunshine" panose="02000603000000000000" pitchFamily="2" charset="0"/>
              </a:rPr>
              <a:t>protección y mejoramiento del medio ambiente humano es una cuestión fundamental que afecta </a:t>
            </a:r>
            <a:r>
              <a:rPr lang="es-MX" sz="2000" dirty="0" smtClean="0">
                <a:latin typeface="Century Gothic" panose="020B0502020202020204" pitchFamily="34" charset="0"/>
                <a:ea typeface="A little sunshine" panose="02000603000000000000" pitchFamily="2" charset="0"/>
              </a:rPr>
              <a:t>al bienestar </a:t>
            </a:r>
            <a:r>
              <a:rPr lang="es-MX" sz="2000" dirty="0">
                <a:latin typeface="Century Gothic" panose="020B0502020202020204" pitchFamily="34" charset="0"/>
                <a:ea typeface="A little sunshine" panose="02000603000000000000" pitchFamily="2" charset="0"/>
              </a:rPr>
              <a:t>de los pueblos y al desarrollo económico del mundo </a:t>
            </a:r>
            <a:r>
              <a:rPr lang="es-MX" sz="2000" dirty="0" smtClean="0">
                <a:latin typeface="Century Gothic" panose="020B0502020202020204" pitchFamily="34" charset="0"/>
                <a:ea typeface="A little sunshine" panose="02000603000000000000" pitchFamily="2" charset="0"/>
              </a:rPr>
              <a:t>entero.</a:t>
            </a:r>
            <a:endParaRPr lang="es-MX" sz="2000" dirty="0">
              <a:latin typeface="Century Gothic" panose="020B0502020202020204" pitchFamily="34" charset="0"/>
              <a:ea typeface="A little sunshine" panose="02000603000000000000" pitchFamily="2" charset="0"/>
            </a:endParaRPr>
          </a:p>
          <a:p>
            <a:pPr marL="342900" indent="-342900" algn="just">
              <a:buAutoNum type="arabicPeriod"/>
            </a:pPr>
            <a:r>
              <a:rPr lang="es-MX" sz="2000" dirty="0" smtClean="0">
                <a:latin typeface="Century Gothic" panose="020B0502020202020204" pitchFamily="34" charset="0"/>
                <a:ea typeface="A little sunshine" panose="02000603000000000000" pitchFamily="2" charset="0"/>
              </a:rPr>
              <a:t>El </a:t>
            </a:r>
            <a:r>
              <a:rPr lang="es-MX" sz="2000" dirty="0">
                <a:latin typeface="Century Gothic" panose="020B0502020202020204" pitchFamily="34" charset="0"/>
                <a:ea typeface="A little sunshine" panose="02000603000000000000" pitchFamily="2" charset="0"/>
              </a:rPr>
              <a:t>hombre debe hacer constante recapitulación de su experiencia y continuar </a:t>
            </a:r>
            <a:r>
              <a:rPr lang="es-MX" sz="2000" dirty="0" smtClean="0">
                <a:latin typeface="Century Gothic" panose="020B0502020202020204" pitchFamily="34" charset="0"/>
                <a:ea typeface="A little sunshine" panose="02000603000000000000" pitchFamily="2" charset="0"/>
              </a:rPr>
              <a:t>descubriendo, inventando</a:t>
            </a:r>
            <a:r>
              <a:rPr lang="es-MX" sz="2000" dirty="0">
                <a:latin typeface="Century Gothic" panose="020B0502020202020204" pitchFamily="34" charset="0"/>
                <a:ea typeface="A little sunshine" panose="02000603000000000000" pitchFamily="2" charset="0"/>
              </a:rPr>
              <a:t>, creando y progresando. </a:t>
            </a:r>
          </a:p>
          <a:p>
            <a:pPr marL="342900" indent="-342900" algn="just">
              <a:buAutoNum type="arabicPeriod"/>
            </a:pPr>
            <a:r>
              <a:rPr lang="es-MX" sz="2000" dirty="0" smtClean="0">
                <a:latin typeface="Century Gothic" panose="020B0502020202020204" pitchFamily="34" charset="0"/>
                <a:ea typeface="A little sunshine" panose="02000603000000000000" pitchFamily="2" charset="0"/>
              </a:rPr>
              <a:t>En </a:t>
            </a:r>
            <a:r>
              <a:rPr lang="es-MX" sz="2000" dirty="0">
                <a:latin typeface="Century Gothic" panose="020B0502020202020204" pitchFamily="34" charset="0"/>
                <a:ea typeface="A little sunshine" panose="02000603000000000000" pitchFamily="2" charset="0"/>
              </a:rPr>
              <a:t>los países en desarrollo, la mayoría de los problemas ambientales están motivados por </a:t>
            </a:r>
            <a:r>
              <a:rPr lang="es-MX" sz="2000" dirty="0" smtClean="0">
                <a:latin typeface="Century Gothic" panose="020B0502020202020204" pitchFamily="34" charset="0"/>
                <a:ea typeface="A little sunshine" panose="02000603000000000000" pitchFamily="2" charset="0"/>
              </a:rPr>
              <a:t>el subdesarrollo</a:t>
            </a:r>
            <a:r>
              <a:rPr lang="es-MX" sz="2000" dirty="0">
                <a:latin typeface="Century Gothic" panose="020B0502020202020204" pitchFamily="34" charset="0"/>
                <a:ea typeface="A little sunshine" panose="02000603000000000000" pitchFamily="2" charset="0"/>
              </a:rPr>
              <a:t>. </a:t>
            </a:r>
          </a:p>
          <a:p>
            <a:endParaRPr lang="es-MX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0"/>
            <a:ext cx="4968552" cy="6858000"/>
          </a:xfrm>
          <a:prstGeom prst="parallelogram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01"/>
          <a:stretch/>
        </p:blipFill>
        <p:spPr>
          <a:xfrm>
            <a:off x="68660" y="-318025"/>
            <a:ext cx="216024" cy="7344816"/>
          </a:xfrm>
          <a:prstGeom prst="parallelogram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8904312" y="188640"/>
            <a:ext cx="1152128" cy="64807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10056440" y="188640"/>
            <a:ext cx="345638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8904312" y="6669360"/>
            <a:ext cx="345638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682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4367808" y="908720"/>
            <a:ext cx="7272808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 startAt="5"/>
            </a:pPr>
            <a:r>
              <a:rPr lang="es-MX" sz="2000" dirty="0" smtClean="0">
                <a:latin typeface="Century Gothic" panose="020B0502020202020204" pitchFamily="34" charset="0"/>
              </a:rPr>
              <a:t>El </a:t>
            </a:r>
            <a:r>
              <a:rPr lang="es-MX" sz="2000" dirty="0">
                <a:latin typeface="Century Gothic" panose="020B0502020202020204" pitchFamily="34" charset="0"/>
              </a:rPr>
              <a:t>crecimiento natural de la población plantea continuamente problemas </a:t>
            </a:r>
            <a:r>
              <a:rPr lang="es-MX" sz="2000" dirty="0" smtClean="0">
                <a:latin typeface="Century Gothic" panose="020B0502020202020204" pitchFamily="34" charset="0"/>
              </a:rPr>
              <a:t>                    relativos </a:t>
            </a:r>
            <a:r>
              <a:rPr lang="es-MX" sz="2000" dirty="0">
                <a:latin typeface="Century Gothic" panose="020B0502020202020204" pitchFamily="34" charset="0"/>
              </a:rPr>
              <a:t>a la preservación del medio ambiente, y se deben adoptar las normas y </a:t>
            </a:r>
            <a:r>
              <a:rPr lang="es-MX" sz="2000" dirty="0" smtClean="0">
                <a:latin typeface="Century Gothic" panose="020B0502020202020204" pitchFamily="34" charset="0"/>
              </a:rPr>
              <a:t>    medidas </a:t>
            </a:r>
            <a:r>
              <a:rPr lang="es-MX" sz="2000" dirty="0">
                <a:latin typeface="Century Gothic" panose="020B0502020202020204" pitchFamily="34" charset="0"/>
              </a:rPr>
              <a:t>apropiadas, según proceda, para hacer frente a esos problemas. </a:t>
            </a:r>
            <a:endParaRPr lang="es-MX" sz="2000" dirty="0" smtClean="0">
              <a:latin typeface="Century Gothic" panose="020B0502020202020204" pitchFamily="34" charset="0"/>
            </a:endParaRPr>
          </a:p>
          <a:p>
            <a:pPr algn="just"/>
            <a:endParaRPr lang="es-MX" sz="2000" dirty="0">
              <a:latin typeface="Century Gothic" panose="020B0502020202020204" pitchFamily="34" charset="0"/>
            </a:endParaRPr>
          </a:p>
          <a:p>
            <a:pPr marL="342900" indent="-342900" algn="just">
              <a:buAutoNum type="arabicPeriod" startAt="6"/>
            </a:pPr>
            <a:r>
              <a:rPr lang="es-MX" sz="2000" dirty="0" smtClean="0">
                <a:latin typeface="Century Gothic" panose="020B0502020202020204" pitchFamily="34" charset="0"/>
              </a:rPr>
              <a:t>Hemos </a:t>
            </a:r>
            <a:r>
              <a:rPr lang="es-MX" sz="2000" dirty="0">
                <a:latin typeface="Century Gothic" panose="020B0502020202020204" pitchFamily="34" charset="0"/>
              </a:rPr>
              <a:t>llegado a un momento de la historia en que debemos orientar nuestros actos en todo el mundo atendiendo con mayor solicitud a las consecuencias que puedan tener para el medio ambiente. </a:t>
            </a:r>
          </a:p>
          <a:p>
            <a:pPr marL="342900" indent="-342900" algn="just">
              <a:buAutoNum type="arabicPeriod" startAt="6"/>
            </a:pPr>
            <a:endParaRPr lang="es-MX" sz="2000" dirty="0" smtClean="0">
              <a:latin typeface="Century Gothic" panose="020B0502020202020204" pitchFamily="34" charset="0"/>
            </a:endParaRPr>
          </a:p>
          <a:p>
            <a:pPr marL="342900" indent="-342900" algn="just">
              <a:buAutoNum type="arabicPeriod" startAt="6"/>
            </a:pPr>
            <a:r>
              <a:rPr lang="es-MX" sz="2000" dirty="0" smtClean="0">
                <a:latin typeface="Century Gothic" panose="020B0502020202020204" pitchFamily="34" charset="0"/>
              </a:rPr>
              <a:t>Para </a:t>
            </a:r>
            <a:r>
              <a:rPr lang="es-MX" sz="2000" dirty="0">
                <a:latin typeface="Century Gothic" panose="020B0502020202020204" pitchFamily="34" charset="0"/>
              </a:rPr>
              <a:t>llegar a esta meta será menester que ciudadanos y comunidades, empresas e instituciones, </a:t>
            </a:r>
            <a:r>
              <a:rPr lang="es-MX" sz="2000" dirty="0" smtClean="0">
                <a:latin typeface="Century Gothic" panose="020B0502020202020204" pitchFamily="34" charset="0"/>
              </a:rPr>
              <a:t>en todos </a:t>
            </a:r>
            <a:r>
              <a:rPr lang="es-MX" sz="2000" dirty="0">
                <a:latin typeface="Century Gothic" panose="020B0502020202020204" pitchFamily="34" charset="0"/>
              </a:rPr>
              <a:t>los planos, acepten las responsabilidades que les incumben y que todos ellos </a:t>
            </a:r>
            <a:r>
              <a:rPr lang="es-MX" sz="2000" dirty="0" smtClean="0">
                <a:latin typeface="Century Gothic" panose="020B0502020202020204" pitchFamily="34" charset="0"/>
              </a:rPr>
              <a:t>participen equitativamente </a:t>
            </a:r>
            <a:r>
              <a:rPr lang="es-MX" sz="2000" dirty="0">
                <a:latin typeface="Century Gothic" panose="020B0502020202020204" pitchFamily="34" charset="0"/>
              </a:rPr>
              <a:t>en la labor común. </a:t>
            </a:r>
            <a:endParaRPr lang="es-MX" sz="2000" dirty="0" smtClean="0">
              <a:latin typeface="Century Gothic" panose="020B0502020202020204" pitchFamily="34" charset="0"/>
            </a:endParaRPr>
          </a:p>
          <a:p>
            <a:endParaRPr lang="es-MX" dirty="0" smtClean="0"/>
          </a:p>
          <a:p>
            <a:pPr marL="342900" indent="-342900">
              <a:buAutoNum type="arabicPeriod" startAt="6"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295"/>
          <a:stretch/>
        </p:blipFill>
        <p:spPr>
          <a:xfrm>
            <a:off x="551384" y="476672"/>
            <a:ext cx="2016224" cy="3744416"/>
          </a:xfrm>
          <a:prstGeom prst="parallelogram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8"/>
          <a:stretch/>
        </p:blipFill>
        <p:spPr>
          <a:xfrm>
            <a:off x="1919536" y="2348880"/>
            <a:ext cx="2088232" cy="3744416"/>
          </a:xfrm>
          <a:prstGeom prst="parallelogram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2567608" y="692696"/>
            <a:ext cx="216024" cy="144016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>
            <a:off x="1747501" y="4437112"/>
            <a:ext cx="216024" cy="144016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 flipH="1">
            <a:off x="2567608" y="2132856"/>
            <a:ext cx="1440160" cy="1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523365" y="4448125"/>
            <a:ext cx="1440160" cy="1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6" name="Imagen 15"/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35542" y="-98974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3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5303912" y="2000366"/>
            <a:ext cx="6336704" cy="4588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MX" sz="2000" dirty="0">
                <a:latin typeface="Century Gothic" panose="020B0502020202020204" pitchFamily="34" charset="0"/>
              </a:rPr>
              <a:t>Derecho a la calidad de vida y obligación de preservar el medio ambiente.</a:t>
            </a:r>
          </a:p>
          <a:p>
            <a:pPr marL="342900" indent="-342900" algn="just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MX" sz="2000" dirty="0">
                <a:latin typeface="Century Gothic" panose="020B0502020202020204" pitchFamily="34" charset="0"/>
              </a:rPr>
              <a:t>Planificar la preservación de los recursos.</a:t>
            </a:r>
          </a:p>
          <a:p>
            <a:pPr marL="342900" indent="-342900" algn="just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MX" sz="2000" dirty="0">
                <a:latin typeface="Century Gothic" panose="020B0502020202020204" pitchFamily="34" charset="0"/>
              </a:rPr>
              <a:t>Mantener la capacidad de renovabilidad de la tierra.</a:t>
            </a:r>
          </a:p>
          <a:p>
            <a:pPr marL="342900" indent="-342900" algn="just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MX" sz="2000" dirty="0">
                <a:latin typeface="Century Gothic" panose="020B0502020202020204" pitchFamily="34" charset="0"/>
              </a:rPr>
              <a:t>Proteger la herencia de la vida silvestre.</a:t>
            </a:r>
          </a:p>
          <a:p>
            <a:pPr marL="342900" indent="-342900" algn="just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MX" sz="2000" dirty="0">
                <a:latin typeface="Century Gothic" panose="020B0502020202020204" pitchFamily="34" charset="0"/>
              </a:rPr>
              <a:t>Evitar el agotamiento de los recursos.</a:t>
            </a:r>
          </a:p>
          <a:p>
            <a:pPr marL="342900" indent="-342900" algn="just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MX" sz="2000" dirty="0">
                <a:latin typeface="Century Gothic" panose="020B0502020202020204" pitchFamily="34" charset="0"/>
              </a:rPr>
              <a:t> Derecho a la descarga de sustancias toxicas.</a:t>
            </a:r>
          </a:p>
          <a:p>
            <a:pPr marL="342900" indent="-342900" algn="just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MX" sz="2000" dirty="0">
                <a:latin typeface="Century Gothic" panose="020B0502020202020204" pitchFamily="34" charset="0"/>
              </a:rPr>
              <a:t>Evitar la contaminación en los mares.</a:t>
            </a:r>
          </a:p>
          <a:p>
            <a:pPr marL="342900" indent="-342900" algn="just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MX" sz="2000" dirty="0">
                <a:latin typeface="Century Gothic" panose="020B0502020202020204" pitchFamily="34" charset="0"/>
              </a:rPr>
              <a:t>Desarrollo socioeconómico para mejorar la calidad de vida.</a:t>
            </a:r>
          </a:p>
          <a:p>
            <a:pPr marL="342900" indent="-342900" algn="just"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s-MX" sz="2000" dirty="0">
                <a:latin typeface="Century Gothic" panose="020B0502020202020204" pitchFamily="34" charset="0"/>
              </a:rPr>
              <a:t>La tecnología debe cubrir las deficiencias ambientales.</a:t>
            </a:r>
          </a:p>
          <a:p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4727848" y="332656"/>
            <a:ext cx="7056784" cy="6256146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806" r="10512"/>
          <a:stretch/>
        </p:blipFill>
        <p:spPr>
          <a:xfrm>
            <a:off x="-24680" y="0"/>
            <a:ext cx="4896544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801634" y="717914"/>
            <a:ext cx="4572508" cy="93610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3 CuadroTexto"/>
          <p:cNvSpPr txBox="1"/>
          <p:nvPr/>
        </p:nvSpPr>
        <p:spPr>
          <a:xfrm>
            <a:off x="2959950" y="823021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>
                <a:latin typeface="MADE Canvas" panose="02000903000000020004" pitchFamily="50" charset="0"/>
              </a:rPr>
              <a:t>II PRINCIPIOS</a:t>
            </a:r>
          </a:p>
        </p:txBody>
      </p:sp>
    </p:spTree>
    <p:extLst>
      <p:ext uri="{BB962C8B-B14F-4D97-AF65-F5344CB8AC3E}">
        <p14:creationId xmlns:p14="http://schemas.microsoft.com/office/powerpoint/2010/main" val="353833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95400" y="1484784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buAutoNum type="arabicPeriod" startAt="10"/>
            </a:pPr>
            <a:r>
              <a:rPr lang="es-MX" sz="2000" dirty="0" smtClean="0">
                <a:latin typeface="Century Gothic" panose="020B0502020202020204" pitchFamily="34" charset="0"/>
              </a:rPr>
              <a:t> Establece </a:t>
            </a:r>
            <a:r>
              <a:rPr lang="es-MX" sz="2000" dirty="0">
                <a:latin typeface="Century Gothic" panose="020B0502020202020204" pitchFamily="34" charset="0"/>
              </a:rPr>
              <a:t>precios y salarios justos para los países en </a:t>
            </a:r>
            <a:r>
              <a:rPr lang="es-MX" sz="2000" dirty="0" smtClean="0">
                <a:latin typeface="Century Gothic" panose="020B0502020202020204" pitchFamily="34" charset="0"/>
              </a:rPr>
              <a:t>desarrollo.</a:t>
            </a:r>
          </a:p>
          <a:p>
            <a:pPr marL="342900" indent="-342900" algn="just">
              <a:buAutoNum type="arabicPeriod" startAt="10"/>
            </a:pPr>
            <a:r>
              <a:rPr lang="es-MX" sz="2000" dirty="0" smtClean="0">
                <a:latin typeface="Century Gothic" panose="020B0502020202020204" pitchFamily="34" charset="0"/>
              </a:rPr>
              <a:t> Las </a:t>
            </a:r>
            <a:r>
              <a:rPr lang="es-MX" sz="2000" dirty="0">
                <a:latin typeface="Century Gothic" panose="020B0502020202020204" pitchFamily="34" charset="0"/>
              </a:rPr>
              <a:t>políticas ambientales deben promover el </a:t>
            </a:r>
            <a:r>
              <a:rPr lang="es-MX" sz="2000" dirty="0" smtClean="0">
                <a:latin typeface="Century Gothic" panose="020B0502020202020204" pitchFamily="34" charset="0"/>
              </a:rPr>
              <a:t>desarrollo.</a:t>
            </a:r>
          </a:p>
          <a:p>
            <a:pPr marL="342900" indent="-342900" algn="just">
              <a:buAutoNum type="arabicPeriod" startAt="10"/>
            </a:pPr>
            <a:r>
              <a:rPr lang="es-MX" sz="2000" dirty="0" smtClean="0">
                <a:latin typeface="Century Gothic" panose="020B0502020202020204" pitchFamily="34" charset="0"/>
              </a:rPr>
              <a:t> Los </a:t>
            </a:r>
            <a:r>
              <a:rPr lang="es-MX" sz="2000" dirty="0">
                <a:latin typeface="Century Gothic" panose="020B0502020202020204" pitchFamily="34" charset="0"/>
              </a:rPr>
              <a:t>recursos se deben destinar a la mejora del medio </a:t>
            </a:r>
            <a:r>
              <a:rPr lang="es-MX" sz="2000" dirty="0" smtClean="0">
                <a:latin typeface="Century Gothic" panose="020B0502020202020204" pitchFamily="34" charset="0"/>
              </a:rPr>
              <a:t>ambiente.</a:t>
            </a:r>
          </a:p>
          <a:p>
            <a:pPr marL="342900" indent="-342900" algn="just">
              <a:buAutoNum type="arabicPeriod" startAt="10"/>
            </a:pPr>
            <a:r>
              <a:rPr lang="es-MX" sz="2000" dirty="0" smtClean="0">
                <a:latin typeface="Century Gothic" panose="020B0502020202020204" pitchFamily="34" charset="0"/>
              </a:rPr>
              <a:t> Desarrollo </a:t>
            </a:r>
            <a:r>
              <a:rPr lang="es-MX" sz="2000" dirty="0">
                <a:latin typeface="Century Gothic" panose="020B0502020202020204" pitchFamily="34" charset="0"/>
              </a:rPr>
              <a:t>compatible con el medio ambiente</a:t>
            </a:r>
            <a:r>
              <a:rPr lang="es-MX" sz="2000" dirty="0" smtClean="0">
                <a:latin typeface="Century Gothic" panose="020B0502020202020204" pitchFamily="34" charset="0"/>
              </a:rPr>
              <a:t>.</a:t>
            </a:r>
          </a:p>
          <a:p>
            <a:pPr marL="342900" indent="-342900" algn="just">
              <a:buAutoNum type="arabicPeriod" startAt="10"/>
            </a:pPr>
            <a:r>
              <a:rPr lang="es-MX" sz="2000" dirty="0" smtClean="0">
                <a:latin typeface="Century Gothic" panose="020B0502020202020204" pitchFamily="34" charset="0"/>
              </a:rPr>
              <a:t> Planificación racional.</a:t>
            </a:r>
          </a:p>
          <a:p>
            <a:pPr marL="342900" indent="-342900" algn="just">
              <a:buAutoNum type="arabicPeriod" startAt="10"/>
            </a:pPr>
            <a:r>
              <a:rPr lang="es-MX" sz="2000" dirty="0">
                <a:latin typeface="Century Gothic" panose="020B0502020202020204" pitchFamily="34" charset="0"/>
              </a:rPr>
              <a:t> </a:t>
            </a:r>
            <a:r>
              <a:rPr lang="es-MX" sz="2000" dirty="0" smtClean="0">
                <a:latin typeface="Century Gothic" panose="020B0502020202020204" pitchFamily="34" charset="0"/>
              </a:rPr>
              <a:t>Planificar </a:t>
            </a:r>
            <a:r>
              <a:rPr lang="es-MX" sz="2000" dirty="0">
                <a:latin typeface="Century Gothic" panose="020B0502020202020204" pitchFamily="34" charset="0"/>
              </a:rPr>
              <a:t>sobre los asesinatos </a:t>
            </a:r>
            <a:r>
              <a:rPr lang="es-MX" sz="2000" dirty="0" smtClean="0">
                <a:latin typeface="Century Gothic" panose="020B0502020202020204" pitchFamily="34" charset="0"/>
              </a:rPr>
              <a:t>humanos.</a:t>
            </a:r>
          </a:p>
          <a:p>
            <a:pPr marL="342900" indent="-342900" algn="just">
              <a:buAutoNum type="arabicPeriod" startAt="10"/>
            </a:pPr>
            <a:r>
              <a:rPr lang="es-MX" sz="2000" dirty="0">
                <a:latin typeface="Century Gothic" panose="020B0502020202020204" pitchFamily="34" charset="0"/>
              </a:rPr>
              <a:t> </a:t>
            </a:r>
            <a:r>
              <a:rPr lang="es-MX" sz="2000" dirty="0" smtClean="0">
                <a:latin typeface="Century Gothic" panose="020B0502020202020204" pitchFamily="34" charset="0"/>
              </a:rPr>
              <a:t>Políticas </a:t>
            </a:r>
            <a:r>
              <a:rPr lang="es-MX" sz="2000" dirty="0">
                <a:latin typeface="Century Gothic" panose="020B0502020202020204" pitchFamily="34" charset="0"/>
              </a:rPr>
              <a:t>demográficas sobre la tasa de crecimiento.</a:t>
            </a:r>
          </a:p>
          <a:p>
            <a:r>
              <a:rPr lang="es-MX" sz="2000" dirty="0">
                <a:latin typeface="Century Gothic" panose="020B0502020202020204" pitchFamily="34" charset="0"/>
              </a:rPr>
              <a:t>17. Planificación de instituciones nacionales.</a:t>
            </a:r>
          </a:p>
          <a:p>
            <a:pPr marL="342900" indent="-342900" algn="just">
              <a:buAutoNum type="arabicPeriod" startAt="10"/>
            </a:pPr>
            <a:endParaRPr lang="es-MX" sz="2000" dirty="0">
              <a:latin typeface="Century Gothic" panose="020B0502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335360" y="332656"/>
            <a:ext cx="7200800" cy="6192688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187"/>
          <a:stretch/>
        </p:blipFill>
        <p:spPr>
          <a:xfrm>
            <a:off x="7282136" y="-16423"/>
            <a:ext cx="4909864" cy="6874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447928" y="1412776"/>
            <a:ext cx="612068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 smtClean="0">
                <a:latin typeface="Century Gothic" panose="020B0502020202020204" pitchFamily="34" charset="0"/>
              </a:rPr>
              <a:t>18</a:t>
            </a:r>
            <a:r>
              <a:rPr lang="es-MX" sz="2000" dirty="0">
                <a:latin typeface="Century Gothic" panose="020B0502020202020204" pitchFamily="34" charset="0"/>
              </a:rPr>
              <a:t>. La ciencia y la tecnología deben ser aplicadas al medio ambiente.</a:t>
            </a:r>
          </a:p>
          <a:p>
            <a:pPr algn="just"/>
            <a:r>
              <a:rPr lang="es-MX" sz="2000" dirty="0">
                <a:latin typeface="Century Gothic" panose="020B0502020202020204" pitchFamily="34" charset="0"/>
              </a:rPr>
              <a:t>19. Educación ambiental a los jóvenes.</a:t>
            </a:r>
          </a:p>
          <a:p>
            <a:pPr algn="just"/>
            <a:r>
              <a:rPr lang="es-MX" sz="2000" dirty="0">
                <a:latin typeface="Century Gothic" panose="020B0502020202020204" pitchFamily="34" charset="0"/>
              </a:rPr>
              <a:t>20. Desarrollo de tecnología para los países en desarrollo.</a:t>
            </a:r>
          </a:p>
          <a:p>
            <a:pPr algn="just"/>
            <a:r>
              <a:rPr lang="es-MX" sz="2000" dirty="0">
                <a:latin typeface="Century Gothic" panose="020B0502020202020204" pitchFamily="34" charset="0"/>
              </a:rPr>
              <a:t>21. Vigilancia en las instituciones por parte de los gobiernos.</a:t>
            </a:r>
          </a:p>
          <a:p>
            <a:pPr algn="just"/>
            <a:r>
              <a:rPr lang="es-MX" sz="2000" dirty="0">
                <a:latin typeface="Century Gothic" panose="020B0502020202020204" pitchFamily="34" charset="0"/>
              </a:rPr>
              <a:t>22.Derecho internacional a favor del medio ambiente.</a:t>
            </a:r>
          </a:p>
          <a:p>
            <a:pPr algn="just"/>
            <a:r>
              <a:rPr lang="es-MX" sz="2000" dirty="0">
                <a:latin typeface="Century Gothic" panose="020B0502020202020204" pitchFamily="34" charset="0"/>
              </a:rPr>
              <a:t>23. Determinación de criterios internacionales.</a:t>
            </a:r>
          </a:p>
          <a:p>
            <a:pPr algn="just"/>
            <a:r>
              <a:rPr lang="es-MX" sz="2000" dirty="0">
                <a:latin typeface="Century Gothic" panose="020B0502020202020204" pitchFamily="34" charset="0"/>
              </a:rPr>
              <a:t>24. Cooperación de los países.</a:t>
            </a:r>
          </a:p>
          <a:p>
            <a:pPr algn="just"/>
            <a:r>
              <a:rPr lang="es-MX" sz="2000" dirty="0">
                <a:latin typeface="Century Gothic" panose="020B0502020202020204" pitchFamily="34" charset="0"/>
              </a:rPr>
              <a:t>25. Los estados vigilan a las instituciones.</a:t>
            </a:r>
          </a:p>
          <a:p>
            <a:pPr algn="just"/>
            <a:r>
              <a:rPr lang="es-MX" sz="2000" dirty="0">
                <a:latin typeface="Century Gothic" panose="020B0502020202020204" pitchFamily="34" charset="0"/>
              </a:rPr>
              <a:t>26. Eliminar el uso de armas nucleares.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2" name="Rectángulo 1"/>
          <p:cNvSpPr/>
          <p:nvPr/>
        </p:nvSpPr>
        <p:spPr>
          <a:xfrm>
            <a:off x="4799856" y="404664"/>
            <a:ext cx="6984776" cy="6048672"/>
          </a:xfrm>
          <a:prstGeom prst="rect">
            <a:avLst/>
          </a:prstGeom>
          <a:noFill/>
          <a:ln w="381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3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60" b="31254"/>
          <a:stretch/>
        </p:blipFill>
        <p:spPr>
          <a:xfrm rot="5400000">
            <a:off x="-1035849" y="723136"/>
            <a:ext cx="6858001" cy="5411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46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421"/>
          <a:stretch/>
        </p:blipFill>
        <p:spPr>
          <a:xfrm>
            <a:off x="0" y="-6406"/>
            <a:ext cx="5939934" cy="6877377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5939934" y="-6406"/>
            <a:ext cx="6252066" cy="68773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593703" y="1119229"/>
            <a:ext cx="4752528" cy="49685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770263" y="1424040"/>
            <a:ext cx="4464496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900" b="1" dirty="0">
                <a:solidFill>
                  <a:schemeClr val="accent3">
                    <a:lumMod val="50000"/>
                  </a:schemeClr>
                </a:solidFill>
                <a:latin typeface="MADE Canvas" panose="02000903000000020004" pitchFamily="50" charset="0"/>
              </a:rPr>
              <a:t>Planificar los recursos naturales para las generaciones presentes y futuras</a:t>
            </a:r>
            <a:r>
              <a:rPr lang="es-MX" sz="1900" b="1" dirty="0" smtClean="0">
                <a:solidFill>
                  <a:schemeClr val="accent3">
                    <a:lumMod val="50000"/>
                  </a:schemeClr>
                </a:solidFill>
                <a:latin typeface="MADE Canvas" panose="02000903000000020004" pitchFamily="50" charset="0"/>
              </a:rPr>
              <a:t>: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algn="just"/>
            <a:r>
              <a:rPr lang="es-MX" dirty="0">
                <a:latin typeface="Century Gothic" panose="020B0502020202020204" pitchFamily="34" charset="0"/>
              </a:rPr>
              <a:t>“Los recursos naturales de la Tierra, incluidos el aire, el agua, la tierra, la flora y la fauna, y especialmente muestras representativas de los ecosistemas naturales, deben preservarse en beneficio de las generaciones presentes y futuras mediante una cuidadosa planificación u ordenación, según convenga” (Principio 2).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6787867" y="3933056"/>
            <a:ext cx="45561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900" b="1" dirty="0">
                <a:solidFill>
                  <a:schemeClr val="accent3">
                    <a:lumMod val="50000"/>
                  </a:schemeClr>
                </a:solidFill>
                <a:latin typeface="MADE Canvas" panose="02000903000000020004" pitchFamily="50" charset="0"/>
              </a:rPr>
              <a:t>Sostenibilidad ambiental</a:t>
            </a:r>
            <a:r>
              <a:rPr lang="es-MX" sz="1900" b="1" dirty="0" smtClean="0">
                <a:solidFill>
                  <a:schemeClr val="accent3">
                    <a:lumMod val="50000"/>
                  </a:schemeClr>
                </a:solidFill>
                <a:latin typeface="MADE Canvas" panose="02000903000000020004" pitchFamily="50" charset="0"/>
              </a:rPr>
              <a:t>:</a:t>
            </a:r>
          </a:p>
          <a:p>
            <a:endParaRPr lang="es-MX" dirty="0">
              <a:latin typeface="Century Gothic" panose="020B0502020202020204" pitchFamily="34" charset="0"/>
            </a:endParaRPr>
          </a:p>
          <a:p>
            <a:pPr algn="just"/>
            <a:r>
              <a:rPr lang="es-MX" dirty="0">
                <a:latin typeface="Century Gothic" panose="020B0502020202020204" pitchFamily="34" charset="0"/>
              </a:rPr>
              <a:t>“Debe mantenerse y, siempre que sea posible, restaurarse o mejorarse la capacidad de la Tierra para producir recursos vitales renovables” (Principio 3).</a:t>
            </a:r>
          </a:p>
        </p:txBody>
      </p:sp>
      <p:cxnSp>
        <p:nvCxnSpPr>
          <p:cNvPr id="11" name="Conector recto 10"/>
          <p:cNvCxnSpPr/>
          <p:nvPr/>
        </p:nvCxnSpPr>
        <p:spPr>
          <a:xfrm>
            <a:off x="1673823" y="5661248"/>
            <a:ext cx="259228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Imagen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4" y="620688"/>
            <a:ext cx="2757956" cy="2736303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347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567133">
            <a:off x="-5950460" y="-3016076"/>
            <a:ext cx="8875059" cy="6858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39816" y="1287998"/>
            <a:ext cx="8875059" cy="68580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176054">
            <a:off x="102118" y="-1839592"/>
            <a:ext cx="12165894" cy="10049774"/>
          </a:xfrm>
          <a:prstGeom prst="diagStripe">
            <a:avLst>
              <a:gd name="adj" fmla="val 87485"/>
            </a:avLst>
          </a:prstGeom>
        </p:spPr>
      </p:pic>
      <p:sp>
        <p:nvSpPr>
          <p:cNvPr id="4" name="3 CuadroTexto"/>
          <p:cNvSpPr txBox="1"/>
          <p:nvPr/>
        </p:nvSpPr>
        <p:spPr>
          <a:xfrm>
            <a:off x="2188622" y="548680"/>
            <a:ext cx="799288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900" b="1" dirty="0">
                <a:solidFill>
                  <a:schemeClr val="accent3">
                    <a:lumMod val="50000"/>
                  </a:schemeClr>
                </a:solidFill>
                <a:latin typeface="MADE Canvas" panose="02000903000000020004" pitchFamily="50" charset="0"/>
              </a:rPr>
              <a:t>Desarrollo económico y conservación</a:t>
            </a:r>
            <a:r>
              <a:rPr lang="es-MX" sz="1900" b="1" dirty="0" smtClean="0">
                <a:solidFill>
                  <a:schemeClr val="accent3">
                    <a:lumMod val="50000"/>
                  </a:schemeClr>
                </a:solidFill>
                <a:latin typeface="MADE Canvas" panose="02000903000000020004" pitchFamily="50" charset="0"/>
              </a:rPr>
              <a:t>:</a:t>
            </a:r>
          </a:p>
          <a:p>
            <a:pPr algn="ctr"/>
            <a:endParaRPr lang="es-MX" sz="1900" b="1" dirty="0">
              <a:solidFill>
                <a:schemeClr val="accent3">
                  <a:lumMod val="50000"/>
                </a:schemeClr>
              </a:solidFill>
              <a:latin typeface="MADE Canvas" panose="02000903000000020004" pitchFamily="50" charset="0"/>
            </a:endParaRPr>
          </a:p>
          <a:p>
            <a:pPr algn="just"/>
            <a:r>
              <a:rPr lang="es-MX" dirty="0">
                <a:latin typeface="Century Gothic" panose="020B0502020202020204" pitchFamily="34" charset="0"/>
              </a:rPr>
              <a:t>“El hombre tiene la responsabilidad especial de preservar y administrar juiciosamente el patrimonio de la flora y fauna silvestres y su hábitat, que se encuentran actualmente en grave peligro por una combinación de factores adversos. En consecuencia, al planificar el desarrollo económico debe atribuirse importancia a la conservación de la naturaleza, incluidas la flora y la fauna silvestres” (Principio 4).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066873" y="4495083"/>
            <a:ext cx="813690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900" b="1" dirty="0">
                <a:solidFill>
                  <a:schemeClr val="accent3">
                    <a:lumMod val="50000"/>
                  </a:schemeClr>
                </a:solidFill>
                <a:latin typeface="MADE Canvas" panose="02000903000000020004" pitchFamily="50" charset="0"/>
              </a:rPr>
              <a:t>Preservar los recursos no renovables</a:t>
            </a:r>
            <a:r>
              <a:rPr lang="es-MX" sz="1900" b="1" dirty="0" smtClean="0">
                <a:solidFill>
                  <a:schemeClr val="accent3">
                    <a:lumMod val="50000"/>
                  </a:schemeClr>
                </a:solidFill>
                <a:latin typeface="MADE Canvas" panose="02000903000000020004" pitchFamily="50" charset="0"/>
              </a:rPr>
              <a:t>:</a:t>
            </a:r>
          </a:p>
          <a:p>
            <a:pPr algn="just"/>
            <a:endParaRPr lang="es-MX" sz="1900" b="1" dirty="0">
              <a:solidFill>
                <a:schemeClr val="accent3">
                  <a:lumMod val="50000"/>
                </a:schemeClr>
              </a:solidFill>
              <a:latin typeface="MADE Canvas" panose="02000903000000020004" pitchFamily="50" charset="0"/>
            </a:endParaRPr>
          </a:p>
          <a:p>
            <a:pPr algn="just"/>
            <a:r>
              <a:rPr lang="es-MX" dirty="0">
                <a:latin typeface="Century Gothic" panose="020B0502020202020204" pitchFamily="34" charset="0"/>
              </a:rPr>
              <a:t>“Los recursos no renovables de la Tierra deben emplearse de forma que se evite el peligro de su futuro agotamiento y se asegure que toda la humanidad comparte los beneficios de tal empleo” (Principio 5).</a:t>
            </a:r>
          </a:p>
        </p:txBody>
      </p:sp>
    </p:spTree>
    <p:extLst>
      <p:ext uri="{BB962C8B-B14F-4D97-AF65-F5344CB8AC3E}">
        <p14:creationId xmlns:p14="http://schemas.microsoft.com/office/powerpoint/2010/main" val="185849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783</Words>
  <Application>Microsoft Office PowerPoint</Application>
  <PresentationFormat>Panorámica</PresentationFormat>
  <Paragraphs>61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9" baseType="lpstr">
      <vt:lpstr>A little sunshine</vt:lpstr>
      <vt:lpstr>Arial</vt:lpstr>
      <vt:lpstr>Calibri</vt:lpstr>
      <vt:lpstr>Carlito</vt:lpstr>
      <vt:lpstr>Century Gothic</vt:lpstr>
      <vt:lpstr>Dream Orphans</vt:lpstr>
      <vt:lpstr>MADE Canvas</vt:lpstr>
      <vt:lpstr>Tiza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MANUEL PALOMERA</dc:creator>
  <cp:lastModifiedBy>ariday rodriguez diaz</cp:lastModifiedBy>
  <cp:revision>63</cp:revision>
  <dcterms:created xsi:type="dcterms:W3CDTF">2019-08-17T01:53:19Z</dcterms:created>
  <dcterms:modified xsi:type="dcterms:W3CDTF">2019-08-31T04:11:54Z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2859111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S8.2.2</vt:lpwstr>
  </property>
</Properties>
</file>