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2" r:id="rId7"/>
    <p:sldId id="263" r:id="rId8"/>
    <p:sldId id="271" r:id="rId9"/>
    <p:sldId id="264" r:id="rId10"/>
    <p:sldId id="268" r:id="rId11"/>
    <p:sldId id="266" r:id="rId12"/>
    <p:sldId id="272"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si Scheffer" initials="K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p:cViewPr>
        <p:scale>
          <a:sx n="78" d="100"/>
          <a:sy n="78" d="100"/>
        </p:scale>
        <p:origin x="-1248"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E47E9-4A4F-4197-99D1-0BC7A2095B65}" type="datetimeFigureOut">
              <a:rPr lang="en-US" smtClean="0"/>
              <a:t>4/19/2016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EA5671-8D83-46B5-8833-6CF03B626DDE}" type="slidenum">
              <a:rPr lang="en-US" smtClean="0"/>
              <a:t>‹#›</a:t>
            </a:fld>
            <a:endParaRPr lang="en-US" dirty="0"/>
          </a:p>
        </p:txBody>
      </p:sp>
    </p:spTree>
    <p:extLst>
      <p:ext uri="{BB962C8B-B14F-4D97-AF65-F5344CB8AC3E}">
        <p14:creationId xmlns:p14="http://schemas.microsoft.com/office/powerpoint/2010/main" val="313728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A5671-8D83-46B5-8833-6CF03B626DDE}" type="slidenum">
              <a:rPr lang="en-US" smtClean="0"/>
              <a:t>11</a:t>
            </a:fld>
            <a:endParaRPr lang="en-US" dirty="0"/>
          </a:p>
        </p:txBody>
      </p:sp>
    </p:spTree>
    <p:extLst>
      <p:ext uri="{BB962C8B-B14F-4D97-AF65-F5344CB8AC3E}">
        <p14:creationId xmlns:p14="http://schemas.microsoft.com/office/powerpoint/2010/main" val="388901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ADFFF1-7E5B-4A61-B413-A6F87445B4BA}" type="datetimeFigureOut">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CCA63-DD6D-4775-A26F-BAB53435194D}" type="slidenum">
              <a:rPr lang="en-US" smtClean="0"/>
              <a:t>‹#›</a:t>
            </a:fld>
            <a:endParaRPr lang="en-US" dirty="0"/>
          </a:p>
        </p:txBody>
      </p:sp>
    </p:spTree>
    <p:extLst>
      <p:ext uri="{BB962C8B-B14F-4D97-AF65-F5344CB8AC3E}">
        <p14:creationId xmlns:p14="http://schemas.microsoft.com/office/powerpoint/2010/main" val="3620264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DFFF1-7E5B-4A61-B413-A6F87445B4BA}" type="datetimeFigureOut">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CCA63-DD6D-4775-A26F-BAB53435194D}" type="slidenum">
              <a:rPr lang="en-US" smtClean="0"/>
              <a:t>‹#›</a:t>
            </a:fld>
            <a:endParaRPr lang="en-US" dirty="0"/>
          </a:p>
        </p:txBody>
      </p:sp>
    </p:spTree>
    <p:extLst>
      <p:ext uri="{BB962C8B-B14F-4D97-AF65-F5344CB8AC3E}">
        <p14:creationId xmlns:p14="http://schemas.microsoft.com/office/powerpoint/2010/main" val="89847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DFFF1-7E5B-4A61-B413-A6F87445B4BA}" type="datetimeFigureOut">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CCA63-DD6D-4775-A26F-BAB53435194D}" type="slidenum">
              <a:rPr lang="en-US" smtClean="0"/>
              <a:t>‹#›</a:t>
            </a:fld>
            <a:endParaRPr lang="en-US" dirty="0"/>
          </a:p>
        </p:txBody>
      </p:sp>
    </p:spTree>
    <p:extLst>
      <p:ext uri="{BB962C8B-B14F-4D97-AF65-F5344CB8AC3E}">
        <p14:creationId xmlns:p14="http://schemas.microsoft.com/office/powerpoint/2010/main" val="136662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DFFF1-7E5B-4A61-B413-A6F87445B4BA}" type="datetimeFigureOut">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CCA63-DD6D-4775-A26F-BAB53435194D}" type="slidenum">
              <a:rPr lang="en-US" smtClean="0"/>
              <a:t>‹#›</a:t>
            </a:fld>
            <a:endParaRPr lang="en-US" dirty="0"/>
          </a:p>
        </p:txBody>
      </p:sp>
    </p:spTree>
    <p:extLst>
      <p:ext uri="{BB962C8B-B14F-4D97-AF65-F5344CB8AC3E}">
        <p14:creationId xmlns:p14="http://schemas.microsoft.com/office/powerpoint/2010/main" val="37114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DFFF1-7E5B-4A61-B413-A6F87445B4BA}" type="datetimeFigureOut">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CCA63-DD6D-4775-A26F-BAB53435194D}" type="slidenum">
              <a:rPr lang="en-US" smtClean="0"/>
              <a:t>‹#›</a:t>
            </a:fld>
            <a:endParaRPr lang="en-US" dirty="0"/>
          </a:p>
        </p:txBody>
      </p:sp>
    </p:spTree>
    <p:extLst>
      <p:ext uri="{BB962C8B-B14F-4D97-AF65-F5344CB8AC3E}">
        <p14:creationId xmlns:p14="http://schemas.microsoft.com/office/powerpoint/2010/main" val="203639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ADFFF1-7E5B-4A61-B413-A6F87445B4BA}" type="datetimeFigureOut">
              <a:rPr lang="en-US" smtClean="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ECCA63-DD6D-4775-A26F-BAB53435194D}" type="slidenum">
              <a:rPr lang="en-US" smtClean="0"/>
              <a:t>‹#›</a:t>
            </a:fld>
            <a:endParaRPr lang="en-US" dirty="0"/>
          </a:p>
        </p:txBody>
      </p:sp>
    </p:spTree>
    <p:extLst>
      <p:ext uri="{BB962C8B-B14F-4D97-AF65-F5344CB8AC3E}">
        <p14:creationId xmlns:p14="http://schemas.microsoft.com/office/powerpoint/2010/main" val="2852453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ADFFF1-7E5B-4A61-B413-A6F87445B4BA}" type="datetimeFigureOut">
              <a:rPr lang="en-US" smtClean="0"/>
              <a:t>4/19/2016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ECCA63-DD6D-4775-A26F-BAB53435194D}" type="slidenum">
              <a:rPr lang="en-US" smtClean="0"/>
              <a:t>‹#›</a:t>
            </a:fld>
            <a:endParaRPr lang="en-US" dirty="0"/>
          </a:p>
        </p:txBody>
      </p:sp>
    </p:spTree>
    <p:extLst>
      <p:ext uri="{BB962C8B-B14F-4D97-AF65-F5344CB8AC3E}">
        <p14:creationId xmlns:p14="http://schemas.microsoft.com/office/powerpoint/2010/main" val="21603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ADFFF1-7E5B-4A61-B413-A6F87445B4BA}" type="datetimeFigureOut">
              <a:rPr lang="en-US" smtClean="0"/>
              <a:t>4/19/2016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ECCA63-DD6D-4775-A26F-BAB53435194D}" type="slidenum">
              <a:rPr lang="en-US" smtClean="0"/>
              <a:t>‹#›</a:t>
            </a:fld>
            <a:endParaRPr lang="en-US" dirty="0"/>
          </a:p>
        </p:txBody>
      </p:sp>
    </p:spTree>
    <p:extLst>
      <p:ext uri="{BB962C8B-B14F-4D97-AF65-F5344CB8AC3E}">
        <p14:creationId xmlns:p14="http://schemas.microsoft.com/office/powerpoint/2010/main" val="205159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DFFF1-7E5B-4A61-B413-A6F87445B4BA}" type="datetimeFigureOut">
              <a:rPr lang="en-US" smtClean="0"/>
              <a:t>4/19/2016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ECCA63-DD6D-4775-A26F-BAB53435194D}" type="slidenum">
              <a:rPr lang="en-US" smtClean="0"/>
              <a:t>‹#›</a:t>
            </a:fld>
            <a:endParaRPr lang="en-US" dirty="0"/>
          </a:p>
        </p:txBody>
      </p:sp>
    </p:spTree>
    <p:extLst>
      <p:ext uri="{BB962C8B-B14F-4D97-AF65-F5344CB8AC3E}">
        <p14:creationId xmlns:p14="http://schemas.microsoft.com/office/powerpoint/2010/main" val="272173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DFFF1-7E5B-4A61-B413-A6F87445B4BA}" type="datetimeFigureOut">
              <a:rPr lang="en-US" smtClean="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ECCA63-DD6D-4775-A26F-BAB53435194D}" type="slidenum">
              <a:rPr lang="en-US" smtClean="0"/>
              <a:t>‹#›</a:t>
            </a:fld>
            <a:endParaRPr lang="en-US" dirty="0"/>
          </a:p>
        </p:txBody>
      </p:sp>
    </p:spTree>
    <p:extLst>
      <p:ext uri="{BB962C8B-B14F-4D97-AF65-F5344CB8AC3E}">
        <p14:creationId xmlns:p14="http://schemas.microsoft.com/office/powerpoint/2010/main" val="417152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DFFF1-7E5B-4A61-B413-A6F87445B4BA}" type="datetimeFigureOut">
              <a:rPr lang="en-US" smtClean="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ECCA63-DD6D-4775-A26F-BAB53435194D}" type="slidenum">
              <a:rPr lang="en-US" smtClean="0"/>
              <a:t>‹#›</a:t>
            </a:fld>
            <a:endParaRPr lang="en-US" dirty="0"/>
          </a:p>
        </p:txBody>
      </p:sp>
    </p:spTree>
    <p:extLst>
      <p:ext uri="{BB962C8B-B14F-4D97-AF65-F5344CB8AC3E}">
        <p14:creationId xmlns:p14="http://schemas.microsoft.com/office/powerpoint/2010/main" val="203366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DFFF1-7E5B-4A61-B413-A6F87445B4BA}" type="datetimeFigureOut">
              <a:rPr lang="en-US" smtClean="0"/>
              <a:t>4/19/2016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CCA63-DD6D-4775-A26F-BAB53435194D}" type="slidenum">
              <a:rPr lang="en-US" smtClean="0"/>
              <a:t>‹#›</a:t>
            </a:fld>
            <a:endParaRPr lang="en-US" dirty="0"/>
          </a:p>
        </p:txBody>
      </p:sp>
    </p:spTree>
    <p:extLst>
      <p:ext uri="{BB962C8B-B14F-4D97-AF65-F5344CB8AC3E}">
        <p14:creationId xmlns:p14="http://schemas.microsoft.com/office/powerpoint/2010/main" val="4176145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990600"/>
            <a:ext cx="5960847" cy="5638800"/>
          </a:xfrm>
        </p:spPr>
        <p:txBody>
          <a:bodyPr>
            <a:noAutofit/>
          </a:bodyPr>
          <a:lstStyle/>
          <a:p>
            <a:pPr algn="l">
              <a:spcBef>
                <a:spcPts val="0"/>
              </a:spcBef>
            </a:pPr>
            <a:r>
              <a:rPr lang="en-US" sz="1800" dirty="0">
                <a:solidFill>
                  <a:schemeClr val="tx1"/>
                </a:solidFill>
                <a:latin typeface="Times New Roman" panose="02020603050405020304" pitchFamily="18" charset="0"/>
                <a:cs typeface="Times New Roman" panose="02020603050405020304" pitchFamily="18" charset="0"/>
              </a:rPr>
              <a:t>Soil provides a cover over the surface of the earth and is one of our most valued natural resources.  Natural resources are substances that occur naturally and are not manmade.  Soil is critical to the growth of plants that provide us with food (a basic need), as well as plants such as cotton, that we use for clothing.  Soil also provides a home for many living (biotic) things.  </a:t>
            </a:r>
          </a:p>
          <a:p>
            <a:pPr algn="l">
              <a:spcBef>
                <a:spcPts val="0"/>
              </a:spcBef>
            </a:pPr>
            <a:endParaRPr lang="en-US" sz="1800" dirty="0" smtClean="0">
              <a:solidFill>
                <a:schemeClr val="tx1"/>
              </a:solidFill>
              <a:latin typeface="Times New Roman" panose="02020603050405020304" pitchFamily="18" charset="0"/>
              <a:cs typeface="Times New Roman" panose="02020603050405020304" pitchFamily="18" charset="0"/>
            </a:endParaRPr>
          </a:p>
          <a:p>
            <a:pPr lvl="0" algn="l">
              <a:spcBef>
                <a:spcPts val="0"/>
              </a:spcBef>
            </a:pPr>
            <a:r>
              <a:rPr lang="en-US" alt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Soil is a mixture made up of several components.  The first component of soil consists of three (3) particle types known as sand, silt, and clay that come from mineral</a:t>
            </a:r>
            <a:r>
              <a:rPr lang="en-US" alt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rich </a:t>
            </a:r>
            <a:r>
              <a:rPr lang="en-US" alt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rocks.  Sand, silt, and clay are inorganic substances as they are derived from nonliving things.  The second component of soil is composed of organic matter, known as humus.  Humus is made of rotted plants or dead animals that have been broken down or decomposed by living organisms living in the soil.  The third component of soil is water and the last component of soil is air.  All of the components that create soil change over </a:t>
            </a:r>
            <a:r>
              <a:rPr lang="en-US" altLang="en-US"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time.</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685800" y="152400"/>
            <a:ext cx="7772400" cy="993775"/>
          </a:xfrm>
        </p:spPr>
        <p:txBody>
          <a:bodyPr>
            <a:normAutofit/>
          </a:bodyPr>
          <a:lstStyle/>
          <a:p>
            <a:r>
              <a:rPr lang="en-US" sz="2800" dirty="0" smtClean="0">
                <a:latin typeface="Times New Roman" panose="02020603050405020304" pitchFamily="18" charset="0"/>
                <a:cs typeface="Times New Roman" panose="02020603050405020304" pitchFamily="18" charset="0"/>
              </a:rPr>
              <a:t>Sampling Soil</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7162800" y="5293743"/>
            <a:ext cx="673582" cy="307777"/>
          </a:xfrm>
          <a:prstGeom prst="rect">
            <a:avLst/>
          </a:prstGeom>
        </p:spPr>
        <p:txBody>
          <a:bodyPr wrap="none">
            <a:spAutoFit/>
          </a:bodyPr>
          <a:lstStyle/>
          <a:p>
            <a:r>
              <a:rPr lang="en-US" sz="1400" dirty="0" smtClean="0">
                <a:solidFill>
                  <a:schemeClr val="bg1">
                    <a:lumMod val="75000"/>
                  </a:schemeClr>
                </a:solidFill>
                <a:latin typeface="Times New Roman" panose="02020603050405020304" pitchFamily="18" charset="0"/>
                <a:cs typeface="Times New Roman" panose="02020603050405020304" pitchFamily="18" charset="0"/>
              </a:rPr>
              <a:t>USDA</a:t>
            </a:r>
            <a:endParaRPr lang="en-US" sz="1400" dirty="0">
              <a:solidFill>
                <a:schemeClr val="bg1">
                  <a:lumMod val="75000"/>
                </a:schemeClr>
              </a:solidFill>
              <a:latin typeface="Times New Roman" panose="02020603050405020304" pitchFamily="18" charset="0"/>
              <a:cs typeface="Times New Roman" panose="02020603050405020304" pitchFamily="18" charset="0"/>
            </a:endParaRPr>
          </a:p>
        </p:txBody>
      </p:sp>
      <p:pic>
        <p:nvPicPr>
          <p:cNvPr id="5" name="Picture 5" descr="iStock_000017392149Medium.jpg"/>
          <p:cNvPicPr>
            <a:picLocks noChangeAspect="1"/>
          </p:cNvPicPr>
          <p:nvPr/>
        </p:nvPicPr>
        <p:blipFill>
          <a:blip r:embed="rId2" cstate="print">
            <a:extLst>
              <a:ext uri="{28A0092B-C50C-407E-A947-70E740481C1C}">
                <a14:useLocalDpi xmlns:a14="http://schemas.microsoft.com/office/drawing/2010/main" val="0"/>
              </a:ext>
            </a:extLst>
          </a:blip>
          <a:srcRect l="9399" t="3961" r="7632" b="21680"/>
          <a:stretch>
            <a:fillRect/>
          </a:stretch>
        </p:blipFill>
        <p:spPr bwMode="auto">
          <a:xfrm>
            <a:off x="6205396" y="1524000"/>
            <a:ext cx="2769822" cy="371918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45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74875"/>
            <a:ext cx="8229600" cy="5549725"/>
          </a:xfrm>
        </p:spPr>
        <p:txBody>
          <a:bodyPr>
            <a:noAutofit/>
          </a:bodyPr>
          <a:lstStyle/>
          <a:p>
            <a:pPr marL="0" lvl="0" indent="0">
              <a:spcBef>
                <a:spcPts val="0"/>
              </a:spcBef>
              <a:buNone/>
            </a:pPr>
            <a:r>
              <a:rPr lang="en-US" sz="1800" dirty="0" smtClean="0">
                <a:latin typeface="Times New Roman" panose="02020603050405020304" pitchFamily="18" charset="0"/>
                <a:cs typeface="Times New Roman" panose="02020603050405020304" pitchFamily="18" charset="0"/>
              </a:rPr>
              <a:t>Use </a:t>
            </a:r>
            <a:r>
              <a:rPr lang="en-US" sz="1800" dirty="0">
                <a:latin typeface="Times New Roman" panose="02020603050405020304" pitchFamily="18" charset="0"/>
                <a:cs typeface="Times New Roman" panose="02020603050405020304" pitchFamily="18" charset="0"/>
              </a:rPr>
              <a:t>a metric ruler to measure the total thickness of the soil components in the jar.  Place the ruler in a vertical position next to the jar and measure in centimeters the distance from the bottom of the jar to bottom of the water level.  Next, break the layers down into individual measurements.  </a:t>
            </a:r>
          </a:p>
          <a:p>
            <a:pPr marL="0" lvl="0" indent="0">
              <a:spcBef>
                <a:spcPts val="0"/>
              </a:spcBef>
              <a:buNone/>
            </a:pPr>
            <a:endParaRPr lang="en-US" sz="1800" dirty="0">
              <a:latin typeface="Times New Roman" panose="02020603050405020304" pitchFamily="18" charset="0"/>
              <a:cs typeface="Times New Roman" panose="02020603050405020304" pitchFamily="18" charset="0"/>
            </a:endParaRPr>
          </a:p>
          <a:p>
            <a:pPr marL="0" indent="0">
              <a:spcBef>
                <a:spcPts val="0"/>
              </a:spcBef>
              <a:buNone/>
            </a:pPr>
            <a:r>
              <a:rPr lang="en-US" sz="1800" b="1" dirty="0">
                <a:latin typeface="Times New Roman" panose="02020603050405020304" pitchFamily="18" charset="0"/>
                <a:cs typeface="Times New Roman" panose="02020603050405020304" pitchFamily="18" charset="0"/>
              </a:rPr>
              <a:t>Example:</a:t>
            </a:r>
            <a:r>
              <a:rPr lang="en-US" sz="1800" dirty="0">
                <a:latin typeface="Times New Roman" panose="02020603050405020304" pitchFamily="18" charset="0"/>
                <a:cs typeface="Times New Roman" panose="02020603050405020304" pitchFamily="18" charset="0"/>
              </a:rPr>
              <a:t>  Total distance from bottom of jar to bottom of water level = </a:t>
            </a:r>
            <a:r>
              <a:rPr lang="en-US" sz="1800" dirty="0" smtClean="0">
                <a:latin typeface="Times New Roman" panose="02020603050405020304" pitchFamily="18" charset="0"/>
                <a:cs typeface="Times New Roman" panose="02020603050405020304" pitchFamily="18" charset="0"/>
              </a:rPr>
              <a:t>16 </a:t>
            </a:r>
            <a:r>
              <a:rPr lang="en-US" sz="1800" dirty="0">
                <a:latin typeface="Times New Roman" panose="02020603050405020304" pitchFamily="18" charset="0"/>
                <a:cs typeface="Times New Roman" panose="02020603050405020304" pitchFamily="18" charset="0"/>
              </a:rPr>
              <a:t>cm</a:t>
            </a:r>
          </a:p>
          <a:p>
            <a:pPr marL="0" indent="0">
              <a:spcBef>
                <a:spcPts val="0"/>
              </a:spcBef>
              <a:buNone/>
            </a:pPr>
            <a:r>
              <a:rPr lang="en-US" sz="1800" dirty="0">
                <a:latin typeface="Times New Roman" panose="02020603050405020304" pitchFamily="18" charset="0"/>
                <a:cs typeface="Times New Roman" panose="02020603050405020304" pitchFamily="18" charset="0"/>
              </a:rPr>
              <a:t>The individual layer measurements should equal a total </a:t>
            </a:r>
            <a:r>
              <a:rPr lang="en-US" sz="1800" dirty="0" smtClean="0">
                <a:latin typeface="Times New Roman" panose="02020603050405020304" pitchFamily="18" charset="0"/>
                <a:cs typeface="Times New Roman" panose="02020603050405020304" pitchFamily="18" charset="0"/>
              </a:rPr>
              <a:t>16 </a:t>
            </a:r>
            <a:r>
              <a:rPr lang="en-US" sz="1800" dirty="0">
                <a:latin typeface="Times New Roman" panose="02020603050405020304" pitchFamily="18" charset="0"/>
                <a:cs typeface="Times New Roman" panose="02020603050405020304" pitchFamily="18" charset="0"/>
              </a:rPr>
              <a:t>cm</a:t>
            </a:r>
            <a:r>
              <a:rPr lang="en-US" sz="1800" dirty="0" smtClean="0">
                <a:latin typeface="Times New Roman" panose="02020603050405020304" pitchFamily="18" charset="0"/>
                <a:cs typeface="Times New Roman" panose="02020603050405020304" pitchFamily="18" charset="0"/>
              </a:rPr>
              <a:t>.</a:t>
            </a:r>
          </a:p>
          <a:p>
            <a:pPr lvl="0">
              <a:spcBef>
                <a:spcPts val="0"/>
              </a:spcBef>
            </a:pPr>
            <a:r>
              <a:rPr lang="en-US" sz="1800" dirty="0" smtClean="0">
                <a:latin typeface="Times New Roman" panose="02020603050405020304" pitchFamily="18" charset="0"/>
                <a:cs typeface="Times New Roman" panose="02020603050405020304" pitchFamily="18" charset="0"/>
              </a:rPr>
              <a:t>Sand </a:t>
            </a:r>
            <a:r>
              <a:rPr lang="en-US" sz="1800" dirty="0">
                <a:latin typeface="Times New Roman" panose="02020603050405020304" pitchFamily="18" charset="0"/>
                <a:cs typeface="Times New Roman" panose="02020603050405020304" pitchFamily="18" charset="0"/>
              </a:rPr>
              <a:t>(bottom layer) = 8cm</a:t>
            </a:r>
          </a:p>
          <a:p>
            <a:pPr lvl="0">
              <a:spcBef>
                <a:spcPts val="0"/>
              </a:spcBef>
            </a:pPr>
            <a:r>
              <a:rPr lang="en-US" sz="1800" dirty="0">
                <a:latin typeface="Times New Roman" panose="02020603050405020304" pitchFamily="18" charset="0"/>
                <a:cs typeface="Times New Roman" panose="02020603050405020304" pitchFamily="18" charset="0"/>
              </a:rPr>
              <a:t>Silt (middle layer) = 2cm</a:t>
            </a:r>
          </a:p>
          <a:p>
            <a:pPr lvl="0">
              <a:spcBef>
                <a:spcPts val="0"/>
              </a:spcBef>
            </a:pPr>
            <a:r>
              <a:rPr lang="en-US" sz="1800" dirty="0">
                <a:latin typeface="Times New Roman" panose="02020603050405020304" pitchFamily="18" charset="0"/>
                <a:cs typeface="Times New Roman" panose="02020603050405020304" pitchFamily="18" charset="0"/>
              </a:rPr>
              <a:t>Clay (top layer) = 6cm</a:t>
            </a:r>
          </a:p>
          <a:p>
            <a:pPr>
              <a:spcBef>
                <a:spcPts val="0"/>
              </a:spcBef>
            </a:pPr>
            <a:endParaRPr lang="en-US" sz="1800" dirty="0">
              <a:latin typeface="Times New Roman" panose="02020603050405020304" pitchFamily="18" charset="0"/>
              <a:cs typeface="Times New Roman" panose="02020603050405020304" pitchFamily="18" charset="0"/>
            </a:endParaRPr>
          </a:p>
          <a:p>
            <a:pPr marL="0" indent="0">
              <a:spcBef>
                <a:spcPts val="0"/>
              </a:spcBef>
              <a:buNone/>
            </a:pPr>
            <a:r>
              <a:rPr lang="en-US" sz="1800" dirty="0">
                <a:latin typeface="Times New Roman" panose="02020603050405020304" pitchFamily="18" charset="0"/>
                <a:cs typeface="Times New Roman" panose="02020603050405020304" pitchFamily="18" charset="0"/>
              </a:rPr>
              <a:t>Calculate the percentages of each soil type by dividing the measurement of each layer by 16, as seen below.</a:t>
            </a:r>
          </a:p>
          <a:p>
            <a:pPr lvl="0">
              <a:spcBef>
                <a:spcPts val="0"/>
              </a:spcBef>
            </a:pPr>
            <a:r>
              <a:rPr lang="en-US" sz="1800" dirty="0">
                <a:latin typeface="Times New Roman" panose="02020603050405020304" pitchFamily="18" charset="0"/>
                <a:cs typeface="Times New Roman" panose="02020603050405020304" pitchFamily="18" charset="0"/>
              </a:rPr>
              <a:t>Sand	8 ÷ 16 =  .5	= 50%    </a:t>
            </a:r>
          </a:p>
          <a:p>
            <a:pPr lvl="0">
              <a:spcBef>
                <a:spcPts val="0"/>
              </a:spcBef>
            </a:pPr>
            <a:r>
              <a:rPr lang="en-US" sz="1800" dirty="0">
                <a:latin typeface="Times New Roman" panose="02020603050405020304" pitchFamily="18" charset="0"/>
                <a:cs typeface="Times New Roman" panose="02020603050405020304" pitchFamily="18" charset="0"/>
              </a:rPr>
              <a:t>Silt	2 ÷ 16 = .125	= 12.5%</a:t>
            </a:r>
          </a:p>
          <a:p>
            <a:pPr lvl="0">
              <a:spcBef>
                <a:spcPts val="0"/>
              </a:spcBef>
            </a:pPr>
            <a:r>
              <a:rPr lang="en-US" sz="1800" dirty="0">
                <a:latin typeface="Times New Roman" panose="02020603050405020304" pitchFamily="18" charset="0"/>
                <a:cs typeface="Times New Roman" panose="02020603050405020304" pitchFamily="18" charset="0"/>
              </a:rPr>
              <a:t>Clay	6 ÷ 16 = </a:t>
            </a:r>
            <a:r>
              <a:rPr lang="en-US" sz="1800" u="sng" dirty="0">
                <a:latin typeface="Times New Roman" panose="02020603050405020304" pitchFamily="18" charset="0"/>
                <a:cs typeface="Times New Roman" panose="02020603050405020304" pitchFamily="18" charset="0"/>
              </a:rPr>
              <a:t>.375	= 37.5%</a:t>
            </a:r>
            <a:endParaRPr lang="en-US" sz="1800" dirty="0">
              <a:latin typeface="Times New Roman" panose="02020603050405020304" pitchFamily="18" charset="0"/>
              <a:cs typeface="Times New Roman" panose="02020603050405020304" pitchFamily="18" charset="0"/>
            </a:endParaRPr>
          </a:p>
          <a:p>
            <a:pPr marL="0" indent="0">
              <a:spcBef>
                <a:spcPts val="0"/>
              </a:spcBef>
              <a:buNone/>
            </a:pPr>
            <a:r>
              <a:rPr lang="en-US" sz="1800" dirty="0" smtClean="0">
                <a:latin typeface="Times New Roman" panose="02020603050405020304" pitchFamily="18" charset="0"/>
                <a:cs typeface="Times New Roman" panose="02020603050405020304" pitchFamily="18" charset="0"/>
              </a:rPr>
              <a:t>			= </a:t>
            </a:r>
            <a:r>
              <a:rPr lang="en-US" sz="1800" dirty="0">
                <a:latin typeface="Times New Roman" panose="02020603050405020304" pitchFamily="18" charset="0"/>
                <a:cs typeface="Times New Roman" panose="02020603050405020304" pitchFamily="18" charset="0"/>
              </a:rPr>
              <a:t>100 %     </a:t>
            </a:r>
          </a:p>
          <a:p>
            <a:pPr marL="0" indent="0">
              <a:spcBef>
                <a:spcPts val="0"/>
              </a:spcBef>
              <a:buNone/>
            </a:pP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marL="0" lvl="0" indent="0">
              <a:spcBef>
                <a:spcPts val="0"/>
              </a:spcBef>
              <a:buNone/>
            </a:pPr>
            <a:r>
              <a:rPr lang="en-US" sz="1800" b="1" dirty="0">
                <a:latin typeface="Times New Roman" panose="02020603050405020304" pitchFamily="18" charset="0"/>
                <a:cs typeface="Times New Roman" panose="02020603050405020304" pitchFamily="18" charset="0"/>
              </a:rPr>
              <a:t>Round </a:t>
            </a:r>
            <a:r>
              <a:rPr lang="en-US" sz="1800" b="1" dirty="0" smtClean="0">
                <a:latin typeface="Times New Roman" panose="02020603050405020304" pitchFamily="18" charset="0"/>
                <a:cs typeface="Times New Roman" panose="02020603050405020304" pitchFamily="18" charset="0"/>
              </a:rPr>
              <a:t>up the </a:t>
            </a:r>
            <a:r>
              <a:rPr lang="en-US" sz="1800" b="1" dirty="0">
                <a:latin typeface="Times New Roman" panose="02020603050405020304" pitchFamily="18" charset="0"/>
                <a:cs typeface="Times New Roman" panose="02020603050405020304" pitchFamily="18" charset="0"/>
              </a:rPr>
              <a:t>above </a:t>
            </a:r>
            <a:r>
              <a:rPr lang="en-US" sz="1800" b="1" dirty="0" smtClean="0">
                <a:latin typeface="Times New Roman" panose="02020603050405020304" pitchFamily="18" charset="0"/>
                <a:cs typeface="Times New Roman" panose="02020603050405020304" pitchFamily="18" charset="0"/>
              </a:rPr>
              <a:t>percentages to </a:t>
            </a:r>
            <a:r>
              <a:rPr lang="en-US" sz="1800" b="1" dirty="0">
                <a:latin typeface="Times New Roman" panose="02020603050405020304" pitchFamily="18" charset="0"/>
                <a:cs typeface="Times New Roman" panose="02020603050405020304" pitchFamily="18" charset="0"/>
              </a:rPr>
              <a:t>a ratio of </a:t>
            </a:r>
            <a:r>
              <a:rPr lang="en-US" sz="1800" b="1" dirty="0" smtClean="0">
                <a:latin typeface="Times New Roman" panose="02020603050405020304" pitchFamily="18" charset="0"/>
                <a:cs typeface="Times New Roman" panose="02020603050405020304" pitchFamily="18" charset="0"/>
              </a:rPr>
              <a:t>50</a:t>
            </a:r>
            <a:r>
              <a:rPr lang="en-US" sz="1800" b="1" dirty="0">
                <a:latin typeface="Times New Roman" panose="02020603050405020304" pitchFamily="18" charset="0"/>
                <a:cs typeface="Times New Roman" panose="02020603050405020304" pitchFamily="18" charset="0"/>
              </a:rPr>
              <a:t>% sand, </a:t>
            </a:r>
            <a:r>
              <a:rPr lang="en-US" sz="1800" b="1" dirty="0" smtClean="0">
                <a:latin typeface="Times New Roman" panose="02020603050405020304" pitchFamily="18" charset="0"/>
                <a:cs typeface="Times New Roman" panose="02020603050405020304" pitchFamily="18" charset="0"/>
              </a:rPr>
              <a:t>40% </a:t>
            </a:r>
            <a:r>
              <a:rPr lang="en-US" sz="1800" b="1" dirty="0">
                <a:latin typeface="Times New Roman" panose="02020603050405020304" pitchFamily="18" charset="0"/>
                <a:cs typeface="Times New Roman" panose="02020603050405020304" pitchFamily="18" charset="0"/>
              </a:rPr>
              <a:t>clay, and </a:t>
            </a:r>
            <a:r>
              <a:rPr lang="en-US" sz="1800" b="1" dirty="0" smtClean="0">
                <a:latin typeface="Times New Roman" panose="02020603050405020304" pitchFamily="18" charset="0"/>
                <a:cs typeface="Times New Roman" panose="02020603050405020304" pitchFamily="18" charset="0"/>
              </a:rPr>
              <a:t>10% silt</a:t>
            </a:r>
            <a:endParaRPr lang="en-US" sz="1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886200" y="300335"/>
            <a:ext cx="1508746"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Soil Shake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560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86400" y="3266829"/>
            <a:ext cx="3538141" cy="3283394"/>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478379" y="6550223"/>
            <a:ext cx="3352800" cy="523220"/>
          </a:xfrm>
          <a:prstGeom prst="rect">
            <a:avLst/>
          </a:prstGeom>
          <a:noFill/>
        </p:spPr>
        <p:txBody>
          <a:bodyPr wrap="square" rtlCol="0">
            <a:spAutoFit/>
          </a:bodyPr>
          <a:lstStyle/>
          <a:p>
            <a:r>
              <a:rPr lang="en-US" sz="1400" dirty="0">
                <a:solidFill>
                  <a:schemeClr val="bg1">
                    <a:lumMod val="75000"/>
                  </a:schemeClr>
                </a:solidFill>
                <a:latin typeface="Times New Roman" panose="02020603050405020304" pitchFamily="18" charset="0"/>
                <a:cs typeface="Times New Roman" panose="02020603050405020304" pitchFamily="18" charset="0"/>
              </a:rPr>
              <a:t>http://</a:t>
            </a:r>
            <a:r>
              <a:rPr lang="en-US" sz="1400" dirty="0" smtClean="0">
                <a:solidFill>
                  <a:schemeClr val="bg1">
                    <a:lumMod val="75000"/>
                  </a:schemeClr>
                </a:solidFill>
                <a:latin typeface="Times New Roman" panose="02020603050405020304" pitchFamily="18" charset="0"/>
                <a:cs typeface="Times New Roman" panose="02020603050405020304" pitchFamily="18" charset="0"/>
              </a:rPr>
              <a:t>soils4teachers.org/physical-properties</a:t>
            </a:r>
          </a:p>
          <a:p>
            <a:endParaRPr lang="en-US" sz="1400"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89709" y="300335"/>
            <a:ext cx="7177221" cy="461665"/>
          </a:xfrm>
          <a:prstGeom prst="rect">
            <a:avLst/>
          </a:prstGeom>
          <a:noFill/>
        </p:spPr>
        <p:txBody>
          <a:bodyPr wrap="none" rtlCol="0">
            <a:spAutoFit/>
          </a:bodyPr>
          <a:lstStyle/>
          <a:p>
            <a:pPr>
              <a:spcBef>
                <a:spcPct val="0"/>
              </a:spcBef>
              <a:buClrTx/>
              <a:buFontTx/>
              <a:buNone/>
            </a:pPr>
            <a:r>
              <a:rPr lang="en-US" altLang="en-US" sz="2400" dirty="0" smtClean="0">
                <a:solidFill>
                  <a:srgbClr val="262626"/>
                </a:solidFill>
                <a:latin typeface="Times New Roman" panose="02020603050405020304" pitchFamily="18" charset="0"/>
                <a:cs typeface="Times New Roman" panose="02020603050405020304" pitchFamily="18" charset="0"/>
              </a:rPr>
              <a:t>The </a:t>
            </a:r>
            <a:r>
              <a:rPr lang="en-US" altLang="en-US" sz="2400" b="1" dirty="0" smtClean="0">
                <a:solidFill>
                  <a:srgbClr val="262626"/>
                </a:solidFill>
                <a:latin typeface="Times New Roman" panose="02020603050405020304" pitchFamily="18" charset="0"/>
                <a:cs typeface="Times New Roman" panose="02020603050405020304" pitchFamily="18" charset="0"/>
              </a:rPr>
              <a:t>Soil Textural Triangle </a:t>
            </a:r>
            <a:r>
              <a:rPr lang="en-US" altLang="en-US" sz="2400" dirty="0">
                <a:solidFill>
                  <a:srgbClr val="262626"/>
                </a:solidFill>
                <a:latin typeface="Times New Roman" panose="02020603050405020304" pitchFamily="18" charset="0"/>
                <a:cs typeface="Times New Roman" panose="02020603050405020304" pitchFamily="18" charset="0"/>
              </a:rPr>
              <a:t>is used to classify soil types.</a:t>
            </a:r>
            <a:endParaRPr lang="en-US" altLang="en-US" sz="2400" b="1" dirty="0">
              <a:solidFill>
                <a:srgbClr val="262626"/>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28600" y="799267"/>
            <a:ext cx="8915400" cy="5601533"/>
          </a:xfrm>
          <a:prstGeom prst="rect">
            <a:avLst/>
          </a:prstGeom>
          <a:noFill/>
        </p:spPr>
        <p:txBody>
          <a:bodyPr wrap="square" rtlCol="0">
            <a:spAutoFit/>
          </a:bodyPr>
          <a:lstStyle/>
          <a:p>
            <a:pPr lvl="0"/>
            <a:r>
              <a:rPr lang="en-US" sz="2000" dirty="0" smtClean="0">
                <a:latin typeface="Times New Roman" panose="02020603050405020304" pitchFamily="18" charset="0"/>
                <a:cs typeface="Times New Roman" panose="02020603050405020304" pitchFamily="18" charset="0"/>
              </a:rPr>
              <a:t>Use any </a:t>
            </a:r>
            <a:r>
              <a:rPr lang="en-US" sz="2000" dirty="0">
                <a:latin typeface="Times New Roman" panose="02020603050405020304" pitchFamily="18" charset="0"/>
                <a:cs typeface="Times New Roman" panose="02020603050405020304" pitchFamily="18" charset="0"/>
              </a:rPr>
              <a:t>two (2) percentages to find the name for the soil type.  </a:t>
            </a:r>
            <a:endParaRPr lang="en-US" sz="2000" dirty="0" smtClean="0">
              <a:latin typeface="Times New Roman" panose="02020603050405020304" pitchFamily="18" charset="0"/>
              <a:cs typeface="Times New Roman" panose="02020603050405020304" pitchFamily="18" charset="0"/>
            </a:endParaRPr>
          </a:p>
          <a:p>
            <a:pPr lvl="0"/>
            <a:endParaRPr lang="en-US" sz="2000" dirty="0" smtClean="0">
              <a:latin typeface="Times New Roman" panose="02020603050405020304" pitchFamily="18" charset="0"/>
              <a:cs typeface="Times New Roman" panose="02020603050405020304" pitchFamily="18" charset="0"/>
            </a:endParaRPr>
          </a:p>
          <a:p>
            <a:pPr lvl="0"/>
            <a:r>
              <a:rPr lang="en-US" sz="2000" dirty="0" smtClean="0">
                <a:latin typeface="Times New Roman" panose="02020603050405020304" pitchFamily="18" charset="0"/>
                <a:cs typeface="Times New Roman" panose="02020603050405020304" pitchFamily="18" charset="0"/>
              </a:rPr>
              <a:t>The percentages from the example are 50% </a:t>
            </a:r>
            <a:r>
              <a:rPr lang="en-US" sz="2000" dirty="0">
                <a:latin typeface="Times New Roman" panose="02020603050405020304" pitchFamily="18" charset="0"/>
                <a:cs typeface="Times New Roman" panose="02020603050405020304" pitchFamily="18" charset="0"/>
              </a:rPr>
              <a:t>sand, </a:t>
            </a:r>
            <a:r>
              <a:rPr lang="en-US" sz="2000" dirty="0" smtClean="0">
                <a:latin typeface="Times New Roman" panose="02020603050405020304" pitchFamily="18" charset="0"/>
                <a:cs typeface="Times New Roman" panose="02020603050405020304" pitchFamily="18" charset="0"/>
              </a:rPr>
              <a:t>40% </a:t>
            </a:r>
            <a:r>
              <a:rPr lang="en-US" sz="2000" dirty="0">
                <a:latin typeface="Times New Roman" panose="02020603050405020304" pitchFamily="18" charset="0"/>
                <a:cs typeface="Times New Roman" panose="02020603050405020304" pitchFamily="18" charset="0"/>
              </a:rPr>
              <a:t>clay </a:t>
            </a:r>
            <a:r>
              <a:rPr lang="en-US" sz="2000" dirty="0" smtClean="0">
                <a:latin typeface="Times New Roman" panose="02020603050405020304" pitchFamily="18" charset="0"/>
                <a:cs typeface="Times New Roman" panose="02020603050405020304" pitchFamily="18" charset="0"/>
              </a:rPr>
              <a:t>and10% </a:t>
            </a:r>
            <a:r>
              <a:rPr lang="en-US" sz="2000" dirty="0">
                <a:latin typeface="Times New Roman" panose="02020603050405020304" pitchFamily="18" charset="0"/>
                <a:cs typeface="Times New Roman" panose="02020603050405020304" pitchFamily="18" charset="0"/>
              </a:rPr>
              <a:t>silt.  </a:t>
            </a:r>
            <a:endParaRPr lang="en-US" sz="20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Locate 50% </a:t>
            </a:r>
            <a:r>
              <a:rPr lang="en-US" sz="2000" dirty="0">
                <a:latin typeface="Times New Roman" panose="02020603050405020304" pitchFamily="18" charset="0"/>
                <a:cs typeface="Times New Roman" panose="02020603050405020304" pitchFamily="18" charset="0"/>
              </a:rPr>
              <a:t>along the bottom (sand) line of the triangle, and </a:t>
            </a:r>
            <a:r>
              <a:rPr lang="en-US" sz="2000" dirty="0" smtClean="0">
                <a:latin typeface="Times New Roman" panose="02020603050405020304" pitchFamily="18" charset="0"/>
                <a:cs typeface="Times New Roman" panose="02020603050405020304" pitchFamily="18" charset="0"/>
              </a:rPr>
              <a:t>then follow </a:t>
            </a:r>
          </a:p>
          <a:p>
            <a:pPr lvl="0"/>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cs typeface="Times New Roman" panose="02020603050405020304" pitchFamily="18" charset="0"/>
              </a:rPr>
              <a:t>slanted line up and to </a:t>
            </a:r>
            <a:r>
              <a:rPr lang="en-US" sz="2000" dirty="0" smtClean="0">
                <a:latin typeface="Times New Roman" panose="02020603050405020304" pitchFamily="18" charset="0"/>
                <a:cs typeface="Times New Roman" panose="02020603050405020304" pitchFamily="18" charset="0"/>
              </a:rPr>
              <a:t>the left.  </a:t>
            </a:r>
          </a:p>
          <a:p>
            <a:pPr marL="342900" lvl="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Locate </a:t>
            </a:r>
            <a:r>
              <a:rPr lang="en-US" sz="2000" dirty="0">
                <a:latin typeface="Times New Roman" panose="02020603050405020304" pitchFamily="18" charset="0"/>
                <a:cs typeface="Times New Roman" panose="02020603050405020304" pitchFamily="18" charset="0"/>
              </a:rPr>
              <a:t>4</a:t>
            </a:r>
            <a:r>
              <a:rPr lang="en-US" sz="2000" dirty="0" smtClean="0">
                <a:latin typeface="Times New Roman" panose="02020603050405020304" pitchFamily="18" charset="0"/>
                <a:cs typeface="Times New Roman" panose="02020603050405020304" pitchFamily="18" charset="0"/>
              </a:rPr>
              <a:t>0% along the left (clay</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side of the triangle.  Stop at the horizontal line </a:t>
            </a:r>
          </a:p>
          <a:p>
            <a:pPr lvl="0"/>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where it intersects with 50% to determine the soil type.  The  example is identified</a:t>
            </a:r>
          </a:p>
          <a:p>
            <a:pPr lvl="0"/>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as </a:t>
            </a:r>
            <a:r>
              <a:rPr lang="en-US" sz="2000" b="1" dirty="0" smtClean="0">
                <a:latin typeface="Times New Roman" panose="02020603050405020304" pitchFamily="18" charset="0"/>
                <a:cs typeface="Times New Roman" panose="02020603050405020304" pitchFamily="18" charset="0"/>
              </a:rPr>
              <a:t>sandy clay</a:t>
            </a:r>
            <a:r>
              <a:rPr lang="en-US" sz="2000" dirty="0" smtClean="0">
                <a:latin typeface="Times New Roman" panose="02020603050405020304" pitchFamily="18" charset="0"/>
                <a:cs typeface="Times New Roman" panose="02020603050405020304" pitchFamily="18" charset="0"/>
              </a:rPr>
              <a:t>.</a:t>
            </a:r>
          </a:p>
          <a:p>
            <a:pPr marL="342900" lvl="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Locate </a:t>
            </a:r>
            <a:r>
              <a:rPr lang="en-US" sz="2000" dirty="0">
                <a:latin typeface="Times New Roman" panose="02020603050405020304" pitchFamily="18"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0% along the right (silt) </a:t>
            </a:r>
            <a:r>
              <a:rPr lang="en-US" sz="2000" dirty="0">
                <a:latin typeface="Times New Roman" panose="02020603050405020304" pitchFamily="18" charset="0"/>
                <a:cs typeface="Times New Roman" panose="02020603050405020304" pitchFamily="18" charset="0"/>
              </a:rPr>
              <a:t>side of </a:t>
            </a:r>
            <a:r>
              <a:rPr lang="en-US" sz="2000" dirty="0" smtClean="0">
                <a:latin typeface="Times New Roman" panose="02020603050405020304" pitchFamily="18" charset="0"/>
                <a:cs typeface="Times New Roman" panose="02020603050405020304" pitchFamily="18" charset="0"/>
              </a:rPr>
              <a:t>the </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triangle.  Follow the </a:t>
            </a:r>
            <a:r>
              <a:rPr lang="en-US" sz="2000" dirty="0">
                <a:latin typeface="Times New Roman" panose="02020603050405020304" pitchFamily="18" charset="0"/>
                <a:cs typeface="Times New Roman" panose="02020603050405020304" pitchFamily="18" charset="0"/>
              </a:rPr>
              <a:t>slanted line </a:t>
            </a:r>
            <a:r>
              <a:rPr lang="en-US" sz="2000" dirty="0" smtClean="0">
                <a:latin typeface="Times New Roman" panose="02020603050405020304" pitchFamily="18" charset="0"/>
                <a:cs typeface="Times New Roman" panose="02020603050405020304" pitchFamily="18" charset="0"/>
              </a:rPr>
              <a:t>down to </a:t>
            </a:r>
          </a:p>
          <a:p>
            <a:pPr lvl="0"/>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where it intersects </a:t>
            </a:r>
            <a:r>
              <a:rPr lang="en-US" sz="2000" dirty="0">
                <a:latin typeface="Times New Roman" panose="02020603050405020304" pitchFamily="18" charset="0"/>
                <a:cs typeface="Times New Roman" panose="02020603050405020304" pitchFamily="18" charset="0"/>
              </a:rPr>
              <a:t>with sand </a:t>
            </a:r>
            <a:r>
              <a:rPr lang="en-US" sz="2000" dirty="0" smtClean="0">
                <a:latin typeface="Times New Roman" panose="02020603050405020304" pitchFamily="18" charset="0"/>
                <a:cs typeface="Times New Roman" panose="02020603050405020304" pitchFamily="18" charset="0"/>
              </a:rPr>
              <a:t>and clay.  </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lvl="0"/>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The ideal </a:t>
            </a:r>
            <a:r>
              <a:rPr lang="en-US" sz="2000" dirty="0" smtClean="0">
                <a:latin typeface="Times New Roman" panose="02020603050405020304" pitchFamily="18" charset="0"/>
                <a:cs typeface="Times New Roman" panose="02020603050405020304" pitchFamily="18" charset="0"/>
              </a:rPr>
              <a:t>soil is loam, containing a </a:t>
            </a:r>
            <a:r>
              <a:rPr lang="en-US" sz="2000" dirty="0">
                <a:latin typeface="Times New Roman" panose="02020603050405020304" pitchFamily="18" charset="0"/>
                <a:cs typeface="Times New Roman" panose="02020603050405020304" pitchFamily="18" charset="0"/>
              </a:rPr>
              <a:t>ratio </a:t>
            </a:r>
          </a:p>
          <a:p>
            <a:pPr lvl="0"/>
            <a:r>
              <a:rPr lang="en-US" sz="2000" dirty="0" smtClean="0">
                <a:latin typeface="Times New Roman" panose="02020603050405020304" pitchFamily="18" charset="0"/>
                <a:cs typeface="Times New Roman" panose="02020603050405020304" pitchFamily="18" charset="0"/>
              </a:rPr>
              <a:t>of 40</a:t>
            </a:r>
            <a:r>
              <a:rPr lang="en-US" sz="2000" dirty="0">
                <a:latin typeface="Times New Roman" panose="02020603050405020304" pitchFamily="18" charset="0"/>
                <a:cs typeface="Times New Roman" panose="02020603050405020304" pitchFamily="18" charset="0"/>
              </a:rPr>
              <a:t>% sand, </a:t>
            </a:r>
            <a:r>
              <a:rPr lang="en-US" sz="2000" dirty="0" smtClean="0">
                <a:latin typeface="Times New Roman" panose="02020603050405020304" pitchFamily="18" charset="0"/>
                <a:cs typeface="Times New Roman" panose="02020603050405020304" pitchFamily="18" charset="0"/>
              </a:rPr>
              <a:t>20</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clay, and 40% silt.</a:t>
            </a:r>
          </a:p>
          <a:p>
            <a:pPr lvl="0"/>
            <a:endParaRPr lang="en-US" sz="2000" dirty="0">
              <a:latin typeface="Times New Roman" panose="02020603050405020304" pitchFamily="18" charset="0"/>
              <a:cs typeface="Times New Roman" panose="02020603050405020304" pitchFamily="18" charset="0"/>
            </a:endParaRPr>
          </a:p>
          <a:p>
            <a:pPr lvl="0"/>
            <a:r>
              <a:rPr lang="en-US" sz="2000" b="1" dirty="0" smtClean="0">
                <a:latin typeface="Times New Roman" panose="02020603050405020304" pitchFamily="18" charset="0"/>
                <a:cs typeface="Times New Roman" panose="02020603050405020304" pitchFamily="18" charset="0"/>
              </a:rPr>
              <a:t>Can you locate it on the triangle?</a:t>
            </a:r>
          </a:p>
          <a:p>
            <a:r>
              <a:rPr lang="en-US" dirty="0"/>
              <a:t> </a:t>
            </a:r>
          </a:p>
        </p:txBody>
      </p:sp>
    </p:spTree>
    <p:extLst>
      <p:ext uri="{BB962C8B-B14F-4D97-AF65-F5344CB8AC3E}">
        <p14:creationId xmlns:p14="http://schemas.microsoft.com/office/powerpoint/2010/main" val="1981118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edean\Desktop\Gould Ecoregions of Tex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109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xtural triangle"/>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6300" y="-609"/>
            <a:ext cx="7391400" cy="6859219"/>
          </a:xfrm>
          <a:prstGeom prst="rect">
            <a:avLst/>
          </a:prstGeom>
          <a:noFill/>
          <a:ln>
            <a:noFill/>
          </a:ln>
        </p:spPr>
      </p:pic>
    </p:spTree>
    <p:extLst>
      <p:ext uri="{BB962C8B-B14F-4D97-AF65-F5344CB8AC3E}">
        <p14:creationId xmlns:p14="http://schemas.microsoft.com/office/powerpoint/2010/main" val="2862208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943600"/>
          </a:xfrm>
        </p:spPr>
        <p:txBody>
          <a:bodyPr>
            <a:normAutofit/>
          </a:bodyPr>
          <a:lstStyle/>
          <a:p>
            <a:pPr marL="0" indent="0">
              <a:buNone/>
            </a:pPr>
            <a:r>
              <a:rPr lang="en-US" dirty="0"/>
              <a:t> </a:t>
            </a:r>
          </a:p>
          <a:p>
            <a:pPr marL="0" indent="0">
              <a:buNone/>
            </a:pPr>
            <a:r>
              <a:rPr lang="en-US" sz="2400" b="1" dirty="0">
                <a:latin typeface="Times New Roman" panose="02020603050405020304" pitchFamily="18" charset="0"/>
                <a:cs typeface="Times New Roman" panose="02020603050405020304" pitchFamily="18" charset="0"/>
              </a:rPr>
              <a:t>Physical properties </a:t>
            </a:r>
            <a:r>
              <a:rPr lang="en-US" sz="2400" dirty="0">
                <a:latin typeface="Times New Roman" panose="02020603050405020304" pitchFamily="18" charset="0"/>
                <a:cs typeface="Times New Roman" panose="02020603050405020304" pitchFamily="18" charset="0"/>
              </a:rPr>
              <a:t>or characteristics are observations that describe substances, such as soil.  Soil has physical properties or characteristics that help determine how suitable it is for growing plants.  These properties consist </a:t>
            </a:r>
            <a:r>
              <a:rPr lang="en-US" sz="2400" dirty="0" smtClean="0">
                <a:latin typeface="Times New Roman" panose="02020603050405020304" pitchFamily="18" charset="0"/>
                <a:cs typeface="Times New Roman" panose="02020603050405020304" pitchFamily="18" charset="0"/>
              </a:rPr>
              <a:t>of:</a:t>
            </a:r>
          </a:p>
          <a:p>
            <a:r>
              <a:rPr lang="en-US" sz="2400" dirty="0" smtClean="0">
                <a:latin typeface="Times New Roman" panose="02020603050405020304" pitchFamily="18" charset="0"/>
                <a:cs typeface="Times New Roman" panose="02020603050405020304" pitchFamily="18" charset="0"/>
              </a:rPr>
              <a:t>Color</a:t>
            </a:r>
          </a:p>
          <a:p>
            <a:r>
              <a:rPr lang="en-US" sz="2400" dirty="0" smtClean="0">
                <a:latin typeface="Times New Roman" panose="02020603050405020304" pitchFamily="18" charset="0"/>
                <a:cs typeface="Times New Roman" panose="02020603050405020304" pitchFamily="18" charset="0"/>
              </a:rPr>
              <a:t>Texture</a:t>
            </a:r>
          </a:p>
          <a:p>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 </a:t>
            </a:r>
            <a:r>
              <a:rPr lang="en-US" sz="2400" dirty="0">
                <a:latin typeface="Times New Roman" panose="02020603050405020304" pitchFamily="18" charset="0"/>
                <a:cs typeface="Times New Roman" panose="02020603050405020304" pitchFamily="18" charset="0"/>
              </a:rPr>
              <a:t>capacity to hold or retain </a:t>
            </a:r>
            <a:r>
              <a:rPr lang="en-US" sz="2400" dirty="0" smtClean="0">
                <a:latin typeface="Times New Roman" panose="02020603050405020304" pitchFamily="18" charset="0"/>
                <a:cs typeface="Times New Roman" panose="02020603050405020304" pitchFamily="18" charset="0"/>
              </a:rPr>
              <a:t>water</a:t>
            </a:r>
          </a:p>
          <a:p>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 </a:t>
            </a:r>
            <a:r>
              <a:rPr lang="en-US" sz="2400" dirty="0">
                <a:latin typeface="Times New Roman" panose="02020603050405020304" pitchFamily="18" charset="0"/>
                <a:cs typeface="Times New Roman" panose="02020603050405020304" pitchFamily="18" charset="0"/>
              </a:rPr>
              <a:t>ability to support the growth of plants.  </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When two (2) or more substances combine to create a soil mixture, it is important to know that each of the substances maintain their original properties.  In addition, they can be separated back into their original </a:t>
            </a:r>
            <a:r>
              <a:rPr lang="en-US" sz="2400" dirty="0" smtClean="0">
                <a:latin typeface="Times New Roman" panose="02020603050405020304" pitchFamily="18" charset="0"/>
                <a:cs typeface="Times New Roman" panose="02020603050405020304" pitchFamily="18" charset="0"/>
              </a:rPr>
              <a:t>substances.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074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idx="1"/>
          </p:nvPr>
        </p:nvSpPr>
        <p:spPr bwMode="auto">
          <a:xfrm>
            <a:off x="148762" y="3723144"/>
            <a:ext cx="888276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Soil color </a:t>
            </a:r>
            <a:r>
              <a:rPr kumimoji="0" lang="en-US" altLang="en-US" sz="2400" b="0" i="0"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is a property that is easy to observe.  Farmers, ranchers, and gardeners can determine</a:t>
            </a:r>
            <a:r>
              <a:rPr kumimoji="0" lang="en-US" altLang="en-US" sz="2400" b="0" i="0" strike="noStrike" cap="none" normalizeH="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a lot of information by looking at its color.  Scientists classify soil color as dark or light, consisting of shades of black, brown, red, gray, and white.  Currently, there are over 170 different soil colors recognized by scientists.  Generally, the darker the soil is the more nutrient rich it is, containing a great deal of decomposed organic matter or humus.  </a:t>
            </a:r>
            <a:endParaRPr kumimoji="0" lang="en-US" altLang="en-US" sz="3600" b="0" i="0" strike="noStrike" cap="none" normalizeH="0" baseline="0" dirty="0" smtClean="0">
              <a:ln>
                <a:noFill/>
              </a:ln>
              <a:effectLst/>
              <a:latin typeface="Times New Roman" panose="02020603050405020304" pitchFamily="18" charset="0"/>
              <a:cs typeface="Times New Roman" panose="02020603050405020304" pitchFamily="18" charset="0"/>
            </a:endParaRPr>
          </a:p>
        </p:txBody>
      </p:sp>
      <p:grpSp>
        <p:nvGrpSpPr>
          <p:cNvPr id="5" name="Group 4"/>
          <p:cNvGrpSpPr/>
          <p:nvPr/>
        </p:nvGrpSpPr>
        <p:grpSpPr>
          <a:xfrm>
            <a:off x="1219200" y="609600"/>
            <a:ext cx="6629400" cy="2667000"/>
            <a:chOff x="0" y="0"/>
            <a:chExt cx="3689498" cy="1488558"/>
          </a:xfrm>
        </p:grpSpPr>
        <p:pic>
          <p:nvPicPr>
            <p:cNvPr id="6" name="Picture 5" descr="https://upload.wikimedia.org/wikipedia/commons/0/0b/Alfiso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32"/>
              <a:ext cx="956930" cy="1477926"/>
            </a:xfrm>
            <a:prstGeom prst="rect">
              <a:avLst/>
            </a:prstGeom>
            <a:noFill/>
            <a:ln>
              <a:noFill/>
            </a:ln>
          </p:spPr>
        </p:pic>
        <p:pic>
          <p:nvPicPr>
            <p:cNvPr id="7" name="Picture 6" descr="https://upload.wikimedia.org/wikipedia/commons/3/36/Inzeptiso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8261" y="0"/>
              <a:ext cx="861237" cy="1488558"/>
            </a:xfrm>
            <a:prstGeom prst="rect">
              <a:avLst/>
            </a:prstGeom>
            <a:noFill/>
            <a:ln>
              <a:noFill/>
            </a:ln>
          </p:spPr>
        </p:pic>
        <p:pic>
          <p:nvPicPr>
            <p:cNvPr id="9" name="Picture 8" descr="https://upload.wikimedia.org/wikipedia/commons/c/c7/Ultiso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3228" y="0"/>
              <a:ext cx="871870" cy="1488558"/>
            </a:xfrm>
            <a:prstGeom prst="rect">
              <a:avLst/>
            </a:prstGeom>
            <a:noFill/>
            <a:ln>
              <a:noFill/>
            </a:ln>
          </p:spPr>
        </p:pic>
        <p:pic>
          <p:nvPicPr>
            <p:cNvPr id="10" name="Picture 9" descr="https://upload.wikimedia.org/wikipedia/commons/6/6f/Vertisol.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0093" y="10632"/>
              <a:ext cx="839972" cy="1477926"/>
            </a:xfrm>
            <a:prstGeom prst="rect">
              <a:avLst/>
            </a:prstGeom>
            <a:noFill/>
            <a:ln>
              <a:noFill/>
            </a:ln>
          </p:spPr>
        </p:pic>
      </p:grpSp>
    </p:spTree>
    <p:extLst>
      <p:ext uri="{BB962C8B-B14F-4D97-AF65-F5344CB8AC3E}">
        <p14:creationId xmlns:p14="http://schemas.microsoft.com/office/powerpoint/2010/main" val="3303211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8YvNMj759q4/UiDeft_qG_I/AAAAAAAACcU/8wd98ev8yxM/s1600/soil_particle_dia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86199"/>
            <a:ext cx="3962400" cy="2773681"/>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idx="1"/>
          </p:nvPr>
        </p:nvSpPr>
        <p:spPr bwMode="auto">
          <a:xfrm>
            <a:off x="381000" y="304800"/>
            <a:ext cx="8229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Soil texture </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determined by the size of particles found in sand, silt, and clay.  Each soil component is formed over time as a result of weathered or broken down rock.  Knowing the texture of soil can provide information about how much water will flow or drain through it, as well as its capacity to hold or retain water.  Particle sizes found in sand, silt, and clay can best be determined by the way it feels when it is slightly wet.  If a soil contains a lot of sand, its particles are large, giving it a texture that feels gritty like salt or sugar.  If a soil contains a lot of clay, its particles are very small, giving it a texture that feels hard when dry and sticky when wet, much like peanut butter.  Soils with silt do not feel gritty or sticky when wet.  They feel soft or smooth much like flour or butter.  Their particles are medium sized, meaning they are smaller than those of sand, but larger than those of silt.   </a:t>
            </a: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5978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08037"/>
            <a:ext cx="8229600" cy="4525963"/>
          </a:xfrm>
        </p:spPr>
        <p:txBody>
          <a:bodyPr>
            <a:noAutofit/>
          </a:bodyPr>
          <a:lstStyle/>
          <a:p>
            <a:pPr marL="0" indent="0">
              <a:lnSpc>
                <a:spcPct val="120000"/>
              </a:lnSpc>
              <a:spcBef>
                <a:spcPts val="0"/>
              </a:spcBef>
              <a:buNone/>
            </a:pPr>
            <a:r>
              <a:rPr lang="en-US" sz="2000" dirty="0">
                <a:latin typeface="Times New Roman" panose="02020603050405020304" pitchFamily="18" charset="0"/>
                <a:cs typeface="Times New Roman" panose="02020603050405020304" pitchFamily="18" charset="0"/>
              </a:rPr>
              <a:t>Another property of soil is its </a:t>
            </a:r>
            <a:r>
              <a:rPr lang="en-US" sz="2000" b="1" dirty="0">
                <a:latin typeface="Times New Roman" panose="02020603050405020304" pitchFamily="18" charset="0"/>
                <a:cs typeface="Times New Roman" panose="02020603050405020304" pitchFamily="18" charset="0"/>
              </a:rPr>
              <a:t>capacity to hold or retain water </a:t>
            </a:r>
            <a:r>
              <a:rPr lang="en-US" sz="2000" dirty="0">
                <a:latin typeface="Times New Roman" panose="02020603050405020304" pitchFamily="18" charset="0"/>
                <a:cs typeface="Times New Roman" panose="02020603050405020304" pitchFamily="18" charset="0"/>
              </a:rPr>
              <a:t>and is closely related to particle size.  Soil requires both water and oxygen to support plant growth.  Too much or too little water in the soil can lead to undesirable results.  Too much water can cause plant roots to rot because as water fills the spaces between soil particles, it pushes air out.  Too little water causes plants to wilt and possibly die.  A good soil must be able to retain some water but allow for adequate drainage.  As soil drainage increases, water retention decreases. </a:t>
            </a:r>
            <a:endParaRPr lang="en-US" sz="2000" dirty="0" smtClean="0">
              <a:latin typeface="Times New Roman" panose="02020603050405020304" pitchFamily="18" charset="0"/>
              <a:cs typeface="Times New Roman" panose="02020603050405020304" pitchFamily="18" charset="0"/>
            </a:endParaRPr>
          </a:p>
          <a:p>
            <a:pPr>
              <a:lnSpc>
                <a:spcPct val="120000"/>
              </a:lnSpc>
              <a:spcBef>
                <a:spcPts val="0"/>
              </a:spcBef>
            </a:pPr>
            <a:r>
              <a:rPr lang="en-US" sz="2000" dirty="0" smtClean="0">
                <a:latin typeface="Times New Roman" panose="02020603050405020304" pitchFamily="18" charset="0"/>
                <a:cs typeface="Times New Roman" panose="02020603050405020304" pitchFamily="18" charset="0"/>
              </a:rPr>
              <a:t>Sand</a:t>
            </a:r>
            <a:r>
              <a:rPr lang="en-US" sz="2000" dirty="0">
                <a:latin typeface="Times New Roman" panose="02020603050405020304" pitchFamily="18" charset="0"/>
                <a:cs typeface="Times New Roman" panose="02020603050405020304" pitchFamily="18" charset="0"/>
              </a:rPr>
              <a:t>, having large </a:t>
            </a:r>
            <a:r>
              <a:rPr lang="en-US" sz="2000" dirty="0" smtClean="0">
                <a:latin typeface="Times New Roman" panose="02020603050405020304" pitchFamily="18" charset="0"/>
                <a:cs typeface="Times New Roman" panose="02020603050405020304" pitchFamily="18" charset="0"/>
              </a:rPr>
              <a:t>particles, has </a:t>
            </a:r>
            <a:r>
              <a:rPr lang="en-US" sz="2000" dirty="0">
                <a:latin typeface="Times New Roman" panose="02020603050405020304" pitchFamily="18" charset="0"/>
                <a:cs typeface="Times New Roman" panose="02020603050405020304" pitchFamily="18" charset="0"/>
              </a:rPr>
              <a:t>a poor capacity to hold or </a:t>
            </a:r>
            <a:r>
              <a:rPr lang="en-US" sz="2000" dirty="0" smtClean="0">
                <a:latin typeface="Times New Roman" panose="02020603050405020304" pitchFamily="18" charset="0"/>
                <a:cs typeface="Times New Roman" panose="02020603050405020304" pitchFamily="18" charset="0"/>
              </a:rPr>
              <a:t>retain </a:t>
            </a:r>
            <a:r>
              <a:rPr lang="en-US" sz="2000" dirty="0">
                <a:latin typeface="Times New Roman" panose="02020603050405020304" pitchFamily="18" charset="0"/>
                <a:cs typeface="Times New Roman" panose="02020603050405020304" pitchFamily="18" charset="0"/>
              </a:rPr>
              <a:t>water.   Therefore, plants grown in sandy soils need lots of water.  </a:t>
            </a:r>
          </a:p>
          <a:p>
            <a:pPr>
              <a:lnSpc>
                <a:spcPct val="120000"/>
              </a:lnSpc>
            </a:pPr>
            <a:r>
              <a:rPr lang="en-US" sz="2000" dirty="0" smtClean="0">
                <a:latin typeface="Times New Roman" panose="02020603050405020304" pitchFamily="18" charset="0"/>
                <a:cs typeface="Times New Roman" panose="02020603050405020304" pitchFamily="18" charset="0"/>
              </a:rPr>
              <a:t>Silt</a:t>
            </a:r>
            <a:r>
              <a:rPr lang="en-US" sz="2000" dirty="0">
                <a:latin typeface="Times New Roman" panose="02020603050405020304" pitchFamily="18" charset="0"/>
                <a:cs typeface="Times New Roman" panose="02020603050405020304" pitchFamily="18" charset="0"/>
              </a:rPr>
              <a:t>, with medium sized particles, has a capacity to hold or retain water longer than sand, but not as long as clay.  </a:t>
            </a:r>
            <a:endParaRPr lang="en-US" sz="2000" dirty="0" smtClean="0">
              <a:latin typeface="Times New Roman" panose="02020603050405020304" pitchFamily="18" charset="0"/>
              <a:cs typeface="Times New Roman" panose="02020603050405020304" pitchFamily="18" charset="0"/>
            </a:endParaRPr>
          </a:p>
          <a:p>
            <a:pPr>
              <a:lnSpc>
                <a:spcPct val="120000"/>
              </a:lnSpc>
            </a:pPr>
            <a:r>
              <a:rPr lang="en-US" sz="2000" dirty="0" smtClean="0">
                <a:latin typeface="Times New Roman" panose="02020603050405020304" pitchFamily="18" charset="0"/>
                <a:cs typeface="Times New Roman" panose="02020603050405020304" pitchFamily="18" charset="0"/>
              </a:rPr>
              <a:t>Clay</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having </a:t>
            </a:r>
            <a:r>
              <a:rPr lang="en-US" sz="2000" dirty="0">
                <a:latin typeface="Times New Roman" panose="02020603050405020304" pitchFamily="18" charset="0"/>
                <a:cs typeface="Times New Roman" panose="02020603050405020304" pitchFamily="18" charset="0"/>
              </a:rPr>
              <a:t>small particles, has a capacity to hold lots of water, so plants living in </a:t>
            </a:r>
            <a:r>
              <a:rPr lang="en-US" sz="2000" dirty="0" smtClean="0">
                <a:latin typeface="Times New Roman" panose="02020603050405020304" pitchFamily="18" charset="0"/>
                <a:cs typeface="Times New Roman" panose="02020603050405020304" pitchFamily="18" charset="0"/>
              </a:rPr>
              <a:t>clay </a:t>
            </a:r>
            <a:r>
              <a:rPr lang="en-US" sz="2000" dirty="0">
                <a:latin typeface="Times New Roman" panose="02020603050405020304" pitchFamily="18" charset="0"/>
                <a:cs typeface="Times New Roman" panose="02020603050405020304" pitchFamily="18" charset="0"/>
              </a:rPr>
              <a:t>soils do not need to be watered often.  </a:t>
            </a:r>
            <a:endParaRPr lang="en-US" sz="2000" dirty="0" smtClean="0">
              <a:latin typeface="Times New Roman" panose="02020603050405020304" pitchFamily="18" charset="0"/>
              <a:cs typeface="Times New Roman" panose="02020603050405020304" pitchFamily="18" charset="0"/>
            </a:endParaRPr>
          </a:p>
          <a:p>
            <a:pPr marL="0" indent="0">
              <a:lnSpc>
                <a:spcPct val="120000"/>
              </a:lnSpc>
              <a:buNone/>
            </a:pPr>
            <a:endParaRPr lang="en-US" sz="2000" dirty="0" smtClean="0">
              <a:latin typeface="Times New Roman" panose="02020603050405020304" pitchFamily="18" charset="0"/>
              <a:cs typeface="Times New Roman" panose="02020603050405020304" pitchFamily="18" charset="0"/>
            </a:endParaRPr>
          </a:p>
          <a:p>
            <a:pPr marL="0" indent="0">
              <a:lnSpc>
                <a:spcPct val="120000"/>
              </a:lnSpc>
              <a:buNone/>
            </a:pPr>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8706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normAutofit/>
          </a:bodyPr>
          <a:lstStyle/>
          <a:p>
            <a:pPr marL="0" indent="0">
              <a:spcBef>
                <a:spcPts val="0"/>
              </a:spcBef>
              <a:buNone/>
            </a:pPr>
            <a:r>
              <a:rPr lang="en-US" sz="2400" dirty="0">
                <a:latin typeface="Times New Roman" panose="02020603050405020304" pitchFamily="18" charset="0"/>
                <a:cs typeface="Times New Roman" panose="02020603050405020304" pitchFamily="18" charset="0"/>
              </a:rPr>
              <a:t>Farmers, ranchers, and gardeners can determine much about a soil’s ability to retain water by picking up a handful and doing a simple test known as a structure or ‘ribbon test.’  To perform this test, please a slightly damp soil sample into the hand of the tester.  Next, the tester attempts to form a ribbon shape with the soil by rubbing it in between the thumb and forefingers.  If it forms a ribbon shape, it contains clay.  The larger the ribbon, the more clay is in the soil.  If it is does not form a ribbon shape, it is sand or silt.  Using sand, forming a ribbon will be unsuccessful due to its gritty texture, and it will fall completely apart.  Using silt, a ribbon shape will form, but fall apart soon after the application of pressure stops.  </a:t>
            </a:r>
          </a:p>
        </p:txBody>
      </p:sp>
      <p:pic>
        <p:nvPicPr>
          <p:cNvPr id="1026" name="Picture 2" descr="http://biogrounds.org/wp-content/uploads/2014/04/soils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975" y="4648200"/>
            <a:ext cx="5178425" cy="208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128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rmAutofit/>
          </a:bodyPr>
          <a:lstStyle/>
          <a:p>
            <a:pPr marL="0" marR="0" indent="0">
              <a:spcBef>
                <a:spcPts val="0"/>
              </a:spcBef>
              <a:spcAft>
                <a:spcPts val="0"/>
              </a:spcAft>
              <a:buNone/>
            </a:pPr>
            <a:r>
              <a:rPr lang="en-US" sz="2400" dirty="0">
                <a:solidFill>
                  <a:srgbClr val="000000"/>
                </a:solidFill>
                <a:latin typeface="Times New Roman" panose="02020603050405020304" pitchFamily="18" charset="0"/>
                <a:ea typeface="Times New Roman" panose="02020603050405020304" pitchFamily="18" charset="0"/>
              </a:rPr>
              <a:t>The fourth property of soil is its </a:t>
            </a:r>
            <a:r>
              <a:rPr lang="en-US" sz="2400" b="1" dirty="0">
                <a:solidFill>
                  <a:srgbClr val="000000"/>
                </a:solidFill>
                <a:latin typeface="Times New Roman" panose="02020603050405020304" pitchFamily="18" charset="0"/>
                <a:ea typeface="Times New Roman" panose="02020603050405020304" pitchFamily="18" charset="0"/>
              </a:rPr>
              <a:t>ability to support plant growth</a:t>
            </a:r>
            <a:r>
              <a:rPr lang="en-US" sz="2400" dirty="0">
                <a:solidFill>
                  <a:srgbClr val="000000"/>
                </a:solidFill>
                <a:latin typeface="Times New Roman" panose="02020603050405020304" pitchFamily="18" charset="0"/>
                <a:ea typeface="Times New Roman" panose="02020603050405020304" pitchFamily="18" charset="0"/>
              </a:rPr>
              <a:t>.  Although most soil types will support plant growth, most landowners prefer a soil mixture known as loam.  Loam has mixed amounts sand, silt, clay, as well as an important component known as humus.  Humus is organic material that forms from the remains of once living things, such as dead plants and grass clippings.  Humus is dark in color, supports living organisms, and retains water well.  Adding humus to soil improves its properties, making it suitable for living organisms and healthy plants</a:t>
            </a:r>
            <a:r>
              <a:rPr lang="en-US" sz="2400" dirty="0" smtClean="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8685" y="4714942"/>
            <a:ext cx="2548255" cy="1410335"/>
          </a:xfrm>
          <a:prstGeom prst="rect">
            <a:avLst/>
          </a:prstGeom>
          <a:noFill/>
          <a:ln>
            <a:noFill/>
          </a:ln>
          <a:extLst/>
        </p:spPr>
      </p:pic>
      <p:pic>
        <p:nvPicPr>
          <p:cNvPr id="5" name="Picture 4" descr="Hands holding Compost - Matthew Brown/E+/Getty Images"/>
          <p:cNvPicPr/>
          <p:nvPr/>
        </p:nvPicPr>
        <p:blipFill>
          <a:blip r:embed="rId3">
            <a:extLst>
              <a:ext uri="{28A0092B-C50C-407E-A947-70E740481C1C}">
                <a14:useLocalDpi xmlns:a14="http://schemas.microsoft.com/office/drawing/2010/main" val="0"/>
              </a:ext>
            </a:extLst>
          </a:blip>
          <a:srcRect/>
          <a:stretch>
            <a:fillRect/>
          </a:stretch>
        </p:blipFill>
        <p:spPr bwMode="auto">
          <a:xfrm>
            <a:off x="832051" y="4714942"/>
            <a:ext cx="2551430" cy="1696085"/>
          </a:xfrm>
          <a:prstGeom prst="rect">
            <a:avLst/>
          </a:prstGeom>
          <a:noFill/>
          <a:ln w="19050">
            <a:solidFill>
              <a:srgbClr val="C00000"/>
            </a:solidFill>
          </a:ln>
        </p:spPr>
      </p:pic>
      <p:sp>
        <p:nvSpPr>
          <p:cNvPr id="2" name="TextBox 1"/>
          <p:cNvSpPr txBox="1"/>
          <p:nvPr/>
        </p:nvSpPr>
        <p:spPr>
          <a:xfrm>
            <a:off x="6155647" y="4204378"/>
            <a:ext cx="1074333"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Humus</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826541" y="6478485"/>
            <a:ext cx="2154051" cy="307777"/>
          </a:xfrm>
          <a:prstGeom prst="rect">
            <a:avLst/>
          </a:prstGeom>
          <a:noFill/>
        </p:spPr>
        <p:txBody>
          <a:bodyPr wrap="none" rtlCol="0">
            <a:spAutoFit/>
          </a:bodyPr>
          <a:lstStyle/>
          <a:p>
            <a:pPr fontAlgn="base"/>
            <a:r>
              <a:rPr lang="en-US" sz="1400" dirty="0">
                <a:solidFill>
                  <a:schemeClr val="bg1">
                    <a:lumMod val="75000"/>
                  </a:schemeClr>
                </a:solidFill>
                <a:latin typeface="Times New Roman" panose="02020603050405020304" pitchFamily="18" charset="0"/>
                <a:cs typeface="Times New Roman" panose="02020603050405020304" pitchFamily="18" charset="0"/>
              </a:rPr>
              <a:t>www.edupic.net/sci_gr.htm</a:t>
            </a:r>
          </a:p>
        </p:txBody>
      </p:sp>
      <p:sp>
        <p:nvSpPr>
          <p:cNvPr id="7" name="TextBox 6"/>
          <p:cNvSpPr txBox="1"/>
          <p:nvPr/>
        </p:nvSpPr>
        <p:spPr>
          <a:xfrm>
            <a:off x="832051" y="6478486"/>
            <a:ext cx="1358064" cy="307777"/>
          </a:xfrm>
          <a:prstGeom prst="rect">
            <a:avLst/>
          </a:prstGeom>
          <a:noFill/>
        </p:spPr>
        <p:txBody>
          <a:bodyPr wrap="none" rtlCol="0">
            <a:spAutoFit/>
          </a:bodyPr>
          <a:lstStyle/>
          <a:p>
            <a:r>
              <a:rPr lang="en-US" sz="1400" dirty="0" smtClean="0">
                <a:solidFill>
                  <a:schemeClr val="bg1">
                    <a:lumMod val="75000"/>
                  </a:schemeClr>
                </a:solidFill>
                <a:latin typeface="Times New Roman" panose="02020603050405020304" pitchFamily="18" charset="0"/>
                <a:cs typeface="Times New Roman" panose="02020603050405020304" pitchFamily="18" charset="0"/>
              </a:rPr>
              <a:t>Matthew Brown</a:t>
            </a:r>
            <a:endParaRPr lang="en-US" sz="1400"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657161" y="4194261"/>
            <a:ext cx="901209"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Loam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436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29600" cy="3091759"/>
          </a:xfrm>
        </p:spPr>
        <p:txBody>
          <a:bodyPr>
            <a:normAutofit/>
          </a:bodyPr>
          <a:lstStyle/>
          <a:p>
            <a:pPr marL="0" marR="0" indent="0">
              <a:spcBef>
                <a:spcPts val="0"/>
              </a:spcBef>
              <a:buNone/>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By learning properties of soil, including </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color, texture, capacity to retain water, and its ability to support plant growth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landowners are likely to have success growing healthy plants.  This knowledge will help them determine the nutrients needed in the soil to enhance plant growth.  It takes a long time for soil to form which makes it important to conserve and protect.  We all need this natural resource so that it may continue to support life.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pic>
        <p:nvPicPr>
          <p:cNvPr id="4" name="Picture 3" descr="Don’t Be Fooled By USDA Wheat Production Estimat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0482" y="4261615"/>
            <a:ext cx="3048000" cy="2025069"/>
          </a:xfrm>
          <a:prstGeom prst="rect">
            <a:avLst/>
          </a:prstGeom>
          <a:noFill/>
          <a:ln w="19050">
            <a:solidFill>
              <a:srgbClr val="C00000"/>
            </a:solidFill>
          </a:ln>
        </p:spPr>
      </p:pic>
      <p:sp>
        <p:nvSpPr>
          <p:cNvPr id="2" name="TextBox 1"/>
          <p:cNvSpPr txBox="1"/>
          <p:nvPr/>
        </p:nvSpPr>
        <p:spPr>
          <a:xfrm>
            <a:off x="6427691" y="6355306"/>
            <a:ext cx="673582" cy="307777"/>
          </a:xfrm>
          <a:prstGeom prst="rect">
            <a:avLst/>
          </a:prstGeom>
          <a:noFill/>
        </p:spPr>
        <p:txBody>
          <a:bodyPr wrap="none" rtlCol="0">
            <a:spAutoFit/>
          </a:bodyPr>
          <a:lstStyle/>
          <a:p>
            <a:r>
              <a:rPr lang="en-US" sz="1400" dirty="0" smtClean="0">
                <a:solidFill>
                  <a:schemeClr val="bg1">
                    <a:lumMod val="75000"/>
                  </a:schemeClr>
                </a:solidFill>
                <a:latin typeface="Times New Roman" panose="02020603050405020304" pitchFamily="18" charset="0"/>
                <a:cs typeface="Times New Roman" panose="02020603050405020304" pitchFamily="18" charset="0"/>
              </a:rPr>
              <a:t>USDA</a:t>
            </a:r>
            <a:endParaRPr lang="en-US" sz="1400"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243006" y="3632240"/>
            <a:ext cx="1336964"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Wheat</a:t>
            </a:r>
            <a:endParaRPr lang="en-US" sz="2400" dirty="0">
              <a:latin typeface="Times New Roman" panose="02020603050405020304" pitchFamily="18" charset="0"/>
              <a:cs typeface="Times New Roman" panose="02020603050405020304"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597" y="4255658"/>
            <a:ext cx="3050144" cy="2031026"/>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049954" y="3617582"/>
            <a:ext cx="1021433"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Cotton</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43632" y="6355305"/>
            <a:ext cx="1628074" cy="307777"/>
          </a:xfrm>
          <a:prstGeom prst="rect">
            <a:avLst/>
          </a:prstGeom>
          <a:noFill/>
        </p:spPr>
        <p:txBody>
          <a:bodyPr wrap="none" rtlCol="0">
            <a:spAutoFit/>
          </a:bodyPr>
          <a:lstStyle/>
          <a:p>
            <a:r>
              <a:rPr lang="en-US" sz="1400" dirty="0" smtClean="0">
                <a:solidFill>
                  <a:schemeClr val="bg1">
                    <a:lumMod val="75000"/>
                  </a:schemeClr>
                </a:solidFill>
                <a:latin typeface="Times New Roman" panose="02020603050405020304" pitchFamily="18" charset="0"/>
                <a:cs typeface="Times New Roman" panose="02020603050405020304" pitchFamily="18" charset="0"/>
              </a:rPr>
              <a:t>www.agrodaily.com</a:t>
            </a:r>
            <a:endParaRPr lang="en-US" sz="1400"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7334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632" y="228600"/>
            <a:ext cx="8229600" cy="3581400"/>
          </a:xfrm>
        </p:spPr>
        <p:txBody>
          <a:bodyPr>
            <a:noAutofit/>
          </a:bodyPr>
          <a:lstStyle/>
          <a:p>
            <a:pPr marL="0" indent="0">
              <a:spcBef>
                <a:spcPts val="0"/>
              </a:spcBef>
              <a:buNone/>
            </a:pPr>
            <a:endParaRPr lang="en-US" sz="2400" dirty="0" smtClean="0">
              <a:latin typeface="Times New Roman" panose="02020603050405020304" pitchFamily="18" charset="0"/>
              <a:cs typeface="Times New Roman" panose="02020603050405020304" pitchFamily="18" charset="0"/>
            </a:endParaRPr>
          </a:p>
          <a:p>
            <a:pPr marL="0" marR="0" indent="0">
              <a:spcBef>
                <a:spcPts val="0"/>
              </a:spcBef>
              <a:buNone/>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Stewardship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defined as the responsible planning and management of resources such as land, water, and animals.  Land owned by people is known as private land.  To protect it, landowners must be caretakers.  One way private landowners can protect and care for their soil is to keep plants rooted in the soil throughout the year.  Plants hold the soil in place, which helps prevent it from being blown away by strong winds, or carried away by water that comes as a result of heavy rain.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endParaRPr lang="en-US"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345" y="3962400"/>
            <a:ext cx="5972175" cy="1905000"/>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95175" y="6009640"/>
            <a:ext cx="1410514" cy="307777"/>
          </a:xfrm>
          <a:prstGeom prst="rect">
            <a:avLst/>
          </a:prstGeom>
          <a:noFill/>
        </p:spPr>
        <p:txBody>
          <a:bodyPr wrap="none" rtlCol="0">
            <a:spAutoFit/>
          </a:bodyPr>
          <a:lstStyle/>
          <a:p>
            <a:r>
              <a:rPr lang="en-US" sz="1400" dirty="0" smtClean="0">
                <a:solidFill>
                  <a:schemeClr val="bg1">
                    <a:lumMod val="75000"/>
                  </a:schemeClr>
                </a:solidFill>
                <a:latin typeface="Times New Roman" panose="02020603050405020304" pitchFamily="18" charset="0"/>
                <a:cs typeface="Times New Roman" panose="02020603050405020304" pitchFamily="18" charset="0"/>
              </a:rPr>
              <a:t>www.nature.com</a:t>
            </a:r>
            <a:endParaRPr lang="en-US" sz="1400"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56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1449</TotalTime>
  <Words>1436</Words>
  <Application>Microsoft Office PowerPoint</Application>
  <PresentationFormat>On-screen Show (4:3)</PresentationFormat>
  <Paragraphs>71</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Sampling Soil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Sampling Soil</dc:title>
  <dc:creator>marla wolf</dc:creator>
  <cp:lastModifiedBy>Elanor Dean</cp:lastModifiedBy>
  <cp:revision>102</cp:revision>
  <dcterms:created xsi:type="dcterms:W3CDTF">2016-02-17T20:34:23Z</dcterms:created>
  <dcterms:modified xsi:type="dcterms:W3CDTF">2016-04-19T18:31:55Z</dcterms:modified>
</cp:coreProperties>
</file>