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5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0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3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D045-A775-4F58-A11E-440D9C7219F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2000-B34E-4375-8EBE-6705BD4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87" y="1825625"/>
            <a:ext cx="7378626" cy="4351338"/>
          </a:xfr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5"/>
          <a:stretch/>
        </p:blipFill>
        <p:spPr bwMode="auto">
          <a:xfrm>
            <a:off x="61068" y="-56726"/>
            <a:ext cx="1211748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68" y="1207862"/>
            <a:ext cx="4825934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  Background</a:t>
            </a:r>
            <a:endParaRPr lang="en-US" b="1" dirty="0" smtClean="0">
              <a:solidFill>
                <a:srgbClr val="FF0066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 smtClean="0"/>
              <a:t>Issues include privacy &amp; ethical concerns [1].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martphones </a:t>
            </a:r>
            <a:r>
              <a:rPr lang="en-US" sz="1600" dirty="0"/>
              <a:t>&amp; data analysis </a:t>
            </a:r>
            <a:r>
              <a:rPr lang="en-US" sz="1600" dirty="0" smtClean="0"/>
              <a:t>improve healthcare [2].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 smtClean="0"/>
              <a:t>Patients want </a:t>
            </a:r>
            <a:r>
              <a:rPr lang="en-US" sz="1600" dirty="0"/>
              <a:t>more personalized &amp; comprehendible l</a:t>
            </a:r>
            <a:r>
              <a:rPr lang="en-US" sz="1600" dirty="0" smtClean="0"/>
              <a:t>ab results &amp; medical prescriptions </a:t>
            </a:r>
            <a:r>
              <a:rPr lang="en-US" sz="1600" dirty="0" smtClean="0"/>
              <a:t>[3].</a:t>
            </a:r>
            <a:r>
              <a:rPr lang="en-US" sz="1200" dirty="0" smtClean="0">
                <a:solidFill>
                  <a:schemeClr val="bg1"/>
                </a:solidFill>
              </a:rPr>
              <a:t>[3</a:t>
            </a:r>
            <a:r>
              <a:rPr lang="en-US" sz="1200" dirty="0" smtClean="0">
                <a:solidFill>
                  <a:schemeClr val="bg1"/>
                </a:solidFill>
              </a:rPr>
              <a:t>].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3835" y="1141637"/>
            <a:ext cx="36715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Recommendations:</a:t>
            </a:r>
            <a:endParaRPr lang="en-US" b="1" dirty="0">
              <a:solidFill>
                <a:srgbClr val="FF0066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5935" y="1253333"/>
            <a:ext cx="3267794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Scope</a:t>
            </a:r>
          </a:p>
          <a:p>
            <a:r>
              <a:rPr lang="en-US" sz="1600" b="1" dirty="0" smtClean="0">
                <a:solidFill>
                  <a:srgbClr val="FF0066"/>
                </a:solidFill>
              </a:rPr>
              <a:t>* Included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Patient data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Pharmaceuticals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Medical diagnosis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Medical results</a:t>
            </a:r>
            <a:endParaRPr lang="en-US" sz="1600" dirty="0" smtClean="0"/>
          </a:p>
          <a:p>
            <a:r>
              <a:rPr lang="en-US" sz="1600" b="1" dirty="0">
                <a:solidFill>
                  <a:srgbClr val="FF0066"/>
                </a:solidFill>
              </a:rPr>
              <a:t>* </a:t>
            </a:r>
            <a:r>
              <a:rPr lang="en-US" sz="1600" b="1" dirty="0" smtClean="0">
                <a:solidFill>
                  <a:srgbClr val="FF0066"/>
                </a:solidFill>
              </a:rPr>
              <a:t>Excluded</a:t>
            </a:r>
            <a:endParaRPr lang="en-US" sz="1600" dirty="0">
              <a:solidFill>
                <a:srgbClr val="FF006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Emergency </a:t>
            </a:r>
            <a:r>
              <a:rPr lang="en-US" sz="1600" dirty="0"/>
              <a:t>department </a:t>
            </a:r>
            <a:r>
              <a:rPr lang="en-US" sz="1600" dirty="0" smtClean="0"/>
              <a:t>&amp; </a:t>
            </a:r>
          </a:p>
          <a:p>
            <a:pPr marL="171450" indent="-171450"/>
            <a:r>
              <a:rPr lang="en-US" sz="1600" dirty="0" smtClean="0"/>
              <a:t>    Health sciences details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09838" y="618079"/>
            <a:ext cx="111017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Problem Statement: </a:t>
            </a:r>
            <a:r>
              <a:rPr lang="en-US" dirty="0"/>
              <a:t>F</a:t>
            </a:r>
            <a:r>
              <a:rPr lang="en-US" dirty="0" smtClean="0"/>
              <a:t>ind a 21</a:t>
            </a:r>
            <a:r>
              <a:rPr lang="en-US" baseline="30000" dirty="0" smtClean="0"/>
              <a:t>st</a:t>
            </a:r>
            <a:r>
              <a:rPr lang="en-US" dirty="0" smtClean="0"/>
              <a:t> century solution for Marhaba Clinic’s overall underperformance </a:t>
            </a:r>
          </a:p>
          <a:p>
            <a:r>
              <a:rPr lang="en-US" dirty="0" smtClean="0"/>
              <a:t>and patient dissatisfaction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2324" y="-9446"/>
            <a:ext cx="15060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66"/>
                </a:solidFill>
              </a:rPr>
              <a:t>Hanin </a:t>
            </a:r>
            <a:r>
              <a:rPr lang="en-US" sz="900" b="1" dirty="0">
                <a:solidFill>
                  <a:srgbClr val="FF0066"/>
                </a:solidFill>
              </a:rPr>
              <a:t>Abu </a:t>
            </a:r>
            <a:r>
              <a:rPr lang="en-US" sz="900" b="1" dirty="0" smtClean="0">
                <a:solidFill>
                  <a:srgbClr val="FF0066"/>
                </a:solidFill>
              </a:rPr>
              <a:t>Alrub          Meera </a:t>
            </a:r>
            <a:r>
              <a:rPr lang="en-US" sz="900" b="1" dirty="0">
                <a:solidFill>
                  <a:srgbClr val="FF0066"/>
                </a:solidFill>
              </a:rPr>
              <a:t>Al Suwaidi </a:t>
            </a:r>
          </a:p>
          <a:p>
            <a:r>
              <a:rPr lang="en-US" sz="900" b="1" dirty="0" smtClean="0">
                <a:solidFill>
                  <a:srgbClr val="FF0066"/>
                </a:solidFill>
              </a:rPr>
              <a:t>Khalid </a:t>
            </a:r>
            <a:r>
              <a:rPr lang="en-US" sz="900" b="1" dirty="0">
                <a:solidFill>
                  <a:srgbClr val="FF0066"/>
                </a:solidFill>
              </a:rPr>
              <a:t>Al Hammadi </a:t>
            </a:r>
            <a:r>
              <a:rPr lang="en-US" sz="900" b="1" dirty="0" smtClean="0">
                <a:solidFill>
                  <a:srgbClr val="FF0066"/>
                </a:solidFill>
              </a:rPr>
              <a:t>     Rashid </a:t>
            </a:r>
            <a:r>
              <a:rPr lang="en-US" sz="900" b="1" dirty="0">
                <a:solidFill>
                  <a:srgbClr val="FF0066"/>
                </a:solidFill>
              </a:rPr>
              <a:t>Hassan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3581" y="5888707"/>
            <a:ext cx="7507809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References</a:t>
            </a:r>
          </a:p>
          <a:p>
            <a:r>
              <a:rPr lang="en-US" sz="1100" dirty="0"/>
              <a:t>[1] P. Bath, "Health informatics: current issues and challenges</a:t>
            </a:r>
            <a:r>
              <a:rPr lang="en-US" sz="1100" dirty="0" smtClean="0"/>
              <a:t>,“</a:t>
            </a:r>
            <a:r>
              <a:rPr lang="en-US" sz="1100" i="1" dirty="0" smtClean="0"/>
              <a:t>J.I.S</a:t>
            </a:r>
            <a:r>
              <a:rPr lang="en-US" sz="1100" dirty="0" smtClean="0"/>
              <a:t>, </a:t>
            </a:r>
            <a:r>
              <a:rPr lang="en-US" sz="1100" dirty="0"/>
              <a:t>vol. 34, no. 4, pp. 501-518, 2008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[</a:t>
            </a:r>
            <a:r>
              <a:rPr lang="en-US" sz="1100" dirty="0"/>
              <a:t>2</a:t>
            </a:r>
            <a:r>
              <a:rPr lang="en-US" sz="1100" dirty="0" smtClean="0"/>
              <a:t>] </a:t>
            </a:r>
            <a:r>
              <a:rPr lang="en-US" sz="1100" dirty="0"/>
              <a:t>A.A Roa and A.Sriastava, "Big data in health informatics</a:t>
            </a:r>
            <a:r>
              <a:rPr lang="en-US" sz="1100" dirty="0" smtClean="0"/>
              <a:t>,“</a:t>
            </a:r>
            <a:r>
              <a:rPr lang="en-US" sz="1100" i="1" dirty="0" smtClean="0"/>
              <a:t>ASCI J.o.M</a:t>
            </a:r>
            <a:r>
              <a:rPr lang="en-US" sz="1100" dirty="0" smtClean="0"/>
              <a:t>, </a:t>
            </a:r>
            <a:r>
              <a:rPr lang="en-US" sz="1100" dirty="0"/>
              <a:t>vol. 47, no. 2, pp. 36-46, 2018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[</a:t>
            </a:r>
            <a:r>
              <a:rPr lang="en-US" sz="1100" dirty="0"/>
              <a:t>3</a:t>
            </a:r>
            <a:r>
              <a:rPr lang="en-US" sz="1100" dirty="0" smtClean="0"/>
              <a:t>] </a:t>
            </a:r>
            <a:r>
              <a:rPr lang="en-US" sz="1100" dirty="0"/>
              <a:t>T. Goetz. "It’s time to redesign medical data</a:t>
            </a:r>
            <a:r>
              <a:rPr lang="en-US" sz="1100" dirty="0" smtClean="0"/>
              <a:t>,“ </a:t>
            </a:r>
            <a:r>
              <a:rPr lang="en-US" sz="1100" i="1" dirty="0" smtClean="0"/>
              <a:t>YouTube</a:t>
            </a:r>
            <a:r>
              <a:rPr lang="en-US" sz="1100" dirty="0" smtClean="0"/>
              <a:t>. </a:t>
            </a:r>
            <a:r>
              <a:rPr lang="en-US" sz="1100" dirty="0"/>
              <a:t>[Video file]. </a:t>
            </a:r>
            <a:endParaRPr lang="en-US" sz="12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1" y="42045"/>
            <a:ext cx="791246" cy="791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6233" y="82888"/>
            <a:ext cx="9555323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Informatics and </a:t>
            </a:r>
            <a:r>
              <a:rPr lang="en-US" sz="2400" b="1" dirty="0">
                <a:solidFill>
                  <a:srgbClr val="0070C0"/>
                </a:solidFill>
              </a:rPr>
              <a:t>T</a:t>
            </a:r>
            <a:r>
              <a:rPr lang="en-US" sz="2400" b="1" dirty="0" smtClean="0">
                <a:solidFill>
                  <a:srgbClr val="0070C0"/>
                </a:solidFill>
              </a:rPr>
              <a:t>echnology for Improving </a:t>
            </a:r>
            <a:r>
              <a:rPr lang="en-US" sz="2400" b="1" dirty="0">
                <a:solidFill>
                  <a:srgbClr val="0070C0"/>
                </a:solidFill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</a:rPr>
              <a:t>ealth Care Systems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945" y="2530246"/>
            <a:ext cx="194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Objectives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2569" y="3703053"/>
            <a:ext cx="32072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Process</a:t>
            </a:r>
            <a:endParaRPr lang="en-US" b="1" dirty="0">
              <a:solidFill>
                <a:srgbClr val="FF0066"/>
              </a:solidFill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Created </a:t>
            </a:r>
            <a:r>
              <a:rPr lang="en-US" sz="1600" dirty="0"/>
              <a:t>a journey map to find </a:t>
            </a:r>
            <a:r>
              <a:rPr lang="en-US" sz="1600" dirty="0" smtClean="0"/>
              <a:t>weaknesses of health systems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Identified areas of concerns</a:t>
            </a:r>
            <a:endParaRPr lang="en-US" sz="1600" dirty="0" smtClean="0"/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ossible </a:t>
            </a:r>
            <a:r>
              <a:rPr lang="en-US" sz="1600" dirty="0"/>
              <a:t>solutions for each area of </a:t>
            </a:r>
            <a:r>
              <a:rPr lang="en-US" sz="1600" dirty="0" smtClean="0"/>
              <a:t>concern</a:t>
            </a:r>
            <a:endParaRPr lang="en-US" sz="1600" dirty="0"/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Matrices to </a:t>
            </a:r>
            <a:r>
              <a:rPr lang="en-US" sz="1600" dirty="0"/>
              <a:t>evaluate the solutions</a:t>
            </a:r>
            <a:r>
              <a:rPr lang="en-US" sz="1600" dirty="0" smtClean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85" y="1877645"/>
            <a:ext cx="1627564" cy="2418568"/>
          </a:xfrm>
          <a:prstGeom prst="rect">
            <a:avLst/>
          </a:prstGeom>
        </p:spPr>
      </p:pic>
      <p:pic>
        <p:nvPicPr>
          <p:cNvPr id="16" name="Picture 15" descr="Image result for pharmacy vending mach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7" t="14956" r="22193"/>
          <a:stretch/>
        </p:blipFill>
        <p:spPr bwMode="auto">
          <a:xfrm>
            <a:off x="10090607" y="1843048"/>
            <a:ext cx="1543051" cy="24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088907" y="1407501"/>
            <a:ext cx="157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Mobile application &amp; </a:t>
            </a:r>
            <a:r>
              <a:rPr lang="en-US" sz="1400" b="1" dirty="0"/>
              <a:t>Clinic </a:t>
            </a:r>
            <a:r>
              <a:rPr lang="en-US" sz="1400" b="1" dirty="0" smtClean="0"/>
              <a:t>website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060398" y="1377297"/>
            <a:ext cx="150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Medicine vending </a:t>
            </a:r>
            <a:r>
              <a:rPr lang="en-US" sz="1400" b="1" dirty="0"/>
              <a:t>m</a:t>
            </a:r>
            <a:r>
              <a:rPr lang="en-US" sz="1400" b="1" dirty="0" smtClean="0"/>
              <a:t>achine</a:t>
            </a:r>
            <a:endParaRPr lang="en-US" sz="14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" y="2864203"/>
            <a:ext cx="4655671" cy="38294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2368" y="4325102"/>
            <a:ext cx="4066229" cy="18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216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Hanin Marwan Saeed Abu Alrub</dc:creator>
  <cp:lastModifiedBy>Hanin Marwan Saeed Abu Alrub</cp:lastModifiedBy>
  <cp:revision>12</cp:revision>
  <dcterms:created xsi:type="dcterms:W3CDTF">2019-07-09T09:57:09Z</dcterms:created>
  <dcterms:modified xsi:type="dcterms:W3CDTF">2019-07-09T11:01:25Z</dcterms:modified>
</cp:coreProperties>
</file>