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sldIdLst>
    <p:sldId id="256" r:id="rId2"/>
    <p:sldId id="276" r:id="rId3"/>
    <p:sldId id="261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7" r:id="rId14"/>
    <p:sldId id="270" r:id="rId15"/>
    <p:sldId id="271" r:id="rId16"/>
    <p:sldId id="272" r:id="rId17"/>
    <p:sldId id="273" r:id="rId18"/>
    <p:sldId id="274" r:id="rId19"/>
    <p:sldId id="275" r:id="rId20"/>
    <p:sldId id="25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0DA7-3C79-41CE-A3A5-6D48956BE4D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CE82-4AD5-41B8-A087-6777E821E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801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0DA7-3C79-41CE-A3A5-6D48956BE4D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CE82-4AD5-41B8-A087-6777E821E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0DA7-3C79-41CE-A3A5-6D48956BE4D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CE82-4AD5-41B8-A087-6777E821E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8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0DA7-3C79-41CE-A3A5-6D48956BE4D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CE82-4AD5-41B8-A087-6777E821E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8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0DA7-3C79-41CE-A3A5-6D48956BE4D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CE82-4AD5-41B8-A087-6777E821E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53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0DA7-3C79-41CE-A3A5-6D48956BE4D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CE82-4AD5-41B8-A087-6777E821E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76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0DA7-3C79-41CE-A3A5-6D48956BE4D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CE82-4AD5-41B8-A087-6777E821E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8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0DA7-3C79-41CE-A3A5-6D48956BE4D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CE82-4AD5-41B8-A087-6777E821E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74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0DA7-3C79-41CE-A3A5-6D48956BE4D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CE82-4AD5-41B8-A087-6777E821E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7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0DA7-3C79-41CE-A3A5-6D48956BE4D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CE82-4AD5-41B8-A087-6777E821E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9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0DA7-3C79-41CE-A3A5-6D48956BE4D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CE82-4AD5-41B8-A087-6777E821E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9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0DA7-3C79-41CE-A3A5-6D48956BE4D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CE82-4AD5-41B8-A087-6777E821E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9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0DA7-3C79-41CE-A3A5-6D48956BE4D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CE82-4AD5-41B8-A087-6777E821E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E81D0DA7-3C79-41CE-A3A5-6D48956BE4D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E54CE82-4AD5-41B8-A087-6777E821E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1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81D0DA7-3C79-41CE-A3A5-6D48956BE4D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E54CE82-4AD5-41B8-A087-6777E821E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88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985" y="1957393"/>
            <a:ext cx="9942653" cy="219957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LIT 5073 Module 4 Application:</a:t>
            </a:r>
            <a:br>
              <a:rPr lang="en-US" sz="4000" dirty="0"/>
            </a:br>
            <a:r>
              <a:rPr lang="en-US" sz="4000" dirty="0"/>
              <a:t>Activating Higher Order Thinking Skills</a:t>
            </a:r>
            <a:br>
              <a:rPr lang="en-US" sz="4000" dirty="0"/>
            </a:br>
            <a:r>
              <a:rPr lang="en-US" sz="4000" dirty="0"/>
              <a:t>Faye Gillespie</a:t>
            </a:r>
            <a:br>
              <a:rPr lang="en-US" sz="4000" dirty="0"/>
            </a:br>
            <a:r>
              <a:rPr lang="en-US" sz="4000" dirty="0"/>
              <a:t>American College of Education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504" y="4156965"/>
            <a:ext cx="3180043" cy="244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72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50371"/>
            <a:ext cx="3200400" cy="5900058"/>
          </a:xfrm>
        </p:spPr>
        <p:txBody>
          <a:bodyPr>
            <a:normAutofit/>
          </a:bodyPr>
          <a:lstStyle/>
          <a:p>
            <a:r>
              <a:rPr lang="en-US" sz="1600" dirty="0"/>
              <a:t>Prompts: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How does  hot air balloon fly or operate? (Analysis, Knowledge)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How would you feel if you were to take a ride in this balloon and why? (Analysis)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Compose a story where you take a trip in a hot air balloon. (Synthesis)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If you could only take four items with you for a day long hot air balloon journey, what would they be and why?  (Analysis)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pic>
        <p:nvPicPr>
          <p:cNvPr id="11270" name="Picture 6" descr="Image result for blue hot air ball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42" y="1491940"/>
            <a:ext cx="6403890" cy="424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B2E97-0E10-40EA-B3C8-DC578155D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633" y="2448732"/>
            <a:ext cx="1421181" cy="44945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41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50371"/>
            <a:ext cx="3200400" cy="5900058"/>
          </a:xfrm>
        </p:spPr>
        <p:txBody>
          <a:bodyPr>
            <a:normAutofit/>
          </a:bodyPr>
          <a:lstStyle/>
          <a:p>
            <a:r>
              <a:rPr lang="en-US" sz="1600" dirty="0"/>
              <a:t>Prompts: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Generate five descriptive words for this location. (Synthesis)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What type of climate do think would experience in this location? (Application)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What do you imagine might live in this place?  (Analysis)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What name would you give to this picture and why? (Application)</a:t>
            </a:r>
          </a:p>
        </p:txBody>
      </p:sp>
      <p:pic>
        <p:nvPicPr>
          <p:cNvPr id="12290" name="Picture 2" descr="Image result for blue water fal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17" y="1752600"/>
            <a:ext cx="6115947" cy="38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039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50371"/>
            <a:ext cx="3200400" cy="5900058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Prompts: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Informational:  Based on being an expert in the field of conservation and recycling, create a informational text that provides information on the effects recycling can make on the Earth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Narrative:  Create a story that elaborates on the characteristics of  young boy, named Ted,  that starts a neighborhood recycling program but not without first facing conflict. (see story map next slide).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Explanatory:  Explain the recycling process and cycle.  Include a diagram or process chart.</a:t>
            </a:r>
          </a:p>
          <a:p>
            <a:endParaRPr lang="en-US" sz="1600" dirty="0"/>
          </a:p>
        </p:txBody>
      </p:sp>
      <p:pic>
        <p:nvPicPr>
          <p:cNvPr id="17410" name="Picture 2" descr="Image result for out of the blue item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1363851"/>
            <a:ext cx="7725647" cy="478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97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5911E5-BF3F-44D4-8242-B83ADF59C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914774" y="747713"/>
            <a:ext cx="4362450" cy="5362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49D955-B896-4DF1-8151-E1F6E01A41EB}"/>
              </a:ext>
            </a:extLst>
          </p:cNvPr>
          <p:cNvSpPr txBox="1"/>
          <p:nvPr/>
        </p:nvSpPr>
        <p:spPr>
          <a:xfrm>
            <a:off x="1255363" y="278969"/>
            <a:ext cx="585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Narrative Story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7C40B3-20B3-4619-B651-830124E7A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4308" y="5851107"/>
            <a:ext cx="286702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08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50371"/>
            <a:ext cx="3200400" cy="5900058"/>
          </a:xfrm>
        </p:spPr>
        <p:txBody>
          <a:bodyPr>
            <a:normAutofit/>
          </a:bodyPr>
          <a:lstStyle/>
          <a:p>
            <a:r>
              <a:rPr lang="en-US" sz="1600" dirty="0"/>
              <a:t>Text Structures: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Based on the picture what is taking place? (Knowledge and Analysis)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Imagine your are aboard the rocket.  What emotions might you have? (Synthesis)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 Explain the process of preparing to go into space.  (Comprehension)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5633" y="5625885"/>
            <a:ext cx="1240367" cy="23516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 descr="Image result for blue sky rocket launch 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45" y="1653987"/>
            <a:ext cx="6191250" cy="460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208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50371"/>
            <a:ext cx="3200400" cy="5900058"/>
          </a:xfrm>
        </p:spPr>
        <p:txBody>
          <a:bodyPr>
            <a:normAutofit/>
          </a:bodyPr>
          <a:lstStyle/>
          <a:p>
            <a:r>
              <a:rPr lang="en-US" sz="1600" dirty="0"/>
              <a:t>Prompts: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Hypothesize why all the buildings are blue. (Analysis)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Name and just the name of the location you provide based on what you see in the picture. (Knowledge and Evaluation)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Sketch and describe what of furnishings you would expect to see inside a building. (Application)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Discuss what living here might be like. (Comprehension)</a:t>
            </a:r>
          </a:p>
        </p:txBody>
      </p:sp>
      <p:pic>
        <p:nvPicPr>
          <p:cNvPr id="10242" name="Picture 2" descr="Image result for picture feeling bl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469" y="1438632"/>
            <a:ext cx="6251575" cy="486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774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50371"/>
            <a:ext cx="3200400" cy="5900058"/>
          </a:xfrm>
        </p:spPr>
        <p:txBody>
          <a:bodyPr>
            <a:normAutofit/>
          </a:bodyPr>
          <a:lstStyle/>
          <a:p>
            <a:r>
              <a:rPr lang="en-US" sz="1600" dirty="0"/>
              <a:t>Prompts: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Do you believe this is a real bird? (Analysis)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What name might fit this bird. (Application)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Imagine you are walking along the street and see this bird,  describe the characteristics of the bird. (Application)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Create a story about your adventure with your pet blue chicken.  (Synthesis).</a:t>
            </a:r>
          </a:p>
        </p:txBody>
      </p:sp>
      <p:pic>
        <p:nvPicPr>
          <p:cNvPr id="9218" name="Picture 2" descr="Image result for picture feeling blu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975" y="1664256"/>
            <a:ext cx="6251575" cy="351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929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50371"/>
            <a:ext cx="3200400" cy="5900058"/>
          </a:xfrm>
        </p:spPr>
        <p:txBody>
          <a:bodyPr>
            <a:normAutofit/>
          </a:bodyPr>
          <a:lstStyle/>
          <a:p>
            <a:r>
              <a:rPr lang="en-US" sz="1600" dirty="0"/>
              <a:t>Prompts: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Identify what type of animal is in the picture. (Knowledge)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What type of story or book would you expect this picture to be part of? (Knowledge and Application)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Predict where this setting is and explain why you think that. (Evaluation)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Identify possible reasons that the animal is wearing a hat. (Comprehension)</a:t>
            </a:r>
          </a:p>
        </p:txBody>
      </p:sp>
      <p:pic>
        <p:nvPicPr>
          <p:cNvPr id="1638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923" y="1256413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778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50371"/>
            <a:ext cx="3200400" cy="5900058"/>
          </a:xfrm>
        </p:spPr>
        <p:txBody>
          <a:bodyPr>
            <a:normAutofit/>
          </a:bodyPr>
          <a:lstStyle/>
          <a:p>
            <a:r>
              <a:rPr lang="en-US" sz="1600" dirty="0"/>
              <a:t>Prompts: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Identify the animal that is in this picture. (Knowledge)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What sex is the bird and why to you believe as you do? (Knowledge)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Generate 3 words that describe what you believe flying would feel like. (Synthesis)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Describe what you know about how birds care for their young. (Knowledge)</a:t>
            </a:r>
          </a:p>
        </p:txBody>
      </p:sp>
      <p:pic>
        <p:nvPicPr>
          <p:cNvPr id="15362" name="Picture 2" descr="Image result for blue items in na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69" y="1345788"/>
            <a:ext cx="6251575" cy="415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472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50371"/>
            <a:ext cx="3200400" cy="5900058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Prompts: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Analyze what you think this is a picture of.  (Analysis)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Based on knowing that this presentation is on blue things, what do you believe this mountain range might be called? (Knowledge)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What part of the United States, is the mountain range located? (Application)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What is the value of this natural treasure? (Comprehension)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Compare this scene during different seasons.(Analysis)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What is this structure made of? (Analysis)</a:t>
            </a:r>
          </a:p>
        </p:txBody>
      </p:sp>
      <p:pic>
        <p:nvPicPr>
          <p:cNvPr id="14338" name="Picture 2" descr="Image result for blue ridge mountain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1964837"/>
            <a:ext cx="7613782" cy="443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36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732012F0-A79F-4166-AAFD-796C07F49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886" y="-3175"/>
            <a:ext cx="12192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3F9CB-DED2-4710-B8FD-BC0EAC572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274" y="170500"/>
            <a:ext cx="7652083" cy="543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47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33" y="643467"/>
            <a:ext cx="3575737" cy="505327"/>
          </a:xfrm>
        </p:spPr>
        <p:txBody>
          <a:bodyPr anchor="b">
            <a:normAutofit/>
          </a:bodyPr>
          <a:lstStyle/>
          <a:p>
            <a:pPr algn="ctr"/>
            <a:r>
              <a:rPr lang="en-US" sz="1200" b="0" dirty="0">
                <a:solidFill>
                  <a:schemeClr val="bg1"/>
                </a:solidFill>
                <a:latin typeface="+mn-lt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320" y="5139256"/>
            <a:ext cx="3575737" cy="167098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C04489C9-00EF-4CF4-AB23-958114469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7771" y="643467"/>
            <a:ext cx="5393781" cy="5272421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130D7D-5BDA-4EB8-8E0D-D85EABBD8989}"/>
              </a:ext>
            </a:extLst>
          </p:cNvPr>
          <p:cNvSpPr/>
          <p:nvPr/>
        </p:nvSpPr>
        <p:spPr>
          <a:xfrm>
            <a:off x="783683" y="2771190"/>
            <a:ext cx="316267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Anderson, J. (2007). Everyday editing: Inviting students to develop skill and craft in writer’s workshop. Portland, ME: Stenhouse.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Duke, N. K. (2000). 3.6 minutes per day: The scarcity of informational texts in first grade.</a:t>
            </a:r>
            <a:r>
              <a:rPr lang="en-US" sz="1200" i="1" dirty="0">
                <a:solidFill>
                  <a:schemeClr val="bg1"/>
                </a:solidFill>
              </a:rPr>
              <a:t> Reading Research Quarterly, 35(2), 202–224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i="1" dirty="0">
                <a:solidFill>
                  <a:schemeClr val="bg1"/>
                </a:solidFill>
              </a:rPr>
              <a:t>Kelley, M. J. and Clausen-Grace, N. (2010), Guiding Students Through Expository Text With Text Feature Walks. The Reading Teacher, 64: 191-195. 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29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2" y="639097"/>
            <a:ext cx="3211392" cy="37811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/>
              <a:t>Picture Prompts for </a:t>
            </a:r>
            <a:br>
              <a:rPr lang="en-US" sz="5000"/>
            </a:br>
            <a:r>
              <a:rPr lang="en-US" sz="5000"/>
              <a:t>“Out of the Blue”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383B6F6-E8E8-4C9B-BEDE-6E743086F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14">
            <a:extLst>
              <a:ext uri="{FF2B5EF4-FFF2-40B4-BE49-F238E27FC236}">
                <a16:creationId xmlns:a16="http://schemas.microsoft.com/office/drawing/2014/main" id="{4E45A778-B5BB-477D-BEE9-D874E8DCD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light blue jeans pictu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1035" y="1756513"/>
            <a:ext cx="2724939" cy="334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1865" y="2487777"/>
            <a:ext cx="2726022" cy="18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16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50371"/>
            <a:ext cx="3200400" cy="5900058"/>
          </a:xfrm>
        </p:spPr>
        <p:txBody>
          <a:bodyPr>
            <a:normAutofit/>
          </a:bodyPr>
          <a:lstStyle/>
          <a:p>
            <a:r>
              <a:rPr lang="en-US" sz="1600" dirty="0"/>
              <a:t>Prompts: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Evaluate what type of place you think this might be? (Evaluation)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If you were to build this type of structure, what it might be used for based on what (Evaluation)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Hypothesize the reason that the individuals are dressed alike. (Application)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5634" y="2608729"/>
            <a:ext cx="1451038" cy="18556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Image result for pictures out of the 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9" y="1552621"/>
            <a:ext cx="7470183" cy="459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6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50371"/>
            <a:ext cx="3200400" cy="5900058"/>
          </a:xfrm>
        </p:spPr>
        <p:txBody>
          <a:bodyPr>
            <a:normAutofit/>
          </a:bodyPr>
          <a:lstStyle/>
          <a:p>
            <a:r>
              <a:rPr lang="en-US" sz="1600" dirty="0"/>
              <a:t>Prompts: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Based on the picture, what region do you think we are in and why? (Analysis)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Discuss the climate that you would expect to find it this place. (Comprehension)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Generate ideas about what type of activities might be going on under the trees. (Synthesis)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Categorize this type of tree based on clues you see in the picture. (Analysis)</a:t>
            </a:r>
          </a:p>
        </p:txBody>
      </p:sp>
      <p:sp>
        <p:nvSpPr>
          <p:cNvPr id="5" name="AutoShape 4" descr="Image result for pictures out of the bl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pictures out of the bl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32" y="1237128"/>
            <a:ext cx="6213980" cy="45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54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50371"/>
            <a:ext cx="3200400" cy="5900058"/>
          </a:xfrm>
        </p:spPr>
        <p:txBody>
          <a:bodyPr>
            <a:normAutofit/>
          </a:bodyPr>
          <a:lstStyle/>
          <a:p>
            <a:r>
              <a:rPr lang="en-US" sz="1600" dirty="0"/>
              <a:t>Prompts: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What region do  you believe that these trees are located in?  (Evaluation)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What reasons might exist for these trees to appear the way they do?  (Analysis)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Compose a story that starts with a character gazing up at this view. (Synthesis)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5634" y="2891117"/>
            <a:ext cx="1047626" cy="11430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Image result for pictures out of the 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92" y="1455924"/>
            <a:ext cx="6890684" cy="43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62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50371"/>
            <a:ext cx="3200400" cy="5900058"/>
          </a:xfrm>
        </p:spPr>
        <p:txBody>
          <a:bodyPr>
            <a:normAutofit/>
          </a:bodyPr>
          <a:lstStyle/>
          <a:p>
            <a:r>
              <a:rPr lang="en-US" sz="1600" dirty="0"/>
              <a:t>Prompts: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Identify the location based on your schema. (Knowledge)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Who would you take with you if you were a passenger in the sail boat?  (Evaluate)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Write a story about n adventure based on this picture.  (Synthesis)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Describe your favorite real  water adventure or sea animal other than the blue whale.  (Knowledge)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pic>
        <p:nvPicPr>
          <p:cNvPr id="6146" name="Picture 2" descr="Image result for blue whale pictu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869" y="1604636"/>
            <a:ext cx="6351213" cy="420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11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50371"/>
            <a:ext cx="3200400" cy="5900058"/>
          </a:xfrm>
        </p:spPr>
        <p:txBody>
          <a:bodyPr>
            <a:normAutofit/>
          </a:bodyPr>
          <a:lstStyle/>
          <a:p>
            <a:r>
              <a:rPr lang="en-US" sz="1600" dirty="0"/>
              <a:t>Prompts: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Where do you believe the girl is at ? (Application)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Explain why she might feel blue.  (Evaluate)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What might have caused the girl to be cast in the blue shadows of the room?  (Synthesis)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Hypothesize the outcome of a story about the girl in the picture. (Application)</a:t>
            </a:r>
          </a:p>
        </p:txBody>
      </p:sp>
      <p:pic>
        <p:nvPicPr>
          <p:cNvPr id="7170" name="Picture 2" descr="Image result for picture feeling bl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07" y="1104994"/>
            <a:ext cx="5356793" cy="541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152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50371"/>
            <a:ext cx="3200400" cy="5900058"/>
          </a:xfrm>
        </p:spPr>
        <p:txBody>
          <a:bodyPr>
            <a:normAutofit/>
          </a:bodyPr>
          <a:lstStyle/>
          <a:p>
            <a:r>
              <a:rPr lang="en-US" sz="1600" dirty="0"/>
              <a:t>Prompts: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What do you think are some reasons people feel blue?  (Knowledge, Evaluate)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What emotional characteristics are associated with feeling Blue?  (Knowledge, Application)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Imagine you are feeling blue.  How might you change your feeling? (Analysis)</a:t>
            </a:r>
          </a:p>
        </p:txBody>
      </p:sp>
      <p:pic>
        <p:nvPicPr>
          <p:cNvPr id="8194" name="Picture 2" descr="Image result for picture feeling bl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30" y="1743075"/>
            <a:ext cx="6454588" cy="37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picture feeling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71" y="3436937"/>
            <a:ext cx="2945847" cy="21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89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1020</Words>
  <Application>Microsoft Office PowerPoint</Application>
  <PresentationFormat>Widescreen</PresentationFormat>
  <Paragraphs>98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Century Gothic</vt:lpstr>
      <vt:lpstr>Wingdings 2</vt:lpstr>
      <vt:lpstr>Quotable</vt:lpstr>
      <vt:lpstr>LIT 5073 Module 4 Application: Activating Higher Order Thinking Skills Faye Gillespie American College of Education </vt:lpstr>
      <vt:lpstr>PowerPoint Presentation</vt:lpstr>
      <vt:lpstr>Picture Prompts for  “Out of the Blue”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 5073 Module 4 Application: Activating Higher Order Thinking Skills Faye Gillespie American College of Education</dc:title>
  <dc:creator>faye gillespie</dc:creator>
  <cp:lastModifiedBy>faye gillespie</cp:lastModifiedBy>
  <cp:revision>14</cp:revision>
  <dcterms:created xsi:type="dcterms:W3CDTF">2019-05-02T23:47:09Z</dcterms:created>
  <dcterms:modified xsi:type="dcterms:W3CDTF">2019-05-03T01:46:06Z</dcterms:modified>
</cp:coreProperties>
</file>