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4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518" y="4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21798" y="4450080"/>
            <a:ext cx="4860036" cy="306832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24788" y="2059749"/>
            <a:ext cx="4860036" cy="23368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79144" y="0"/>
            <a:ext cx="2278856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778450"/>
            <a:ext cx="4972050" cy="243515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314400"/>
            <a:ext cx="4972050" cy="142225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133601"/>
            <a:ext cx="2743200" cy="60346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315200"/>
            <a:ext cx="303014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7315200"/>
            <a:ext cx="3031331" cy="11176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2022550"/>
            <a:ext cx="303014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2550"/>
            <a:ext cx="3031331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5602986" cy="1524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80704"/>
            <a:ext cx="2400300" cy="973667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85899"/>
            <a:ext cx="2057400" cy="12192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53149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7336" y="8562753"/>
            <a:ext cx="571500" cy="486833"/>
          </a:xfrm>
        </p:spPr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49" y="2274279"/>
            <a:ext cx="2290401" cy="1671744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9221" y="1359876"/>
            <a:ext cx="3086100" cy="54864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7550" y="3998354"/>
            <a:ext cx="2290400" cy="3551309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562753"/>
            <a:ext cx="1600200" cy="486833"/>
          </a:xfrm>
        </p:spPr>
        <p:txBody>
          <a:bodyPr/>
          <a:lstStyle/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6336168"/>
            <a:ext cx="6858000" cy="28172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486400" y="0"/>
            <a:ext cx="1371600" cy="9144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56007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562753"/>
            <a:ext cx="1600200" cy="486833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E74344-B5F2-413A-849F-3F1886B24A0A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343150" y="8562753"/>
            <a:ext cx="2171700" cy="486833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0293E8-C419-4983-B7F7-F494508E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80830"/>
              </p:ext>
            </p:extLst>
          </p:nvPr>
        </p:nvGraphicFramePr>
        <p:xfrm>
          <a:off x="636374" y="1065604"/>
          <a:ext cx="5595550" cy="7011596"/>
        </p:xfrm>
        <a:graphic>
          <a:graphicData uri="http://schemas.openxmlformats.org/drawingml/2006/table">
            <a:tbl>
              <a:tblPr firstRow="1" firstCol="1" bandRow="1"/>
              <a:tblGrid>
                <a:gridCol w="1030700"/>
                <a:gridCol w="1022867"/>
                <a:gridCol w="1022867"/>
                <a:gridCol w="777781"/>
                <a:gridCol w="998246"/>
                <a:gridCol w="743089"/>
              </a:tblGrid>
              <a:tr h="3635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École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supérieure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Spécialisation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accréditée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total de places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Globalement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26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Ministère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défense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nationale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Ministère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l'intérieur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1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Ecole Supérieure de gestion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aéronautique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Management de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l'aviation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Avions pilotes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Pilotes d'hélicoptère d'aviation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3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Gestion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du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trafic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aérien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L'aviation nous navigue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3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Météorologie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Contrôleur de la circulation aérienne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259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École supérieure des systèmes de sécurité aérienne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Gestion des systèmes de missiles et des systèmes antiaériens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Fusées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et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artillerie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antiaérienne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Gestion des systèmes de surveillance aérienne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Radar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Guerre électronique dans l'aviation et la défense antiaérienne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6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Globalement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184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57" marR="5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5249" y="2286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places et de spécialisations </a:t>
            </a:r>
          </a:p>
          <a:p>
            <a:pPr algn="ctr"/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l'Académie d'aviation militaire Roumaine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220670"/>
            <a:ext cx="639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Sur le nombre total de sièges à l'académie d'aviation roumaine, nous notons que 10% sont des pilotes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d’avion, </a:t>
            </a:r>
            <a:r>
              <a:rPr lang="fr-FR" sz="1600" i="1" dirty="0">
                <a:latin typeface="Times New Roman" pitchFamily="18" charset="0"/>
                <a:cs typeface="Times New Roman" pitchFamily="18" charset="0"/>
              </a:rPr>
              <a:t>20% des pilotes d'hélicoptère et 70% ont d'autres spécialisations.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Ecole supérieure de l'aviation civile Roumaine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91809"/>
              </p:ext>
            </p:extLst>
          </p:nvPr>
        </p:nvGraphicFramePr>
        <p:xfrm>
          <a:off x="381000" y="990600"/>
          <a:ext cx="6096000" cy="2514601"/>
        </p:xfrm>
        <a:graphic>
          <a:graphicData uri="http://schemas.openxmlformats.org/drawingml/2006/table">
            <a:tbl>
              <a:tblPr firstRow="1" firstCol="1" bandRow="1"/>
              <a:tblGrid>
                <a:gridCol w="3288183"/>
                <a:gridCol w="2807817"/>
              </a:tblGrid>
              <a:tr h="3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Spécialisation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places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Pilotes d'avions commerciaux</a:t>
                      </a:r>
                      <a:endParaRPr lang="en-US" sz="1100" baseline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Pilotes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d'hélicoptères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commerciaux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Pilotes d'avions commerciaux avec paiement</a:t>
                      </a:r>
                      <a:endParaRPr lang="en-US" sz="1100" baseline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Globalement</a:t>
                      </a:r>
                      <a:endParaRPr lang="en-US" sz="1100" baseline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5558" y="4206825"/>
            <a:ext cx="35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pilotes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105400"/>
            <a:ext cx="58959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6324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d'admission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l'Académie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militaire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roumaine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l'aviation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Brasov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lieu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pendant 3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600 et 800 participants se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Brasov et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plupart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d’entre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accompagnés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hébergement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hôtels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pensions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situés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l'Académie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l‘Aviation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pensions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hôtels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confirmé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qu'ils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réservations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date des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que le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d'occupation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passé de 50% à 90% - 100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hébergement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nourriture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tout au long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période.Les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 et les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supermarchés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bénéficient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implicitement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touristes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afflux de "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touristes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économique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Brasov.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30314"/>
              </p:ext>
            </p:extLst>
          </p:nvPr>
        </p:nvGraphicFramePr>
        <p:xfrm>
          <a:off x="457200" y="4284663"/>
          <a:ext cx="583882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6087694" imgH="5136304" progId="Word.Document.12">
                  <p:embed/>
                </p:oleObj>
              </mc:Choice>
              <mc:Fallback>
                <p:oleObj name="Document" r:id="rId4" imgW="6087694" imgH="5136304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84663"/>
                        <a:ext cx="5838825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6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</TotalTime>
  <Words>182</Words>
  <Application>Microsoft Office PowerPoint</Application>
  <PresentationFormat>On-screen Show (4:3)</PresentationFormat>
  <Paragraphs>66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Technic</vt:lpstr>
      <vt:lpstr>Document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silviu</dc:creator>
  <cp:lastModifiedBy>Vio</cp:lastModifiedBy>
  <cp:revision>22</cp:revision>
  <dcterms:created xsi:type="dcterms:W3CDTF">2019-05-05T06:15:47Z</dcterms:created>
  <dcterms:modified xsi:type="dcterms:W3CDTF">2019-06-09T06:58:42Z</dcterms:modified>
</cp:coreProperties>
</file>