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CC3D25-E1DA-4A60-B391-CC82577EC43D}" type="datetimeFigureOut">
              <a:rPr lang="es-MX" smtClean="0"/>
              <a:t>27/04/2019</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CE924100-D402-4F07-A098-CD2DA058AA93}"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14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C3D25-E1DA-4A60-B391-CC82577EC43D}" type="datetimeFigureOut">
              <a:rPr lang="es-MX" smtClean="0"/>
              <a:t>27/04/2019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924100-D402-4F07-A098-CD2DA058AA93}"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909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C3D25-E1DA-4A60-B391-CC82577EC43D}" type="datetimeFigureOut">
              <a:rPr lang="es-MX" smtClean="0"/>
              <a:t>27/04/2019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924100-D402-4F07-A098-CD2DA058AA93}"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321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C3D25-E1DA-4A60-B391-CC82577EC43D}" type="datetimeFigureOut">
              <a:rPr lang="es-MX" smtClean="0"/>
              <a:t>27/04/2019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924100-D402-4F07-A098-CD2DA058AA93}"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879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3CC3D25-E1DA-4A60-B391-CC82577EC43D}" type="datetimeFigureOut">
              <a:rPr lang="es-MX" smtClean="0"/>
              <a:t>27/04/2019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924100-D402-4F07-A098-CD2DA058AA93}"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76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CC3D25-E1DA-4A60-B391-CC82577EC43D}" type="datetimeFigureOut">
              <a:rPr lang="es-MX" smtClean="0"/>
              <a:t>27/04/2019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924100-D402-4F07-A098-CD2DA058AA93}"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411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CC3D25-E1DA-4A60-B391-CC82577EC43D}" type="datetimeFigureOut">
              <a:rPr lang="es-MX" smtClean="0"/>
              <a:t>27/04/2019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E924100-D402-4F07-A098-CD2DA058AA93}"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136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3CC3D25-E1DA-4A60-B391-CC82577EC43D}" type="datetimeFigureOut">
              <a:rPr lang="es-MX" smtClean="0"/>
              <a:t>27/04/2019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E924100-D402-4F07-A098-CD2DA058AA93}"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14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C3D25-E1DA-4A60-B391-CC82577EC43D}" type="datetimeFigureOut">
              <a:rPr lang="es-MX" smtClean="0"/>
              <a:t>27/04/2019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E924100-D402-4F07-A098-CD2DA058AA93}" type="slidenum">
              <a:rPr lang="es-MX" smtClean="0"/>
              <a:t>‹Nº›</a:t>
            </a:fld>
            <a:endParaRPr lang="es-MX"/>
          </a:p>
        </p:txBody>
      </p:sp>
    </p:spTree>
    <p:extLst>
      <p:ext uri="{BB962C8B-B14F-4D97-AF65-F5344CB8AC3E}">
        <p14:creationId xmlns:p14="http://schemas.microsoft.com/office/powerpoint/2010/main" val="233892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CC3D25-E1DA-4A60-B391-CC82577EC43D}" type="datetimeFigureOut">
              <a:rPr lang="es-MX" smtClean="0"/>
              <a:t>27/04/2019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924100-D402-4F07-A098-CD2DA058AA93}"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69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3CC3D25-E1DA-4A60-B391-CC82577EC43D}" type="datetimeFigureOut">
              <a:rPr lang="es-MX" smtClean="0"/>
              <a:t>27/04/2019</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CE924100-D402-4F07-A098-CD2DA058AA93}"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473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3CC3D25-E1DA-4A60-B391-CC82577EC43D}" type="datetimeFigureOut">
              <a:rPr lang="es-MX" smtClean="0"/>
              <a:t>27/04/2019</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E924100-D402-4F07-A098-CD2DA058AA93}"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0007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9CE4B-2ADF-4C3B-BF2A-77E7140C155A}"/>
              </a:ext>
            </a:extLst>
          </p:cNvPr>
          <p:cNvSpPr>
            <a:spLocks noGrp="1"/>
          </p:cNvSpPr>
          <p:nvPr>
            <p:ph type="ctrTitle"/>
          </p:nvPr>
        </p:nvSpPr>
        <p:spPr/>
        <p:txBody>
          <a:bodyPr>
            <a:normAutofit fontScale="90000"/>
          </a:bodyPr>
          <a:lstStyle/>
          <a:p>
            <a:r>
              <a:rPr lang="es-MX" dirty="0"/>
              <a:t>Actividad integradora</a:t>
            </a:r>
            <a:br>
              <a:rPr lang="es-MX" dirty="0"/>
            </a:br>
            <a:r>
              <a:rPr lang="es-MX" dirty="0"/>
              <a:t>Fase 6: Control. Medir y corregir</a:t>
            </a:r>
          </a:p>
        </p:txBody>
      </p:sp>
      <p:sp>
        <p:nvSpPr>
          <p:cNvPr id="3" name="Subtítulo 2">
            <a:extLst>
              <a:ext uri="{FF2B5EF4-FFF2-40B4-BE49-F238E27FC236}">
                <a16:creationId xmlns:a16="http://schemas.microsoft.com/office/drawing/2014/main" id="{61BDBB3A-B7F6-46DE-A427-933348C74A33}"/>
              </a:ext>
            </a:extLst>
          </p:cNvPr>
          <p:cNvSpPr>
            <a:spLocks noGrp="1"/>
          </p:cNvSpPr>
          <p:nvPr>
            <p:ph type="subTitle" idx="1"/>
          </p:nvPr>
        </p:nvSpPr>
        <p:spPr/>
        <p:txBody>
          <a:bodyPr>
            <a:normAutofit fontScale="62500" lnSpcReduction="20000"/>
          </a:bodyPr>
          <a:lstStyle/>
          <a:p>
            <a:r>
              <a:rPr lang="es-MX" dirty="0"/>
              <a:t>Modulo 23 Semana 3 </a:t>
            </a:r>
          </a:p>
          <a:p>
            <a:r>
              <a:rPr lang="es-MX" dirty="0"/>
              <a:t>Facilitadora: NATALIA ADRIANA GUERRA MARES</a:t>
            </a:r>
          </a:p>
          <a:p>
            <a:r>
              <a:rPr lang="es-MX" dirty="0"/>
              <a:t>Alumna: Verónica Cruz Bernardo</a:t>
            </a:r>
          </a:p>
          <a:p>
            <a:endParaRPr lang="es-MX" dirty="0"/>
          </a:p>
        </p:txBody>
      </p:sp>
    </p:spTree>
    <p:extLst>
      <p:ext uri="{BB962C8B-B14F-4D97-AF65-F5344CB8AC3E}">
        <p14:creationId xmlns:p14="http://schemas.microsoft.com/office/powerpoint/2010/main" val="401447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D538AD-9CC9-4125-9074-98400F41E967}"/>
              </a:ext>
            </a:extLst>
          </p:cNvPr>
          <p:cNvPicPr>
            <a:picLocks noChangeAspect="1"/>
          </p:cNvPicPr>
          <p:nvPr/>
        </p:nvPicPr>
        <p:blipFill>
          <a:blip r:embed="rId2"/>
          <a:stretch>
            <a:fillRect/>
          </a:stretch>
        </p:blipFill>
        <p:spPr>
          <a:xfrm>
            <a:off x="1961060" y="325672"/>
            <a:ext cx="8269880" cy="6206655"/>
          </a:xfrm>
          <a:prstGeom prst="rect">
            <a:avLst/>
          </a:prstGeom>
        </p:spPr>
      </p:pic>
    </p:spTree>
    <p:extLst>
      <p:ext uri="{BB962C8B-B14F-4D97-AF65-F5344CB8AC3E}">
        <p14:creationId xmlns:p14="http://schemas.microsoft.com/office/powerpoint/2010/main" val="222806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B72A0-F46E-448C-B352-1B30E1FA2519}"/>
              </a:ext>
            </a:extLst>
          </p:cNvPr>
          <p:cNvSpPr>
            <a:spLocks noGrp="1"/>
          </p:cNvSpPr>
          <p:nvPr>
            <p:ph type="title"/>
          </p:nvPr>
        </p:nvSpPr>
        <p:spPr/>
        <p:txBody>
          <a:bodyPr>
            <a:normAutofit/>
          </a:bodyPr>
          <a:lstStyle/>
          <a:p>
            <a:pPr algn="ctr"/>
            <a:r>
              <a:rPr lang="es-MX" sz="2000" dirty="0">
                <a:latin typeface="Arial" panose="020B0604020202020204" pitchFamily="34" charset="0"/>
                <a:cs typeface="Arial" panose="020B0604020202020204" pitchFamily="34" charset="0"/>
              </a:rPr>
              <a:t>Tema: La poca participación de los padres de familia en las escuelas a nivel preescolar</a:t>
            </a:r>
          </a:p>
        </p:txBody>
      </p:sp>
      <p:sp>
        <p:nvSpPr>
          <p:cNvPr id="3" name="Marcador de contenido 2">
            <a:extLst>
              <a:ext uri="{FF2B5EF4-FFF2-40B4-BE49-F238E27FC236}">
                <a16:creationId xmlns:a16="http://schemas.microsoft.com/office/drawing/2014/main" id="{91609EF0-FE63-4C58-900D-81C25DB56240}"/>
              </a:ext>
            </a:extLst>
          </p:cNvPr>
          <p:cNvSpPr>
            <a:spLocks noGrp="1"/>
          </p:cNvSpPr>
          <p:nvPr>
            <p:ph idx="1"/>
          </p:nvPr>
        </p:nvSpPr>
        <p:spPr/>
        <p:txBody>
          <a:bodyPr>
            <a:normAutofit fontScale="77500" lnSpcReduction="20000"/>
          </a:bodyPr>
          <a:lstStyle/>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INTRODUCCIÓN</a:t>
            </a:r>
          </a:p>
          <a:p>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El problema como ya mencione es la apatía de los padres de familia hacia las actividades escolares y de refuerzo de los niños, los padres no tienen interés en participar en los comités de la escuela como son comité de seguridad , de ecología , de infraestructura y mantenimiento, de protección civil, desayunos escolares , mesa directiva, juntas de toma de decisiones , actividades de higiene y participación dentro de los grupos que conforman la escuela.</a:t>
            </a:r>
          </a:p>
          <a:p>
            <a:pPr algn="just"/>
            <a:r>
              <a:rPr lang="es-MX" sz="1600" dirty="0">
                <a:latin typeface="Arial" panose="020B0604020202020204" pitchFamily="34" charset="0"/>
                <a:cs typeface="Arial" panose="020B0604020202020204" pitchFamily="34" charset="0"/>
              </a:rPr>
              <a:t>La escuela tiene muchas necesidades así como muchas escuelas mas dentro de el país cada una de las actividades mencionadas cubre cada una de ellas pero esto sigue siendo imposible si solo el 10% de los padres de familia participa, si en lugar de apatía los padres presentaran interés en alguna de estas actividades la calidad de actividad y educación dentro de la escuela cambiaria , esto posicionaría a la escuela en un alto nivel académico y de prestigio.</a:t>
            </a:r>
          </a:p>
          <a:p>
            <a:pPr algn="just"/>
            <a:r>
              <a:rPr lang="es-MX" sz="1600" dirty="0">
                <a:latin typeface="Arial" panose="020B0604020202020204" pitchFamily="34" charset="0"/>
                <a:cs typeface="Arial" panose="020B0604020202020204" pitchFamily="34" charset="0"/>
              </a:rPr>
              <a:t>De esta manera empezaríamos a generar nuevas y mejores generaciones de seres humanos con mejores hábitos y conocimientos ya que el ejemplo que como padres damos es el patrón por el cual los niños son formados.</a:t>
            </a:r>
          </a:p>
          <a:p>
            <a:endParaRPr lang="es-MX" dirty="0"/>
          </a:p>
        </p:txBody>
      </p:sp>
    </p:spTree>
    <p:extLst>
      <p:ext uri="{BB962C8B-B14F-4D97-AF65-F5344CB8AC3E}">
        <p14:creationId xmlns:p14="http://schemas.microsoft.com/office/powerpoint/2010/main" val="24819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B91297A-EB20-44C0-844D-F8F49B2B4587}"/>
              </a:ext>
            </a:extLst>
          </p:cNvPr>
          <p:cNvPicPr>
            <a:picLocks noGrp="1" noChangeAspect="1"/>
          </p:cNvPicPr>
          <p:nvPr>
            <p:ph idx="1"/>
          </p:nvPr>
        </p:nvPicPr>
        <p:blipFill>
          <a:blip r:embed="rId2"/>
          <a:stretch>
            <a:fillRect/>
          </a:stretch>
        </p:blipFill>
        <p:spPr>
          <a:xfrm>
            <a:off x="5389733" y="2432635"/>
            <a:ext cx="1844503" cy="1900824"/>
          </a:xfrm>
          <a:prstGeom prst="rect">
            <a:avLst/>
          </a:prstGeom>
        </p:spPr>
      </p:pic>
      <p:pic>
        <p:nvPicPr>
          <p:cNvPr id="5" name="Imagen 4">
            <a:extLst>
              <a:ext uri="{FF2B5EF4-FFF2-40B4-BE49-F238E27FC236}">
                <a16:creationId xmlns:a16="http://schemas.microsoft.com/office/drawing/2014/main" id="{BD0D8B0F-C3D9-43F5-84E3-E7C4932FE14B}"/>
              </a:ext>
            </a:extLst>
          </p:cNvPr>
          <p:cNvPicPr>
            <a:picLocks noChangeAspect="1"/>
          </p:cNvPicPr>
          <p:nvPr/>
        </p:nvPicPr>
        <p:blipFill>
          <a:blip r:embed="rId3"/>
          <a:stretch>
            <a:fillRect/>
          </a:stretch>
        </p:blipFill>
        <p:spPr>
          <a:xfrm>
            <a:off x="8682328" y="2043152"/>
            <a:ext cx="3312597" cy="1855730"/>
          </a:xfrm>
          <a:prstGeom prst="rect">
            <a:avLst/>
          </a:prstGeom>
        </p:spPr>
      </p:pic>
      <p:pic>
        <p:nvPicPr>
          <p:cNvPr id="6" name="Imagen 5">
            <a:extLst>
              <a:ext uri="{FF2B5EF4-FFF2-40B4-BE49-F238E27FC236}">
                <a16:creationId xmlns:a16="http://schemas.microsoft.com/office/drawing/2014/main" id="{60123FD0-7B81-4048-9B5B-E999D2040819}"/>
              </a:ext>
            </a:extLst>
          </p:cNvPr>
          <p:cNvPicPr>
            <a:picLocks noChangeAspect="1"/>
          </p:cNvPicPr>
          <p:nvPr/>
        </p:nvPicPr>
        <p:blipFill>
          <a:blip r:embed="rId4"/>
          <a:stretch>
            <a:fillRect/>
          </a:stretch>
        </p:blipFill>
        <p:spPr>
          <a:xfrm>
            <a:off x="197075" y="2721061"/>
            <a:ext cx="4524823" cy="2355642"/>
          </a:xfrm>
          <a:prstGeom prst="rect">
            <a:avLst/>
          </a:prstGeom>
        </p:spPr>
      </p:pic>
      <p:pic>
        <p:nvPicPr>
          <p:cNvPr id="7" name="Imagen 6">
            <a:extLst>
              <a:ext uri="{FF2B5EF4-FFF2-40B4-BE49-F238E27FC236}">
                <a16:creationId xmlns:a16="http://schemas.microsoft.com/office/drawing/2014/main" id="{BC2E2455-370F-45B2-AECB-46EC48A69D3D}"/>
              </a:ext>
            </a:extLst>
          </p:cNvPr>
          <p:cNvPicPr>
            <a:picLocks noChangeAspect="1"/>
          </p:cNvPicPr>
          <p:nvPr/>
        </p:nvPicPr>
        <p:blipFill>
          <a:blip r:embed="rId5"/>
          <a:stretch>
            <a:fillRect/>
          </a:stretch>
        </p:blipFill>
        <p:spPr>
          <a:xfrm>
            <a:off x="7902072" y="4375991"/>
            <a:ext cx="3072603" cy="1728339"/>
          </a:xfrm>
          <a:prstGeom prst="rect">
            <a:avLst/>
          </a:prstGeom>
        </p:spPr>
      </p:pic>
      <p:sp>
        <p:nvSpPr>
          <p:cNvPr id="8" name="CuadroTexto 7">
            <a:extLst>
              <a:ext uri="{FF2B5EF4-FFF2-40B4-BE49-F238E27FC236}">
                <a16:creationId xmlns:a16="http://schemas.microsoft.com/office/drawing/2014/main" id="{DD635C89-DFC9-4971-A879-FE1886B4CD19}"/>
              </a:ext>
            </a:extLst>
          </p:cNvPr>
          <p:cNvSpPr txBox="1"/>
          <p:nvPr/>
        </p:nvSpPr>
        <p:spPr>
          <a:xfrm>
            <a:off x="622852" y="397565"/>
            <a:ext cx="10933044" cy="923330"/>
          </a:xfrm>
          <a:prstGeom prst="rect">
            <a:avLst/>
          </a:prstGeom>
          <a:noFill/>
        </p:spPr>
        <p:txBody>
          <a:bodyPr wrap="square" rtlCol="0">
            <a:spAutoFit/>
          </a:bodyPr>
          <a:lstStyle/>
          <a:p>
            <a:r>
              <a:rPr lang="es-MX" dirty="0"/>
              <a:t>Para ese problema hemos diseñado proyecto piloto a realizar dentro de la misma escuela, de esta manera pretendemos mejorar la calidad educativa de los pequeños así como su calidad de vida dentro y fuera de la escuela; veamos los pros y contras de nuestro proyecto a continuación.</a:t>
            </a:r>
          </a:p>
        </p:txBody>
      </p:sp>
    </p:spTree>
    <p:extLst>
      <p:ext uri="{BB962C8B-B14F-4D97-AF65-F5344CB8AC3E}">
        <p14:creationId xmlns:p14="http://schemas.microsoft.com/office/powerpoint/2010/main" val="159134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F54DC01-E331-44CB-83E9-6058917CA8F8}"/>
              </a:ext>
            </a:extLst>
          </p:cNvPr>
          <p:cNvGraphicFramePr>
            <a:graphicFrameLocks noGrp="1"/>
          </p:cNvGraphicFramePr>
          <p:nvPr>
            <p:ph idx="1"/>
            <p:extLst>
              <p:ext uri="{D42A27DB-BD31-4B8C-83A1-F6EECF244321}">
                <p14:modId xmlns:p14="http://schemas.microsoft.com/office/powerpoint/2010/main" val="1409080147"/>
              </p:ext>
            </p:extLst>
          </p:nvPr>
        </p:nvGraphicFramePr>
        <p:xfrm>
          <a:off x="0" y="0"/>
          <a:ext cx="12192000" cy="6858000"/>
        </p:xfrm>
        <a:graphic>
          <a:graphicData uri="http://schemas.openxmlformats.org/drawingml/2006/table">
            <a:tbl>
              <a:tblPr firstRow="1" bandRow="1">
                <a:tableStyleId>{E269D01E-BC32-4049-B463-5C60D7B0CCD2}</a:tableStyleId>
              </a:tblPr>
              <a:tblGrid>
                <a:gridCol w="2748131">
                  <a:extLst>
                    <a:ext uri="{9D8B030D-6E8A-4147-A177-3AD203B41FA5}">
                      <a16:colId xmlns:a16="http://schemas.microsoft.com/office/drawing/2014/main" val="1450836089"/>
                    </a:ext>
                  </a:extLst>
                </a:gridCol>
                <a:gridCol w="5375219">
                  <a:extLst>
                    <a:ext uri="{9D8B030D-6E8A-4147-A177-3AD203B41FA5}">
                      <a16:colId xmlns:a16="http://schemas.microsoft.com/office/drawing/2014/main" val="688240637"/>
                    </a:ext>
                  </a:extLst>
                </a:gridCol>
                <a:gridCol w="4068650">
                  <a:extLst>
                    <a:ext uri="{9D8B030D-6E8A-4147-A177-3AD203B41FA5}">
                      <a16:colId xmlns:a16="http://schemas.microsoft.com/office/drawing/2014/main" val="1743178694"/>
                    </a:ext>
                  </a:extLst>
                </a:gridCol>
              </a:tblGrid>
              <a:tr h="676141">
                <a:tc>
                  <a:txBody>
                    <a:bodyPr/>
                    <a:lstStyle/>
                    <a:p>
                      <a:r>
                        <a:rPr lang="es-MX" dirty="0"/>
                        <a:t>Descripción de escenarios</a:t>
                      </a:r>
                    </a:p>
                  </a:txBody>
                  <a:tcPr/>
                </a:tc>
                <a:tc>
                  <a:txBody>
                    <a:bodyPr/>
                    <a:lstStyle/>
                    <a:p>
                      <a:r>
                        <a:rPr lang="es-MX" dirty="0"/>
                        <a:t>Propuesta de solución</a:t>
                      </a:r>
                    </a:p>
                  </a:txBody>
                  <a:tcPr/>
                </a:tc>
                <a:tc>
                  <a:txBody>
                    <a:bodyPr/>
                    <a:lstStyle/>
                    <a:p>
                      <a:r>
                        <a:rPr lang="es-MX" dirty="0"/>
                        <a:t>Acciones</a:t>
                      </a:r>
                    </a:p>
                  </a:txBody>
                  <a:tcPr/>
                </a:tc>
                <a:extLst>
                  <a:ext uri="{0D108BD9-81ED-4DB2-BD59-A6C34878D82A}">
                    <a16:rowId xmlns:a16="http://schemas.microsoft.com/office/drawing/2014/main" val="4265944132"/>
                  </a:ext>
                </a:extLst>
              </a:tr>
              <a:tr h="6181859">
                <a:tc>
                  <a:txBody>
                    <a:bodyPr/>
                    <a:lstStyle/>
                    <a:p>
                      <a:endParaRPr lang="es-MX" b="1" dirty="0"/>
                    </a:p>
                    <a:p>
                      <a:endParaRPr lang="es-MX" b="1" dirty="0"/>
                    </a:p>
                    <a:p>
                      <a:endParaRPr lang="es-MX" b="1" dirty="0"/>
                    </a:p>
                    <a:p>
                      <a:endParaRPr lang="es-MX" b="1" dirty="0"/>
                    </a:p>
                    <a:p>
                      <a:endParaRPr lang="es-MX" b="1" dirty="0"/>
                    </a:p>
                    <a:p>
                      <a:endParaRPr lang="es-MX" b="1" dirty="0"/>
                    </a:p>
                    <a:p>
                      <a:endParaRPr lang="es-MX" b="1" dirty="0"/>
                    </a:p>
                    <a:p>
                      <a:endParaRPr lang="es-MX" b="1" dirty="0"/>
                    </a:p>
                    <a:p>
                      <a:r>
                        <a:rPr lang="es-MX" sz="4800" b="1" dirty="0"/>
                        <a:t>El mejor</a:t>
                      </a:r>
                      <a:endParaRPr lang="es-MX" sz="4800" b="1" dirty="0">
                        <a:solidFill>
                          <a:schemeClr val="bg1"/>
                        </a:solidFill>
                      </a:endParaRPr>
                    </a:p>
                  </a:txBody>
                  <a:tcPr/>
                </a:tc>
                <a:tc>
                  <a:txBody>
                    <a:bodyPr/>
                    <a:lstStyle/>
                    <a:p>
                      <a:pPr algn="just"/>
                      <a:r>
                        <a:rPr lang="es-MX" b="1" dirty="0">
                          <a:solidFill>
                            <a:schemeClr val="bg1"/>
                          </a:solidFill>
                        </a:rPr>
                        <a:t>Lo mejor que  podemos encontrar dentro de nuestro proyecto es  algo memorable en las escuelas a nivel preescolar ; nuestro proyecto incluye mejorar la educación de los pequeños a través de actividades nuevas desarrolladas por los mismos padres de familia que serán asesorados por expertos en diversos temas como lectura, ecología, seguridad y algunos otros que se nos ocurran y necesitemos para el desarrollo de nuestros pequeños, buscaremos mejores instalaciones para la escuela y a su vez generaremos fuentes de empleo a los mismos padres de familia que dominen ciertos oficios como : albañilería, carpintería, electricidad , plomería etc..</a:t>
                      </a:r>
                    </a:p>
                    <a:p>
                      <a:pPr algn="just"/>
                      <a:r>
                        <a:rPr lang="es-MX" b="1" dirty="0">
                          <a:solidFill>
                            <a:schemeClr val="bg1"/>
                          </a:solidFill>
                        </a:rPr>
                        <a:t>Dado como desarrollado el proyecto también se busca como objetivo transmitirlo a otras escuelas de la localidad y posterior a escuelas de otros estados de la republica para que este proyecto piloto se pueda convertir en un proyecto a nivel federal sea fijo y mejorado cada que sea necesario </a:t>
                      </a:r>
                    </a:p>
                    <a:p>
                      <a:endParaRPr lang="es-MX" dirty="0">
                        <a:solidFill>
                          <a:schemeClr val="bg1"/>
                        </a:solidFill>
                      </a:endParaRPr>
                    </a:p>
                  </a:txBody>
                  <a:tcPr/>
                </a:tc>
                <a:tc>
                  <a:txBody>
                    <a:bodyPr/>
                    <a:lstStyle/>
                    <a:p>
                      <a:r>
                        <a:rPr lang="es-MX" u="sng" dirty="0">
                          <a:effectLst>
                            <a:outerShdw blurRad="38100" dist="38100" dir="2700000" algn="tl">
                              <a:srgbClr val="000000">
                                <a:alpha val="43137"/>
                              </a:srgbClr>
                            </a:outerShdw>
                          </a:effectLst>
                        </a:rPr>
                        <a:t>¿Cómo puedo mantener el desarrollo del proyecto así?</a:t>
                      </a:r>
                    </a:p>
                    <a:p>
                      <a:endParaRPr lang="es-MX" u="sng" dirty="0">
                        <a:solidFill>
                          <a:schemeClr val="bg1"/>
                        </a:solidFill>
                        <a:effectLst>
                          <a:outerShdw blurRad="38100" dist="38100" dir="2700000" algn="tl">
                            <a:srgbClr val="000000">
                              <a:alpha val="43137"/>
                            </a:srgbClr>
                          </a:outerShdw>
                        </a:effectLst>
                      </a:endParaRPr>
                    </a:p>
                    <a:p>
                      <a:endParaRPr lang="es-MX" b="1" u="none" dirty="0">
                        <a:solidFill>
                          <a:schemeClr val="bg1"/>
                        </a:solidFill>
                        <a:effectLst/>
                      </a:endParaRPr>
                    </a:p>
                    <a:p>
                      <a:endParaRPr lang="es-MX" b="1" u="none" dirty="0">
                        <a:solidFill>
                          <a:schemeClr val="bg1"/>
                        </a:solidFill>
                        <a:effectLst/>
                      </a:endParaRPr>
                    </a:p>
                    <a:p>
                      <a:r>
                        <a:rPr lang="es-MX" b="1" u="none" dirty="0">
                          <a:solidFill>
                            <a:schemeClr val="bg1"/>
                          </a:solidFill>
                          <a:effectLst/>
                        </a:rPr>
                        <a:t>A través de la organización de padres de familia junto con maestros , personal capacitado en cada área , apoyo del gobierno.</a:t>
                      </a:r>
                    </a:p>
                    <a:p>
                      <a:endParaRPr lang="es-MX" b="1" u="none" dirty="0">
                        <a:solidFill>
                          <a:schemeClr val="bg1"/>
                        </a:solidFill>
                        <a:effectLst/>
                      </a:endParaRPr>
                    </a:p>
                    <a:p>
                      <a:r>
                        <a:rPr lang="es-MX" b="1" u="none" dirty="0">
                          <a:solidFill>
                            <a:schemeClr val="bg1"/>
                          </a:solidFill>
                          <a:effectLst/>
                        </a:rPr>
                        <a:t>Hacer de este proyecto piloto un habito positivo , mismo que con la constancia será una costumbre dentro de las escuelas.</a:t>
                      </a:r>
                    </a:p>
                  </a:txBody>
                  <a:tcPr/>
                </a:tc>
                <a:extLst>
                  <a:ext uri="{0D108BD9-81ED-4DB2-BD59-A6C34878D82A}">
                    <a16:rowId xmlns:a16="http://schemas.microsoft.com/office/drawing/2014/main" val="2392089678"/>
                  </a:ext>
                </a:extLst>
              </a:tr>
            </a:tbl>
          </a:graphicData>
        </a:graphic>
      </p:graphicFrame>
    </p:spTree>
    <p:extLst>
      <p:ext uri="{BB962C8B-B14F-4D97-AF65-F5344CB8AC3E}">
        <p14:creationId xmlns:p14="http://schemas.microsoft.com/office/powerpoint/2010/main" val="95434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414DFE-FD36-46B3-BD36-7C00E2BADB79}"/>
              </a:ext>
            </a:extLst>
          </p:cNvPr>
          <p:cNvGraphicFramePr>
            <a:graphicFrameLocks noGrp="1"/>
          </p:cNvGraphicFramePr>
          <p:nvPr>
            <p:ph idx="1"/>
            <p:extLst>
              <p:ext uri="{D42A27DB-BD31-4B8C-83A1-F6EECF244321}">
                <p14:modId xmlns:p14="http://schemas.microsoft.com/office/powerpoint/2010/main" val="2278724752"/>
              </p:ext>
            </p:extLst>
          </p:nvPr>
        </p:nvGraphicFramePr>
        <p:xfrm>
          <a:off x="1" y="-1"/>
          <a:ext cx="12192000" cy="6957391"/>
        </p:xfrm>
        <a:graphic>
          <a:graphicData uri="http://schemas.openxmlformats.org/drawingml/2006/table">
            <a:tbl>
              <a:tblPr firstRow="1" bandRow="1">
                <a:tableStyleId>{69C7853C-536D-4A76-A0AE-DD22124D55A5}</a:tableStyleId>
              </a:tblPr>
              <a:tblGrid>
                <a:gridCol w="2579332">
                  <a:extLst>
                    <a:ext uri="{9D8B030D-6E8A-4147-A177-3AD203B41FA5}">
                      <a16:colId xmlns:a16="http://schemas.microsoft.com/office/drawing/2014/main" val="2589260739"/>
                    </a:ext>
                  </a:extLst>
                </a:gridCol>
                <a:gridCol w="5535372">
                  <a:extLst>
                    <a:ext uri="{9D8B030D-6E8A-4147-A177-3AD203B41FA5}">
                      <a16:colId xmlns:a16="http://schemas.microsoft.com/office/drawing/2014/main" val="3666069618"/>
                    </a:ext>
                  </a:extLst>
                </a:gridCol>
                <a:gridCol w="4077296">
                  <a:extLst>
                    <a:ext uri="{9D8B030D-6E8A-4147-A177-3AD203B41FA5}">
                      <a16:colId xmlns:a16="http://schemas.microsoft.com/office/drawing/2014/main" val="34229928"/>
                    </a:ext>
                  </a:extLst>
                </a:gridCol>
              </a:tblGrid>
              <a:tr h="716202">
                <a:tc>
                  <a:txBody>
                    <a:bodyPr/>
                    <a:lstStyle/>
                    <a:p>
                      <a:r>
                        <a:rPr lang="es-MX" dirty="0"/>
                        <a:t>Descripción de escenarios</a:t>
                      </a:r>
                    </a:p>
                  </a:txBody>
                  <a:tcPr/>
                </a:tc>
                <a:tc>
                  <a:txBody>
                    <a:bodyPr/>
                    <a:lstStyle/>
                    <a:p>
                      <a:r>
                        <a:rPr lang="es-MX" dirty="0"/>
                        <a:t>  Propuesta de solución</a:t>
                      </a:r>
                    </a:p>
                  </a:txBody>
                  <a:tcPr/>
                </a:tc>
                <a:tc>
                  <a:txBody>
                    <a:bodyPr/>
                    <a:lstStyle/>
                    <a:p>
                      <a:r>
                        <a:rPr lang="es-MX" dirty="0"/>
                        <a:t>  Acciones</a:t>
                      </a:r>
                    </a:p>
                  </a:txBody>
                  <a:tcPr/>
                </a:tc>
                <a:extLst>
                  <a:ext uri="{0D108BD9-81ED-4DB2-BD59-A6C34878D82A}">
                    <a16:rowId xmlns:a16="http://schemas.microsoft.com/office/drawing/2014/main" val="4186189846"/>
                  </a:ext>
                </a:extLst>
              </a:tr>
              <a:tr h="6241189">
                <a:tc>
                  <a:txBody>
                    <a:bodyPr/>
                    <a:lstStyle/>
                    <a:p>
                      <a:r>
                        <a:rPr lang="es-MX" dirty="0"/>
                        <a:t>  </a:t>
                      </a:r>
                    </a:p>
                    <a:p>
                      <a:endParaRPr lang="es-MX" sz="5400" b="1" dirty="0">
                        <a:solidFill>
                          <a:schemeClr val="bg1"/>
                        </a:solidFill>
                      </a:endParaRPr>
                    </a:p>
                    <a:p>
                      <a:endParaRPr lang="es-MX" sz="5400" b="1" dirty="0">
                        <a:solidFill>
                          <a:schemeClr val="bg1"/>
                        </a:solidFill>
                      </a:endParaRPr>
                    </a:p>
                    <a:p>
                      <a:r>
                        <a:rPr lang="es-MX" sz="5400" b="1" dirty="0">
                          <a:solidFill>
                            <a:schemeClr val="bg1"/>
                          </a:solidFill>
                        </a:rPr>
                        <a:t>El peor</a:t>
                      </a:r>
                    </a:p>
                  </a:txBody>
                  <a:tcPr/>
                </a:tc>
                <a:tc>
                  <a:txBody>
                    <a:bodyPr/>
                    <a:lstStyle/>
                    <a:p>
                      <a:pPr algn="just"/>
                      <a:r>
                        <a:rPr lang="es-MX" dirty="0"/>
                        <a:t> </a:t>
                      </a:r>
                    </a:p>
                    <a:p>
                      <a:pPr algn="just"/>
                      <a:r>
                        <a:rPr lang="es-MX" b="1" dirty="0">
                          <a:solidFill>
                            <a:schemeClr val="bg1"/>
                          </a:solidFill>
                        </a:rPr>
                        <a:t>El peor escenario es que la información con trípticos , carteles y periódicos murales que se harán una semana antes de la primer junta escolar no sean de gran impacto para los padres de familia y que no asistan a la primer junta de organización ; esto truncaría desde un principio el trabajo de los pocos padres de familia que buscamos una mejora para para la educación de nuestros hijos; algunos de plano desistirían de el proyecto totalmente, generaría incertidumbre y duda entre los demás participantes, el no tener la mejor atención y participación de los padres de familia es un factor que hasta la fecha sigue afectando nuestras escuelas, no podríamos seguir con la siguiente fase del proyecto y tampoco generaríamos trabajo para los padres de familia, ni pediríamos apoyo al gobierno económicamente ya que no tendríamos elegidos a los padres de familia responsables de esta misión , no tendríamos buenos resultados a fin de año y seria un trabajo inconcluso y olvidado para finales de el ciclo escolar.</a:t>
                      </a:r>
                    </a:p>
                  </a:txBody>
                  <a:tcPr/>
                </a:tc>
                <a:tc>
                  <a:txBody>
                    <a:bodyPr/>
                    <a:lstStyle/>
                    <a:p>
                      <a:r>
                        <a:rPr lang="es-MX" u="sng" dirty="0">
                          <a:solidFill>
                            <a:schemeClr val="bg1"/>
                          </a:solidFill>
                        </a:rPr>
                        <a:t>¿Cómo puedo mejorar el desarrollo del proyecto?</a:t>
                      </a:r>
                    </a:p>
                    <a:p>
                      <a:endParaRPr lang="es-MX" dirty="0"/>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r>
                        <a:rPr lang="es-MX" b="1" dirty="0">
                          <a:solidFill>
                            <a:schemeClr val="bg1"/>
                          </a:solidFill>
                        </a:rPr>
                        <a:t>Platicar con las maestras de cada salón y pedir el apoyo para reforzar la información de la primera junta escolar de el ciclo escolar.</a:t>
                      </a:r>
                    </a:p>
                  </a:txBody>
                  <a:tcPr/>
                </a:tc>
                <a:extLst>
                  <a:ext uri="{0D108BD9-81ED-4DB2-BD59-A6C34878D82A}">
                    <a16:rowId xmlns:a16="http://schemas.microsoft.com/office/drawing/2014/main" val="1841079034"/>
                  </a:ext>
                </a:extLst>
              </a:tr>
            </a:tbl>
          </a:graphicData>
        </a:graphic>
      </p:graphicFrame>
    </p:spTree>
    <p:extLst>
      <p:ext uri="{BB962C8B-B14F-4D97-AF65-F5344CB8AC3E}">
        <p14:creationId xmlns:p14="http://schemas.microsoft.com/office/powerpoint/2010/main" val="415436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85C3E6-6DD8-49DB-95AD-7118899E51D4}"/>
              </a:ext>
            </a:extLst>
          </p:cNvPr>
          <p:cNvSpPr>
            <a:spLocks noGrp="1"/>
          </p:cNvSpPr>
          <p:nvPr>
            <p:ph idx="1"/>
          </p:nvPr>
        </p:nvSpPr>
        <p:spPr>
          <a:xfrm>
            <a:off x="1" y="0"/>
            <a:ext cx="12192000" cy="6857999"/>
          </a:xfrm>
        </p:spPr>
        <p:txBody>
          <a:bodyPr>
            <a:normAutofit/>
          </a:bodyPr>
          <a:lstStyle/>
          <a:p>
            <a:pPr marL="0" indent="0">
              <a:buNone/>
            </a:pPr>
            <a:r>
              <a:rPr lang="es-MX" sz="1600" b="1" dirty="0"/>
              <a:t>Qué estándares te servirían para identificar el peor de los escenarios?</a:t>
            </a:r>
          </a:p>
          <a:p>
            <a:pPr marL="0" indent="0" algn="just">
              <a:buNone/>
            </a:pPr>
            <a:r>
              <a:rPr lang="es-MX" sz="1600" dirty="0">
                <a:latin typeface="Arial" panose="020B0604020202020204" pitchFamily="34" charset="0"/>
                <a:cs typeface="Arial" panose="020B0604020202020204" pitchFamily="34" charset="0"/>
              </a:rPr>
              <a:t>De calidad, ya que la información previa a nuestra primer junta escolar me servirá de guía para saber si la manera en como estoy transmitiendo la información es la adecuada ; y me permitirá corregirlo para la siguiente fase de el proyecto</a:t>
            </a:r>
          </a:p>
          <a:p>
            <a:r>
              <a:rPr lang="es-MX" sz="1600" b="1" dirty="0"/>
              <a:t>¿Qué estándares te servirían como guía para cerciorarte de que las acciones propuestas para mejorar el desarrollo de tu proyecto son adecuadas?</a:t>
            </a:r>
          </a:p>
          <a:p>
            <a:pPr marL="0" indent="0">
              <a:buNone/>
            </a:pPr>
            <a:r>
              <a:rPr lang="es-MX" sz="1600" b="1" dirty="0"/>
              <a:t>      </a:t>
            </a:r>
            <a:r>
              <a:rPr lang="es-MX" sz="1600" dirty="0">
                <a:latin typeface="Arial" panose="020B0604020202020204" pitchFamily="34" charset="0"/>
                <a:cs typeface="Arial" panose="020B0604020202020204" pitchFamily="34" charset="0"/>
              </a:rPr>
              <a:t>Estándares de calidad de tiempo, cantidad y comportamiento.</a:t>
            </a:r>
            <a:endParaRPr lang="es-MX" sz="1600" b="1" dirty="0"/>
          </a:p>
          <a:p>
            <a:r>
              <a:rPr lang="es-MX" sz="1600" b="1" dirty="0"/>
              <a:t> </a:t>
            </a:r>
          </a:p>
          <a:p>
            <a:r>
              <a:rPr lang="es-MX" sz="1600" b="1" dirty="0"/>
              <a:t>¿De qué tipo tendrían que ser los estándares para medir los resultados de tu proyecto? Pueden ser de calidad, cantidad, tiempo, finanzas, etc. </a:t>
            </a:r>
          </a:p>
          <a:p>
            <a:pPr marL="0" indent="0">
              <a:buNone/>
            </a:pPr>
            <a:r>
              <a:rPr lang="es-MX" sz="1600" b="1" dirty="0"/>
              <a:t>    </a:t>
            </a:r>
            <a:r>
              <a:rPr lang="es-MX" sz="1600" dirty="0">
                <a:latin typeface="Arial" panose="020B0604020202020204" pitchFamily="34" charset="0"/>
                <a:cs typeface="Arial" panose="020B0604020202020204" pitchFamily="34" charset="0"/>
              </a:rPr>
              <a:t>Sobre del cual me basare será de calidad.</a:t>
            </a:r>
            <a:endParaRPr lang="es-MX" sz="1600" b="1" dirty="0"/>
          </a:p>
          <a:p>
            <a:endParaRPr lang="es-MX" sz="1600" b="1" dirty="0"/>
          </a:p>
          <a:p>
            <a:r>
              <a:rPr lang="es-MX" sz="1600" b="1" dirty="0"/>
              <a:t>¿Por qué?</a:t>
            </a:r>
          </a:p>
          <a:p>
            <a:r>
              <a:rPr lang="es-MX" sz="1600" dirty="0">
                <a:latin typeface="Arial" panose="020B0604020202020204" pitchFamily="34" charset="0"/>
                <a:cs typeface="Arial" panose="020B0604020202020204" pitchFamily="34" charset="0"/>
              </a:rPr>
              <a:t>Es el de mayor importancia por que manejaremos la calidad de información , calidad de tiempo para los comités, inclusive la calidad humana de los padres de familia.</a:t>
            </a:r>
          </a:p>
        </p:txBody>
      </p:sp>
    </p:spTree>
    <p:extLst>
      <p:ext uri="{BB962C8B-B14F-4D97-AF65-F5344CB8AC3E}">
        <p14:creationId xmlns:p14="http://schemas.microsoft.com/office/powerpoint/2010/main" val="30369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CBD59-C3B1-4B5C-A7CB-B3DB4FCA405D}"/>
              </a:ext>
            </a:extLst>
          </p:cNvPr>
          <p:cNvSpPr>
            <a:spLocks noGrp="1"/>
          </p:cNvSpPr>
          <p:nvPr>
            <p:ph type="title"/>
          </p:nvPr>
        </p:nvSpPr>
        <p:spPr>
          <a:xfrm>
            <a:off x="838200" y="365125"/>
            <a:ext cx="10515600" cy="549275"/>
          </a:xfrm>
        </p:spPr>
        <p:txBody>
          <a:bodyPr>
            <a:normAutofit fontScale="90000"/>
          </a:bodyPr>
          <a:lstStyle/>
          <a:p>
            <a:r>
              <a:rPr lang="es-MX" sz="18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Enlista, al menos, 10 estándares que posibiliten el seguimiento del desarrollo de tu proyecto</a:t>
            </a:r>
            <a:r>
              <a:rPr lang="es-MX" sz="2000" b="1" dirty="0"/>
              <a:t>.</a:t>
            </a:r>
          </a:p>
        </p:txBody>
      </p:sp>
      <p:sp>
        <p:nvSpPr>
          <p:cNvPr id="3" name="Marcador de contenido 2">
            <a:extLst>
              <a:ext uri="{FF2B5EF4-FFF2-40B4-BE49-F238E27FC236}">
                <a16:creationId xmlns:a16="http://schemas.microsoft.com/office/drawing/2014/main" id="{67563B84-AE08-47E1-A17D-AFD08F1B57DA}"/>
              </a:ext>
            </a:extLst>
          </p:cNvPr>
          <p:cNvSpPr>
            <a:spLocks noGrp="1"/>
          </p:cNvSpPr>
          <p:nvPr>
            <p:ph idx="1"/>
          </p:nvPr>
        </p:nvSpPr>
        <p:spPr>
          <a:xfrm>
            <a:off x="838200" y="1020417"/>
            <a:ext cx="10515600" cy="5156546"/>
          </a:xfrm>
        </p:spPr>
        <p:txBody>
          <a:bodyPr>
            <a:normAutofit fontScale="92500" lnSpcReduction="10000"/>
          </a:bodyPr>
          <a:lstStyle/>
          <a:p>
            <a:pPr marL="342900" indent="-342900">
              <a:buFont typeface="+mj-lt"/>
              <a:buAutoNum type="arabicPeriod"/>
            </a:pPr>
            <a:r>
              <a:rPr lang="es-MX" sz="1600" dirty="0">
                <a:latin typeface="Arial" panose="020B0604020202020204" pitchFamily="34" charset="0"/>
                <a:cs typeface="Arial" panose="020B0604020202020204" pitchFamily="34" charset="0"/>
              </a:rPr>
              <a:t>La tabla de organización que realice en mis dos actividades anteriores.</a:t>
            </a:r>
          </a:p>
          <a:p>
            <a:pPr marL="342900" indent="-342900">
              <a:buFont typeface="+mj-lt"/>
              <a:buAutoNum type="arabicPeriod"/>
            </a:pPr>
            <a:r>
              <a:rPr lang="es-MX" sz="1600" dirty="0">
                <a:latin typeface="Arial" panose="020B0604020202020204" pitchFamily="34" charset="0"/>
                <a:cs typeface="Arial" panose="020B0604020202020204" pitchFamily="34" charset="0"/>
              </a:rPr>
              <a:t>La tabla de Gantt para tener un control del tiempo de mis actividades.</a:t>
            </a:r>
          </a:p>
          <a:p>
            <a:pPr marL="342900" indent="-342900">
              <a:buFont typeface="+mj-lt"/>
              <a:buAutoNum type="arabicPeriod"/>
            </a:pPr>
            <a:r>
              <a:rPr lang="es-MX" sz="1600" dirty="0">
                <a:latin typeface="Arial" panose="020B0604020202020204" pitchFamily="34" charset="0"/>
                <a:cs typeface="Arial" panose="020B0604020202020204" pitchFamily="34" charset="0"/>
              </a:rPr>
              <a:t>La calidad de mis trípticos , periódicos murales y avisos.</a:t>
            </a:r>
          </a:p>
          <a:p>
            <a:pPr marL="342900" indent="-342900">
              <a:buFont typeface="+mj-lt"/>
              <a:buAutoNum type="arabicPeriod"/>
            </a:pPr>
            <a:r>
              <a:rPr lang="es-MX" sz="1600" dirty="0">
                <a:latin typeface="Arial" panose="020B0604020202020204" pitchFamily="34" charset="0"/>
                <a:cs typeface="Arial" panose="020B0604020202020204" pitchFamily="34" charset="0"/>
              </a:rPr>
              <a:t>La comunicación con las maestras para que refuercen el tema de la asistencia a la primer junta escolar.</a:t>
            </a:r>
          </a:p>
          <a:p>
            <a:pPr marL="342900" indent="-342900">
              <a:buFont typeface="+mj-lt"/>
              <a:buAutoNum type="arabicPeriod"/>
            </a:pPr>
            <a:r>
              <a:rPr lang="es-MX" sz="1600" dirty="0">
                <a:latin typeface="Arial" panose="020B0604020202020204" pitchFamily="34" charset="0"/>
                <a:cs typeface="Arial" panose="020B0604020202020204" pitchFamily="34" charset="0"/>
              </a:rPr>
              <a:t>La cantidad de tiempo para las juntas , ya que se busca que sea lo mas concisa posible para no aburrir a los padres de familia.</a:t>
            </a:r>
          </a:p>
          <a:p>
            <a:pPr marL="342900" indent="-342900">
              <a:buFont typeface="+mj-lt"/>
              <a:buAutoNum type="arabicPeriod"/>
            </a:pPr>
            <a:r>
              <a:rPr lang="es-MX" sz="1600" dirty="0">
                <a:latin typeface="Arial" panose="020B0604020202020204" pitchFamily="34" charset="0"/>
                <a:cs typeface="Arial" panose="020B0604020202020204" pitchFamily="34" charset="0"/>
              </a:rPr>
              <a:t>La cantidad de padres de familia que participaran por comité escolar.</a:t>
            </a:r>
          </a:p>
          <a:p>
            <a:pPr marL="342900" indent="-342900">
              <a:buFont typeface="+mj-lt"/>
              <a:buAutoNum type="arabicPeriod"/>
            </a:pPr>
            <a:r>
              <a:rPr lang="es-MX" sz="1600" dirty="0">
                <a:latin typeface="Arial" panose="020B0604020202020204" pitchFamily="34" charset="0"/>
                <a:cs typeface="Arial" panose="020B0604020202020204" pitchFamily="34" charset="0"/>
              </a:rPr>
              <a:t>Exponer el proyecto de mejoramiento de instalaciones a los padres de familia.</a:t>
            </a:r>
          </a:p>
          <a:p>
            <a:pPr marL="342900" indent="-342900">
              <a:buFont typeface="+mj-lt"/>
              <a:buAutoNum type="arabicPeriod"/>
            </a:pPr>
            <a:r>
              <a:rPr lang="es-MX" sz="1600" dirty="0">
                <a:latin typeface="Arial" panose="020B0604020202020204" pitchFamily="34" charset="0"/>
                <a:cs typeface="Arial" panose="020B0604020202020204" pitchFamily="34" charset="0"/>
              </a:rPr>
              <a:t>Proponer a candidatos para que elaboren las propuesta de mejora en infraestructura escolar.</a:t>
            </a:r>
          </a:p>
          <a:p>
            <a:pPr marL="342900" indent="-342900">
              <a:buFont typeface="+mj-lt"/>
              <a:buAutoNum type="arabicPeriod"/>
            </a:pPr>
            <a:r>
              <a:rPr lang="es-MX" sz="1600" dirty="0">
                <a:latin typeface="Arial" panose="020B0604020202020204" pitchFamily="34" charset="0"/>
                <a:cs typeface="Arial" panose="020B0604020202020204" pitchFamily="34" charset="0"/>
              </a:rPr>
              <a:t>Proponer presupuestos de materiales de construcción y remodelación escolar.</a:t>
            </a:r>
          </a:p>
          <a:p>
            <a:pPr marL="342900" indent="-342900">
              <a:buFont typeface="+mj-lt"/>
              <a:buAutoNum type="arabicPeriod"/>
            </a:pPr>
            <a:r>
              <a:rPr lang="es-MX" sz="1600" dirty="0">
                <a:latin typeface="Arial" panose="020B0604020202020204" pitchFamily="34" charset="0"/>
                <a:cs typeface="Arial" panose="020B0604020202020204" pitchFamily="34" charset="0"/>
              </a:rPr>
              <a:t>Hacer juntas individuales con cada comité para ver sus mejoras y puntos de vista con respecto al proyecto.</a:t>
            </a:r>
          </a:p>
          <a:p>
            <a:pPr marL="342900" indent="-342900">
              <a:buFont typeface="+mj-lt"/>
              <a:buAutoNum type="arabicPeriod"/>
            </a:pPr>
            <a:r>
              <a:rPr lang="es-MX" sz="1600" dirty="0">
                <a:latin typeface="Arial" panose="020B0604020202020204" pitchFamily="34" charset="0"/>
                <a:cs typeface="Arial" panose="020B0604020202020204" pitchFamily="34" charset="0"/>
              </a:rPr>
              <a:t>Hacer juntas de mejora con las docentes y personal capacitado de cada comité .</a:t>
            </a:r>
          </a:p>
          <a:p>
            <a:pPr marL="342900" indent="-342900">
              <a:buFont typeface="+mj-lt"/>
              <a:buAutoNum type="arabicPeriod"/>
            </a:pPr>
            <a:r>
              <a:rPr lang="es-MX" sz="1600" dirty="0">
                <a:latin typeface="Arial" panose="020B0604020202020204" pitchFamily="34" charset="0"/>
                <a:cs typeface="Arial" panose="020B0604020202020204" pitchFamily="34" charset="0"/>
              </a:rPr>
              <a:t>Entregar cuentas a los padres de familia , respecto al dinero invertido en la escuela y trabajos finales de cada comité escolar.</a:t>
            </a:r>
          </a:p>
        </p:txBody>
      </p:sp>
    </p:spTree>
    <p:extLst>
      <p:ext uri="{BB962C8B-B14F-4D97-AF65-F5344CB8AC3E}">
        <p14:creationId xmlns:p14="http://schemas.microsoft.com/office/powerpoint/2010/main" val="2953525388"/>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107</TotalTime>
  <Words>1096</Words>
  <Application>Microsoft Office PowerPoint</Application>
  <PresentationFormat>Panorámica</PresentationFormat>
  <Paragraphs>72</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Gill Sans MT</vt:lpstr>
      <vt:lpstr>Galería</vt:lpstr>
      <vt:lpstr>Actividad integradora Fase 6: Control. Medir y corregir</vt:lpstr>
      <vt:lpstr>Presentación de PowerPoint</vt:lpstr>
      <vt:lpstr>Tema: La poca participación de los padres de familia en las escuelas a nivel preescolar</vt:lpstr>
      <vt:lpstr>Presentación de PowerPoint</vt:lpstr>
      <vt:lpstr>Presentación de PowerPoint</vt:lpstr>
      <vt:lpstr>Presentación de PowerPoint</vt:lpstr>
      <vt:lpstr>Presentación de PowerPoint</vt:lpstr>
      <vt:lpstr> Enlista, al menos, 10 estándares que posibiliten el seguimiento del desarrollo de tu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integradora Fase 6: Control. Medir y corregir</dc:title>
  <dc:creator>Verónica Bernardo</dc:creator>
  <cp:lastModifiedBy>Verónica Bernardo</cp:lastModifiedBy>
  <cp:revision>20</cp:revision>
  <dcterms:created xsi:type="dcterms:W3CDTF">2019-04-28T04:54:09Z</dcterms:created>
  <dcterms:modified xsi:type="dcterms:W3CDTF">2019-04-28T06:42:09Z</dcterms:modified>
</cp:coreProperties>
</file>