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B051F-2617-4D91-B12B-ECC8749124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5BD718B-C8E3-420A-8F37-1D25F3849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01FCE33-9061-47CE-AC9A-C858E83537EA}"/>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5" name="Marcador de pie de página 4">
            <a:extLst>
              <a:ext uri="{FF2B5EF4-FFF2-40B4-BE49-F238E27FC236}">
                <a16:creationId xmlns:a16="http://schemas.microsoft.com/office/drawing/2014/main" id="{DFDECC01-AC62-44B1-B0E8-47618AF44EF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B7666C9-6B53-4A2E-85C4-3812092B010B}"/>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246622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7AC51-7FAF-4123-9933-9CACF65F6EC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9D33901-60F5-4A09-8F9D-AB3D1254AD0B}"/>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0C8FD13-3832-4E42-AE0C-95919BDBE4C3}"/>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5" name="Marcador de pie de página 4">
            <a:extLst>
              <a:ext uri="{FF2B5EF4-FFF2-40B4-BE49-F238E27FC236}">
                <a16:creationId xmlns:a16="http://schemas.microsoft.com/office/drawing/2014/main" id="{98BE88CA-87DB-4E6D-BADF-EFDFF59E2D1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EBC1F9B-CE6E-4AAD-B8DE-E7A6EB42A862}"/>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371988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A1C8B8-A55D-4749-9527-3C5D9BBEF0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6670AA3-4025-49BD-974F-92C9F4D234E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9563729-14AB-43A5-B26F-EE230E7E3F76}"/>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5" name="Marcador de pie de página 4">
            <a:extLst>
              <a:ext uri="{FF2B5EF4-FFF2-40B4-BE49-F238E27FC236}">
                <a16:creationId xmlns:a16="http://schemas.microsoft.com/office/drawing/2014/main" id="{B583266F-9CB4-4A37-A544-BDA56585DDE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0D131D5-B16A-43FF-B0BC-02669B1F9E88}"/>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406942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1E8AD-BFF7-4E57-A433-B14E1F65C0D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43EC086-0122-4FF8-802F-32B830B6806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0EF5933-BB54-4759-8C59-7AEC06424F45}"/>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5" name="Marcador de pie de página 4">
            <a:extLst>
              <a:ext uri="{FF2B5EF4-FFF2-40B4-BE49-F238E27FC236}">
                <a16:creationId xmlns:a16="http://schemas.microsoft.com/office/drawing/2014/main" id="{A0D95DDA-7B54-4F89-AA53-C5B64634874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4AA369A-2328-415D-AB74-8991480242A7}"/>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1019170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3E183E-A7C3-435B-8815-2E2384B601F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AE38A1B-E5FA-4FDA-A3DB-ADF5CC19E0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CB7A68C-EE93-48E0-B754-8D84797D6CA7}"/>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5" name="Marcador de pie de página 4">
            <a:extLst>
              <a:ext uri="{FF2B5EF4-FFF2-40B4-BE49-F238E27FC236}">
                <a16:creationId xmlns:a16="http://schemas.microsoft.com/office/drawing/2014/main" id="{592C50B7-D845-4CD9-BB1A-967302272FB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ED3093B-1D48-435D-9126-1C63B6EBE2AA}"/>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255998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2BBBF7-713D-4333-8261-9112A1156B0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17C4F7C-162C-4FA7-9DDC-C425E65BCEA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0105176-10EB-446A-B8CA-384C6815AE5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18B1653-07C4-4E44-B6F1-79778009977B}"/>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6" name="Marcador de pie de página 5">
            <a:extLst>
              <a:ext uri="{FF2B5EF4-FFF2-40B4-BE49-F238E27FC236}">
                <a16:creationId xmlns:a16="http://schemas.microsoft.com/office/drawing/2014/main" id="{0E99D9BB-9CD7-4A5D-8EFD-AE08D18223F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C5EC6BB-EA18-4C55-97F4-07F407BBF2E2}"/>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26034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AE4A1F-57B4-4D4B-B6CA-AF65838A78B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2EB984F-F42F-45CB-8464-7AD7E9DD4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F5982740-CD7B-441D-8F46-90B0416BAB3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CED45E4-9545-4B3F-9CE2-E45A00EE3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4D4517F-366D-4706-8417-7B21A359BFC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EECA1D8D-A5B4-4B18-8217-7B0258E6566F}"/>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8" name="Marcador de pie de página 7">
            <a:extLst>
              <a:ext uri="{FF2B5EF4-FFF2-40B4-BE49-F238E27FC236}">
                <a16:creationId xmlns:a16="http://schemas.microsoft.com/office/drawing/2014/main" id="{5020D6BA-EB33-4610-A3BE-9FD95745ADC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72C2899-374F-4C40-8966-6509786A4601}"/>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250077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12D47-DE85-437B-9421-A2F60D750D4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9DF6C02-3A72-41DA-B2DD-DF357A5BF10A}"/>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4" name="Marcador de pie de página 3">
            <a:extLst>
              <a:ext uri="{FF2B5EF4-FFF2-40B4-BE49-F238E27FC236}">
                <a16:creationId xmlns:a16="http://schemas.microsoft.com/office/drawing/2014/main" id="{6797F481-42B1-40D5-8791-4E4BE5C568E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E7CA265-11EB-4D9C-9F63-D6AB6472F846}"/>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413777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4E8EEE9-B9D7-4D65-BE70-580AAB17D1E0}"/>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3" name="Marcador de pie de página 2">
            <a:extLst>
              <a:ext uri="{FF2B5EF4-FFF2-40B4-BE49-F238E27FC236}">
                <a16:creationId xmlns:a16="http://schemas.microsoft.com/office/drawing/2014/main" id="{9CC63A98-5579-4291-90C3-5B85CB437FD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835B06F-9369-42B6-B6BF-132B10E21EEE}"/>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27841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03A2F-B4ED-4477-9242-0DC120525F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97569EB-8BBE-4E10-A3A4-EE39BC371F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7D1F9FE4-CF65-4A0E-ABCA-89583601BD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729B506-70B3-48C9-B6B9-D8EB1647DEDE}"/>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6" name="Marcador de pie de página 5">
            <a:extLst>
              <a:ext uri="{FF2B5EF4-FFF2-40B4-BE49-F238E27FC236}">
                <a16:creationId xmlns:a16="http://schemas.microsoft.com/office/drawing/2014/main" id="{76DEDA4C-A238-4C04-B922-A6E5BBDD50F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DFD5C2B-025A-4834-B908-BEF8E992C076}"/>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284087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4D440-D84B-414A-9E3B-48A646E732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00F1DF9-C257-498D-82E7-56BCE9B5D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9314D28-AE5F-4773-A5A4-4936EC250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16AAE31-BDC0-4CFB-8ACD-714F805B41DF}"/>
              </a:ext>
            </a:extLst>
          </p:cNvPr>
          <p:cNvSpPr>
            <a:spLocks noGrp="1"/>
          </p:cNvSpPr>
          <p:nvPr>
            <p:ph type="dt" sz="half" idx="10"/>
          </p:nvPr>
        </p:nvSpPr>
        <p:spPr/>
        <p:txBody>
          <a:bodyPr/>
          <a:lstStyle/>
          <a:p>
            <a:fld id="{CAB38BBF-5A70-49E5-A3DE-2AA25F2FDA63}" type="datetimeFigureOut">
              <a:rPr lang="es-MX" smtClean="0"/>
              <a:t>03/03/2019</a:t>
            </a:fld>
            <a:endParaRPr lang="es-MX"/>
          </a:p>
        </p:txBody>
      </p:sp>
      <p:sp>
        <p:nvSpPr>
          <p:cNvPr id="6" name="Marcador de pie de página 5">
            <a:extLst>
              <a:ext uri="{FF2B5EF4-FFF2-40B4-BE49-F238E27FC236}">
                <a16:creationId xmlns:a16="http://schemas.microsoft.com/office/drawing/2014/main" id="{5CE8FE10-7026-4AD7-9C75-053D3A50C37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F5F4E30-C7C2-4E38-9E2A-FE3841DF9C4C}"/>
              </a:ext>
            </a:extLst>
          </p:cNvPr>
          <p:cNvSpPr>
            <a:spLocks noGrp="1"/>
          </p:cNvSpPr>
          <p:nvPr>
            <p:ph type="sldNum" sz="quarter" idx="12"/>
          </p:nvPr>
        </p:nvSpPr>
        <p:spPr/>
        <p:txBody>
          <a:bodyPr/>
          <a:lstStyle/>
          <a:p>
            <a:fld id="{E5152B31-59FF-4D37-A013-BD466C5DF7BD}" type="slidenum">
              <a:rPr lang="es-MX" smtClean="0"/>
              <a:t>‹Nº›</a:t>
            </a:fld>
            <a:endParaRPr lang="es-MX"/>
          </a:p>
        </p:txBody>
      </p:sp>
    </p:spTree>
    <p:extLst>
      <p:ext uri="{BB962C8B-B14F-4D97-AF65-F5344CB8AC3E}">
        <p14:creationId xmlns:p14="http://schemas.microsoft.com/office/powerpoint/2010/main" val="215111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030E01-CFBD-4931-8F48-5F88C8F8A0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F0AE7DD-682D-47E2-B10E-01AFBC473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A72878C-8857-44CC-B0A2-8AB16392F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38BBF-5A70-49E5-A3DE-2AA25F2FDA63}" type="datetimeFigureOut">
              <a:rPr lang="es-MX" smtClean="0"/>
              <a:t>03/03/2019</a:t>
            </a:fld>
            <a:endParaRPr lang="es-MX"/>
          </a:p>
        </p:txBody>
      </p:sp>
      <p:sp>
        <p:nvSpPr>
          <p:cNvPr id="5" name="Marcador de pie de página 4">
            <a:extLst>
              <a:ext uri="{FF2B5EF4-FFF2-40B4-BE49-F238E27FC236}">
                <a16:creationId xmlns:a16="http://schemas.microsoft.com/office/drawing/2014/main" id="{C50E33A9-3CDA-4ED5-8520-150FC2061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279728A-8688-456A-9A73-D074414B0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52B31-59FF-4D37-A013-BD466C5DF7BD}" type="slidenum">
              <a:rPr lang="es-MX" smtClean="0"/>
              <a:t>‹Nº›</a:t>
            </a:fld>
            <a:endParaRPr lang="es-MX"/>
          </a:p>
        </p:txBody>
      </p:sp>
    </p:spTree>
    <p:extLst>
      <p:ext uri="{BB962C8B-B14F-4D97-AF65-F5344CB8AC3E}">
        <p14:creationId xmlns:p14="http://schemas.microsoft.com/office/powerpoint/2010/main" val="2806335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DDFD23-64D9-4ED1-BEFE-9B0BA429285D}"/>
              </a:ext>
            </a:extLst>
          </p:cNvPr>
          <p:cNvSpPr>
            <a:spLocks noGrp="1"/>
          </p:cNvSpPr>
          <p:nvPr>
            <p:ph type="ctrTitle"/>
          </p:nvPr>
        </p:nvSpPr>
        <p:spPr>
          <a:xfrm>
            <a:off x="1683026" y="358568"/>
            <a:ext cx="8653670" cy="622093"/>
          </a:xfrm>
        </p:spPr>
        <p:txBody>
          <a:bodyPr>
            <a:normAutofit/>
          </a:bodyPr>
          <a:lstStyle/>
          <a:p>
            <a:r>
              <a:rPr lang="es-MX" sz="3600" b="1" dirty="0"/>
              <a:t>Actividad integradora</a:t>
            </a:r>
          </a:p>
        </p:txBody>
      </p:sp>
      <p:sp>
        <p:nvSpPr>
          <p:cNvPr id="3" name="Subtítulo 2">
            <a:extLst>
              <a:ext uri="{FF2B5EF4-FFF2-40B4-BE49-F238E27FC236}">
                <a16:creationId xmlns:a16="http://schemas.microsoft.com/office/drawing/2014/main" id="{46EE31CD-A9A6-41AD-BFA6-9F8CE9F927D3}"/>
              </a:ext>
            </a:extLst>
          </p:cNvPr>
          <p:cNvSpPr>
            <a:spLocks noGrp="1"/>
          </p:cNvSpPr>
          <p:nvPr>
            <p:ph type="subTitle" idx="1"/>
          </p:nvPr>
        </p:nvSpPr>
        <p:spPr>
          <a:xfrm>
            <a:off x="251791" y="980661"/>
            <a:ext cx="11701670" cy="5764696"/>
          </a:xfrm>
        </p:spPr>
        <p:txBody>
          <a:bodyPr/>
          <a:lstStyle/>
          <a:p>
            <a:pPr algn="l"/>
            <a:r>
              <a:rPr lang="es-MX" dirty="0"/>
              <a:t>Fase 2: Diagnóstico. Causas y consecuencias</a:t>
            </a:r>
          </a:p>
          <a:p>
            <a:pPr algn="l"/>
            <a:r>
              <a:rPr lang="es-MX" dirty="0"/>
              <a:t>MODULO 22</a:t>
            </a:r>
          </a:p>
          <a:p>
            <a:pPr algn="l"/>
            <a:r>
              <a:rPr lang="es-MX" dirty="0"/>
              <a:t>SEMANA 1</a:t>
            </a:r>
          </a:p>
          <a:p>
            <a:pPr algn="l"/>
            <a:r>
              <a:rPr lang="es-MX" dirty="0"/>
              <a:t>FACILITADORA: BLANCA ESTELA AVALOS BALCAZAR</a:t>
            </a:r>
          </a:p>
          <a:p>
            <a:pPr algn="l"/>
            <a:r>
              <a:rPr lang="es-MX" dirty="0"/>
              <a:t>ALUMNA: VERÓNICA CRUZ BERNARDO</a:t>
            </a:r>
          </a:p>
          <a:p>
            <a:pPr algn="l"/>
            <a:r>
              <a:rPr lang="es-MX" dirty="0"/>
              <a:t>GRUPO:M22C2G10-019                                        </a:t>
            </a:r>
          </a:p>
          <a:p>
            <a:endParaRPr lang="es-MX" dirty="0"/>
          </a:p>
        </p:txBody>
      </p:sp>
      <p:pic>
        <p:nvPicPr>
          <p:cNvPr id="4" name="Imagen 3">
            <a:extLst>
              <a:ext uri="{FF2B5EF4-FFF2-40B4-BE49-F238E27FC236}">
                <a16:creationId xmlns:a16="http://schemas.microsoft.com/office/drawing/2014/main" id="{CFA053F1-E175-46E1-9E8C-F37BA8955027}"/>
              </a:ext>
            </a:extLst>
          </p:cNvPr>
          <p:cNvPicPr>
            <a:picLocks noChangeAspect="1"/>
          </p:cNvPicPr>
          <p:nvPr/>
        </p:nvPicPr>
        <p:blipFill>
          <a:blip r:embed="rId2"/>
          <a:stretch>
            <a:fillRect/>
          </a:stretch>
        </p:blipFill>
        <p:spPr>
          <a:xfrm>
            <a:off x="6460434" y="2744578"/>
            <a:ext cx="5327375" cy="4000779"/>
          </a:xfrm>
          <a:prstGeom prst="rect">
            <a:avLst/>
          </a:prstGeom>
        </p:spPr>
      </p:pic>
    </p:spTree>
    <p:extLst>
      <p:ext uri="{BB962C8B-B14F-4D97-AF65-F5344CB8AC3E}">
        <p14:creationId xmlns:p14="http://schemas.microsoft.com/office/powerpoint/2010/main" val="327483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5B5FBB-24F4-4BE2-935A-927AE1E266B7}"/>
              </a:ext>
            </a:extLst>
          </p:cNvPr>
          <p:cNvSpPr>
            <a:spLocks noGrp="1"/>
          </p:cNvSpPr>
          <p:nvPr>
            <p:ph type="title"/>
          </p:nvPr>
        </p:nvSpPr>
        <p:spPr>
          <a:xfrm>
            <a:off x="838200" y="273878"/>
            <a:ext cx="10240618" cy="441739"/>
          </a:xfrm>
        </p:spPr>
        <p:txBody>
          <a:bodyPr>
            <a:normAutofit fontScale="90000"/>
          </a:bodyPr>
          <a:lstStyle/>
          <a:p>
            <a:pPr algn="ctr"/>
            <a:r>
              <a:rPr lang="es-MX" sz="3600" dirty="0"/>
              <a:t>Lluvia de ideas</a:t>
            </a:r>
          </a:p>
        </p:txBody>
      </p:sp>
      <p:sp>
        <p:nvSpPr>
          <p:cNvPr id="3" name="Marcador de contenido 2">
            <a:extLst>
              <a:ext uri="{FF2B5EF4-FFF2-40B4-BE49-F238E27FC236}">
                <a16:creationId xmlns:a16="http://schemas.microsoft.com/office/drawing/2014/main" id="{4AE804FA-243B-4472-B454-31E907EEDDB7}"/>
              </a:ext>
            </a:extLst>
          </p:cNvPr>
          <p:cNvSpPr>
            <a:spLocks noGrp="1"/>
          </p:cNvSpPr>
          <p:nvPr>
            <p:ph idx="1"/>
          </p:nvPr>
        </p:nvSpPr>
        <p:spPr>
          <a:xfrm>
            <a:off x="675861" y="715618"/>
            <a:ext cx="11025809" cy="5868504"/>
          </a:xfrm>
        </p:spPr>
        <p:txBody>
          <a:bodyPr>
            <a:normAutofit/>
          </a:bodyPr>
          <a:lstStyle/>
          <a:p>
            <a:r>
              <a:rPr lang="es-MX" sz="1600" b="1" dirty="0"/>
              <a:t>Escribe un listado de 5 situaciones que requieran ser resueltas y estén relacionadas con el problema de tu proyecto (problema, necesidad u oportunidad de mejora de algo que ya existe). No te detengas en el análisis, sé espontáneo y escríbelas como se te vayan ocurriendo. Para ello te sugerimos utilizar alguna herramienta tecnológica, por ejemplo: hoja de procesador de textos, block de notas, notas rápidas, aplicación de notas para teléfonos inteligentes, etc.</a:t>
            </a:r>
          </a:p>
          <a:p>
            <a:pPr marL="0" indent="0">
              <a:buNone/>
            </a:pPr>
            <a:r>
              <a:rPr lang="es-MX" sz="1800" dirty="0"/>
              <a:t>1.-Seguridad de la escuela</a:t>
            </a:r>
          </a:p>
          <a:p>
            <a:pPr marL="0" indent="0">
              <a:buNone/>
            </a:pPr>
            <a:r>
              <a:rPr lang="es-MX" sz="1800" dirty="0"/>
              <a:t>2.-Mejoramiento de fachada y salones de la escuela</a:t>
            </a:r>
          </a:p>
          <a:p>
            <a:pPr marL="0" indent="0">
              <a:buNone/>
            </a:pPr>
            <a:r>
              <a:rPr lang="es-MX" sz="1800" dirty="0"/>
              <a:t>3.-Ayuda en actividades físicas y culturales de la escuela</a:t>
            </a:r>
          </a:p>
          <a:p>
            <a:pPr marL="0" indent="0">
              <a:buNone/>
            </a:pPr>
            <a:r>
              <a:rPr lang="es-MX" sz="1800" dirty="0"/>
              <a:t>4.-Mejoramiento en técnicas de enseñanza</a:t>
            </a:r>
          </a:p>
          <a:p>
            <a:pPr marL="0" indent="0">
              <a:buNone/>
            </a:pPr>
            <a:r>
              <a:rPr lang="es-MX" sz="1800" dirty="0"/>
              <a:t>5.-Toma de decisiones de la escuela</a:t>
            </a:r>
          </a:p>
          <a:p>
            <a:pPr marL="0" indent="0">
              <a:buNone/>
            </a:pPr>
            <a:endParaRPr lang="es-MX" sz="1800" dirty="0"/>
          </a:p>
          <a:p>
            <a:pPr marL="0" indent="0">
              <a:buNone/>
            </a:pPr>
            <a:r>
              <a:rPr lang="es-MX" sz="1800" dirty="0"/>
              <a:t>Estas y mas situaciones  son problemas que dentro de la escuela afectan a la misma y a la educación de nuestros hijos ya que por eso las escuelas publicas no son consideradas de un buen nivel académico y un buen ambiente social para los niños.</a:t>
            </a:r>
          </a:p>
          <a:p>
            <a:pPr marL="0" indent="0">
              <a:buNone/>
            </a:pPr>
            <a:r>
              <a:rPr lang="es-MX" sz="1800" dirty="0"/>
              <a:t>No consideramos la mayoría de los padres que no siempre es necesario pagar una escuela privada para darle una buena educación a nuestros hijos , vasta con integrarse más a las actividades grupales de las escuelas para generar nuevas ideas y actividades y mejorar hábitos positivos.</a:t>
            </a:r>
            <a:endParaRPr lang="es-MX" sz="2400" dirty="0"/>
          </a:p>
          <a:p>
            <a:pPr marL="0" indent="0" algn="ctr">
              <a:buNone/>
            </a:pPr>
            <a:endParaRPr lang="es-MX" sz="2400" dirty="0"/>
          </a:p>
          <a:p>
            <a:pPr marL="0" indent="0">
              <a:buNone/>
            </a:pPr>
            <a:endParaRPr lang="es-MX" sz="1800" dirty="0"/>
          </a:p>
        </p:txBody>
      </p:sp>
    </p:spTree>
    <p:extLst>
      <p:ext uri="{BB962C8B-B14F-4D97-AF65-F5344CB8AC3E}">
        <p14:creationId xmlns:p14="http://schemas.microsoft.com/office/powerpoint/2010/main" val="389439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BA4754-8DF3-4E77-9B56-25E5074D6234}"/>
              </a:ext>
            </a:extLst>
          </p:cNvPr>
          <p:cNvSpPr>
            <a:spLocks noGrp="1"/>
          </p:cNvSpPr>
          <p:nvPr>
            <p:ph idx="1"/>
          </p:nvPr>
        </p:nvSpPr>
        <p:spPr>
          <a:xfrm>
            <a:off x="278295" y="159026"/>
            <a:ext cx="11688417" cy="6520070"/>
          </a:xfrm>
        </p:spPr>
        <p:txBody>
          <a:bodyPr/>
          <a:lstStyle/>
          <a:p>
            <a:pPr marL="0" indent="0">
              <a:buNone/>
            </a:pPr>
            <a:r>
              <a:rPr lang="es-MX" dirty="0"/>
              <a:t>           </a:t>
            </a:r>
          </a:p>
          <a:p>
            <a:pPr marL="0" indent="0">
              <a:buNone/>
            </a:pPr>
            <a:endParaRPr lang="es-MX" dirty="0"/>
          </a:p>
          <a:p>
            <a:pPr marL="0" indent="0">
              <a:buNone/>
            </a:pPr>
            <a:endParaRPr lang="es-MX" dirty="0"/>
          </a:p>
          <a:p>
            <a:pPr marL="0" indent="0" algn="ctr">
              <a:buNone/>
            </a:pPr>
            <a:r>
              <a:rPr lang="es-MX" sz="1800" b="1" dirty="0"/>
              <a:t>        Identifica 3 causas que están relacionadas directamente con el “Problema central”     </a:t>
            </a:r>
          </a:p>
          <a:p>
            <a:pPr marL="0" indent="0">
              <a:buNone/>
            </a:pPr>
            <a:r>
              <a:rPr lang="es-MX" sz="1800" dirty="0"/>
              <a:t>  1.-POCO INTERES DE LOS PADRES DE FASMILIA.</a:t>
            </a:r>
          </a:p>
          <a:p>
            <a:pPr marL="0" indent="0">
              <a:buNone/>
            </a:pPr>
            <a:r>
              <a:rPr lang="es-MX" sz="1800" dirty="0"/>
              <a:t>  2.- FALTA DE TIEMPO DE ALGUNOS DE LOS PADRES PARA APOYAR EN LAS ACTIVIDADES ESCOLARES POR QUE TRABAJAN .</a:t>
            </a:r>
          </a:p>
          <a:p>
            <a:pPr marL="0" indent="0">
              <a:buNone/>
            </a:pPr>
            <a:r>
              <a:rPr lang="es-MX" sz="1800" dirty="0"/>
              <a:t>  3.-</a:t>
            </a:r>
            <a:r>
              <a:rPr lang="es-MX" sz="1800" b="1" dirty="0"/>
              <a:t> </a:t>
            </a:r>
            <a:r>
              <a:rPr lang="es-MX" sz="1800" dirty="0"/>
              <a:t>PERSEVARANCIA Y POCA INFPORMACIÓN DE LAS MAESTRAS HACIA CON LOS PADRES PARA RECALCAR LA IMPORTANCIA DE LAS ACTIVIDADES ESCOLARES.</a:t>
            </a:r>
            <a:r>
              <a:rPr lang="es-MX" sz="1800" b="1" dirty="0"/>
              <a:t>    </a:t>
            </a:r>
          </a:p>
          <a:p>
            <a:pPr marL="0" indent="0" algn="ctr">
              <a:buNone/>
            </a:pPr>
            <a:r>
              <a:rPr lang="es-MX" sz="1800" b="1" dirty="0"/>
              <a:t>  ¿Por qué sucede? </a:t>
            </a:r>
          </a:p>
          <a:p>
            <a:pPr marL="0" indent="0">
              <a:buNone/>
            </a:pPr>
            <a:r>
              <a:rPr lang="es-MX" sz="1800" dirty="0"/>
              <a:t>Esto sucede por que desde hace muchos años no se cambia el método de educación e integración de los padres hacia la escuela y los hijos , si  hay personas que tengan la iniciativa nadie mas lo hace y los pocos padres que se animan a iniciar en alguna actividad al ver la actitud de apatía por parte de los demás terminan por desmotivarse ya que en ocasiones solo llega a haber un papá por comité o muchas veces  ninguno </a:t>
            </a:r>
          </a:p>
          <a:p>
            <a:pPr marL="0" indent="0" algn="ctr">
              <a:buNone/>
            </a:pPr>
            <a:r>
              <a:rPr lang="es-MX" sz="1800" b="1" dirty="0"/>
              <a:t>¿Qué provoca ese “problema central”? Reflexiona y menciona la relación entre las causa.</a:t>
            </a:r>
          </a:p>
          <a:p>
            <a:pPr marL="0" indent="0">
              <a:buNone/>
            </a:pPr>
            <a:r>
              <a:rPr lang="es-MX" sz="1800" dirty="0"/>
              <a:t>Que la escuela no tenga buena imagen hacia la sociedad, que los niños crezcan con la misma educación monótona con la que crecieron la mayoría de los padres y no  tengan mentalidad a aspirar a mejor calidad de vida .</a:t>
            </a:r>
          </a:p>
          <a:p>
            <a:pPr marL="0" indent="0" algn="ctr">
              <a:buNone/>
            </a:pPr>
            <a:endParaRPr lang="es-MX" sz="1800" b="1" dirty="0"/>
          </a:p>
          <a:p>
            <a:pPr marL="0" indent="0" algn="ctr">
              <a:buNone/>
            </a:pPr>
            <a:r>
              <a:rPr lang="es-MX" sz="1800" b="1" dirty="0"/>
              <a:t>                        </a:t>
            </a:r>
          </a:p>
        </p:txBody>
      </p:sp>
      <p:sp>
        <p:nvSpPr>
          <p:cNvPr id="4" name="Flecha: a la derecha 3">
            <a:extLst>
              <a:ext uri="{FF2B5EF4-FFF2-40B4-BE49-F238E27FC236}">
                <a16:creationId xmlns:a16="http://schemas.microsoft.com/office/drawing/2014/main" id="{729E6F79-A94F-474F-A6CB-890D0A7DE433}"/>
              </a:ext>
            </a:extLst>
          </p:cNvPr>
          <p:cNvSpPr/>
          <p:nvPr/>
        </p:nvSpPr>
        <p:spPr>
          <a:xfrm>
            <a:off x="516834" y="159026"/>
            <a:ext cx="4717775" cy="12987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PROBLEMA CENTRAL</a:t>
            </a:r>
          </a:p>
        </p:txBody>
      </p:sp>
      <p:sp>
        <p:nvSpPr>
          <p:cNvPr id="5" name="Rectángulo: esquinas redondeadas 4">
            <a:extLst>
              <a:ext uri="{FF2B5EF4-FFF2-40B4-BE49-F238E27FC236}">
                <a16:creationId xmlns:a16="http://schemas.microsoft.com/office/drawing/2014/main" id="{870806DA-D762-43E6-9585-9E2BE59777AD}"/>
              </a:ext>
            </a:extLst>
          </p:cNvPr>
          <p:cNvSpPr/>
          <p:nvPr/>
        </p:nvSpPr>
        <p:spPr>
          <a:xfrm>
            <a:off x="5453268" y="284921"/>
            <a:ext cx="6294784" cy="10469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POCO APOYO DE PADRES DE FAMILIA EN LAS ACTIVIDADES ESCOLARES DE SUS HIJOS.</a:t>
            </a:r>
          </a:p>
        </p:txBody>
      </p:sp>
    </p:spTree>
    <p:extLst>
      <p:ext uri="{BB962C8B-B14F-4D97-AF65-F5344CB8AC3E}">
        <p14:creationId xmlns:p14="http://schemas.microsoft.com/office/powerpoint/2010/main" val="281310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04E32A-E306-4895-8AB9-EC8FE6E187BF}"/>
              </a:ext>
            </a:extLst>
          </p:cNvPr>
          <p:cNvSpPr>
            <a:spLocks noGrp="1"/>
          </p:cNvSpPr>
          <p:nvPr>
            <p:ph idx="1"/>
          </p:nvPr>
        </p:nvSpPr>
        <p:spPr>
          <a:xfrm>
            <a:off x="266700" y="228600"/>
            <a:ext cx="11684000" cy="6426200"/>
          </a:xfrm>
        </p:spPr>
        <p:txBody>
          <a:bodyPr>
            <a:normAutofit/>
          </a:bodyPr>
          <a:lstStyle/>
          <a:p>
            <a:pPr marL="0" indent="0">
              <a:buNone/>
            </a:pPr>
            <a:endParaRPr lang="es-MX" sz="2000" b="1" dirty="0"/>
          </a:p>
          <a:p>
            <a:pPr marL="0" indent="0" algn="ctr">
              <a:buNone/>
            </a:pPr>
            <a:r>
              <a:rPr lang="es-MX" sz="2000" b="1" dirty="0"/>
              <a:t>Ejemplo de efectos del “Problema central</a:t>
            </a:r>
          </a:p>
          <a:p>
            <a:pPr marL="0" indent="0">
              <a:buNone/>
            </a:pPr>
            <a:endParaRPr lang="es-MX" sz="2000" b="1" dirty="0"/>
          </a:p>
          <a:p>
            <a:pPr marL="0" indent="0">
              <a:buNone/>
            </a:pPr>
            <a:r>
              <a:rPr lang="es-MX" sz="1800" b="1" dirty="0"/>
              <a:t>Identifica 3 consecuencias, es decir, los efectos negativos que estén relacionados directamente con el “problema central”. Éstos justifican la intervención que harás a partir de tu proyecto, elimina todo lo que consideres que está fuera del alcance de tu proyecto, posteriormente reflexiona cuál es la relación que existe entre los efectos negativos identificados.</a:t>
            </a:r>
          </a:p>
          <a:p>
            <a:pPr marL="0" indent="0">
              <a:buNone/>
            </a:pPr>
            <a:endParaRPr lang="es-MX" sz="1800" b="1" dirty="0"/>
          </a:p>
          <a:p>
            <a:pPr marL="0" indent="0">
              <a:buNone/>
            </a:pPr>
            <a:endParaRPr lang="es-MX" sz="1800" b="1" dirty="0"/>
          </a:p>
          <a:p>
            <a:pPr marL="0" indent="0">
              <a:buNone/>
            </a:pPr>
            <a:r>
              <a:rPr lang="es-MX" sz="1800" dirty="0"/>
              <a:t>1.- Si no hay un comité de seguridad en la escuela integrado por padres de familia la hora de entrada y salida de los niños no es segura , si no se acordona un área de seguridad en estos dos horarios los carros pasan constante mente y sin consideración muchas de la velocidad.</a:t>
            </a:r>
          </a:p>
          <a:p>
            <a:pPr marL="0" indent="0">
              <a:buNone/>
            </a:pPr>
            <a:r>
              <a:rPr lang="es-MX" sz="1800" dirty="0"/>
              <a:t>2.- Si no hay un comité de infraestructura las instalaciones como salones , baños, patio de juegos , biblioteca , arenero no se mantendrán en buenas condiciones y aptas para los niños.</a:t>
            </a:r>
          </a:p>
          <a:p>
            <a:pPr marL="0" indent="0">
              <a:buNone/>
            </a:pPr>
            <a:r>
              <a:rPr lang="es-MX" sz="1800" dirty="0"/>
              <a:t>3.- si no participamos en actividades con nuestros hijos como exposiciones, espacios de lectura nuestros hijos no nos ven presentes y participativos , solo piensan que vamos a dejarlos a la escuela y recogerlos , sin ningún interés de saber que aprenden y que se puede mejorar para ellos.</a:t>
            </a:r>
          </a:p>
          <a:p>
            <a:pPr marL="0" indent="0">
              <a:buNone/>
            </a:pPr>
            <a:r>
              <a:rPr lang="es-MX" sz="1800" dirty="0"/>
              <a:t> </a:t>
            </a:r>
          </a:p>
        </p:txBody>
      </p:sp>
    </p:spTree>
    <p:extLst>
      <p:ext uri="{BB962C8B-B14F-4D97-AF65-F5344CB8AC3E}">
        <p14:creationId xmlns:p14="http://schemas.microsoft.com/office/powerpoint/2010/main" val="16738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6D83AFBE-DAAA-4ACE-88FC-C3D899F44FB8}"/>
              </a:ext>
            </a:extLst>
          </p:cNvPr>
          <p:cNvPicPr>
            <a:picLocks noGrp="1" noChangeAspect="1"/>
          </p:cNvPicPr>
          <p:nvPr>
            <p:ph idx="1"/>
          </p:nvPr>
        </p:nvPicPr>
        <p:blipFill>
          <a:blip r:embed="rId2"/>
          <a:stretch>
            <a:fillRect/>
          </a:stretch>
        </p:blipFill>
        <p:spPr>
          <a:xfrm>
            <a:off x="203200" y="206375"/>
            <a:ext cx="6319010" cy="6445250"/>
          </a:xfrm>
          <a:prstGeom prst="rect">
            <a:avLst/>
          </a:prstGeom>
        </p:spPr>
      </p:pic>
      <p:sp>
        <p:nvSpPr>
          <p:cNvPr id="8" name="Rectángulo: esquinas redondeadas 7">
            <a:extLst>
              <a:ext uri="{FF2B5EF4-FFF2-40B4-BE49-F238E27FC236}">
                <a16:creationId xmlns:a16="http://schemas.microsoft.com/office/drawing/2014/main" id="{32938EE2-F500-4BBB-ABF0-D508BB925149}"/>
              </a:ext>
            </a:extLst>
          </p:cNvPr>
          <p:cNvSpPr/>
          <p:nvPr/>
        </p:nvSpPr>
        <p:spPr>
          <a:xfrm>
            <a:off x="7162800" y="424657"/>
            <a:ext cx="4584700" cy="1549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rPr>
              <a:t>EFECTOS:</a:t>
            </a:r>
          </a:p>
          <a:p>
            <a:endParaRPr lang="es-MX" dirty="0">
              <a:solidFill>
                <a:schemeClr val="bg1"/>
              </a:solidFill>
            </a:endParaRPr>
          </a:p>
          <a:p>
            <a:r>
              <a:rPr lang="es-MX" dirty="0">
                <a:solidFill>
                  <a:schemeClr val="bg1"/>
                </a:solidFill>
              </a:rPr>
              <a:t>1.-BAJA NIVEL ACADEMICO</a:t>
            </a:r>
          </a:p>
          <a:p>
            <a:r>
              <a:rPr lang="es-MX" dirty="0">
                <a:solidFill>
                  <a:schemeClr val="bg1"/>
                </a:solidFill>
              </a:rPr>
              <a:t>2.-INSTALACIONES INSEGURAS </a:t>
            </a:r>
          </a:p>
          <a:p>
            <a:r>
              <a:rPr lang="es-MX" dirty="0">
                <a:solidFill>
                  <a:schemeClr val="bg1"/>
                </a:solidFill>
              </a:rPr>
              <a:t>3.-MALAS DECICIONES DE LA ESCUELA POR FALTA DE COMUNICACIÓN Y TIEMPO</a:t>
            </a:r>
          </a:p>
        </p:txBody>
      </p:sp>
      <p:sp>
        <p:nvSpPr>
          <p:cNvPr id="15" name="Rectángulo: esquinas redondeadas 14">
            <a:extLst>
              <a:ext uri="{FF2B5EF4-FFF2-40B4-BE49-F238E27FC236}">
                <a16:creationId xmlns:a16="http://schemas.microsoft.com/office/drawing/2014/main" id="{DC6EDD34-C0D5-4F11-9083-C744578E65C5}"/>
              </a:ext>
            </a:extLst>
          </p:cNvPr>
          <p:cNvSpPr/>
          <p:nvPr/>
        </p:nvSpPr>
        <p:spPr>
          <a:xfrm>
            <a:off x="7162800" y="2393950"/>
            <a:ext cx="4584700" cy="7493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POCO APOYO DE PADRES DE FAMILIA EN LAS ACTIVIDADES ESCOLARES DE SUS HIJOS.</a:t>
            </a:r>
            <a:endParaRPr lang="es-MX" dirty="0"/>
          </a:p>
        </p:txBody>
      </p:sp>
      <p:sp>
        <p:nvSpPr>
          <p:cNvPr id="18" name="Rectángulo: esquinas redondeadas 17">
            <a:extLst>
              <a:ext uri="{FF2B5EF4-FFF2-40B4-BE49-F238E27FC236}">
                <a16:creationId xmlns:a16="http://schemas.microsoft.com/office/drawing/2014/main" id="{9EAA7E08-7BE1-4A75-BC43-B764C20F6699}"/>
              </a:ext>
            </a:extLst>
          </p:cNvPr>
          <p:cNvSpPr/>
          <p:nvPr/>
        </p:nvSpPr>
        <p:spPr>
          <a:xfrm>
            <a:off x="7162800" y="3516313"/>
            <a:ext cx="4826000" cy="23876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CAUSAS:</a:t>
            </a:r>
          </a:p>
          <a:p>
            <a:r>
              <a:rPr lang="es-MX" dirty="0"/>
              <a:t>1.-LA APATIA DE LOS PADRES DE FAMILIA</a:t>
            </a:r>
          </a:p>
          <a:p>
            <a:r>
              <a:rPr lang="es-MX" dirty="0"/>
              <a:t>2.- LA FALTA DE TIEMPO POR CUESTONES LABORALES</a:t>
            </a:r>
          </a:p>
          <a:p>
            <a:r>
              <a:rPr lang="es-MX" dirty="0"/>
              <a:t>3.- LA FALTA DE INSISTENCIA POR PARTE DE LAS DOCENTES</a:t>
            </a:r>
          </a:p>
          <a:p>
            <a:endParaRPr lang="es-MX" dirty="0"/>
          </a:p>
        </p:txBody>
      </p:sp>
      <p:cxnSp>
        <p:nvCxnSpPr>
          <p:cNvPr id="20" name="Conector recto 19">
            <a:extLst>
              <a:ext uri="{FF2B5EF4-FFF2-40B4-BE49-F238E27FC236}">
                <a16:creationId xmlns:a16="http://schemas.microsoft.com/office/drawing/2014/main" id="{7F0E3D52-FBEB-47CE-9F8A-B3106332E6A3}"/>
              </a:ext>
            </a:extLst>
          </p:cNvPr>
          <p:cNvCxnSpPr/>
          <p:nvPr/>
        </p:nvCxnSpPr>
        <p:spPr>
          <a:xfrm>
            <a:off x="5664200" y="4356100"/>
            <a:ext cx="1498600" cy="673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C343F822-C840-4BC7-BD1B-3EA136D213A4}"/>
              </a:ext>
            </a:extLst>
          </p:cNvPr>
          <p:cNvCxnSpPr/>
          <p:nvPr/>
        </p:nvCxnSpPr>
        <p:spPr>
          <a:xfrm>
            <a:off x="5765800" y="2908300"/>
            <a:ext cx="139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E297F311-0E6F-4526-B8C0-FBCC83258AE9}"/>
              </a:ext>
            </a:extLst>
          </p:cNvPr>
          <p:cNvCxnSpPr>
            <a:endCxn id="8" idx="1"/>
          </p:cNvCxnSpPr>
          <p:nvPr/>
        </p:nvCxnSpPr>
        <p:spPr>
          <a:xfrm flipV="1">
            <a:off x="5664200" y="1199357"/>
            <a:ext cx="1498600" cy="7747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18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96A1B6-D4DD-4F4F-A1D1-09D5C33D4F00}"/>
              </a:ext>
            </a:extLst>
          </p:cNvPr>
          <p:cNvSpPr>
            <a:spLocks noGrp="1"/>
          </p:cNvSpPr>
          <p:nvPr>
            <p:ph idx="1"/>
          </p:nvPr>
        </p:nvSpPr>
        <p:spPr>
          <a:xfrm>
            <a:off x="254000" y="215900"/>
            <a:ext cx="11696700" cy="6388100"/>
          </a:xfrm>
        </p:spPr>
        <p:txBody>
          <a:bodyPr/>
          <a:lstStyle/>
          <a:p>
            <a:pPr marL="0" indent="0">
              <a:buNone/>
            </a:pPr>
            <a:r>
              <a:rPr lang="es-MX" dirty="0"/>
              <a:t>• Posible solución que aportará tu proyecto.</a:t>
            </a:r>
          </a:p>
          <a:p>
            <a:pPr marL="0" indent="0">
              <a:buNone/>
            </a:pPr>
            <a:r>
              <a:rPr lang="es-MX" sz="1800" dirty="0"/>
              <a:t>Mi solución es crear conciencia de la importancia de los padres de familia en las actividades escolares ,atravéz de collage con fotografía de las actividades que los pocos papás que se animan </a:t>
            </a:r>
            <a:r>
              <a:rPr lang="es-MX" sz="1800" dirty="0" err="1"/>
              <a:t>aparticipar</a:t>
            </a:r>
            <a:r>
              <a:rPr lang="es-MX" sz="1800" dirty="0"/>
              <a:t> hacen, hacer encuestas entre los padres de familia que no están integrados a algún comité y de esta manera motivarlos e incorporarlos a alguno de ellos, mejorar la comunicación y el apoyo hacia con las maestras de casa salón.  </a:t>
            </a:r>
          </a:p>
          <a:p>
            <a:pPr marL="0" indent="0">
              <a:buNone/>
            </a:pPr>
            <a:r>
              <a:rPr lang="es-MX" dirty="0"/>
              <a:t>• Objetivo general del proyecto.</a:t>
            </a:r>
          </a:p>
          <a:p>
            <a:pPr marL="0" indent="0">
              <a:buNone/>
            </a:pPr>
            <a:r>
              <a:rPr lang="es-MX" sz="1800" dirty="0"/>
              <a:t>Mi objetivo general es tener una mejor educación para los niños </a:t>
            </a:r>
          </a:p>
          <a:p>
            <a:pPr marL="0" indent="0">
              <a:buNone/>
            </a:pPr>
            <a:endParaRPr lang="es-MX" dirty="0"/>
          </a:p>
          <a:p>
            <a:pPr marL="0" indent="0">
              <a:buNone/>
            </a:pPr>
            <a:r>
              <a:rPr lang="es-MX" dirty="0"/>
              <a:t>• Objetivos específicos del proyecto</a:t>
            </a:r>
          </a:p>
          <a:p>
            <a:pPr marL="0" indent="0">
              <a:buNone/>
            </a:pPr>
            <a:r>
              <a:rPr lang="es-MX" sz="1800" dirty="0"/>
              <a:t>1.- que las escuelas publicas dejen de ser catalogadas de mala calidad en donde solo se educan a niños para ser empleados básicos.</a:t>
            </a:r>
          </a:p>
          <a:p>
            <a:pPr marL="0" indent="0">
              <a:buNone/>
            </a:pPr>
            <a:r>
              <a:rPr lang="es-MX" sz="1800" dirty="0"/>
              <a:t>2.- Transmitir a los padres de familia valores , mismos que transmitirán a sus hijos haciéndolos mejores personas.</a:t>
            </a:r>
          </a:p>
          <a:p>
            <a:pPr marL="0" indent="0">
              <a:buNone/>
            </a:pPr>
            <a:r>
              <a:rPr lang="es-MX" sz="1800" dirty="0"/>
              <a:t>3.- Que nuestra escuela se ejemplo de las demás escuelas que se encuentran en la comunidad y de esta manera transmitir la misma técnica a </a:t>
            </a:r>
            <a:r>
              <a:rPr lang="es-MX" sz="1800"/>
              <a:t>mas padres y niños.  </a:t>
            </a:r>
            <a:endParaRPr lang="es-MX" sz="1800" dirty="0"/>
          </a:p>
        </p:txBody>
      </p:sp>
    </p:spTree>
    <p:extLst>
      <p:ext uri="{BB962C8B-B14F-4D97-AF65-F5344CB8AC3E}">
        <p14:creationId xmlns:p14="http://schemas.microsoft.com/office/powerpoint/2010/main" val="702317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942</Words>
  <Application>Microsoft Office PowerPoint</Application>
  <PresentationFormat>Panorámica</PresentationFormat>
  <Paragraphs>61</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Actividad integradora</vt:lpstr>
      <vt:lpstr>Lluvia de ideas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 integradora</dc:title>
  <dc:creator>Verónica Bernardo</dc:creator>
  <cp:lastModifiedBy>Verónica Bernardo</cp:lastModifiedBy>
  <cp:revision>18</cp:revision>
  <dcterms:created xsi:type="dcterms:W3CDTF">2019-03-04T04:40:52Z</dcterms:created>
  <dcterms:modified xsi:type="dcterms:W3CDTF">2019-03-04T05:45:01Z</dcterms:modified>
</cp:coreProperties>
</file>