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BA1B59-5CBF-4D97-B465-FB1735E9E84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9473A5C-13C1-4B17-8AEB-9CA1AA0604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E20CA433-5A38-4C7D-92AB-2BF742FAEBE2}"/>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5" name="Marcador de pie de página 4">
            <a:extLst>
              <a:ext uri="{FF2B5EF4-FFF2-40B4-BE49-F238E27FC236}">
                <a16:creationId xmlns:a16="http://schemas.microsoft.com/office/drawing/2014/main" id="{5BEA673E-844A-418D-9EE2-E381D557189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244A02E-965C-4100-A5EE-D54C53BC0FBF}"/>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999591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325515-D92E-49B7-9E21-9782CA0B396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30D9598-5C81-4E5B-9E1D-6296B6F2F64D}"/>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5DE3958-9A5B-4965-ADE8-02FDCD80EF80}"/>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5" name="Marcador de pie de página 4">
            <a:extLst>
              <a:ext uri="{FF2B5EF4-FFF2-40B4-BE49-F238E27FC236}">
                <a16:creationId xmlns:a16="http://schemas.microsoft.com/office/drawing/2014/main" id="{6D511B4C-508C-4CAB-981B-12E0F6C5A1F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CD1922C-8486-4829-A76E-AEB079594A89}"/>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893147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FB7F0CA-B4C4-4505-B4BD-EF190A9B6AD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04DC2C2-FFFF-4046-90E6-F36B02F6ECED}"/>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0ABB835-A83D-4842-A3EA-9C60AD6A24F7}"/>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5" name="Marcador de pie de página 4">
            <a:extLst>
              <a:ext uri="{FF2B5EF4-FFF2-40B4-BE49-F238E27FC236}">
                <a16:creationId xmlns:a16="http://schemas.microsoft.com/office/drawing/2014/main" id="{CE3C28D6-C15A-4A85-A722-CE2D9A4759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E3C0572-7ECB-41BB-9C5D-F2EA7BF5A39E}"/>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85967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B0E38A-20DB-415E-B703-F1BA9AB8AFB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2BCB27D-5012-435D-8060-35D52E20A894}"/>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A4B86E6-F99F-404E-9A48-93B896BABB55}"/>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5" name="Marcador de pie de página 4">
            <a:extLst>
              <a:ext uri="{FF2B5EF4-FFF2-40B4-BE49-F238E27FC236}">
                <a16:creationId xmlns:a16="http://schemas.microsoft.com/office/drawing/2014/main" id="{CE2860F9-6B12-4290-8162-8521CD86748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BDC743D-B1EE-46E9-B6FA-59085C49A265}"/>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1090259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E25498-ECFE-4765-AF6E-2B5B5B1924B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12579EE-41EB-424D-B69D-B3F2A90818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9BDB104B-E0BA-4B3F-9D28-1D08679B00E4}"/>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5" name="Marcador de pie de página 4">
            <a:extLst>
              <a:ext uri="{FF2B5EF4-FFF2-40B4-BE49-F238E27FC236}">
                <a16:creationId xmlns:a16="http://schemas.microsoft.com/office/drawing/2014/main" id="{3E69F996-B45C-4CFA-BF14-4A2463B24D1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08B1F31-9AF4-4204-8BD0-792C1F3EAD4E}"/>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84658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3F6F48-E56F-4279-BB7B-305665B6996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8A41496-B465-4708-A862-58702BBCFB2F}"/>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183FD382-5EC7-4637-9556-90873A8366F8}"/>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EAA57B7-92B1-4D23-B6E5-C47155F6F1CA}"/>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6" name="Marcador de pie de página 5">
            <a:extLst>
              <a:ext uri="{FF2B5EF4-FFF2-40B4-BE49-F238E27FC236}">
                <a16:creationId xmlns:a16="http://schemas.microsoft.com/office/drawing/2014/main" id="{0C85023F-64CE-4BA7-87C7-A1834FE07C5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2E30B39-8F85-4C82-80C7-9808BD7B2069}"/>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2313428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FD117B-B21D-4706-9548-F4DF06EF83A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489E0D7-049F-4DDF-9D05-112DE6FA3D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8DC808AE-4D9D-4058-BCF1-4FF7B4AB8A5E}"/>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37B2A39-D2E5-44A7-9128-C4B3B1FFB8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E1D3A793-1707-43BE-B1B5-25064FF7B84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A7529AFD-9B55-4604-9D53-B4C7D3B34473}"/>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8" name="Marcador de pie de página 7">
            <a:extLst>
              <a:ext uri="{FF2B5EF4-FFF2-40B4-BE49-F238E27FC236}">
                <a16:creationId xmlns:a16="http://schemas.microsoft.com/office/drawing/2014/main" id="{C5FD6D64-AA67-4FA2-9B39-1C96959A0D36}"/>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5CC74C1-2482-4114-B0CB-3F8A16803803}"/>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1532949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FA9525-67CD-4A30-82FE-30DC5A58F7C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42A7112-182F-459A-B4E5-472C32ED7D52}"/>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4" name="Marcador de pie de página 3">
            <a:extLst>
              <a:ext uri="{FF2B5EF4-FFF2-40B4-BE49-F238E27FC236}">
                <a16:creationId xmlns:a16="http://schemas.microsoft.com/office/drawing/2014/main" id="{77142880-CB2B-45BA-A192-A9088F605231}"/>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7DF96CA7-1B4B-45C4-8A75-94188FF923DC}"/>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427575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F52EF7F-8AB6-48A8-B952-3034494A59E8}"/>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3" name="Marcador de pie de página 2">
            <a:extLst>
              <a:ext uri="{FF2B5EF4-FFF2-40B4-BE49-F238E27FC236}">
                <a16:creationId xmlns:a16="http://schemas.microsoft.com/office/drawing/2014/main" id="{E1C1A7EF-1A8B-4C37-B971-7D050E95DD0D}"/>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4B4969D-D546-4948-BCF7-586CDABE4ABF}"/>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2325505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5FEAF9-BA4B-47FF-BA33-82ECEEA2B1A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F87711C-F9C0-4931-8CC0-CBF8629CD1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81E90726-14F7-4242-931F-E04F9FDBFA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BF2DCDBC-C5B6-4B55-A93B-8EF201C70B25}"/>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6" name="Marcador de pie de página 5">
            <a:extLst>
              <a:ext uri="{FF2B5EF4-FFF2-40B4-BE49-F238E27FC236}">
                <a16:creationId xmlns:a16="http://schemas.microsoft.com/office/drawing/2014/main" id="{C8D83F11-A5F8-44BE-87DF-07A3F6441D4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1945C84-4D5F-4A33-A416-7FD97FAF5A7E}"/>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3275694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17297C-BBB7-4946-95EF-0CF424E3B5D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8B8DF067-EFC0-44D0-929C-623B637955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2DD7D32-B06A-4BDD-9A3C-7942A58F8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53E025D-36A3-42D2-9AEB-C34DEB7F5AF7}"/>
              </a:ext>
            </a:extLst>
          </p:cNvPr>
          <p:cNvSpPr>
            <a:spLocks noGrp="1"/>
          </p:cNvSpPr>
          <p:nvPr>
            <p:ph type="dt" sz="half" idx="10"/>
          </p:nvPr>
        </p:nvSpPr>
        <p:spPr/>
        <p:txBody>
          <a:bodyPr/>
          <a:lstStyle/>
          <a:p>
            <a:fld id="{BE5A0122-D795-4161-9584-F9C27957312D}" type="datetimeFigureOut">
              <a:rPr lang="es-MX" smtClean="0"/>
              <a:t>27/04/2019</a:t>
            </a:fld>
            <a:endParaRPr lang="es-MX"/>
          </a:p>
        </p:txBody>
      </p:sp>
      <p:sp>
        <p:nvSpPr>
          <p:cNvPr id="6" name="Marcador de pie de página 5">
            <a:extLst>
              <a:ext uri="{FF2B5EF4-FFF2-40B4-BE49-F238E27FC236}">
                <a16:creationId xmlns:a16="http://schemas.microsoft.com/office/drawing/2014/main" id="{FC852912-B522-4459-8737-04EE43E6AE2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C74A189-3FB5-4D72-8976-433B42B16AC1}"/>
              </a:ext>
            </a:extLst>
          </p:cNvPr>
          <p:cNvSpPr>
            <a:spLocks noGrp="1"/>
          </p:cNvSpPr>
          <p:nvPr>
            <p:ph type="sldNum" sz="quarter" idx="12"/>
          </p:nvPr>
        </p:nvSpPr>
        <p:spPr/>
        <p:txBody>
          <a:bodyPr/>
          <a:lstStyle/>
          <a:p>
            <a:fld id="{95B6FC0F-6EE5-4FF5-BD25-97FBDEE49964}" type="slidenum">
              <a:rPr lang="es-MX" smtClean="0"/>
              <a:t>‹Nº›</a:t>
            </a:fld>
            <a:endParaRPr lang="es-MX"/>
          </a:p>
        </p:txBody>
      </p:sp>
    </p:spTree>
    <p:extLst>
      <p:ext uri="{BB962C8B-B14F-4D97-AF65-F5344CB8AC3E}">
        <p14:creationId xmlns:p14="http://schemas.microsoft.com/office/powerpoint/2010/main" val="613242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A6A214D-3A69-48BC-BA78-68395F8EB8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0BE96B4-3CE3-4A15-92EF-AB1E7EC66B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64DEB8F-49D3-42D8-9E63-C59D5184D1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A0122-D795-4161-9584-F9C27957312D}" type="datetimeFigureOut">
              <a:rPr lang="es-MX" smtClean="0"/>
              <a:t>27/04/2019</a:t>
            </a:fld>
            <a:endParaRPr lang="es-MX"/>
          </a:p>
        </p:txBody>
      </p:sp>
      <p:sp>
        <p:nvSpPr>
          <p:cNvPr id="5" name="Marcador de pie de página 4">
            <a:extLst>
              <a:ext uri="{FF2B5EF4-FFF2-40B4-BE49-F238E27FC236}">
                <a16:creationId xmlns:a16="http://schemas.microsoft.com/office/drawing/2014/main" id="{FA418042-99AA-4BBA-8C98-E9B52A1EB8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137E61B4-5D81-40BD-BB0B-B1A583718E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6FC0F-6EE5-4FF5-BD25-97FBDEE49964}" type="slidenum">
              <a:rPr lang="es-MX" smtClean="0"/>
              <a:t>‹Nº›</a:t>
            </a:fld>
            <a:endParaRPr lang="es-MX"/>
          </a:p>
        </p:txBody>
      </p:sp>
    </p:spTree>
    <p:extLst>
      <p:ext uri="{BB962C8B-B14F-4D97-AF65-F5344CB8AC3E}">
        <p14:creationId xmlns:p14="http://schemas.microsoft.com/office/powerpoint/2010/main" val="3868616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306DF-F64F-481C-8C6E-DD488ECB7AFE}"/>
              </a:ext>
            </a:extLst>
          </p:cNvPr>
          <p:cNvSpPr>
            <a:spLocks noGrp="1"/>
          </p:cNvSpPr>
          <p:nvPr>
            <p:ph type="ctrTitle"/>
          </p:nvPr>
        </p:nvSpPr>
        <p:spPr>
          <a:xfrm>
            <a:off x="1364342" y="207963"/>
            <a:ext cx="8882743" cy="1025751"/>
          </a:xfrm>
        </p:spPr>
        <p:txBody>
          <a:bodyPr/>
          <a:lstStyle/>
          <a:p>
            <a:r>
              <a:rPr lang="es-MX" dirty="0"/>
              <a:t>Actividad integradora</a:t>
            </a:r>
          </a:p>
        </p:txBody>
      </p:sp>
      <p:sp>
        <p:nvSpPr>
          <p:cNvPr id="3" name="Subtítulo 2">
            <a:extLst>
              <a:ext uri="{FF2B5EF4-FFF2-40B4-BE49-F238E27FC236}">
                <a16:creationId xmlns:a16="http://schemas.microsoft.com/office/drawing/2014/main" id="{7A9EB2A4-A22D-4DF5-AC53-BD020A3F0021}"/>
              </a:ext>
            </a:extLst>
          </p:cNvPr>
          <p:cNvSpPr>
            <a:spLocks noGrp="1"/>
          </p:cNvSpPr>
          <p:nvPr>
            <p:ph type="subTitle" idx="1"/>
          </p:nvPr>
        </p:nvSpPr>
        <p:spPr>
          <a:xfrm>
            <a:off x="1132114" y="1349829"/>
            <a:ext cx="9535886" cy="3907971"/>
          </a:xfrm>
        </p:spPr>
        <p:txBody>
          <a:bodyPr/>
          <a:lstStyle/>
          <a:p>
            <a:endParaRPr lang="es-MX" dirty="0"/>
          </a:p>
          <a:p>
            <a:r>
              <a:rPr lang="es-MX" dirty="0"/>
              <a:t>Fase1: Diagnóstico. Identificación del proyecto</a:t>
            </a:r>
          </a:p>
          <a:p>
            <a:r>
              <a:rPr lang="es-MX" dirty="0"/>
              <a:t>MODULO 22</a:t>
            </a:r>
          </a:p>
          <a:p>
            <a:r>
              <a:rPr lang="es-MX" dirty="0"/>
              <a:t>SEMANA 1</a:t>
            </a:r>
          </a:p>
          <a:p>
            <a:r>
              <a:rPr lang="es-MX" dirty="0"/>
              <a:t>FACILITADORA: BLANCA ESTELA AVALOS BALCAZAR</a:t>
            </a:r>
          </a:p>
          <a:p>
            <a:r>
              <a:rPr lang="es-MX" dirty="0"/>
              <a:t>ALUMNA: VERÓNICA CRUZ BERNARDO</a:t>
            </a:r>
          </a:p>
          <a:p>
            <a:r>
              <a:rPr lang="es-MX" dirty="0"/>
              <a:t>GRUPO:M22C2G10-019</a:t>
            </a:r>
          </a:p>
        </p:txBody>
      </p:sp>
    </p:spTree>
    <p:extLst>
      <p:ext uri="{BB962C8B-B14F-4D97-AF65-F5344CB8AC3E}">
        <p14:creationId xmlns:p14="http://schemas.microsoft.com/office/powerpoint/2010/main" val="235085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25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750"/>
                            </p:stCondLst>
                            <p:childTnLst>
                              <p:par>
                                <p:cTn id="11" presetID="22" presetClass="entr" presetSubtype="4"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childTnLst>
                          </p:cTn>
                        </p:par>
                        <p:par>
                          <p:cTn id="14" fill="hold">
                            <p:stCondLst>
                              <p:cond delay="1250"/>
                            </p:stCondLst>
                            <p:childTnLst>
                              <p:par>
                                <p:cTn id="15" presetID="2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par>
                          <p:cTn id="18" fill="hold">
                            <p:stCondLst>
                              <p:cond delay="1750"/>
                            </p:stCondLst>
                            <p:childTnLst>
                              <p:par>
                                <p:cTn id="19" presetID="22" presetClass="entr" presetSubtype="4"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par>
                          <p:cTn id="22" fill="hold">
                            <p:stCondLst>
                              <p:cond delay="2250"/>
                            </p:stCondLst>
                            <p:childTnLst>
                              <p:par>
                                <p:cTn id="23" presetID="22" presetClass="entr" presetSubtype="4"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childTnLst>
                          </p:cTn>
                        </p:par>
                        <p:par>
                          <p:cTn id="26" fill="hold">
                            <p:stCondLst>
                              <p:cond delay="2750"/>
                            </p:stCondLst>
                            <p:childTnLst>
                              <p:par>
                                <p:cTn id="27" presetID="22" presetClass="entr" presetSubtype="4" fill="hold"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childTnLst>
                          </p:cTn>
                        </p:par>
                        <p:par>
                          <p:cTn id="30" fill="hold">
                            <p:stCondLst>
                              <p:cond delay="3250"/>
                            </p:stCondLst>
                            <p:childTnLst>
                              <p:par>
                                <p:cTn id="31" presetID="22" presetClass="entr" presetSubtype="4"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a:extLst>
              <a:ext uri="{FF2B5EF4-FFF2-40B4-BE49-F238E27FC236}">
                <a16:creationId xmlns:a16="http://schemas.microsoft.com/office/drawing/2014/main" id="{18025886-385D-481B-B3CF-84E5B936EED6}"/>
              </a:ext>
            </a:extLst>
          </p:cNvPr>
          <p:cNvSpPr>
            <a:spLocks noGrp="1"/>
          </p:cNvSpPr>
          <p:nvPr>
            <p:ph idx="1"/>
          </p:nvPr>
        </p:nvSpPr>
        <p:spPr>
          <a:xfrm>
            <a:off x="768626" y="278296"/>
            <a:ext cx="10585174" cy="5898667"/>
          </a:xfrm>
        </p:spPr>
        <p:txBody>
          <a:bodyPr/>
          <a:lstStyle/>
          <a:p>
            <a:pPr marL="0" indent="0">
              <a:buNone/>
            </a:pPr>
            <a:r>
              <a:rPr lang="es-MX" b="1" dirty="0"/>
              <a:t>                 </a:t>
            </a:r>
            <a:r>
              <a:rPr lang="es-MX" sz="1400" b="1" dirty="0"/>
              <a:t>AMBITOS                                                                                                                                           ENTORNO</a:t>
            </a:r>
          </a:p>
          <a:p>
            <a:pPr marL="0" indent="0">
              <a:buNone/>
            </a:pPr>
            <a:r>
              <a:rPr lang="es-MX" sz="1600" dirty="0"/>
              <a:t>                                   Cultural                                                                                                                                             Familia</a:t>
            </a:r>
          </a:p>
          <a:p>
            <a:pPr marL="0" indent="0">
              <a:buNone/>
            </a:pPr>
            <a:r>
              <a:rPr lang="es-MX" sz="1600" dirty="0"/>
              <a:t>                                   Político                                                                                                                                             Grupo de amigos</a:t>
            </a:r>
          </a:p>
          <a:p>
            <a:pPr marL="0" indent="0">
              <a:buNone/>
            </a:pPr>
            <a:r>
              <a:rPr lang="es-MX" sz="1600" dirty="0"/>
              <a:t>                                   Social                                                                                                                                                Comunidad</a:t>
            </a:r>
          </a:p>
          <a:p>
            <a:pPr marL="0" indent="0">
              <a:buNone/>
            </a:pPr>
            <a:r>
              <a:rPr lang="es-MX" sz="1600" dirty="0"/>
              <a:t>                                   Ambiental                                                                                                                                         Estado</a:t>
            </a:r>
          </a:p>
          <a:p>
            <a:pPr marL="0" indent="0">
              <a:buNone/>
            </a:pPr>
            <a:r>
              <a:rPr lang="es-MX" sz="1600" dirty="0"/>
              <a:t>                                   Económico                                                                                                                                         País</a:t>
            </a:r>
          </a:p>
          <a:p>
            <a:pPr marL="0" indent="0">
              <a:buNone/>
            </a:pPr>
            <a:r>
              <a:rPr lang="es-MX" sz="1600" dirty="0"/>
              <a:t>                                   Educativo                                                                                                                                           Mundo</a:t>
            </a:r>
          </a:p>
          <a:p>
            <a:pPr marL="0" indent="0">
              <a:buNone/>
            </a:pPr>
            <a:endParaRPr lang="es-MX" sz="1600" dirty="0"/>
          </a:p>
          <a:p>
            <a:pPr marL="0" indent="0">
              <a:buNone/>
            </a:pPr>
            <a:r>
              <a:rPr lang="es-MX" sz="1400" b="1" dirty="0"/>
              <a:t>                                          </a:t>
            </a:r>
          </a:p>
          <a:p>
            <a:pPr marL="0" indent="0">
              <a:buNone/>
            </a:pPr>
            <a:endParaRPr lang="es-MX" sz="1400" b="1" dirty="0"/>
          </a:p>
          <a:p>
            <a:pPr marL="0" indent="0">
              <a:buNone/>
            </a:pPr>
            <a:endParaRPr lang="es-MX" sz="1400" b="1" dirty="0"/>
          </a:p>
          <a:p>
            <a:pPr marL="0" indent="0">
              <a:buNone/>
            </a:pPr>
            <a:r>
              <a:rPr lang="es-MX" sz="1600" b="1" dirty="0"/>
              <a:t>                               SITUACIONES QUE SON DE TU  INTERES Y COMO SE RELACIONAN CON TU ENTORNO</a:t>
            </a:r>
          </a:p>
          <a:p>
            <a:pPr marL="0" indent="0">
              <a:buNone/>
            </a:pPr>
            <a:r>
              <a:rPr lang="es-MX" sz="1600" dirty="0"/>
              <a:t>                                                   </a:t>
            </a:r>
          </a:p>
          <a:p>
            <a:pPr marL="0" indent="0">
              <a:buNone/>
            </a:pPr>
            <a:r>
              <a:rPr lang="es-MX" sz="1400" dirty="0"/>
              <a:t>                                                     1.-Problemas de aprendizaje en niños de grado preescolar/  Educación</a:t>
            </a:r>
          </a:p>
          <a:p>
            <a:pPr marL="0" indent="0">
              <a:buNone/>
            </a:pPr>
            <a:r>
              <a:rPr lang="es-MX" sz="1400" dirty="0"/>
              <a:t>                                                     2. Problemas de participación de padres de familia en educación preescolar/ Social</a:t>
            </a:r>
          </a:p>
          <a:p>
            <a:pPr marL="0" indent="0">
              <a:buNone/>
            </a:pPr>
            <a:r>
              <a:rPr lang="es-MX" sz="1400" dirty="0"/>
              <a:t>                                                     3.-Problemas de interés cultural entre jóvenes y adultos/ cultural</a:t>
            </a:r>
          </a:p>
        </p:txBody>
      </p:sp>
      <p:sp>
        <p:nvSpPr>
          <p:cNvPr id="8" name="Flecha: a la izquierda, derecha y arriba 7">
            <a:extLst>
              <a:ext uri="{FF2B5EF4-FFF2-40B4-BE49-F238E27FC236}">
                <a16:creationId xmlns:a16="http://schemas.microsoft.com/office/drawing/2014/main" id="{93B1671F-BF30-4F9E-BA08-949A280F1AF6}"/>
              </a:ext>
            </a:extLst>
          </p:cNvPr>
          <p:cNvSpPr/>
          <p:nvPr/>
        </p:nvSpPr>
        <p:spPr>
          <a:xfrm rot="10800000">
            <a:off x="3942522" y="554140"/>
            <a:ext cx="4306956" cy="3156468"/>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60586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ppt_w</p:attrName>
                                        </p:attrNameLst>
                                      </p:cBhvr>
                                      <p:tavLst>
                                        <p:tav tm="0" fmla="#ppt_w*sin(2.5*pi*$)">
                                          <p:val>
                                            <p:fltVal val="0"/>
                                          </p:val>
                                        </p:tav>
                                        <p:tav tm="100000">
                                          <p:val>
                                            <p:fltVal val="1"/>
                                          </p:val>
                                        </p:tav>
                                      </p:tavLst>
                                    </p:anim>
                                    <p:anim calcmode="lin" valueType="num">
                                      <p:cBhvr>
                                        <p:cTn id="9" dur="20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10" presetClass="entr" presetSubtype="0" fill="hold"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500"/>
                                        <p:tgtEl>
                                          <p:spTgt spid="7">
                                            <p:txEl>
                                              <p:pRg st="0" end="0"/>
                                            </p:txEl>
                                          </p:spTgt>
                                        </p:tgtEl>
                                      </p:cBhvr>
                                    </p:animEffect>
                                  </p:childTnLst>
                                </p:cTn>
                              </p:par>
                            </p:childTnLst>
                          </p:cTn>
                        </p:par>
                        <p:par>
                          <p:cTn id="14" fill="hold">
                            <p:stCondLst>
                              <p:cond delay="2500"/>
                            </p:stCondLst>
                            <p:childTnLst>
                              <p:par>
                                <p:cTn id="15" presetID="10" presetClass="entr" presetSubtype="0" fill="hold" nodeType="after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par>
                          <p:cTn id="18" fill="hold">
                            <p:stCondLst>
                              <p:cond delay="3000"/>
                            </p:stCondLst>
                            <p:childTnLst>
                              <p:par>
                                <p:cTn id="19" presetID="10" presetClass="entr" presetSubtype="0" fill="hold" nodeType="after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500"/>
                                        <p:tgtEl>
                                          <p:spTgt spid="7">
                                            <p:txEl>
                                              <p:pRg st="2" end="2"/>
                                            </p:txEl>
                                          </p:spTgt>
                                        </p:tgtEl>
                                      </p:cBhvr>
                                    </p:animEffect>
                                  </p:childTnLst>
                                </p:cTn>
                              </p:par>
                            </p:childTnLst>
                          </p:cTn>
                        </p:par>
                        <p:par>
                          <p:cTn id="22" fill="hold">
                            <p:stCondLst>
                              <p:cond delay="3500"/>
                            </p:stCondLst>
                            <p:childTnLst>
                              <p:par>
                                <p:cTn id="23" presetID="10" presetClass="entr" presetSubtype="0" fill="hold" nodeType="after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Effect transition="in" filter="fade">
                                      <p:cBhvr>
                                        <p:cTn id="25" dur="500"/>
                                        <p:tgtEl>
                                          <p:spTgt spid="7">
                                            <p:txEl>
                                              <p:pRg st="3" end="3"/>
                                            </p:txEl>
                                          </p:spTgt>
                                        </p:tgtEl>
                                      </p:cBhvr>
                                    </p:animEffect>
                                  </p:childTnLst>
                                </p:cTn>
                              </p:par>
                            </p:childTnLst>
                          </p:cTn>
                        </p:par>
                        <p:par>
                          <p:cTn id="26" fill="hold">
                            <p:stCondLst>
                              <p:cond delay="4000"/>
                            </p:stCondLst>
                            <p:childTnLst>
                              <p:par>
                                <p:cTn id="27" presetID="10" presetClass="entr" presetSubtype="0" fill="hold" nodeType="after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500"/>
                                        <p:tgtEl>
                                          <p:spTgt spid="7">
                                            <p:txEl>
                                              <p:pRg st="4" end="4"/>
                                            </p:txEl>
                                          </p:spTgt>
                                        </p:tgtEl>
                                      </p:cBhvr>
                                    </p:animEffect>
                                  </p:childTnLst>
                                </p:cTn>
                              </p:par>
                            </p:childTnLst>
                          </p:cTn>
                        </p:par>
                        <p:par>
                          <p:cTn id="30" fill="hold">
                            <p:stCondLst>
                              <p:cond delay="4500"/>
                            </p:stCondLst>
                            <p:childTnLst>
                              <p:par>
                                <p:cTn id="31" presetID="10" presetClass="entr" presetSubtype="0" fill="hold" nodeType="afterEffect">
                                  <p:stCondLst>
                                    <p:cond delay="0"/>
                                  </p:stCondLst>
                                  <p:childTnLst>
                                    <p:set>
                                      <p:cBhvr>
                                        <p:cTn id="32" dur="1" fill="hold">
                                          <p:stCondLst>
                                            <p:cond delay="0"/>
                                          </p:stCondLst>
                                        </p:cTn>
                                        <p:tgtEl>
                                          <p:spTgt spid="7">
                                            <p:txEl>
                                              <p:pRg st="5" end="5"/>
                                            </p:txEl>
                                          </p:spTgt>
                                        </p:tgtEl>
                                        <p:attrNameLst>
                                          <p:attrName>style.visibility</p:attrName>
                                        </p:attrNameLst>
                                      </p:cBhvr>
                                      <p:to>
                                        <p:strVal val="visible"/>
                                      </p:to>
                                    </p:set>
                                    <p:animEffect transition="in" filter="fade">
                                      <p:cBhvr>
                                        <p:cTn id="33" dur="500"/>
                                        <p:tgtEl>
                                          <p:spTgt spid="7">
                                            <p:txEl>
                                              <p:pRg st="5" end="5"/>
                                            </p:txEl>
                                          </p:spTgt>
                                        </p:tgtEl>
                                      </p:cBhvr>
                                    </p:animEffect>
                                  </p:childTnLst>
                                </p:cTn>
                              </p:par>
                            </p:childTnLst>
                          </p:cTn>
                        </p:par>
                        <p:par>
                          <p:cTn id="34" fill="hold">
                            <p:stCondLst>
                              <p:cond delay="5000"/>
                            </p:stCondLst>
                            <p:childTnLst>
                              <p:par>
                                <p:cTn id="35" presetID="10" presetClass="entr" presetSubtype="0" fill="hold" nodeType="after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par>
                          <p:cTn id="38" fill="hold">
                            <p:stCondLst>
                              <p:cond delay="5500"/>
                            </p:stCondLst>
                            <p:childTnLst>
                              <p:par>
                                <p:cTn id="39" presetID="22" presetClass="entr" presetSubtype="4" fill="hold" nodeType="afterEffect">
                                  <p:stCondLst>
                                    <p:cond delay="0"/>
                                  </p:stCondLst>
                                  <p:childTnLst>
                                    <p:set>
                                      <p:cBhvr>
                                        <p:cTn id="40" dur="1" fill="hold">
                                          <p:stCondLst>
                                            <p:cond delay="0"/>
                                          </p:stCondLst>
                                        </p:cTn>
                                        <p:tgtEl>
                                          <p:spTgt spid="7">
                                            <p:txEl>
                                              <p:pRg st="11" end="11"/>
                                            </p:txEl>
                                          </p:spTgt>
                                        </p:tgtEl>
                                        <p:attrNameLst>
                                          <p:attrName>style.visibility</p:attrName>
                                        </p:attrNameLst>
                                      </p:cBhvr>
                                      <p:to>
                                        <p:strVal val="visible"/>
                                      </p:to>
                                    </p:set>
                                    <p:animEffect transition="in" filter="wipe(down)">
                                      <p:cBhvr>
                                        <p:cTn id="41" dur="500"/>
                                        <p:tgtEl>
                                          <p:spTgt spid="7">
                                            <p:txEl>
                                              <p:pRg st="11" end="11"/>
                                            </p:txEl>
                                          </p:spTgt>
                                        </p:tgtEl>
                                      </p:cBhvr>
                                    </p:animEffect>
                                  </p:childTnLst>
                                </p:cTn>
                              </p:par>
                            </p:childTnLst>
                          </p:cTn>
                        </p:par>
                        <p:par>
                          <p:cTn id="42" fill="hold">
                            <p:stCondLst>
                              <p:cond delay="6000"/>
                            </p:stCondLst>
                            <p:childTnLst>
                              <p:par>
                                <p:cTn id="43" presetID="22" presetClass="entr" presetSubtype="4" fill="hold" nodeType="afterEffect">
                                  <p:stCondLst>
                                    <p:cond delay="0"/>
                                  </p:stCondLst>
                                  <p:childTnLst>
                                    <p:set>
                                      <p:cBhvr>
                                        <p:cTn id="44" dur="1" fill="hold">
                                          <p:stCondLst>
                                            <p:cond delay="0"/>
                                          </p:stCondLst>
                                        </p:cTn>
                                        <p:tgtEl>
                                          <p:spTgt spid="7">
                                            <p:txEl>
                                              <p:pRg st="12" end="12"/>
                                            </p:txEl>
                                          </p:spTgt>
                                        </p:tgtEl>
                                        <p:attrNameLst>
                                          <p:attrName>style.visibility</p:attrName>
                                        </p:attrNameLst>
                                      </p:cBhvr>
                                      <p:to>
                                        <p:strVal val="visible"/>
                                      </p:to>
                                    </p:set>
                                    <p:animEffect transition="in" filter="wipe(down)">
                                      <p:cBhvr>
                                        <p:cTn id="45" dur="500"/>
                                        <p:tgtEl>
                                          <p:spTgt spid="7">
                                            <p:txEl>
                                              <p:pRg st="12" end="12"/>
                                            </p:txEl>
                                          </p:spTgt>
                                        </p:tgtEl>
                                      </p:cBhvr>
                                    </p:animEffect>
                                  </p:childTnLst>
                                </p:cTn>
                              </p:par>
                            </p:childTnLst>
                          </p:cTn>
                        </p:par>
                        <p:par>
                          <p:cTn id="46" fill="hold">
                            <p:stCondLst>
                              <p:cond delay="6500"/>
                            </p:stCondLst>
                            <p:childTnLst>
                              <p:par>
                                <p:cTn id="47" presetID="22" presetClass="entr" presetSubtype="4" fill="hold" nodeType="afterEffect">
                                  <p:stCondLst>
                                    <p:cond delay="0"/>
                                  </p:stCondLst>
                                  <p:childTnLst>
                                    <p:set>
                                      <p:cBhvr>
                                        <p:cTn id="48" dur="1" fill="hold">
                                          <p:stCondLst>
                                            <p:cond delay="0"/>
                                          </p:stCondLst>
                                        </p:cTn>
                                        <p:tgtEl>
                                          <p:spTgt spid="7">
                                            <p:txEl>
                                              <p:pRg st="13" end="13"/>
                                            </p:txEl>
                                          </p:spTgt>
                                        </p:tgtEl>
                                        <p:attrNameLst>
                                          <p:attrName>style.visibility</p:attrName>
                                        </p:attrNameLst>
                                      </p:cBhvr>
                                      <p:to>
                                        <p:strVal val="visible"/>
                                      </p:to>
                                    </p:set>
                                    <p:animEffect transition="in" filter="wipe(down)">
                                      <p:cBhvr>
                                        <p:cTn id="49" dur="500"/>
                                        <p:tgtEl>
                                          <p:spTgt spid="7">
                                            <p:txEl>
                                              <p:pRg st="13" end="13"/>
                                            </p:txEl>
                                          </p:spTgt>
                                        </p:tgtEl>
                                      </p:cBhvr>
                                    </p:animEffect>
                                  </p:childTnLst>
                                </p:cTn>
                              </p:par>
                            </p:childTnLst>
                          </p:cTn>
                        </p:par>
                        <p:par>
                          <p:cTn id="50" fill="hold">
                            <p:stCondLst>
                              <p:cond delay="7000"/>
                            </p:stCondLst>
                            <p:childTnLst>
                              <p:par>
                                <p:cTn id="51" presetID="22" presetClass="entr" presetSubtype="4" fill="hold" nodeType="afterEffect">
                                  <p:stCondLst>
                                    <p:cond delay="0"/>
                                  </p:stCondLst>
                                  <p:childTnLst>
                                    <p:set>
                                      <p:cBhvr>
                                        <p:cTn id="52" dur="1" fill="hold">
                                          <p:stCondLst>
                                            <p:cond delay="0"/>
                                          </p:stCondLst>
                                        </p:cTn>
                                        <p:tgtEl>
                                          <p:spTgt spid="7">
                                            <p:txEl>
                                              <p:pRg st="14" end="14"/>
                                            </p:txEl>
                                          </p:spTgt>
                                        </p:tgtEl>
                                        <p:attrNameLst>
                                          <p:attrName>style.visibility</p:attrName>
                                        </p:attrNameLst>
                                      </p:cBhvr>
                                      <p:to>
                                        <p:strVal val="visible"/>
                                      </p:to>
                                    </p:set>
                                    <p:animEffect transition="in" filter="wipe(down)">
                                      <p:cBhvr>
                                        <p:cTn id="53" dur="500"/>
                                        <p:tgtEl>
                                          <p:spTgt spid="7">
                                            <p:txEl>
                                              <p:pRg st="14" end="14"/>
                                            </p:txEl>
                                          </p:spTgt>
                                        </p:tgtEl>
                                      </p:cBhvr>
                                    </p:animEffect>
                                  </p:childTnLst>
                                </p:cTn>
                              </p:par>
                            </p:childTnLst>
                          </p:cTn>
                        </p:par>
                        <p:par>
                          <p:cTn id="54" fill="hold">
                            <p:stCondLst>
                              <p:cond delay="7500"/>
                            </p:stCondLst>
                            <p:childTnLst>
                              <p:par>
                                <p:cTn id="55" presetID="22" presetClass="entr" presetSubtype="4" fill="hold" nodeType="afterEffect">
                                  <p:stCondLst>
                                    <p:cond delay="0"/>
                                  </p:stCondLst>
                                  <p:childTnLst>
                                    <p:set>
                                      <p:cBhvr>
                                        <p:cTn id="56" dur="1" fill="hold">
                                          <p:stCondLst>
                                            <p:cond delay="0"/>
                                          </p:stCondLst>
                                        </p:cTn>
                                        <p:tgtEl>
                                          <p:spTgt spid="7">
                                            <p:txEl>
                                              <p:pRg st="15" end="15"/>
                                            </p:txEl>
                                          </p:spTgt>
                                        </p:tgtEl>
                                        <p:attrNameLst>
                                          <p:attrName>style.visibility</p:attrName>
                                        </p:attrNameLst>
                                      </p:cBhvr>
                                      <p:to>
                                        <p:strVal val="visible"/>
                                      </p:to>
                                    </p:set>
                                    <p:animEffect transition="in" filter="wipe(down)">
                                      <p:cBhvr>
                                        <p:cTn id="57" dur="500"/>
                                        <p:tgtEl>
                                          <p:spTgt spid="7">
                                            <p:txEl>
                                              <p:pRg st="15" end="15"/>
                                            </p:txEl>
                                          </p:spTgt>
                                        </p:tgtEl>
                                      </p:cBhvr>
                                    </p:animEffect>
                                  </p:childTnLst>
                                </p:cTn>
                              </p:par>
                            </p:childTnLst>
                          </p:cTn>
                        </p:par>
                        <p:par>
                          <p:cTn id="58" fill="hold">
                            <p:stCondLst>
                              <p:cond delay="8000"/>
                            </p:stCondLst>
                            <p:childTnLst>
                              <p:par>
                                <p:cTn id="59" presetID="10" presetClass="entr" presetSubtype="0" fill="hold" nodeType="afterEffect">
                                  <p:stCondLst>
                                    <p:cond delay="0"/>
                                  </p:stCondLst>
                                  <p:childTnLst>
                                    <p:set>
                                      <p:cBhvr>
                                        <p:cTn id="60" dur="1" fill="hold">
                                          <p:stCondLst>
                                            <p:cond delay="0"/>
                                          </p:stCondLst>
                                        </p:cTn>
                                        <p:tgtEl>
                                          <p:spTgt spid="7">
                                            <p:txEl>
                                              <p:pRg st="8" end="8"/>
                                            </p:txEl>
                                          </p:spTgt>
                                        </p:tgtEl>
                                        <p:attrNameLst>
                                          <p:attrName>style.visibility</p:attrName>
                                        </p:attrNameLst>
                                      </p:cBhvr>
                                      <p:to>
                                        <p:strVal val="visible"/>
                                      </p:to>
                                    </p:set>
                                    <p:animEffect transition="in" filter="fade">
                                      <p:cBhvr>
                                        <p:cTn id="61"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AD4892FA-57DD-43C2-BA41-5611FD3A00AA}"/>
              </a:ext>
            </a:extLst>
          </p:cNvPr>
          <p:cNvGraphicFramePr>
            <a:graphicFrameLocks noGrp="1"/>
          </p:cNvGraphicFramePr>
          <p:nvPr>
            <p:ph idx="1"/>
            <p:extLst>
              <p:ext uri="{D42A27DB-BD31-4B8C-83A1-F6EECF244321}">
                <p14:modId xmlns:p14="http://schemas.microsoft.com/office/powerpoint/2010/main" val="1064366312"/>
              </p:ext>
            </p:extLst>
          </p:nvPr>
        </p:nvGraphicFramePr>
        <p:xfrm>
          <a:off x="0" y="1"/>
          <a:ext cx="12191999" cy="6857999"/>
        </p:xfrm>
        <a:graphic>
          <a:graphicData uri="http://schemas.openxmlformats.org/drawingml/2006/table">
            <a:tbl>
              <a:tblPr firstRow="1" bandRow="1">
                <a:tableStyleId>{D113A9D2-9D6B-4929-AA2D-F23B5EE8CBE7}</a:tableStyleId>
              </a:tblPr>
              <a:tblGrid>
                <a:gridCol w="4045559">
                  <a:extLst>
                    <a:ext uri="{9D8B030D-6E8A-4147-A177-3AD203B41FA5}">
                      <a16:colId xmlns:a16="http://schemas.microsoft.com/office/drawing/2014/main" val="3987429787"/>
                    </a:ext>
                  </a:extLst>
                </a:gridCol>
                <a:gridCol w="4073220">
                  <a:extLst>
                    <a:ext uri="{9D8B030D-6E8A-4147-A177-3AD203B41FA5}">
                      <a16:colId xmlns:a16="http://schemas.microsoft.com/office/drawing/2014/main" val="2440409283"/>
                    </a:ext>
                  </a:extLst>
                </a:gridCol>
                <a:gridCol w="4073220">
                  <a:extLst>
                    <a:ext uri="{9D8B030D-6E8A-4147-A177-3AD203B41FA5}">
                      <a16:colId xmlns:a16="http://schemas.microsoft.com/office/drawing/2014/main" val="1302209348"/>
                    </a:ext>
                  </a:extLst>
                </a:gridCol>
              </a:tblGrid>
              <a:tr h="786984">
                <a:tc>
                  <a:txBody>
                    <a:bodyPr/>
                    <a:lstStyle/>
                    <a:p>
                      <a:r>
                        <a:rPr lang="es-MX" dirty="0"/>
                        <a:t>SITUACIONES DE TU  INTERES</a:t>
                      </a:r>
                    </a:p>
                  </a:txBody>
                  <a:tcPr/>
                </a:tc>
                <a:tc>
                  <a:txBody>
                    <a:bodyPr/>
                    <a:lstStyle/>
                    <a:p>
                      <a:r>
                        <a:rPr lang="es-MX" dirty="0"/>
                        <a:t>¿A QUE AMBITO PERTENECE?</a:t>
                      </a:r>
                    </a:p>
                  </a:txBody>
                  <a:tcPr/>
                </a:tc>
                <a:tc>
                  <a:txBody>
                    <a:bodyPr/>
                    <a:lstStyle/>
                    <a:p>
                      <a:r>
                        <a:rPr lang="es-MX" dirty="0"/>
                        <a:t>¿COMO SE RELACIONAN EN TU ENTORNO?</a:t>
                      </a:r>
                    </a:p>
                  </a:txBody>
                  <a:tcPr/>
                </a:tc>
                <a:extLst>
                  <a:ext uri="{0D108BD9-81ED-4DB2-BD59-A6C34878D82A}">
                    <a16:rowId xmlns:a16="http://schemas.microsoft.com/office/drawing/2014/main" val="4217165091"/>
                  </a:ext>
                </a:extLst>
              </a:tr>
              <a:tr h="1461540">
                <a:tc>
                  <a:txBody>
                    <a:bodyPr/>
                    <a:lstStyle/>
                    <a:p>
                      <a:r>
                        <a:rPr lang="es-MX" dirty="0"/>
                        <a:t>Problemas de aprendizaje en niños de grado preescolar</a:t>
                      </a:r>
                    </a:p>
                  </a:txBody>
                  <a:tcPr/>
                </a:tc>
                <a:tc>
                  <a:txBody>
                    <a:bodyPr/>
                    <a:lstStyle/>
                    <a:p>
                      <a:pPr algn="ctr"/>
                      <a:r>
                        <a:rPr lang="es-MX" dirty="0"/>
                        <a:t>  EDUCACIÓN</a:t>
                      </a:r>
                    </a:p>
                    <a:p>
                      <a:pPr algn="ctr"/>
                      <a:endParaRPr lang="es-MX" dirty="0"/>
                    </a:p>
                  </a:txBody>
                  <a:tcPr/>
                </a:tc>
                <a:tc>
                  <a:txBody>
                    <a:bodyPr/>
                    <a:lstStyle/>
                    <a:p>
                      <a:pPr algn="just"/>
                      <a:r>
                        <a:rPr lang="es-MX" dirty="0"/>
                        <a:t>Las escuelas limitan a los niños en su nivel máximo de aprendizaje argumentando que la reforma educativa no lo permite.</a:t>
                      </a:r>
                    </a:p>
                  </a:txBody>
                  <a:tcPr/>
                </a:tc>
                <a:extLst>
                  <a:ext uri="{0D108BD9-81ED-4DB2-BD59-A6C34878D82A}">
                    <a16:rowId xmlns:a16="http://schemas.microsoft.com/office/drawing/2014/main" val="397662225"/>
                  </a:ext>
                </a:extLst>
              </a:tr>
              <a:tr h="2136099">
                <a:tc>
                  <a:txBody>
                    <a:bodyPr/>
                    <a:lstStyle/>
                    <a:p>
                      <a:r>
                        <a:rPr lang="es-MX" dirty="0"/>
                        <a:t> Problemas de participación de padres de familia en educación preescolar</a:t>
                      </a:r>
                    </a:p>
                  </a:txBody>
                  <a:tcPr/>
                </a:tc>
                <a:tc>
                  <a:txBody>
                    <a:bodyPr/>
                    <a:lstStyle/>
                    <a:p>
                      <a:pPr algn="ctr"/>
                      <a:r>
                        <a:rPr lang="es-MX" dirty="0"/>
                        <a:t>SOCIAL</a:t>
                      </a:r>
                    </a:p>
                  </a:txBody>
                  <a:tcPr/>
                </a:tc>
                <a:tc>
                  <a:txBody>
                    <a:bodyPr/>
                    <a:lstStyle/>
                    <a:p>
                      <a:pPr algn="just"/>
                      <a:r>
                        <a:rPr lang="es-MX" dirty="0"/>
                        <a:t>Los padres de familia presentan apatía en las actividades que requieren dentro de las escuela tales como  comités, participación dentro de el grupo, y apoyo en la tomo de decisiones que  requiere la escuela.</a:t>
                      </a:r>
                    </a:p>
                  </a:txBody>
                  <a:tcPr/>
                </a:tc>
                <a:extLst>
                  <a:ext uri="{0D108BD9-81ED-4DB2-BD59-A6C34878D82A}">
                    <a16:rowId xmlns:a16="http://schemas.microsoft.com/office/drawing/2014/main" val="2108821833"/>
                  </a:ext>
                </a:extLst>
              </a:tr>
              <a:tr h="2473376">
                <a:tc>
                  <a:txBody>
                    <a:bodyPr/>
                    <a:lstStyle/>
                    <a:p>
                      <a:r>
                        <a:rPr lang="es-MX" dirty="0"/>
                        <a:t>Problemas de interés entre jóvenes y adultos para asistir a museos , obras de teatro o eventos informativos dentro de la comunidad </a:t>
                      </a:r>
                    </a:p>
                  </a:txBody>
                  <a:tcPr/>
                </a:tc>
                <a:tc>
                  <a:txBody>
                    <a:bodyPr/>
                    <a:lstStyle/>
                    <a:p>
                      <a:pPr algn="ctr"/>
                      <a:r>
                        <a:rPr lang="es-MX" dirty="0"/>
                        <a:t>CULTURAL</a:t>
                      </a:r>
                    </a:p>
                  </a:txBody>
                  <a:tcPr/>
                </a:tc>
                <a:tc>
                  <a:txBody>
                    <a:bodyPr/>
                    <a:lstStyle/>
                    <a:p>
                      <a:pPr algn="just"/>
                      <a:r>
                        <a:rPr lang="es-MX" dirty="0"/>
                        <a:t>Son mus pocas las personas que acuden a un evento social o de información política sin esperar algún tipo de ayuda económica y con mucho mas razón es mas difícil que les sea de interés temas culturales o visitas a museos aunque la entrada sea gratuita</a:t>
                      </a:r>
                    </a:p>
                  </a:txBody>
                  <a:tcPr/>
                </a:tc>
                <a:extLst>
                  <a:ext uri="{0D108BD9-81ED-4DB2-BD59-A6C34878D82A}">
                    <a16:rowId xmlns:a16="http://schemas.microsoft.com/office/drawing/2014/main" val="726840492"/>
                  </a:ext>
                </a:extLst>
              </a:tr>
            </a:tbl>
          </a:graphicData>
        </a:graphic>
      </p:graphicFrame>
    </p:spTree>
    <p:extLst>
      <p:ext uri="{BB962C8B-B14F-4D97-AF65-F5344CB8AC3E}">
        <p14:creationId xmlns:p14="http://schemas.microsoft.com/office/powerpoint/2010/main" val="223937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ABB3356-BEC2-4D9C-9E2D-16EEA7AFED91}"/>
              </a:ext>
            </a:extLst>
          </p:cNvPr>
          <p:cNvSpPr>
            <a:spLocks noGrp="1"/>
          </p:cNvSpPr>
          <p:nvPr>
            <p:ph idx="1"/>
          </p:nvPr>
        </p:nvSpPr>
        <p:spPr>
          <a:xfrm>
            <a:off x="132624" y="163995"/>
            <a:ext cx="11701670" cy="6530009"/>
          </a:xfrm>
        </p:spPr>
        <p:txBody>
          <a:bodyPr>
            <a:normAutofit/>
          </a:bodyPr>
          <a:lstStyle/>
          <a:p>
            <a:pPr marL="0" indent="0">
              <a:buNone/>
            </a:pPr>
            <a:r>
              <a:rPr lang="es-MX" sz="1800" b="1" dirty="0"/>
              <a:t>1.-¿cuál te interesa y en qué ámbito se desarrolla?</a:t>
            </a:r>
          </a:p>
          <a:p>
            <a:pPr marL="0" indent="0">
              <a:buNone/>
            </a:pPr>
            <a:r>
              <a:rPr lang="es-MX" sz="1800" dirty="0"/>
              <a:t>La situación que es mas de mi interés es el problema de la poca participación que los padres presentan en las actividades escolares de sus hijos especialmente a nivel preescolar. </a:t>
            </a:r>
          </a:p>
          <a:p>
            <a:pPr marL="0" indent="0">
              <a:buNone/>
            </a:pPr>
            <a:endParaRPr lang="es-MX" sz="1800" dirty="0"/>
          </a:p>
          <a:p>
            <a:pPr marL="0" indent="0">
              <a:buNone/>
            </a:pPr>
            <a:r>
              <a:rPr lang="es-MX" sz="1800" b="1" dirty="0"/>
              <a:t>2. ¿Por qué es importante abordar la situación que llamó tu atención?</a:t>
            </a:r>
          </a:p>
          <a:p>
            <a:pPr marL="0" indent="0">
              <a:buNone/>
            </a:pPr>
            <a:r>
              <a:rPr lang="es-MX" sz="1800" dirty="0"/>
              <a:t>Es de suma importancia por que es la escuela donde asiste mi hijo y se relaciona con la educación base de nuestros niños , así como la seguridad de ellos y el entorno en el que se desarrollan.</a:t>
            </a:r>
          </a:p>
          <a:p>
            <a:pPr marL="0" indent="0">
              <a:buNone/>
            </a:pPr>
            <a:endParaRPr lang="es-MX" sz="1800" dirty="0"/>
          </a:p>
          <a:p>
            <a:pPr marL="0" indent="0">
              <a:buNone/>
            </a:pPr>
            <a:r>
              <a:rPr lang="es-MX" sz="1800" b="1" dirty="0"/>
              <a:t>3. ¿Qué problemas, necesidades u oportunidades de mejora identificas para esa situación?</a:t>
            </a:r>
          </a:p>
          <a:p>
            <a:pPr marL="0" indent="0">
              <a:buNone/>
            </a:pPr>
            <a:r>
              <a:rPr lang="es-MX" sz="1800" dirty="0"/>
              <a:t>El problema como ya mencione es la apatía de los padres de familia hacia las actividades escolares y de refuerzo de los niños, los padres no tienen interés en participar en los comités de la escuela como son comité de seguridad , de ecología , de infraestructura y mantenimiento, de protección civil, desayunos escolares , mesa directiva, juntas de toma de decisiones , actividades de higiene y participación dentro de los grupos que conforman la escuela.</a:t>
            </a:r>
          </a:p>
          <a:p>
            <a:pPr marL="0" indent="0">
              <a:buNone/>
            </a:pPr>
            <a:r>
              <a:rPr lang="es-MX" sz="1800" dirty="0"/>
              <a:t>La escuela tiene muchas necesidades así como muchas escuelas mas dentro de el país cada una de las actividades mencionadas cubre cada una de ellas pero esto sigue siendo imposible si solo el 10% de los padres de familia participa, si en lugar de apatía los padres presentaran interés en alguna de estas actividades la calidad de actividad y educación dentro de la escuela cambiaria , esto posicionaría a la escuela en un alto nivel académico y de prestigio.</a:t>
            </a:r>
          </a:p>
          <a:p>
            <a:pPr marL="0" indent="0">
              <a:buNone/>
            </a:pPr>
            <a:r>
              <a:rPr lang="es-MX" sz="1800" dirty="0"/>
              <a:t>De esta manera empezaríamos a generar nuevas y mejores generaciones de seres humanos con mejores hábitos y conocimientos ya que el ejemplo que como padres damos es el patrón por el cual los niños son formados.</a:t>
            </a:r>
          </a:p>
        </p:txBody>
      </p:sp>
    </p:spTree>
    <p:extLst>
      <p:ext uri="{BB962C8B-B14F-4D97-AF65-F5344CB8AC3E}">
        <p14:creationId xmlns:p14="http://schemas.microsoft.com/office/powerpoint/2010/main" val="162689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25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par>
                          <p:cTn id="8" fill="hold">
                            <p:stCondLst>
                              <p:cond delay="750"/>
                            </p:stCondLst>
                            <p:childTnLst>
                              <p:par>
                                <p:cTn id="9" presetID="14" presetClass="entr" presetSubtype="10" fill="hold" nodeType="afterEffect">
                                  <p:stCondLst>
                                    <p:cond delay="25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1" dur="500"/>
                                        <p:tgtEl>
                                          <p:spTgt spid="3">
                                            <p:txEl>
                                              <p:pRg st="4" end="4"/>
                                            </p:txEl>
                                          </p:spTgt>
                                        </p:tgtEl>
                                      </p:cBhvr>
                                    </p:animEffect>
                                  </p:childTnLst>
                                </p:cTn>
                              </p:par>
                            </p:childTnLst>
                          </p:cTn>
                        </p:par>
                        <p:par>
                          <p:cTn id="12" fill="hold">
                            <p:stCondLst>
                              <p:cond delay="1500"/>
                            </p:stCondLst>
                            <p:childTnLst>
                              <p:par>
                                <p:cTn id="13" presetID="14" presetClass="entr" presetSubtype="10" fill="hold" nodeType="afterEffect">
                                  <p:stCondLst>
                                    <p:cond delay="25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par>
                                <p:cTn id="16" presetID="14" presetClass="entr" presetSubtype="10" fill="hold" nodeType="withEffect">
                                  <p:stCondLst>
                                    <p:cond delay="25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500"/>
                                        <p:tgtEl>
                                          <p:spTgt spid="3">
                                            <p:txEl>
                                              <p:pRg st="1" end="1"/>
                                            </p:txEl>
                                          </p:spTgt>
                                        </p:tgtEl>
                                      </p:cBhvr>
                                    </p:animEffect>
                                  </p:childTnLst>
                                </p:cTn>
                              </p:par>
                            </p:childTnLst>
                          </p:cTn>
                        </p:par>
                        <p:par>
                          <p:cTn id="19" fill="hold">
                            <p:stCondLst>
                              <p:cond delay="2250"/>
                            </p:stCondLst>
                            <p:childTnLst>
                              <p:par>
                                <p:cTn id="20" presetID="14" presetClass="entr" presetSubtype="10" fill="hold" nodeType="afterEffect">
                                  <p:stCondLst>
                                    <p:cond delay="25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500"/>
                                        <p:tgtEl>
                                          <p:spTgt spid="3">
                                            <p:txEl>
                                              <p:pRg st="6" end="6"/>
                                            </p:txEl>
                                          </p:spTgt>
                                        </p:tgtEl>
                                      </p:cBhvr>
                                    </p:animEffect>
                                  </p:childTnLst>
                                </p:cTn>
                              </p:par>
                            </p:childTnLst>
                          </p:cTn>
                        </p:par>
                        <p:par>
                          <p:cTn id="23" fill="hold">
                            <p:stCondLst>
                              <p:cond delay="3000"/>
                            </p:stCondLst>
                            <p:childTnLst>
                              <p:par>
                                <p:cTn id="24" presetID="14" presetClass="entr" presetSubtype="10" fill="hold" nodeType="afterEffect">
                                  <p:stCondLst>
                                    <p:cond delay="25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6" dur="500"/>
                                        <p:tgtEl>
                                          <p:spTgt spid="3">
                                            <p:txEl>
                                              <p:pRg st="7" end="7"/>
                                            </p:txEl>
                                          </p:spTgt>
                                        </p:tgtEl>
                                      </p:cBhvr>
                                    </p:animEffect>
                                  </p:childTnLst>
                                </p:cTn>
                              </p:par>
                            </p:childTnLst>
                          </p:cTn>
                        </p:par>
                        <p:par>
                          <p:cTn id="27" fill="hold">
                            <p:stCondLst>
                              <p:cond delay="3750"/>
                            </p:stCondLst>
                            <p:childTnLst>
                              <p:par>
                                <p:cTn id="28" presetID="14" presetClass="entr" presetSubtype="10" fill="hold" nodeType="afterEffect">
                                  <p:stCondLst>
                                    <p:cond delay="25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0" dur="500"/>
                                        <p:tgtEl>
                                          <p:spTgt spid="3">
                                            <p:txEl>
                                              <p:pRg st="8" end="8"/>
                                            </p:txEl>
                                          </p:spTgt>
                                        </p:tgtEl>
                                      </p:cBhvr>
                                    </p:animEffect>
                                  </p:childTnLst>
                                </p:cTn>
                              </p:par>
                            </p:childTnLst>
                          </p:cTn>
                        </p:par>
                        <p:par>
                          <p:cTn id="31" fill="hold">
                            <p:stCondLst>
                              <p:cond delay="4500"/>
                            </p:stCondLst>
                            <p:childTnLst>
                              <p:par>
                                <p:cTn id="32" presetID="14" presetClass="entr" presetSubtype="10" fill="hold" nodeType="afterEffect">
                                  <p:stCondLst>
                                    <p:cond delay="25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8BF98AC-6EA3-4750-AD5E-5762C64BC9CE}"/>
              </a:ext>
            </a:extLst>
          </p:cNvPr>
          <p:cNvSpPr>
            <a:spLocks noGrp="1"/>
          </p:cNvSpPr>
          <p:nvPr>
            <p:ph idx="1"/>
          </p:nvPr>
        </p:nvSpPr>
        <p:spPr>
          <a:xfrm>
            <a:off x="205408" y="182217"/>
            <a:ext cx="11781183" cy="6493566"/>
          </a:xfrm>
        </p:spPr>
        <p:txBody>
          <a:bodyPr>
            <a:normAutofit/>
          </a:bodyPr>
          <a:lstStyle/>
          <a:p>
            <a:pPr marL="0" indent="0">
              <a:buNone/>
            </a:pPr>
            <a:endParaRPr lang="es-MX" sz="1800" b="1" dirty="0"/>
          </a:p>
          <a:p>
            <a:pPr marL="0" indent="0">
              <a:buNone/>
            </a:pPr>
            <a:r>
              <a:rPr lang="es-MX" sz="1800" b="1" dirty="0"/>
              <a:t>4. ¿Qué podrías hacer para abordar el problema, necesidad u oportunidad de mejora que identificaste?</a:t>
            </a:r>
          </a:p>
          <a:p>
            <a:pPr marL="0" indent="0">
              <a:buNone/>
            </a:pPr>
            <a:r>
              <a:rPr lang="es-MX" sz="1800" dirty="0"/>
              <a:t>Empezar por el dialogo y hacerles ver los beneficios que este tipo de actividades conlleva, tener acercamiento y apoyar a las maestras de cada grupo para que refuercen este habito entre los padres de familia , mostrar a través de fotografías de el trabajo de cada comité y trabajos que se hagan con los alumnos de la escuela para hacer un collage y ponerlo como periódico mural con un mensaje positivo, de esta manera mostrar lo importante y fácil que es participar.</a:t>
            </a:r>
          </a:p>
          <a:p>
            <a:pPr marL="0" indent="0">
              <a:buNone/>
            </a:pPr>
            <a:r>
              <a:rPr lang="es-MX" sz="1800" dirty="0"/>
              <a:t>Hacer que las actividades que se requieren sean concisas de lo mas breves posibles para que esto permita seguir a los padres de familia con sus actividades diarias sin que esto perjudique su día laboral o de casa.</a:t>
            </a:r>
          </a:p>
          <a:p>
            <a:pPr marL="0" indent="0">
              <a:buNone/>
            </a:pPr>
            <a:endParaRPr lang="es-MX" sz="1800" dirty="0"/>
          </a:p>
          <a:p>
            <a:pPr marL="0" indent="0">
              <a:buNone/>
            </a:pPr>
            <a:r>
              <a:rPr lang="es-MX" sz="1800" b="1" dirty="0"/>
              <a:t>5. ¿Quiénes serían los beneficiarios de lo que harías para abordar el problema, necesidad u oportunidad de mejora que identificaste?</a:t>
            </a:r>
          </a:p>
          <a:p>
            <a:pPr marL="0" indent="0">
              <a:buNone/>
            </a:pPr>
            <a:r>
              <a:rPr lang="es-MX" sz="1800" dirty="0"/>
              <a:t>Todos los que conformamos la escuela , alumnos principalmente, docentes y padres de familia.</a:t>
            </a:r>
          </a:p>
          <a:p>
            <a:pPr marL="0" indent="0">
              <a:buNone/>
            </a:pPr>
            <a:endParaRPr lang="es-MX" sz="1800" dirty="0"/>
          </a:p>
          <a:p>
            <a:pPr marL="0" indent="0">
              <a:buNone/>
            </a:pPr>
            <a:r>
              <a:rPr lang="es-MX" sz="1800" b="1" dirty="0"/>
              <a:t>6. ¿Qué información necesitas para saber cómo se encuentra actualmente la situación (problema, necesidad u oportunidad de mejora) que te interesa?</a:t>
            </a:r>
          </a:p>
          <a:p>
            <a:pPr marL="0" indent="0">
              <a:buNone/>
            </a:pPr>
            <a:r>
              <a:rPr lang="es-MX" sz="1800" dirty="0"/>
              <a:t>Saber con exactitud cuantos comités tenemos que conformar, cuantos padres se encuentran en cada comité , que comités son de mayor prioridad y por que , que actividades se deben de realizar en cada comité, poner cartelones dentro de la escuela y salones para convocar a los padres.</a:t>
            </a:r>
          </a:p>
          <a:p>
            <a:pPr marL="0" indent="0">
              <a:buNone/>
            </a:pPr>
            <a:endParaRPr lang="es-MX" sz="1800" dirty="0"/>
          </a:p>
        </p:txBody>
      </p:sp>
    </p:spTree>
    <p:extLst>
      <p:ext uri="{BB962C8B-B14F-4D97-AF65-F5344CB8AC3E}">
        <p14:creationId xmlns:p14="http://schemas.microsoft.com/office/powerpoint/2010/main" val="173595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9"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10" fill="hold">
                            <p:stCondLst>
                              <p:cond delay="500"/>
                            </p:stCondLst>
                            <p:childTnLst>
                              <p:par>
                                <p:cTn id="11" presetID="45"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5"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45"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1"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2" fill="hold">
                            <p:stCondLst>
                              <p:cond delay="1500"/>
                            </p:stCondLst>
                            <p:childTnLst>
                              <p:par>
                                <p:cTn id="23" presetID="45" presetClass="entr" presetSubtype="0" fill="hold" nodeType="afterEffect">
                                  <p:stCondLst>
                                    <p:cond delay="25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50"/>
                                        <p:tgtEl>
                                          <p:spTgt spid="3">
                                            <p:txEl>
                                              <p:pRg st="5" end="5"/>
                                            </p:txEl>
                                          </p:spTgt>
                                        </p:tgtEl>
                                      </p:cBhvr>
                                    </p:animEffect>
                                    <p:anim calcmode="lin" valueType="num">
                                      <p:cBhvr>
                                        <p:cTn id="26" dur="25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27" dur="25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par>
                          <p:cTn id="28" fill="hold">
                            <p:stCondLst>
                              <p:cond delay="2000"/>
                            </p:stCondLst>
                            <p:childTnLst>
                              <p:par>
                                <p:cTn id="29" presetID="45" presetClass="entr" presetSubtype="0" fill="hold" nodeType="afterEffect">
                                  <p:stCondLst>
                                    <p:cond delay="25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50"/>
                                        <p:tgtEl>
                                          <p:spTgt spid="3">
                                            <p:txEl>
                                              <p:pRg st="6" end="6"/>
                                            </p:txEl>
                                          </p:spTgt>
                                        </p:tgtEl>
                                      </p:cBhvr>
                                    </p:animEffect>
                                    <p:anim calcmode="lin" valueType="num">
                                      <p:cBhvr>
                                        <p:cTn id="32" dur="25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3" dur="25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par>
                          <p:cTn id="34" fill="hold">
                            <p:stCondLst>
                              <p:cond delay="2500"/>
                            </p:stCondLst>
                            <p:childTnLst>
                              <p:par>
                                <p:cTn id="35" presetID="45" presetClass="entr" presetSubtype="0" fill="hold"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50"/>
                                        <p:tgtEl>
                                          <p:spTgt spid="3">
                                            <p:txEl>
                                              <p:pRg st="8" end="8"/>
                                            </p:txEl>
                                          </p:spTgt>
                                        </p:tgtEl>
                                      </p:cBhvr>
                                    </p:animEffect>
                                    <p:anim calcmode="lin" valueType="num">
                                      <p:cBhvr>
                                        <p:cTn id="38" dur="25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39" dur="25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par>
                          <p:cTn id="40" fill="hold">
                            <p:stCondLst>
                              <p:cond delay="2750"/>
                            </p:stCondLst>
                            <p:childTnLst>
                              <p:par>
                                <p:cTn id="41" presetID="45" presetClass="entr" presetSubtype="0"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250"/>
                                        <p:tgtEl>
                                          <p:spTgt spid="3">
                                            <p:txEl>
                                              <p:pRg st="9" end="9"/>
                                            </p:txEl>
                                          </p:spTgt>
                                        </p:tgtEl>
                                      </p:cBhvr>
                                    </p:animEffect>
                                    <p:anim calcmode="lin" valueType="num">
                                      <p:cBhvr>
                                        <p:cTn id="44" dur="25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45" dur="25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05F0F44-44F8-4210-AE03-0AE0160C4D4E}"/>
              </a:ext>
            </a:extLst>
          </p:cNvPr>
          <p:cNvSpPr>
            <a:spLocks noGrp="1"/>
          </p:cNvSpPr>
          <p:nvPr>
            <p:ph idx="1"/>
          </p:nvPr>
        </p:nvSpPr>
        <p:spPr>
          <a:xfrm>
            <a:off x="185530" y="106016"/>
            <a:ext cx="11860696" cy="6559827"/>
          </a:xfrm>
        </p:spPr>
        <p:txBody>
          <a:bodyPr>
            <a:normAutofit/>
          </a:bodyPr>
          <a:lstStyle/>
          <a:p>
            <a:pPr marL="0" indent="0">
              <a:buNone/>
            </a:pPr>
            <a:r>
              <a:rPr lang="es-MX" sz="1800" b="1" dirty="0"/>
              <a:t>7. ¿A qué fuentes puedes acudir para obtener la información que necesitas? Algunos ejemplos de fuentes son: Centros universitarios, instancias gubernamentales o no gubernamentales, instancias locales o federales, personas de la comunidad, bibliotecas, hemerotecas, internet, etc.</a:t>
            </a:r>
          </a:p>
          <a:p>
            <a:pPr marL="0" indent="0">
              <a:buNone/>
            </a:pPr>
            <a:r>
              <a:rPr lang="es-MX" sz="1800" dirty="0"/>
              <a:t>La dirección académica de la escuela, a la delegación a donde pertenece la escuela para pedir orientación de apoyos escolares , buscar información de interés a través de internet .</a:t>
            </a:r>
          </a:p>
          <a:p>
            <a:pPr marL="0" indent="0">
              <a:buNone/>
            </a:pPr>
            <a:endParaRPr lang="es-MX" sz="1800" b="1" dirty="0"/>
          </a:p>
          <a:p>
            <a:pPr marL="0" indent="0">
              <a:buNone/>
            </a:pPr>
            <a:r>
              <a:rPr lang="es-MX" sz="1800" b="1" dirty="0"/>
              <a:t>8. ¿Qué técnicas puedes utilizar para recopilar la información? Algunos ejemplos de técnicas son: visitas presenciales, llamadas telefónicas, entrevistas, encuestas o cuestionarios, búsqueda en internet, etc.</a:t>
            </a:r>
          </a:p>
          <a:p>
            <a:pPr marL="0" indent="0">
              <a:buNone/>
            </a:pPr>
            <a:r>
              <a:rPr lang="es-MX" sz="1800" dirty="0"/>
              <a:t>Hacer encuestas a los mismos padres de familia sobre que temas ven prioritarios en la escuela y así mismo poder integrarlos a las actividades, juntas grupales en horas de entrada o salida de los ´pequeños para que haya mas padres en presencia y plantearles  las necesidades , los beneficios y mostrarles fotografías de las actividades.</a:t>
            </a:r>
          </a:p>
          <a:p>
            <a:pPr marL="0" indent="0">
              <a:buNone/>
            </a:pPr>
            <a:endParaRPr lang="es-MX" sz="1800" dirty="0"/>
          </a:p>
        </p:txBody>
      </p:sp>
    </p:spTree>
    <p:extLst>
      <p:ext uri="{BB962C8B-B14F-4D97-AF65-F5344CB8AC3E}">
        <p14:creationId xmlns:p14="http://schemas.microsoft.com/office/powerpoint/2010/main" val="329672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50"/>
                                        <p:tgtEl>
                                          <p:spTgt spid="3">
                                            <p:txEl>
                                              <p:pRg st="0" end="0"/>
                                            </p:txEl>
                                          </p:spTgt>
                                        </p:tgtEl>
                                      </p:cBhvr>
                                    </p:animEffect>
                                  </p:childTnLst>
                                </p:cTn>
                              </p:par>
                              <p:par>
                                <p:cTn id="8" presetID="21" presetClass="entr" presetSubtype="1" fill="hold" nodeType="withEffect">
                                  <p:stCondLst>
                                    <p:cond delay="50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50"/>
                                        <p:tgtEl>
                                          <p:spTgt spid="3">
                                            <p:txEl>
                                              <p:pRg st="1" end="1"/>
                                            </p:txEl>
                                          </p:spTgt>
                                        </p:tgtEl>
                                      </p:cBhvr>
                                    </p:animEffect>
                                  </p:childTnLst>
                                </p:cTn>
                              </p:par>
                            </p:childTnLst>
                          </p:cTn>
                        </p:par>
                        <p:par>
                          <p:cTn id="11" fill="hold">
                            <p:stCondLst>
                              <p:cond delay="750"/>
                            </p:stCondLst>
                            <p:childTnLst>
                              <p:par>
                                <p:cTn id="12" presetID="21" presetClass="entr" presetSubtype="1" fill="hold" nodeType="afterEffect">
                                  <p:stCondLst>
                                    <p:cond delay="50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wheel(1)">
                                      <p:cBhvr>
                                        <p:cTn id="14" dur="2000"/>
                                        <p:tgtEl>
                                          <p:spTgt spid="3">
                                            <p:txEl>
                                              <p:pRg st="3" end="3"/>
                                            </p:txEl>
                                          </p:spTgt>
                                        </p:tgtEl>
                                      </p:cBhvr>
                                    </p:animEffect>
                                  </p:childTnLst>
                                </p:cTn>
                              </p:par>
                              <p:par>
                                <p:cTn id="15" presetID="21" presetClass="entr" presetSubtype="1" fill="hold" nodeType="withEffect">
                                  <p:stCondLst>
                                    <p:cond delay="50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AD1CD82-99D2-48D0-A6F2-0142863EAF0A}"/>
              </a:ext>
            </a:extLst>
          </p:cNvPr>
          <p:cNvSpPr>
            <a:spLocks noGrp="1"/>
          </p:cNvSpPr>
          <p:nvPr>
            <p:ph idx="1"/>
          </p:nvPr>
        </p:nvSpPr>
        <p:spPr>
          <a:xfrm>
            <a:off x="91970" y="176865"/>
            <a:ext cx="11831568" cy="6553832"/>
          </a:xfrm>
        </p:spPr>
        <p:txBody>
          <a:bodyPr/>
          <a:lstStyle/>
          <a:p>
            <a:endParaRPr lang="es-MX" dirty="0"/>
          </a:p>
          <a:p>
            <a:endParaRPr lang="es-MX" dirty="0"/>
          </a:p>
          <a:p>
            <a:endParaRPr lang="es-MX" dirty="0"/>
          </a:p>
          <a:p>
            <a:endParaRPr lang="es-MX" dirty="0"/>
          </a:p>
          <a:p>
            <a:endParaRPr lang="es-MX" dirty="0"/>
          </a:p>
          <a:p>
            <a:endParaRPr lang="es-MX" dirty="0"/>
          </a:p>
          <a:p>
            <a:endParaRPr lang="es-MX" dirty="0"/>
          </a:p>
        </p:txBody>
      </p:sp>
      <p:sp>
        <p:nvSpPr>
          <p:cNvPr id="4" name="Elipse 3">
            <a:extLst>
              <a:ext uri="{FF2B5EF4-FFF2-40B4-BE49-F238E27FC236}">
                <a16:creationId xmlns:a16="http://schemas.microsoft.com/office/drawing/2014/main" id="{92AEC2B6-3FFE-4FB3-B29C-8C7BD38D0088}"/>
              </a:ext>
            </a:extLst>
          </p:cNvPr>
          <p:cNvSpPr/>
          <p:nvPr/>
        </p:nvSpPr>
        <p:spPr>
          <a:xfrm>
            <a:off x="4528457" y="326572"/>
            <a:ext cx="2162630" cy="105228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IMPORTANCIA DE APOYO DE PADRES DE FAMILIA</a:t>
            </a:r>
          </a:p>
        </p:txBody>
      </p:sp>
      <p:cxnSp>
        <p:nvCxnSpPr>
          <p:cNvPr id="6" name="Conector recto 5">
            <a:extLst>
              <a:ext uri="{FF2B5EF4-FFF2-40B4-BE49-F238E27FC236}">
                <a16:creationId xmlns:a16="http://schemas.microsoft.com/office/drawing/2014/main" id="{A3016D5E-F0C1-47EB-8580-0E5BF88C3DC6}"/>
              </a:ext>
            </a:extLst>
          </p:cNvPr>
          <p:cNvCxnSpPr>
            <a:cxnSpLocks/>
          </p:cNvCxnSpPr>
          <p:nvPr/>
        </p:nvCxnSpPr>
        <p:spPr>
          <a:xfrm>
            <a:off x="5614434" y="1328056"/>
            <a:ext cx="0" cy="576944"/>
          </a:xfrm>
          <a:prstGeom prst="line">
            <a:avLst/>
          </a:prstGeom>
        </p:spPr>
        <p:style>
          <a:lnRef idx="1">
            <a:schemeClr val="accent1"/>
          </a:lnRef>
          <a:fillRef idx="0">
            <a:schemeClr val="accent1"/>
          </a:fillRef>
          <a:effectRef idx="0">
            <a:schemeClr val="accent1"/>
          </a:effectRef>
          <a:fontRef idx="minor">
            <a:schemeClr val="tx1"/>
          </a:fontRef>
        </p:style>
      </p:cxnSp>
      <p:sp>
        <p:nvSpPr>
          <p:cNvPr id="10" name="Elipse 9">
            <a:extLst>
              <a:ext uri="{FF2B5EF4-FFF2-40B4-BE49-F238E27FC236}">
                <a16:creationId xmlns:a16="http://schemas.microsoft.com/office/drawing/2014/main" id="{6EFB7453-875D-43AB-AA8C-B64B6D7472B3}"/>
              </a:ext>
            </a:extLst>
          </p:cNvPr>
          <p:cNvSpPr/>
          <p:nvPr/>
        </p:nvSpPr>
        <p:spPr>
          <a:xfrm>
            <a:off x="4528457" y="1878967"/>
            <a:ext cx="2248408" cy="106124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MEJORES TECNICAS DE EDUCACÓN PARA TU HIJO</a:t>
            </a:r>
          </a:p>
        </p:txBody>
      </p:sp>
      <p:cxnSp>
        <p:nvCxnSpPr>
          <p:cNvPr id="12" name="Conector recto 11">
            <a:extLst>
              <a:ext uri="{FF2B5EF4-FFF2-40B4-BE49-F238E27FC236}">
                <a16:creationId xmlns:a16="http://schemas.microsoft.com/office/drawing/2014/main" id="{ECCF3959-F2FA-415C-9FA8-897BE0B0F101}"/>
              </a:ext>
            </a:extLst>
          </p:cNvPr>
          <p:cNvCxnSpPr>
            <a:cxnSpLocks/>
            <a:stCxn id="4" idx="3"/>
          </p:cNvCxnSpPr>
          <p:nvPr/>
        </p:nvCxnSpPr>
        <p:spPr>
          <a:xfrm flipH="1">
            <a:off x="4100285" y="1224753"/>
            <a:ext cx="744882" cy="531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D747425B-4542-4C21-9A5E-06BA3E364BDA}"/>
              </a:ext>
            </a:extLst>
          </p:cNvPr>
          <p:cNvCxnSpPr>
            <a:cxnSpLocks/>
            <a:stCxn id="4" idx="6"/>
            <a:endCxn id="4" idx="6"/>
          </p:cNvCxnSpPr>
          <p:nvPr/>
        </p:nvCxnSpPr>
        <p:spPr>
          <a:xfrm>
            <a:off x="6691087" y="85271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id="{F0F0A77D-5956-4622-B917-675CB15A674A}"/>
              </a:ext>
            </a:extLst>
          </p:cNvPr>
          <p:cNvCxnSpPr>
            <a:cxnSpLocks/>
          </p:cNvCxnSpPr>
          <p:nvPr/>
        </p:nvCxnSpPr>
        <p:spPr>
          <a:xfrm>
            <a:off x="6374378" y="1220272"/>
            <a:ext cx="744881" cy="485156"/>
          </a:xfrm>
          <a:prstGeom prst="line">
            <a:avLst/>
          </a:prstGeom>
        </p:spPr>
        <p:style>
          <a:lnRef idx="1">
            <a:schemeClr val="accent1"/>
          </a:lnRef>
          <a:fillRef idx="0">
            <a:schemeClr val="accent1"/>
          </a:fillRef>
          <a:effectRef idx="0">
            <a:schemeClr val="accent1"/>
          </a:effectRef>
          <a:fontRef idx="minor">
            <a:schemeClr val="tx1"/>
          </a:fontRef>
        </p:style>
      </p:cxnSp>
      <p:sp>
        <p:nvSpPr>
          <p:cNvPr id="21" name="Elipse 20">
            <a:extLst>
              <a:ext uri="{FF2B5EF4-FFF2-40B4-BE49-F238E27FC236}">
                <a16:creationId xmlns:a16="http://schemas.microsoft.com/office/drawing/2014/main" id="{EE7BCAFD-2781-40D5-8024-F37B3B58FEF9}"/>
              </a:ext>
            </a:extLst>
          </p:cNvPr>
          <p:cNvSpPr/>
          <p:nvPr/>
        </p:nvSpPr>
        <p:spPr>
          <a:xfrm>
            <a:off x="7009381" y="1398695"/>
            <a:ext cx="2366846" cy="105228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MEJORES INSTALACIONES PARA TU HIJO </a:t>
            </a:r>
          </a:p>
        </p:txBody>
      </p:sp>
      <p:sp>
        <p:nvSpPr>
          <p:cNvPr id="22" name="Elipse 21">
            <a:extLst>
              <a:ext uri="{FF2B5EF4-FFF2-40B4-BE49-F238E27FC236}">
                <a16:creationId xmlns:a16="http://schemas.microsoft.com/office/drawing/2014/main" id="{C19963F7-B8DA-4117-B27F-623DB7FD54C2}"/>
              </a:ext>
            </a:extLst>
          </p:cNvPr>
          <p:cNvSpPr/>
          <p:nvPr/>
        </p:nvSpPr>
        <p:spPr>
          <a:xfrm>
            <a:off x="2271489" y="1389732"/>
            <a:ext cx="2024452" cy="88901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MEJOR IMAGEN Y EJEMPLO ANTE TU HIJO</a:t>
            </a:r>
          </a:p>
        </p:txBody>
      </p:sp>
      <p:cxnSp>
        <p:nvCxnSpPr>
          <p:cNvPr id="24" name="Conector recto 23">
            <a:extLst>
              <a:ext uri="{FF2B5EF4-FFF2-40B4-BE49-F238E27FC236}">
                <a16:creationId xmlns:a16="http://schemas.microsoft.com/office/drawing/2014/main" id="{89AD83E7-573D-418F-9479-4DC7FB45D472}"/>
              </a:ext>
            </a:extLst>
          </p:cNvPr>
          <p:cNvCxnSpPr>
            <a:cxnSpLocks/>
            <a:stCxn id="10" idx="4"/>
            <a:endCxn id="10" idx="4"/>
          </p:cNvCxnSpPr>
          <p:nvPr/>
        </p:nvCxnSpPr>
        <p:spPr>
          <a:xfrm>
            <a:off x="5652661" y="294021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ector recto 25">
            <a:extLst>
              <a:ext uri="{FF2B5EF4-FFF2-40B4-BE49-F238E27FC236}">
                <a16:creationId xmlns:a16="http://schemas.microsoft.com/office/drawing/2014/main" id="{96CA6D69-AD94-4428-BF14-EF0CE51EECE7}"/>
              </a:ext>
            </a:extLst>
          </p:cNvPr>
          <p:cNvCxnSpPr>
            <a:cxnSpLocks/>
          </p:cNvCxnSpPr>
          <p:nvPr/>
        </p:nvCxnSpPr>
        <p:spPr>
          <a:xfrm>
            <a:off x="5609772" y="2925068"/>
            <a:ext cx="0" cy="503932"/>
          </a:xfrm>
          <a:prstGeom prst="line">
            <a:avLst/>
          </a:prstGeom>
        </p:spPr>
        <p:style>
          <a:lnRef idx="1">
            <a:schemeClr val="accent1"/>
          </a:lnRef>
          <a:fillRef idx="0">
            <a:schemeClr val="accent1"/>
          </a:fillRef>
          <a:effectRef idx="0">
            <a:schemeClr val="accent1"/>
          </a:effectRef>
          <a:fontRef idx="minor">
            <a:schemeClr val="tx1"/>
          </a:fontRef>
        </p:style>
      </p:cxnSp>
      <p:sp>
        <p:nvSpPr>
          <p:cNvPr id="29" name="Elipse 28">
            <a:extLst>
              <a:ext uri="{FF2B5EF4-FFF2-40B4-BE49-F238E27FC236}">
                <a16:creationId xmlns:a16="http://schemas.microsoft.com/office/drawing/2014/main" id="{E084212B-6C6A-4E7C-B64B-4CCCDADDC3F1}"/>
              </a:ext>
            </a:extLst>
          </p:cNvPr>
          <p:cNvSpPr/>
          <p:nvPr/>
        </p:nvSpPr>
        <p:spPr>
          <a:xfrm>
            <a:off x="4394572" y="3453781"/>
            <a:ext cx="2466772" cy="103477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APOYO EN EXPOSICIONES EN EL SALON O EN EL COMITÉ DE LECTURA</a:t>
            </a:r>
          </a:p>
        </p:txBody>
      </p:sp>
      <p:cxnSp>
        <p:nvCxnSpPr>
          <p:cNvPr id="31" name="Conector recto 30">
            <a:extLst>
              <a:ext uri="{FF2B5EF4-FFF2-40B4-BE49-F238E27FC236}">
                <a16:creationId xmlns:a16="http://schemas.microsoft.com/office/drawing/2014/main" id="{EBED34EB-A0BD-4101-BE83-DBC53A8C60B1}"/>
              </a:ext>
            </a:extLst>
          </p:cNvPr>
          <p:cNvCxnSpPr>
            <a:cxnSpLocks/>
            <a:stCxn id="21" idx="6"/>
          </p:cNvCxnSpPr>
          <p:nvPr/>
        </p:nvCxnSpPr>
        <p:spPr>
          <a:xfrm>
            <a:off x="9376227" y="1924838"/>
            <a:ext cx="435430" cy="0"/>
          </a:xfrm>
          <a:prstGeom prst="line">
            <a:avLst/>
          </a:prstGeom>
        </p:spPr>
        <p:style>
          <a:lnRef idx="1">
            <a:schemeClr val="accent1"/>
          </a:lnRef>
          <a:fillRef idx="0">
            <a:schemeClr val="accent1"/>
          </a:fillRef>
          <a:effectRef idx="0">
            <a:schemeClr val="accent1"/>
          </a:effectRef>
          <a:fontRef idx="minor">
            <a:schemeClr val="tx1"/>
          </a:fontRef>
        </p:style>
      </p:cxnSp>
      <p:sp>
        <p:nvSpPr>
          <p:cNvPr id="38" name="Elipse 37">
            <a:extLst>
              <a:ext uri="{FF2B5EF4-FFF2-40B4-BE49-F238E27FC236}">
                <a16:creationId xmlns:a16="http://schemas.microsoft.com/office/drawing/2014/main" id="{75DE45CD-33D1-489A-99F0-036A813534D7}"/>
              </a:ext>
            </a:extLst>
          </p:cNvPr>
          <p:cNvSpPr/>
          <p:nvPr/>
        </p:nvSpPr>
        <p:spPr>
          <a:xfrm>
            <a:off x="9841556" y="1359017"/>
            <a:ext cx="2147388" cy="109196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ATRAVES DE COMITES DE:</a:t>
            </a:r>
          </a:p>
        </p:txBody>
      </p:sp>
      <p:cxnSp>
        <p:nvCxnSpPr>
          <p:cNvPr id="42" name="Conector recto 41">
            <a:extLst>
              <a:ext uri="{FF2B5EF4-FFF2-40B4-BE49-F238E27FC236}">
                <a16:creationId xmlns:a16="http://schemas.microsoft.com/office/drawing/2014/main" id="{C3B0B132-AB89-4559-BB0B-9E0986D10ABF}"/>
              </a:ext>
            </a:extLst>
          </p:cNvPr>
          <p:cNvCxnSpPr>
            <a:stCxn id="38" idx="4"/>
          </p:cNvCxnSpPr>
          <p:nvPr/>
        </p:nvCxnSpPr>
        <p:spPr>
          <a:xfrm>
            <a:off x="10915250" y="2450980"/>
            <a:ext cx="0" cy="489235"/>
          </a:xfrm>
          <a:prstGeom prst="line">
            <a:avLst/>
          </a:prstGeom>
        </p:spPr>
        <p:style>
          <a:lnRef idx="1">
            <a:schemeClr val="accent1"/>
          </a:lnRef>
          <a:fillRef idx="0">
            <a:schemeClr val="accent1"/>
          </a:fillRef>
          <a:effectRef idx="0">
            <a:schemeClr val="accent1"/>
          </a:effectRef>
          <a:fontRef idx="minor">
            <a:schemeClr val="tx1"/>
          </a:fontRef>
        </p:style>
      </p:cxnSp>
      <p:sp>
        <p:nvSpPr>
          <p:cNvPr id="43" name="Elipse 42">
            <a:extLst>
              <a:ext uri="{FF2B5EF4-FFF2-40B4-BE49-F238E27FC236}">
                <a16:creationId xmlns:a16="http://schemas.microsoft.com/office/drawing/2014/main" id="{AD9A46B8-E2D1-4847-A972-BA9D332C2DDA}"/>
              </a:ext>
            </a:extLst>
          </p:cNvPr>
          <p:cNvSpPr/>
          <p:nvPr/>
        </p:nvSpPr>
        <p:spPr>
          <a:xfrm>
            <a:off x="9871074" y="2925068"/>
            <a:ext cx="2147388" cy="88108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solidFill>
                  <a:schemeClr val="tx1"/>
                </a:solidFill>
              </a:rPr>
              <a:t>INFRAESTRUCTURA</a:t>
            </a:r>
          </a:p>
        </p:txBody>
      </p:sp>
      <p:cxnSp>
        <p:nvCxnSpPr>
          <p:cNvPr id="45" name="Conector recto 44">
            <a:extLst>
              <a:ext uri="{FF2B5EF4-FFF2-40B4-BE49-F238E27FC236}">
                <a16:creationId xmlns:a16="http://schemas.microsoft.com/office/drawing/2014/main" id="{37661585-6FCE-4D6C-89BF-6BE8F5B93654}"/>
              </a:ext>
            </a:extLst>
          </p:cNvPr>
          <p:cNvCxnSpPr>
            <a:cxnSpLocks/>
            <a:stCxn id="43" idx="4"/>
          </p:cNvCxnSpPr>
          <p:nvPr/>
        </p:nvCxnSpPr>
        <p:spPr>
          <a:xfrm>
            <a:off x="10944768" y="3806152"/>
            <a:ext cx="0" cy="460646"/>
          </a:xfrm>
          <a:prstGeom prst="line">
            <a:avLst/>
          </a:prstGeom>
        </p:spPr>
        <p:style>
          <a:lnRef idx="1">
            <a:schemeClr val="accent1"/>
          </a:lnRef>
          <a:fillRef idx="0">
            <a:schemeClr val="accent1"/>
          </a:fillRef>
          <a:effectRef idx="0">
            <a:schemeClr val="accent1"/>
          </a:effectRef>
          <a:fontRef idx="minor">
            <a:schemeClr val="tx1"/>
          </a:fontRef>
        </p:style>
      </p:cxnSp>
      <p:sp>
        <p:nvSpPr>
          <p:cNvPr id="47" name="Elipse 46">
            <a:extLst>
              <a:ext uri="{FF2B5EF4-FFF2-40B4-BE49-F238E27FC236}">
                <a16:creationId xmlns:a16="http://schemas.microsoft.com/office/drawing/2014/main" id="{087E617E-31CB-46FD-97C1-284BBE45C60C}"/>
              </a:ext>
            </a:extLst>
          </p:cNvPr>
          <p:cNvSpPr/>
          <p:nvPr/>
        </p:nvSpPr>
        <p:spPr>
          <a:xfrm>
            <a:off x="9841555" y="4128951"/>
            <a:ext cx="2176907" cy="88108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SEGURIDAD</a:t>
            </a:r>
          </a:p>
        </p:txBody>
      </p:sp>
      <p:cxnSp>
        <p:nvCxnSpPr>
          <p:cNvPr id="49" name="Conector recto 48">
            <a:extLst>
              <a:ext uri="{FF2B5EF4-FFF2-40B4-BE49-F238E27FC236}">
                <a16:creationId xmlns:a16="http://schemas.microsoft.com/office/drawing/2014/main" id="{A339E4CD-3FFA-412D-B522-3DE1CD2C0022}"/>
              </a:ext>
            </a:extLst>
          </p:cNvPr>
          <p:cNvCxnSpPr>
            <a:cxnSpLocks/>
            <a:endCxn id="22" idx="2"/>
          </p:cNvCxnSpPr>
          <p:nvPr/>
        </p:nvCxnSpPr>
        <p:spPr>
          <a:xfrm>
            <a:off x="1814286" y="1834238"/>
            <a:ext cx="457203" cy="0"/>
          </a:xfrm>
          <a:prstGeom prst="line">
            <a:avLst/>
          </a:prstGeom>
        </p:spPr>
        <p:style>
          <a:lnRef idx="1">
            <a:schemeClr val="accent1"/>
          </a:lnRef>
          <a:fillRef idx="0">
            <a:schemeClr val="accent1"/>
          </a:fillRef>
          <a:effectRef idx="0">
            <a:schemeClr val="accent1"/>
          </a:effectRef>
          <a:fontRef idx="minor">
            <a:schemeClr val="tx1"/>
          </a:fontRef>
        </p:style>
      </p:cxnSp>
      <p:sp>
        <p:nvSpPr>
          <p:cNvPr id="51" name="Elipse 50">
            <a:extLst>
              <a:ext uri="{FF2B5EF4-FFF2-40B4-BE49-F238E27FC236}">
                <a16:creationId xmlns:a16="http://schemas.microsoft.com/office/drawing/2014/main" id="{62A05DE3-A3E5-4781-9323-5E1E1A420C7E}"/>
              </a:ext>
            </a:extLst>
          </p:cNvPr>
          <p:cNvSpPr/>
          <p:nvPr/>
        </p:nvSpPr>
        <p:spPr>
          <a:xfrm>
            <a:off x="180216" y="1364459"/>
            <a:ext cx="1799765" cy="88901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ATRAVES DE COMITES DE:</a:t>
            </a:r>
          </a:p>
        </p:txBody>
      </p:sp>
      <p:cxnSp>
        <p:nvCxnSpPr>
          <p:cNvPr id="54" name="Conector recto 53">
            <a:extLst>
              <a:ext uri="{FF2B5EF4-FFF2-40B4-BE49-F238E27FC236}">
                <a16:creationId xmlns:a16="http://schemas.microsoft.com/office/drawing/2014/main" id="{45193654-4D1D-432F-84AF-0576420D8D90}"/>
              </a:ext>
            </a:extLst>
          </p:cNvPr>
          <p:cNvCxnSpPr>
            <a:cxnSpLocks/>
            <a:stCxn id="51" idx="4"/>
          </p:cNvCxnSpPr>
          <p:nvPr/>
        </p:nvCxnSpPr>
        <p:spPr>
          <a:xfrm flipH="1">
            <a:off x="1080098" y="2253471"/>
            <a:ext cx="1" cy="442126"/>
          </a:xfrm>
          <a:prstGeom prst="line">
            <a:avLst/>
          </a:prstGeom>
        </p:spPr>
        <p:style>
          <a:lnRef idx="1">
            <a:schemeClr val="accent1"/>
          </a:lnRef>
          <a:fillRef idx="0">
            <a:schemeClr val="accent1"/>
          </a:fillRef>
          <a:effectRef idx="0">
            <a:schemeClr val="accent1"/>
          </a:effectRef>
          <a:fontRef idx="minor">
            <a:schemeClr val="tx1"/>
          </a:fontRef>
        </p:style>
      </p:cxnSp>
      <p:sp>
        <p:nvSpPr>
          <p:cNvPr id="56" name="Elipse 55">
            <a:extLst>
              <a:ext uri="{FF2B5EF4-FFF2-40B4-BE49-F238E27FC236}">
                <a16:creationId xmlns:a16="http://schemas.microsoft.com/office/drawing/2014/main" id="{BE5E7A0C-40EF-40C6-B849-30E2808AF563}"/>
              </a:ext>
            </a:extLst>
          </p:cNvPr>
          <p:cNvSpPr/>
          <p:nvPr/>
        </p:nvSpPr>
        <p:spPr>
          <a:xfrm>
            <a:off x="100949" y="2611553"/>
            <a:ext cx="2147380" cy="9730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ECOLOGIA,</a:t>
            </a:r>
          </a:p>
          <a:p>
            <a:pPr algn="ctr"/>
            <a:r>
              <a:rPr lang="es-MX" sz="1400" dirty="0">
                <a:solidFill>
                  <a:schemeClr val="tx1"/>
                </a:solidFill>
              </a:rPr>
              <a:t>DESAYUNOS ESCOLARES</a:t>
            </a:r>
          </a:p>
        </p:txBody>
      </p:sp>
      <p:cxnSp>
        <p:nvCxnSpPr>
          <p:cNvPr id="58" name="Conector recto 57">
            <a:extLst>
              <a:ext uri="{FF2B5EF4-FFF2-40B4-BE49-F238E27FC236}">
                <a16:creationId xmlns:a16="http://schemas.microsoft.com/office/drawing/2014/main" id="{1E2EA33B-62BC-48BE-B4FA-6FA0E39002C9}"/>
              </a:ext>
            </a:extLst>
          </p:cNvPr>
          <p:cNvCxnSpPr>
            <a:cxnSpLocks/>
          </p:cNvCxnSpPr>
          <p:nvPr/>
        </p:nvCxnSpPr>
        <p:spPr>
          <a:xfrm>
            <a:off x="1139206" y="3584609"/>
            <a:ext cx="5386" cy="438424"/>
          </a:xfrm>
          <a:prstGeom prst="line">
            <a:avLst/>
          </a:prstGeom>
        </p:spPr>
        <p:style>
          <a:lnRef idx="1">
            <a:schemeClr val="accent1"/>
          </a:lnRef>
          <a:fillRef idx="0">
            <a:schemeClr val="accent1"/>
          </a:fillRef>
          <a:effectRef idx="0">
            <a:schemeClr val="accent1"/>
          </a:effectRef>
          <a:fontRef idx="minor">
            <a:schemeClr val="tx1"/>
          </a:fontRef>
        </p:style>
      </p:cxnSp>
      <p:sp>
        <p:nvSpPr>
          <p:cNvPr id="59" name="Elipse 58">
            <a:extLst>
              <a:ext uri="{FF2B5EF4-FFF2-40B4-BE49-F238E27FC236}">
                <a16:creationId xmlns:a16="http://schemas.microsoft.com/office/drawing/2014/main" id="{6A45B9C0-5421-4044-B696-F97D3FC35E39}"/>
              </a:ext>
            </a:extLst>
          </p:cNvPr>
          <p:cNvSpPr/>
          <p:nvPr/>
        </p:nvSpPr>
        <p:spPr>
          <a:xfrm>
            <a:off x="130485" y="3971168"/>
            <a:ext cx="2147380" cy="97305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MESA DIRECTIVA</a:t>
            </a:r>
          </a:p>
        </p:txBody>
      </p:sp>
      <p:cxnSp>
        <p:nvCxnSpPr>
          <p:cNvPr id="62" name="Conector recto 61">
            <a:extLst>
              <a:ext uri="{FF2B5EF4-FFF2-40B4-BE49-F238E27FC236}">
                <a16:creationId xmlns:a16="http://schemas.microsoft.com/office/drawing/2014/main" id="{B72BD7D7-DB2A-421C-9CBC-EF0630989B61}"/>
              </a:ext>
            </a:extLst>
          </p:cNvPr>
          <p:cNvCxnSpPr>
            <a:stCxn id="22" idx="4"/>
          </p:cNvCxnSpPr>
          <p:nvPr/>
        </p:nvCxnSpPr>
        <p:spPr>
          <a:xfrm>
            <a:off x="3283715" y="2278744"/>
            <a:ext cx="11028" cy="783770"/>
          </a:xfrm>
          <a:prstGeom prst="line">
            <a:avLst/>
          </a:prstGeom>
        </p:spPr>
        <p:style>
          <a:lnRef idx="1">
            <a:schemeClr val="accent1"/>
          </a:lnRef>
          <a:fillRef idx="0">
            <a:schemeClr val="accent1"/>
          </a:fillRef>
          <a:effectRef idx="0">
            <a:schemeClr val="accent1"/>
          </a:effectRef>
          <a:fontRef idx="minor">
            <a:schemeClr val="tx1"/>
          </a:fontRef>
        </p:style>
      </p:cxnSp>
      <p:sp>
        <p:nvSpPr>
          <p:cNvPr id="64" name="Elipse 63">
            <a:extLst>
              <a:ext uri="{FF2B5EF4-FFF2-40B4-BE49-F238E27FC236}">
                <a16:creationId xmlns:a16="http://schemas.microsoft.com/office/drawing/2014/main" id="{3B83CB9E-E523-4029-AD29-7591DC049979}"/>
              </a:ext>
            </a:extLst>
          </p:cNvPr>
          <p:cNvSpPr/>
          <p:nvPr/>
        </p:nvSpPr>
        <p:spPr>
          <a:xfrm>
            <a:off x="2294349" y="3062513"/>
            <a:ext cx="2024449" cy="11908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ASISTIR A JUNTAS ESCOLARES PARA TOMA DE DECISIONES</a:t>
            </a:r>
          </a:p>
        </p:txBody>
      </p:sp>
      <p:cxnSp>
        <p:nvCxnSpPr>
          <p:cNvPr id="66" name="Conector recto 65">
            <a:extLst>
              <a:ext uri="{FF2B5EF4-FFF2-40B4-BE49-F238E27FC236}">
                <a16:creationId xmlns:a16="http://schemas.microsoft.com/office/drawing/2014/main" id="{A48768C9-C25E-4A3D-A061-118A922AE5CD}"/>
              </a:ext>
            </a:extLst>
          </p:cNvPr>
          <p:cNvCxnSpPr>
            <a:stCxn id="21" idx="4"/>
          </p:cNvCxnSpPr>
          <p:nvPr/>
        </p:nvCxnSpPr>
        <p:spPr>
          <a:xfrm>
            <a:off x="8192804" y="2450980"/>
            <a:ext cx="149" cy="727649"/>
          </a:xfrm>
          <a:prstGeom prst="line">
            <a:avLst/>
          </a:prstGeom>
        </p:spPr>
        <p:style>
          <a:lnRef idx="1">
            <a:schemeClr val="accent1"/>
          </a:lnRef>
          <a:fillRef idx="0">
            <a:schemeClr val="accent1"/>
          </a:fillRef>
          <a:effectRef idx="0">
            <a:schemeClr val="accent1"/>
          </a:effectRef>
          <a:fontRef idx="minor">
            <a:schemeClr val="tx1"/>
          </a:fontRef>
        </p:style>
      </p:cxnSp>
      <p:sp>
        <p:nvSpPr>
          <p:cNvPr id="67" name="Elipse 66">
            <a:extLst>
              <a:ext uri="{FF2B5EF4-FFF2-40B4-BE49-F238E27FC236}">
                <a16:creationId xmlns:a16="http://schemas.microsoft.com/office/drawing/2014/main" id="{8985DF30-FE1F-4C8F-AD01-8A9249BBC240}"/>
              </a:ext>
            </a:extLst>
          </p:cNvPr>
          <p:cNvSpPr/>
          <p:nvPr/>
        </p:nvSpPr>
        <p:spPr>
          <a:xfrm>
            <a:off x="7171654" y="3062513"/>
            <a:ext cx="2024300" cy="103477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AYUDA CON PRESUPUESTOS DE MATERIALES</a:t>
            </a:r>
          </a:p>
        </p:txBody>
      </p:sp>
      <p:sp>
        <p:nvSpPr>
          <p:cNvPr id="68" name="Elipse 67">
            <a:extLst>
              <a:ext uri="{FF2B5EF4-FFF2-40B4-BE49-F238E27FC236}">
                <a16:creationId xmlns:a16="http://schemas.microsoft.com/office/drawing/2014/main" id="{77C19B5D-31AC-4557-8D62-9CA037BE679B}"/>
              </a:ext>
            </a:extLst>
          </p:cNvPr>
          <p:cNvSpPr/>
          <p:nvPr/>
        </p:nvSpPr>
        <p:spPr>
          <a:xfrm>
            <a:off x="3410200" y="5002122"/>
            <a:ext cx="4934857" cy="123478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solidFill>
              </a:rPr>
              <a:t>TODO ESTO NOS HACE UNA MEJOR ESCUELA, MEJORES PADRES Y MEJORES GENERACIONES DE SERES HUMANOS</a:t>
            </a:r>
          </a:p>
        </p:txBody>
      </p:sp>
      <p:cxnSp>
        <p:nvCxnSpPr>
          <p:cNvPr id="70" name="Conector recto 69">
            <a:extLst>
              <a:ext uri="{FF2B5EF4-FFF2-40B4-BE49-F238E27FC236}">
                <a16:creationId xmlns:a16="http://schemas.microsoft.com/office/drawing/2014/main" id="{FD7DBAED-6782-4C98-8627-0456A3BDAB07}"/>
              </a:ext>
            </a:extLst>
          </p:cNvPr>
          <p:cNvCxnSpPr>
            <a:stCxn id="59" idx="5"/>
            <a:endCxn id="68" idx="2"/>
          </p:cNvCxnSpPr>
          <p:nvPr/>
        </p:nvCxnSpPr>
        <p:spPr>
          <a:xfrm>
            <a:off x="1963388" y="4801722"/>
            <a:ext cx="1446812" cy="817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Conector recto 71">
            <a:extLst>
              <a:ext uri="{FF2B5EF4-FFF2-40B4-BE49-F238E27FC236}">
                <a16:creationId xmlns:a16="http://schemas.microsoft.com/office/drawing/2014/main" id="{9A454ADF-157F-4CE2-B335-9B35F3854F40}"/>
              </a:ext>
            </a:extLst>
          </p:cNvPr>
          <p:cNvCxnSpPr>
            <a:stCxn id="64" idx="4"/>
            <a:endCxn id="68" idx="1"/>
          </p:cNvCxnSpPr>
          <p:nvPr/>
        </p:nvCxnSpPr>
        <p:spPr>
          <a:xfrm>
            <a:off x="3306574" y="4253356"/>
            <a:ext cx="826319" cy="929596"/>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Conector recto 73">
            <a:extLst>
              <a:ext uri="{FF2B5EF4-FFF2-40B4-BE49-F238E27FC236}">
                <a16:creationId xmlns:a16="http://schemas.microsoft.com/office/drawing/2014/main" id="{69B040F5-58B5-4FA7-8D65-F0C20C4D8611}"/>
              </a:ext>
            </a:extLst>
          </p:cNvPr>
          <p:cNvCxnSpPr>
            <a:stCxn id="29" idx="4"/>
          </p:cNvCxnSpPr>
          <p:nvPr/>
        </p:nvCxnSpPr>
        <p:spPr>
          <a:xfrm>
            <a:off x="5627958" y="4488556"/>
            <a:ext cx="18592" cy="521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Conector recto 75">
            <a:extLst>
              <a:ext uri="{FF2B5EF4-FFF2-40B4-BE49-F238E27FC236}">
                <a16:creationId xmlns:a16="http://schemas.microsoft.com/office/drawing/2014/main" id="{4ABCDD5D-13B5-4DE6-8134-7E9286F38813}"/>
              </a:ext>
            </a:extLst>
          </p:cNvPr>
          <p:cNvCxnSpPr>
            <a:cxnSpLocks/>
            <a:stCxn id="67" idx="4"/>
          </p:cNvCxnSpPr>
          <p:nvPr/>
        </p:nvCxnSpPr>
        <p:spPr>
          <a:xfrm flipH="1">
            <a:off x="7359515" y="4097288"/>
            <a:ext cx="824289" cy="1085664"/>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Conector recto 78">
            <a:extLst>
              <a:ext uri="{FF2B5EF4-FFF2-40B4-BE49-F238E27FC236}">
                <a16:creationId xmlns:a16="http://schemas.microsoft.com/office/drawing/2014/main" id="{E5E15141-BCF1-4604-8FA4-610F8E4B1156}"/>
              </a:ext>
            </a:extLst>
          </p:cNvPr>
          <p:cNvCxnSpPr>
            <a:stCxn id="47" idx="3"/>
          </p:cNvCxnSpPr>
          <p:nvPr/>
        </p:nvCxnSpPr>
        <p:spPr>
          <a:xfrm flipH="1">
            <a:off x="8270482" y="4881003"/>
            <a:ext cx="1889874" cy="81587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047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250"/>
                                  </p:stCondLst>
                                  <p:childTnLst>
                                    <p:set>
                                      <p:cBhvr>
                                        <p:cTn id="14" dur="1" fill="hold">
                                          <p:stCondLst>
                                            <p:cond delay="249"/>
                                          </p:stCondLst>
                                        </p:cTn>
                                        <p:tgtEl>
                                          <p:spTgt spid="22"/>
                                        </p:tgtEl>
                                        <p:attrNameLst>
                                          <p:attrName>style.visibility</p:attrName>
                                        </p:attrNameLst>
                                      </p:cBhvr>
                                      <p:to>
                                        <p:strVal val="visible"/>
                                      </p:to>
                                    </p:set>
                                  </p:childTnLst>
                                </p:cTn>
                              </p:par>
                            </p:childTnLst>
                          </p:cTn>
                        </p:par>
                        <p:par>
                          <p:cTn id="15" fill="hold">
                            <p:stCondLst>
                              <p:cond delay="500"/>
                            </p:stCondLst>
                            <p:childTnLst>
                              <p:par>
                                <p:cTn id="16" presetID="14" presetClass="entr" presetSubtype="10"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randombar(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250"/>
                                  </p:stCondLst>
                                  <p:childTnLst>
                                    <p:set>
                                      <p:cBhvr>
                                        <p:cTn id="22" dur="1" fill="hold">
                                          <p:stCondLst>
                                            <p:cond delay="0"/>
                                          </p:stCondLst>
                                        </p:cTn>
                                        <p:tgtEl>
                                          <p:spTgt spid="51"/>
                                        </p:tgtEl>
                                        <p:attrNameLst>
                                          <p:attrName>style.visibility</p:attrName>
                                        </p:attrNameLst>
                                      </p:cBhvr>
                                      <p:to>
                                        <p:strVal val="visible"/>
                                      </p:to>
                                    </p:set>
                                    <p:animEffect transition="in" filter="wipe(down)">
                                      <p:cBhvr>
                                        <p:cTn id="23" dur="71">
                                          <p:stCondLst>
                                            <p:cond delay="0"/>
                                          </p:stCondLst>
                                        </p:cTn>
                                        <p:tgtEl>
                                          <p:spTgt spid="51"/>
                                        </p:tgtEl>
                                      </p:cBhvr>
                                    </p:animEffect>
                                    <p:anim calcmode="lin" valueType="num">
                                      <p:cBhvr>
                                        <p:cTn id="24" dur="224" tmFilter="0,0; 0.14,0.36; 0.43,0.73; 0.71,0.91; 1.0,1.0">
                                          <p:stCondLst>
                                            <p:cond delay="0"/>
                                          </p:stCondLst>
                                        </p:cTn>
                                        <p:tgtEl>
                                          <p:spTgt spid="51"/>
                                        </p:tgtEl>
                                        <p:attrNameLst>
                                          <p:attrName>ppt_x</p:attrName>
                                        </p:attrNameLst>
                                      </p:cBhvr>
                                      <p:tavLst>
                                        <p:tav tm="0">
                                          <p:val>
                                            <p:strVal val="#ppt_x-0.25"/>
                                          </p:val>
                                        </p:tav>
                                        <p:tav tm="100000">
                                          <p:val>
                                            <p:strVal val="#ppt_x"/>
                                          </p:val>
                                        </p:tav>
                                      </p:tavLst>
                                    </p:anim>
                                    <p:anim calcmode="lin" valueType="num">
                                      <p:cBhvr>
                                        <p:cTn id="25" dur="82" tmFilter="0.0,0.0; 0.25,0.07; 0.50,0.2; 0.75,0.467; 1.0,1.0">
                                          <p:stCondLst>
                                            <p:cond delay="0"/>
                                          </p:stCondLst>
                                        </p:cTn>
                                        <p:tgtEl>
                                          <p:spTgt spid="51"/>
                                        </p:tgtEl>
                                        <p:attrNameLst>
                                          <p:attrName>ppt_y</p:attrName>
                                        </p:attrNameLst>
                                      </p:cBhvr>
                                      <p:tavLst>
                                        <p:tav tm="0" fmla="#ppt_y-sin(pi*$)/3">
                                          <p:val>
                                            <p:fltVal val="0.5"/>
                                          </p:val>
                                        </p:tav>
                                        <p:tav tm="100000">
                                          <p:val>
                                            <p:fltVal val="1"/>
                                          </p:val>
                                        </p:tav>
                                      </p:tavLst>
                                    </p:anim>
                                    <p:anim calcmode="lin" valueType="num">
                                      <p:cBhvr>
                                        <p:cTn id="26" dur="82" tmFilter="0, 0; 0.125,0.2665; 0.25,0.4; 0.375,0.465; 0.5,0.5;  0.625,0.535; 0.75,0.6; 0.875,0.7335; 1,1">
                                          <p:stCondLst>
                                            <p:cond delay="82"/>
                                          </p:stCondLst>
                                        </p:cTn>
                                        <p:tgtEl>
                                          <p:spTgt spid="51"/>
                                        </p:tgtEl>
                                        <p:attrNameLst>
                                          <p:attrName>ppt_y</p:attrName>
                                        </p:attrNameLst>
                                      </p:cBhvr>
                                      <p:tavLst>
                                        <p:tav tm="0" fmla="#ppt_y-sin(pi*$)/9">
                                          <p:val>
                                            <p:fltVal val="0"/>
                                          </p:val>
                                        </p:tav>
                                        <p:tav tm="100000">
                                          <p:val>
                                            <p:fltVal val="1"/>
                                          </p:val>
                                        </p:tav>
                                      </p:tavLst>
                                    </p:anim>
                                    <p:anim calcmode="lin" valueType="num">
                                      <p:cBhvr>
                                        <p:cTn id="27" dur="2" tmFilter="0, 0; 0.125,0.2665; 0.25,0.4; 0.375,0.465; 0.5,0.5;  0.625,0.535; 0.75,0.6; 0.875,0.7335; 1,1">
                                          <p:stCondLst>
                                            <p:cond delay="163"/>
                                          </p:stCondLst>
                                        </p:cTn>
                                        <p:tgtEl>
                                          <p:spTgt spid="51"/>
                                        </p:tgtEl>
                                        <p:attrNameLst>
                                          <p:attrName>ppt_y</p:attrName>
                                        </p:attrNameLst>
                                      </p:cBhvr>
                                      <p:tavLst>
                                        <p:tav tm="0" fmla="#ppt_y-sin(pi*$)/27">
                                          <p:val>
                                            <p:fltVal val="0"/>
                                          </p:val>
                                        </p:tav>
                                        <p:tav tm="100000">
                                          <p:val>
                                            <p:fltVal val="1"/>
                                          </p:val>
                                        </p:tav>
                                      </p:tavLst>
                                    </p:anim>
                                    <p:anim calcmode="lin" valueType="num">
                                      <p:cBhvr>
                                        <p:cTn id="28" dur="1" tmFilter="0, 0; 0.125,0.2665; 0.25,0.4; 0.375,0.465; 0.5,0.5;  0.625,0.535; 0.75,0.6; 0.875,0.7335; 1,1">
                                          <p:stCondLst>
                                            <p:cond delay="249"/>
                                          </p:stCondLst>
                                        </p:cTn>
                                        <p:tgtEl>
                                          <p:spTgt spid="51"/>
                                        </p:tgtEl>
                                        <p:attrNameLst>
                                          <p:attrName>ppt_y</p:attrName>
                                        </p:attrNameLst>
                                      </p:cBhvr>
                                      <p:tavLst>
                                        <p:tav tm="0" fmla="#ppt_y-sin(pi*$)/81">
                                          <p:val>
                                            <p:fltVal val="0"/>
                                          </p:val>
                                        </p:tav>
                                        <p:tav tm="100000">
                                          <p:val>
                                            <p:fltVal val="1"/>
                                          </p:val>
                                        </p:tav>
                                      </p:tavLst>
                                    </p:anim>
                                    <p:animScale>
                                      <p:cBhvr>
                                        <p:cTn id="29" dur="1">
                                          <p:stCondLst>
                                            <p:cond delay="80"/>
                                          </p:stCondLst>
                                        </p:cTn>
                                        <p:tgtEl>
                                          <p:spTgt spid="51"/>
                                        </p:tgtEl>
                                      </p:cBhvr>
                                      <p:to x="100000" y="60000"/>
                                    </p:animScale>
                                    <p:animScale>
                                      <p:cBhvr>
                                        <p:cTn id="30" dur="1" decel="50000">
                                          <p:stCondLst>
                                            <p:cond delay="83"/>
                                          </p:stCondLst>
                                        </p:cTn>
                                        <p:tgtEl>
                                          <p:spTgt spid="51"/>
                                        </p:tgtEl>
                                      </p:cBhvr>
                                      <p:to x="100000" y="100000"/>
                                    </p:animScale>
                                    <p:animScale>
                                      <p:cBhvr>
                                        <p:cTn id="31" dur="1">
                                          <p:stCondLst>
                                            <p:cond delay="161"/>
                                          </p:stCondLst>
                                        </p:cTn>
                                        <p:tgtEl>
                                          <p:spTgt spid="51"/>
                                        </p:tgtEl>
                                      </p:cBhvr>
                                      <p:to x="100000" y="80000"/>
                                    </p:animScale>
                                    <p:animScale>
                                      <p:cBhvr>
                                        <p:cTn id="32" dur="1" decel="50000">
                                          <p:stCondLst>
                                            <p:cond delay="164"/>
                                          </p:stCondLst>
                                        </p:cTn>
                                        <p:tgtEl>
                                          <p:spTgt spid="51"/>
                                        </p:tgtEl>
                                      </p:cBhvr>
                                      <p:to x="100000" y="100000"/>
                                    </p:animScale>
                                    <p:animScale>
                                      <p:cBhvr>
                                        <p:cTn id="33" dur="1">
                                          <p:stCondLst>
                                            <p:cond delay="249"/>
                                          </p:stCondLst>
                                        </p:cTn>
                                        <p:tgtEl>
                                          <p:spTgt spid="51"/>
                                        </p:tgtEl>
                                      </p:cBhvr>
                                      <p:to x="100000" y="90000"/>
                                    </p:animScale>
                                    <p:animScale>
                                      <p:cBhvr>
                                        <p:cTn id="34" dur="1" decel="50000">
                                          <p:stCondLst>
                                            <p:cond delay="249"/>
                                          </p:stCondLst>
                                        </p:cTn>
                                        <p:tgtEl>
                                          <p:spTgt spid="51"/>
                                        </p:tgtEl>
                                      </p:cBhvr>
                                      <p:to x="100000" y="100000"/>
                                    </p:animScale>
                                    <p:animScale>
                                      <p:cBhvr>
                                        <p:cTn id="35" dur="1">
                                          <p:stCondLst>
                                            <p:cond delay="249"/>
                                          </p:stCondLst>
                                        </p:cTn>
                                        <p:tgtEl>
                                          <p:spTgt spid="51"/>
                                        </p:tgtEl>
                                      </p:cBhvr>
                                      <p:to x="100000" y="95000"/>
                                    </p:animScale>
                                    <p:animScale>
                                      <p:cBhvr>
                                        <p:cTn id="36" dur="1" decel="50000">
                                          <p:stCondLst>
                                            <p:cond delay="249"/>
                                          </p:stCondLst>
                                        </p:cTn>
                                        <p:tgtEl>
                                          <p:spTgt spid="51"/>
                                        </p:tgtEl>
                                      </p:cBhvr>
                                      <p:to x="100000" y="100000"/>
                                    </p:animScale>
                                  </p:childTnLst>
                                </p:cTn>
                              </p:par>
                            </p:childTnLst>
                          </p:cTn>
                        </p:par>
                        <p:par>
                          <p:cTn id="37" fill="hold">
                            <p:stCondLst>
                              <p:cond delay="500"/>
                            </p:stCondLst>
                            <p:childTnLst>
                              <p:par>
                                <p:cTn id="38" presetID="53" presetClass="entr" presetSubtype="16" fill="hold" grpId="0" nodeType="afterEffect">
                                  <p:stCondLst>
                                    <p:cond delay="0"/>
                                  </p:stCondLst>
                                  <p:childTnLst>
                                    <p:set>
                                      <p:cBhvr>
                                        <p:cTn id="39" dur="1" fill="hold">
                                          <p:stCondLst>
                                            <p:cond delay="0"/>
                                          </p:stCondLst>
                                        </p:cTn>
                                        <p:tgtEl>
                                          <p:spTgt spid="38"/>
                                        </p:tgtEl>
                                        <p:attrNameLst>
                                          <p:attrName>style.visibility</p:attrName>
                                        </p:attrNameLst>
                                      </p:cBhvr>
                                      <p:to>
                                        <p:strVal val="visible"/>
                                      </p:to>
                                    </p:set>
                                    <p:anim calcmode="lin" valueType="num">
                                      <p:cBhvr>
                                        <p:cTn id="40" dur="500" fill="hold"/>
                                        <p:tgtEl>
                                          <p:spTgt spid="38"/>
                                        </p:tgtEl>
                                        <p:attrNameLst>
                                          <p:attrName>ppt_w</p:attrName>
                                        </p:attrNameLst>
                                      </p:cBhvr>
                                      <p:tavLst>
                                        <p:tav tm="0">
                                          <p:val>
                                            <p:fltVal val="0"/>
                                          </p:val>
                                        </p:tav>
                                        <p:tav tm="100000">
                                          <p:val>
                                            <p:strVal val="#ppt_w"/>
                                          </p:val>
                                        </p:tav>
                                      </p:tavLst>
                                    </p:anim>
                                    <p:anim calcmode="lin" valueType="num">
                                      <p:cBhvr>
                                        <p:cTn id="41" dur="500" fill="hold"/>
                                        <p:tgtEl>
                                          <p:spTgt spid="38"/>
                                        </p:tgtEl>
                                        <p:attrNameLst>
                                          <p:attrName>ppt_h</p:attrName>
                                        </p:attrNameLst>
                                      </p:cBhvr>
                                      <p:tavLst>
                                        <p:tav tm="0">
                                          <p:val>
                                            <p:fltVal val="0"/>
                                          </p:val>
                                        </p:tav>
                                        <p:tav tm="100000">
                                          <p:val>
                                            <p:strVal val="#ppt_h"/>
                                          </p:val>
                                        </p:tav>
                                      </p:tavLst>
                                    </p:anim>
                                    <p:animEffect transition="in" filter="fade">
                                      <p:cBhvr>
                                        <p:cTn id="42" dur="500"/>
                                        <p:tgtEl>
                                          <p:spTgt spid="38"/>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1000"/>
                                        <p:tgtEl>
                                          <p:spTgt spid="43"/>
                                        </p:tgtEl>
                                      </p:cBhvr>
                                    </p:animEffect>
                                    <p:anim calcmode="lin" valueType="num">
                                      <p:cBhvr>
                                        <p:cTn id="48" dur="1000" fill="hold"/>
                                        <p:tgtEl>
                                          <p:spTgt spid="43"/>
                                        </p:tgtEl>
                                        <p:attrNameLst>
                                          <p:attrName>ppt_x</p:attrName>
                                        </p:attrNameLst>
                                      </p:cBhvr>
                                      <p:tavLst>
                                        <p:tav tm="0">
                                          <p:val>
                                            <p:strVal val="#ppt_x"/>
                                          </p:val>
                                        </p:tav>
                                        <p:tav tm="100000">
                                          <p:val>
                                            <p:strVal val="#ppt_x"/>
                                          </p:val>
                                        </p:tav>
                                      </p:tavLst>
                                    </p:anim>
                                    <p:anim calcmode="lin" valueType="num">
                                      <p:cBhvr>
                                        <p:cTn id="49"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fade">
                                      <p:cBhvr>
                                        <p:cTn id="54" dur="1000"/>
                                        <p:tgtEl>
                                          <p:spTgt spid="47"/>
                                        </p:tgtEl>
                                      </p:cBhvr>
                                    </p:animEffect>
                                    <p:anim calcmode="lin" valueType="num">
                                      <p:cBhvr>
                                        <p:cTn id="55" dur="1000" fill="hold"/>
                                        <p:tgtEl>
                                          <p:spTgt spid="47"/>
                                        </p:tgtEl>
                                        <p:attrNameLst>
                                          <p:attrName>ppt_x</p:attrName>
                                        </p:attrNameLst>
                                      </p:cBhvr>
                                      <p:tavLst>
                                        <p:tav tm="0">
                                          <p:val>
                                            <p:strVal val="#ppt_x"/>
                                          </p:val>
                                        </p:tav>
                                        <p:tav tm="100000">
                                          <p:val>
                                            <p:strVal val="#ppt_x"/>
                                          </p:val>
                                        </p:tav>
                                      </p:tavLst>
                                    </p:anim>
                                    <p:anim calcmode="lin" valueType="num">
                                      <p:cBhvr>
                                        <p:cTn id="56" dur="1000" fill="hold"/>
                                        <p:tgtEl>
                                          <p:spTgt spid="47"/>
                                        </p:tgtEl>
                                        <p:attrNameLst>
                                          <p:attrName>ppt_y</p:attrName>
                                        </p:attrNameLst>
                                      </p:cBhvr>
                                      <p:tavLst>
                                        <p:tav tm="0">
                                          <p:val>
                                            <p:strVal val="#ppt_y+.1"/>
                                          </p:val>
                                        </p:tav>
                                        <p:tav tm="100000">
                                          <p:val>
                                            <p:strVal val="#ppt_y"/>
                                          </p:val>
                                        </p:tav>
                                      </p:tavLst>
                                    </p:anim>
                                  </p:childTnLst>
                                </p:cTn>
                              </p:par>
                            </p:childTnLst>
                          </p:cTn>
                        </p:par>
                        <p:par>
                          <p:cTn id="57" fill="hold">
                            <p:stCondLst>
                              <p:cond delay="1000"/>
                            </p:stCondLst>
                            <p:childTnLst>
                              <p:par>
                                <p:cTn id="58" presetID="21" presetClass="entr" presetSubtype="1" fill="hold" grpId="0" nodeType="after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wheel(1)">
                                      <p:cBhvr>
                                        <p:cTn id="60" dur="2000"/>
                                        <p:tgtEl>
                                          <p:spTgt spid="10"/>
                                        </p:tgtEl>
                                      </p:cBhvr>
                                    </p:animEffect>
                                  </p:childTnLst>
                                </p:cTn>
                              </p:par>
                            </p:childTnLst>
                          </p:cTn>
                        </p:par>
                        <p:par>
                          <p:cTn id="61" fill="hold">
                            <p:stCondLst>
                              <p:cond delay="3000"/>
                            </p:stCondLst>
                            <p:childTnLst>
                              <p:par>
                                <p:cTn id="62" presetID="1" presetClass="entr" presetSubtype="0" fill="hold" grpId="0" nodeType="afterEffect">
                                  <p:stCondLst>
                                    <p:cond delay="0"/>
                                  </p:stCondLst>
                                  <p:childTnLst>
                                    <p:set>
                                      <p:cBhvr>
                                        <p:cTn id="63" dur="1" fill="hold">
                                          <p:stCondLst>
                                            <p:cond delay="0"/>
                                          </p:stCondLst>
                                        </p:cTn>
                                        <p:tgtEl>
                                          <p:spTgt spid="56"/>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250"/>
                                  </p:stCondLst>
                                  <p:childTnLst>
                                    <p:set>
                                      <p:cBhvr>
                                        <p:cTn id="67" dur="1" fill="hold">
                                          <p:stCondLst>
                                            <p:cond delay="249"/>
                                          </p:stCondLst>
                                        </p:cTn>
                                        <p:tgtEl>
                                          <p:spTgt spid="59"/>
                                        </p:tgtEl>
                                        <p:attrNameLst>
                                          <p:attrName>style.visibility</p:attrName>
                                        </p:attrNameLst>
                                      </p:cBhvr>
                                      <p:to>
                                        <p:strVal val="visible"/>
                                      </p:to>
                                    </p:set>
                                  </p:childTnLst>
                                </p:cTn>
                              </p:par>
                            </p:childTnLst>
                          </p:cTn>
                        </p:par>
                        <p:par>
                          <p:cTn id="68" fill="hold">
                            <p:stCondLst>
                              <p:cond delay="500"/>
                            </p:stCondLst>
                            <p:childTnLst>
                              <p:par>
                                <p:cTn id="69" presetID="2" presetClass="entr" presetSubtype="4" fill="hold" grpId="0" nodeType="afterEffect">
                                  <p:stCondLst>
                                    <p:cond delay="0"/>
                                  </p:stCondLst>
                                  <p:childTnLst>
                                    <p:set>
                                      <p:cBhvr>
                                        <p:cTn id="70" dur="1" fill="hold">
                                          <p:stCondLst>
                                            <p:cond delay="0"/>
                                          </p:stCondLst>
                                        </p:cTn>
                                        <p:tgtEl>
                                          <p:spTgt spid="64"/>
                                        </p:tgtEl>
                                        <p:attrNameLst>
                                          <p:attrName>style.visibility</p:attrName>
                                        </p:attrNameLst>
                                      </p:cBhvr>
                                      <p:to>
                                        <p:strVal val="visible"/>
                                      </p:to>
                                    </p:set>
                                    <p:anim calcmode="lin" valueType="num">
                                      <p:cBhvr additive="base">
                                        <p:cTn id="71" dur="250" fill="hold"/>
                                        <p:tgtEl>
                                          <p:spTgt spid="64"/>
                                        </p:tgtEl>
                                        <p:attrNameLst>
                                          <p:attrName>ppt_x</p:attrName>
                                        </p:attrNameLst>
                                      </p:cBhvr>
                                      <p:tavLst>
                                        <p:tav tm="0">
                                          <p:val>
                                            <p:strVal val="#ppt_x"/>
                                          </p:val>
                                        </p:tav>
                                        <p:tav tm="100000">
                                          <p:val>
                                            <p:strVal val="#ppt_x"/>
                                          </p:val>
                                        </p:tav>
                                      </p:tavLst>
                                    </p:anim>
                                    <p:anim calcmode="lin" valueType="num">
                                      <p:cBhvr additive="base">
                                        <p:cTn id="72" dur="250" fill="hold"/>
                                        <p:tgtEl>
                                          <p:spTgt spid="64"/>
                                        </p:tgtEl>
                                        <p:attrNameLst>
                                          <p:attrName>ppt_y</p:attrName>
                                        </p:attrNameLst>
                                      </p:cBhvr>
                                      <p:tavLst>
                                        <p:tav tm="0">
                                          <p:val>
                                            <p:strVal val="1+#ppt_h/2"/>
                                          </p:val>
                                        </p:tav>
                                        <p:tav tm="100000">
                                          <p:val>
                                            <p:strVal val="#ppt_y"/>
                                          </p:val>
                                        </p:tav>
                                      </p:tavLst>
                                    </p:anim>
                                  </p:childTnLst>
                                </p:cTn>
                              </p:par>
                            </p:childTnLst>
                          </p:cTn>
                        </p:par>
                        <p:par>
                          <p:cTn id="73" fill="hold">
                            <p:stCondLst>
                              <p:cond delay="750"/>
                            </p:stCondLst>
                            <p:childTnLst>
                              <p:par>
                                <p:cTn id="74" presetID="6" presetClass="entr" presetSubtype="16" fill="hold" grpId="0" nodeType="afterEffect">
                                  <p:stCondLst>
                                    <p:cond delay="0"/>
                                  </p:stCondLst>
                                  <p:childTnLst>
                                    <p:set>
                                      <p:cBhvr>
                                        <p:cTn id="75" dur="1" fill="hold">
                                          <p:stCondLst>
                                            <p:cond delay="0"/>
                                          </p:stCondLst>
                                        </p:cTn>
                                        <p:tgtEl>
                                          <p:spTgt spid="67"/>
                                        </p:tgtEl>
                                        <p:attrNameLst>
                                          <p:attrName>style.visibility</p:attrName>
                                        </p:attrNameLst>
                                      </p:cBhvr>
                                      <p:to>
                                        <p:strVal val="visible"/>
                                      </p:to>
                                    </p:set>
                                    <p:animEffect transition="in" filter="circle(in)">
                                      <p:cBhvr>
                                        <p:cTn id="76" dur="250"/>
                                        <p:tgtEl>
                                          <p:spTgt spid="67"/>
                                        </p:tgtEl>
                                      </p:cBhvr>
                                    </p:animEffect>
                                  </p:childTnLst>
                                </p:cTn>
                              </p:par>
                            </p:childTnLst>
                          </p:cTn>
                        </p:par>
                        <p:par>
                          <p:cTn id="77" fill="hold">
                            <p:stCondLst>
                              <p:cond delay="1000"/>
                            </p:stCondLst>
                            <p:childTnLst>
                              <p:par>
                                <p:cTn id="78" presetID="22" presetClass="entr" presetSubtype="4" fill="hold" grpId="0" nodeType="after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wipe(down)">
                                      <p:cBhvr>
                                        <p:cTn id="80" dur="250"/>
                                        <p:tgtEl>
                                          <p:spTgt spid="29"/>
                                        </p:tgtEl>
                                      </p:cBhvr>
                                    </p:animEffect>
                                  </p:childTnLst>
                                </p:cTn>
                              </p:par>
                            </p:childTnLst>
                          </p:cTn>
                        </p:par>
                        <p:par>
                          <p:cTn id="81" fill="hold">
                            <p:stCondLst>
                              <p:cond delay="1250"/>
                            </p:stCondLst>
                            <p:childTnLst>
                              <p:par>
                                <p:cTn id="82" presetID="6" presetClass="entr" presetSubtype="16" fill="hold" grpId="0" nodeType="after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circle(in)">
                                      <p:cBhvr>
                                        <p:cTn id="84" dur="25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21" grpId="0" animBg="1"/>
      <p:bldP spid="22" grpId="0" animBg="1"/>
      <p:bldP spid="29" grpId="0" animBg="1"/>
      <p:bldP spid="38" grpId="0" animBg="1"/>
      <p:bldP spid="43" grpId="0" animBg="1"/>
      <p:bldP spid="47" grpId="0" animBg="1"/>
      <p:bldP spid="51" grpId="0" animBg="1"/>
      <p:bldP spid="56" grpId="0" animBg="1"/>
      <p:bldP spid="59" grpId="0" animBg="1"/>
      <p:bldP spid="64" grpId="0" animBg="1"/>
      <p:bldP spid="67" grpId="0" animBg="1"/>
      <p:bldP spid="6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F144DBF-5BF3-4FF7-A665-5F93E846BC6A}"/>
              </a:ext>
            </a:extLst>
          </p:cNvPr>
          <p:cNvSpPr>
            <a:spLocks noGrp="1"/>
          </p:cNvSpPr>
          <p:nvPr>
            <p:ph idx="1"/>
          </p:nvPr>
        </p:nvSpPr>
        <p:spPr>
          <a:xfrm>
            <a:off x="174171" y="188686"/>
            <a:ext cx="11800115" cy="6400800"/>
          </a:xfrm>
        </p:spPr>
        <p:txBody>
          <a:bodyPr/>
          <a:lstStyle/>
          <a:p>
            <a:pPr algn="ctr"/>
            <a:r>
              <a:rPr lang="es-MX" dirty="0"/>
              <a:t>APOYO DE PADRES DE FAMILIA </a:t>
            </a:r>
          </a:p>
          <a:p>
            <a:pPr marL="0" indent="0" algn="ctr">
              <a:buNone/>
            </a:pPr>
            <a:endParaRPr lang="es-MX" dirty="0"/>
          </a:p>
          <a:p>
            <a:pPr marL="0" indent="0" algn="ctr">
              <a:buNone/>
            </a:pPr>
            <a:endParaRPr lang="es-MX" dirty="0"/>
          </a:p>
        </p:txBody>
      </p:sp>
      <p:pic>
        <p:nvPicPr>
          <p:cNvPr id="6" name="Imagen 5">
            <a:extLst>
              <a:ext uri="{FF2B5EF4-FFF2-40B4-BE49-F238E27FC236}">
                <a16:creationId xmlns:a16="http://schemas.microsoft.com/office/drawing/2014/main" id="{A269DC97-E1FB-4E50-A04B-EAD619E15D06}"/>
              </a:ext>
            </a:extLst>
          </p:cNvPr>
          <p:cNvPicPr>
            <a:picLocks noChangeAspect="1"/>
          </p:cNvPicPr>
          <p:nvPr/>
        </p:nvPicPr>
        <p:blipFill>
          <a:blip r:embed="rId2"/>
          <a:stretch>
            <a:fillRect/>
          </a:stretch>
        </p:blipFill>
        <p:spPr>
          <a:xfrm>
            <a:off x="2046512" y="524925"/>
            <a:ext cx="7736115" cy="5808149"/>
          </a:xfrm>
          <a:prstGeom prst="rect">
            <a:avLst/>
          </a:prstGeom>
        </p:spPr>
      </p:pic>
    </p:spTree>
    <p:extLst>
      <p:ext uri="{BB962C8B-B14F-4D97-AF65-F5344CB8AC3E}">
        <p14:creationId xmlns:p14="http://schemas.microsoft.com/office/powerpoint/2010/main" val="85786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1111</Words>
  <Application>Microsoft Office PowerPoint</Application>
  <PresentationFormat>Panorámica</PresentationFormat>
  <Paragraphs>82</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Actividad integradora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Verónica Bernardo</dc:creator>
  <cp:lastModifiedBy>Verónica Bernardo</cp:lastModifiedBy>
  <cp:revision>29</cp:revision>
  <dcterms:created xsi:type="dcterms:W3CDTF">2019-03-03T23:54:51Z</dcterms:created>
  <dcterms:modified xsi:type="dcterms:W3CDTF">2019-04-28T05:03:12Z</dcterms:modified>
</cp:coreProperties>
</file>