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69" r:id="rId4"/>
    <p:sldId id="257" r:id="rId5"/>
    <p:sldId id="259" r:id="rId6"/>
    <p:sldId id="277" r:id="rId7"/>
    <p:sldId id="272" r:id="rId8"/>
    <p:sldId id="273" r:id="rId9"/>
    <p:sldId id="261" r:id="rId10"/>
    <p:sldId id="274" r:id="rId11"/>
    <p:sldId id="276" r:id="rId12"/>
    <p:sldId id="275" r:id="rId13"/>
    <p:sldId id="267" r:id="rId14"/>
    <p:sldId id="26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CBE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536" y="60"/>
      </p:cViewPr>
      <p:guideLst/>
    </p:cSldViewPr>
  </p:slideViewPr>
  <p:notesTextViewPr>
    <p:cViewPr>
      <p:scale>
        <a:sx n="1" d="1"/>
        <a:sy n="1" d="1"/>
      </p:scale>
      <p:origin x="0" y="0"/>
    </p:cViewPr>
  </p:notesTextViewPr>
  <p:sorterViewPr>
    <p:cViewPr>
      <p:scale>
        <a:sx n="80" d="100"/>
        <a:sy n="80" d="100"/>
      </p:scale>
      <p:origin x="0" y="-52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it-IT" smtClean="0"/>
              <a:t>Fare clic per modificare lo stile del titolo</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lvl1pPr algn="l">
              <a:defRPr/>
            </a:lvl1pPr>
          </a:lstStyle>
          <a:p>
            <a:fld id="{96DFF08F-DC6B-4601-B491-B0F83F6DD2DA}" type="datetimeFigureOut">
              <a:rPr lang="en-US" dirty="0"/>
              <a:pPr/>
              <a:t>6/21/2019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6/21/2019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6/21/2019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6/21/2019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96DFF08F-DC6B-4601-B491-B0F83F6DD2DA}" type="datetimeFigureOut">
              <a:rPr lang="en-US" dirty="0"/>
              <a:t>6/21/2019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6/21/2019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it-IT" smtClean="0"/>
              <a:t>Fare clic per modificare stili del testo dello schema</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6/21/2019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6/21/2019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6/21/2019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it-IT" smtClean="0"/>
              <a:t>Fare clic per modificare lo stile del titolo</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96DFF08F-DC6B-4601-B491-B0F83F6DD2DA}" type="datetimeFigureOut">
              <a:rPr lang="en-US" dirty="0"/>
              <a:t>6/21/2019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C7616CA0-919D-4A49-9C8A-62FDFB3A5183}" type="datetimeFigureOut">
              <a:rPr lang="en-US" dirty="0"/>
              <a:t>6/21/2019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‹N›</a:t>
            </a:fld>
            <a:endParaRPr lang="en-US" dirty="0"/>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96DFF08F-DC6B-4601-B491-B0F83F6DD2DA}" type="datetimeFigureOut">
              <a:rPr lang="en-US" dirty="0"/>
              <a:pPr/>
              <a:t>6/21/2019</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4FAB73BC-B049-4115-A692-8D63A059BFB8}" type="slidenum">
              <a:rPr lang="en-US" dirty="0"/>
              <a:pPr/>
              <a:t>‹N›</a:t>
            </a:fld>
            <a:endParaRPr lang="en-US" dirty="0"/>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675888" y="1823745"/>
            <a:ext cx="7772400" cy="1463040"/>
          </a:xfrm>
        </p:spPr>
        <p:txBody>
          <a:bodyPr>
            <a:normAutofit fontScale="90000"/>
          </a:bodyPr>
          <a:lstStyle/>
          <a:p>
            <a:r>
              <a:rPr lang="en-SG" dirty="0"/>
              <a:t>National implementation of international standards and due process in prison confinement: Two complementary tools against </a:t>
            </a:r>
            <a:r>
              <a:rPr lang="en-SG" dirty="0" smtClean="0"/>
              <a:t>torture</a:t>
            </a:r>
            <a:endParaRPr lang="en-US" dirty="0"/>
          </a:p>
        </p:txBody>
      </p:sp>
      <p:sp>
        <p:nvSpPr>
          <p:cNvPr id="3" name="Sottotitolo 2"/>
          <p:cNvSpPr>
            <a:spLocks noGrp="1"/>
          </p:cNvSpPr>
          <p:nvPr>
            <p:ph type="subTitle" idx="1"/>
          </p:nvPr>
        </p:nvSpPr>
        <p:spPr/>
        <p:txBody>
          <a:bodyPr/>
          <a:lstStyle/>
          <a:p>
            <a:pPr algn="ctr"/>
            <a:r>
              <a:rPr lang="en-US" dirty="0" smtClean="0"/>
              <a:t>Gaia Pergolo</a:t>
            </a:r>
            <a:endParaRPr lang="en-US" dirty="0"/>
          </a:p>
        </p:txBody>
      </p:sp>
    </p:spTree>
    <p:extLst>
      <p:ext uri="{BB962C8B-B14F-4D97-AF65-F5344CB8AC3E}">
        <p14:creationId xmlns:p14="http://schemas.microsoft.com/office/powerpoint/2010/main" val="3119674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3"/>
          <p:cNvSpPr>
            <a:spLocks noGrp="1"/>
          </p:cNvSpPr>
          <p:nvPr>
            <p:ph type="title"/>
          </p:nvPr>
        </p:nvSpPr>
        <p:spPr>
          <a:solidFill>
            <a:schemeClr val="accent2"/>
          </a:solidFill>
        </p:spPr>
        <p:txBody>
          <a:bodyPr/>
          <a:lstStyle/>
          <a:p>
            <a:pPr algn="ctr"/>
            <a:r>
              <a:rPr lang="en-US" dirty="0" smtClean="0"/>
              <a:t>areas of inadequate implementation</a:t>
            </a:r>
            <a:endParaRPr lang="en-US" dirty="0"/>
          </a:p>
        </p:txBody>
      </p:sp>
      <p:sp>
        <p:nvSpPr>
          <p:cNvPr id="5" name="CasellaDiTesto 4"/>
          <p:cNvSpPr txBox="1"/>
          <p:nvPr/>
        </p:nvSpPr>
        <p:spPr>
          <a:xfrm>
            <a:off x="109728" y="585216"/>
            <a:ext cx="640080" cy="1107996"/>
          </a:xfrm>
          <a:prstGeom prst="rect">
            <a:avLst/>
          </a:prstGeom>
          <a:noFill/>
        </p:spPr>
        <p:txBody>
          <a:bodyPr wrap="square" rtlCol="0">
            <a:spAutoFit/>
          </a:bodyPr>
          <a:lstStyle/>
          <a:p>
            <a:pPr algn="r"/>
            <a:r>
              <a:rPr lang="en-US" sz="6600" dirty="0" smtClean="0">
                <a:solidFill>
                  <a:srgbClr val="9CBEBD"/>
                </a:solidFill>
              </a:rPr>
              <a:t>1</a:t>
            </a:r>
            <a:endParaRPr lang="en-US" sz="6600" dirty="0">
              <a:solidFill>
                <a:srgbClr val="9CBEBD"/>
              </a:solidFill>
            </a:endParaRPr>
          </a:p>
        </p:txBody>
      </p:sp>
      <p:sp>
        <p:nvSpPr>
          <p:cNvPr id="2" name="Segnaposto contenuto 1"/>
          <p:cNvSpPr>
            <a:spLocks noGrp="1"/>
          </p:cNvSpPr>
          <p:nvPr>
            <p:ph idx="1"/>
          </p:nvPr>
        </p:nvSpPr>
        <p:spPr/>
        <p:txBody>
          <a:bodyPr>
            <a:normAutofit/>
          </a:bodyPr>
          <a:lstStyle/>
          <a:p>
            <a:r>
              <a:rPr lang="en-US" sz="2800" b="1" dirty="0" smtClean="0">
                <a:latin typeface="Century Schoolbook" panose="02040604050505020304" pitchFamily="18" charset="0"/>
              </a:rPr>
              <a:t>JUDICIAL INTERPRETATION OF NATIONAL LAWS:</a:t>
            </a:r>
          </a:p>
          <a:p>
            <a:endParaRPr lang="en-US" sz="2800" dirty="0">
              <a:latin typeface="Century Schoolbook" panose="02040604050505020304" pitchFamily="18" charset="0"/>
            </a:endParaRPr>
          </a:p>
          <a:p>
            <a:pPr>
              <a:buFont typeface="Arial" panose="020B0604020202020204" pitchFamily="34" charset="0"/>
              <a:buChar char="•"/>
            </a:pPr>
            <a:r>
              <a:rPr lang="en-US" sz="2800" dirty="0" smtClean="0">
                <a:latin typeface="Century Schoolbook" panose="02040604050505020304" pitchFamily="18" charset="0"/>
              </a:rPr>
              <a:t> </a:t>
            </a:r>
            <a:r>
              <a:rPr lang="en-SG" sz="2800" dirty="0">
                <a:latin typeface="Century Schoolbook" panose="02040604050505020304" pitchFamily="18" charset="0"/>
              </a:rPr>
              <a:t>importance of interpreting </a:t>
            </a:r>
            <a:r>
              <a:rPr lang="en-SG" sz="2800" dirty="0" smtClean="0">
                <a:latin typeface="Century Schoolbook" panose="02040604050505020304" pitchFamily="18" charset="0"/>
              </a:rPr>
              <a:t>and applying domestic laws </a:t>
            </a:r>
            <a:r>
              <a:rPr lang="en-SG" sz="2800" b="1" dirty="0" smtClean="0">
                <a:latin typeface="Century Schoolbook" panose="02040604050505020304" pitchFamily="18" charset="0"/>
              </a:rPr>
              <a:t>in accordance with</a:t>
            </a:r>
            <a:r>
              <a:rPr lang="en-SG" sz="2800" dirty="0" smtClean="0">
                <a:latin typeface="Century Schoolbook" panose="02040604050505020304" pitchFamily="18" charset="0"/>
              </a:rPr>
              <a:t> </a:t>
            </a:r>
            <a:r>
              <a:rPr lang="en-SG" sz="2800" dirty="0">
                <a:latin typeface="Century Schoolbook" panose="02040604050505020304" pitchFamily="18" charset="0"/>
              </a:rPr>
              <a:t>international standards </a:t>
            </a:r>
            <a:endParaRPr lang="en-SG" sz="2800" dirty="0" smtClean="0">
              <a:latin typeface="Century Schoolbook" panose="02040604050505020304" pitchFamily="18" charset="0"/>
            </a:endParaRPr>
          </a:p>
          <a:p>
            <a:pPr marL="0" indent="0">
              <a:buNone/>
            </a:pPr>
            <a:endParaRPr lang="en-SG" sz="2800" dirty="0" smtClean="0">
              <a:latin typeface="Century Schoolbook" panose="02040604050505020304" pitchFamily="18" charset="0"/>
            </a:endParaRPr>
          </a:p>
          <a:p>
            <a:pPr>
              <a:buFont typeface="Arial" panose="020B0604020202020204" pitchFamily="34" charset="0"/>
              <a:buChar char="•"/>
            </a:pPr>
            <a:r>
              <a:rPr lang="en-SG" sz="2800" dirty="0">
                <a:latin typeface="Century Schoolbook" panose="02040604050505020304" pitchFamily="18" charset="0"/>
              </a:rPr>
              <a:t> </a:t>
            </a:r>
            <a:r>
              <a:rPr lang="en-SG" sz="2800" dirty="0" smtClean="0">
                <a:latin typeface="Century Schoolbook" panose="02040604050505020304" pitchFamily="18" charset="0"/>
              </a:rPr>
              <a:t>e.g. </a:t>
            </a:r>
            <a:r>
              <a:rPr lang="en-SG" sz="2800" b="1" dirty="0" smtClean="0">
                <a:latin typeface="Century Schoolbook" panose="02040604050505020304" pitchFamily="18" charset="0"/>
              </a:rPr>
              <a:t>assessment of severity </a:t>
            </a:r>
            <a:r>
              <a:rPr lang="en-SG" sz="2800" dirty="0" smtClean="0">
                <a:latin typeface="Century Schoolbook" panose="02040604050505020304" pitchFamily="18" charset="0"/>
              </a:rPr>
              <a:t>of</a:t>
            </a:r>
            <a:r>
              <a:rPr lang="en-SG" sz="2800" b="1" dirty="0" smtClean="0">
                <a:latin typeface="Century Schoolbook" panose="02040604050505020304" pitchFamily="18" charset="0"/>
              </a:rPr>
              <a:t> </a:t>
            </a:r>
            <a:r>
              <a:rPr lang="en-SG" sz="2800" dirty="0" smtClean="0">
                <a:latin typeface="Century Schoolbook" panose="02040604050505020304" pitchFamily="18" charset="0"/>
              </a:rPr>
              <a:t>pain and suffering</a:t>
            </a:r>
            <a:endParaRPr lang="en-US" sz="2800" dirty="0" smtClean="0">
              <a:latin typeface="Century Schoolbook" panose="02040604050505020304" pitchFamily="18" charset="0"/>
            </a:endParaRPr>
          </a:p>
          <a:p>
            <a:pPr marL="0" indent="0">
              <a:buNone/>
            </a:pPr>
            <a:endParaRPr lang="en-US" sz="2800" dirty="0" smtClean="0">
              <a:latin typeface="Century Schoolbook" panose="02040604050505020304" pitchFamily="18" charset="0"/>
            </a:endParaRPr>
          </a:p>
        </p:txBody>
      </p:sp>
    </p:spTree>
    <p:extLst>
      <p:ext uri="{BB962C8B-B14F-4D97-AF65-F5344CB8AC3E}">
        <p14:creationId xmlns:p14="http://schemas.microsoft.com/office/powerpoint/2010/main" val="1628206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NO HOLISTIC APPROACH</a:t>
            </a:r>
            <a:endParaRPr lang="en-US" dirty="0"/>
          </a:p>
        </p:txBody>
      </p:sp>
      <p:sp>
        <p:nvSpPr>
          <p:cNvPr id="3" name="Segnaposto contenuto 2"/>
          <p:cNvSpPr>
            <a:spLocks noGrp="1"/>
          </p:cNvSpPr>
          <p:nvPr>
            <p:ph idx="1"/>
          </p:nvPr>
        </p:nvSpPr>
        <p:spPr>
          <a:xfrm>
            <a:off x="1024128" y="1883664"/>
            <a:ext cx="9720071" cy="4425696"/>
          </a:xfrm>
        </p:spPr>
        <p:txBody>
          <a:bodyPr>
            <a:normAutofit/>
          </a:bodyPr>
          <a:lstStyle/>
          <a:p>
            <a:endParaRPr lang="en-US" dirty="0" smtClean="0">
              <a:latin typeface="Century Schoolbook" panose="02040604050505020304" pitchFamily="18" charset="0"/>
            </a:endParaRPr>
          </a:p>
          <a:p>
            <a:endParaRPr lang="en-US" dirty="0">
              <a:latin typeface="Century Schoolbook" panose="02040604050505020304" pitchFamily="18" charset="0"/>
            </a:endParaRPr>
          </a:p>
          <a:p>
            <a:endParaRPr lang="en-US" dirty="0" smtClean="0">
              <a:latin typeface="Century Schoolbook" panose="02040604050505020304" pitchFamily="18" charset="0"/>
            </a:endParaRPr>
          </a:p>
          <a:p>
            <a:endParaRPr lang="en-US" dirty="0">
              <a:latin typeface="Century Schoolbook" panose="02040604050505020304" pitchFamily="18" charset="0"/>
            </a:endParaRPr>
          </a:p>
          <a:p>
            <a:endParaRPr lang="en-US" dirty="0" smtClean="0">
              <a:latin typeface="Century Schoolbook" panose="02040604050505020304" pitchFamily="18" charset="0"/>
            </a:endParaRPr>
          </a:p>
          <a:p>
            <a:endParaRPr lang="en-US" dirty="0">
              <a:latin typeface="Century Schoolbook" panose="02040604050505020304" pitchFamily="18" charset="0"/>
            </a:endParaRPr>
          </a:p>
          <a:p>
            <a:endParaRPr lang="en-US" dirty="0" smtClean="0">
              <a:latin typeface="Century Schoolbook" panose="02040604050505020304" pitchFamily="18" charset="0"/>
            </a:endParaRPr>
          </a:p>
          <a:p>
            <a:endParaRPr lang="en-US" dirty="0">
              <a:latin typeface="Century Schoolbook" panose="02040604050505020304" pitchFamily="18" charset="0"/>
            </a:endParaRPr>
          </a:p>
          <a:p>
            <a:r>
              <a:rPr lang="en-US" dirty="0" err="1" smtClean="0">
                <a:latin typeface="Century Schoolbook" panose="02040604050505020304" pitchFamily="18" charset="0"/>
              </a:rPr>
              <a:t>Ugaz</a:t>
            </a:r>
            <a:r>
              <a:rPr lang="en-US" dirty="0" smtClean="0">
                <a:latin typeface="Century Schoolbook" panose="02040604050505020304" pitchFamily="18" charset="0"/>
              </a:rPr>
              <a:t> case</a:t>
            </a:r>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latin typeface="Century Schoolbook" panose="02040604050505020304" pitchFamily="18" charset="0"/>
            </a:endParaRPr>
          </a:p>
          <a:p>
            <a:pPr algn="r"/>
            <a:endParaRPr lang="en-US" dirty="0" smtClean="0">
              <a:latin typeface="Century Schoolbook" panose="02040604050505020304" pitchFamily="18" charset="0"/>
            </a:endParaRPr>
          </a:p>
          <a:p>
            <a:endParaRPr lang="en-US" dirty="0"/>
          </a:p>
        </p:txBody>
      </p:sp>
      <p:pic>
        <p:nvPicPr>
          <p:cNvPr id="4" name="Immagine 3"/>
          <p:cNvPicPr>
            <a:picLocks noChangeAspect="1"/>
          </p:cNvPicPr>
          <p:nvPr/>
        </p:nvPicPr>
        <p:blipFill>
          <a:blip r:embed="rId2"/>
          <a:stretch>
            <a:fillRect/>
          </a:stretch>
        </p:blipFill>
        <p:spPr>
          <a:xfrm>
            <a:off x="3018794" y="2084832"/>
            <a:ext cx="5730737" cy="3962743"/>
          </a:xfrm>
          <a:prstGeom prst="rect">
            <a:avLst/>
          </a:prstGeom>
        </p:spPr>
      </p:pic>
    </p:spTree>
    <p:extLst>
      <p:ext uri="{BB962C8B-B14F-4D97-AF65-F5344CB8AC3E}">
        <p14:creationId xmlns:p14="http://schemas.microsoft.com/office/powerpoint/2010/main" val="35280455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3"/>
          <p:cNvSpPr>
            <a:spLocks noGrp="1"/>
          </p:cNvSpPr>
          <p:nvPr>
            <p:ph type="title"/>
          </p:nvPr>
        </p:nvSpPr>
        <p:spPr>
          <a:solidFill>
            <a:schemeClr val="accent2"/>
          </a:solidFill>
        </p:spPr>
        <p:txBody>
          <a:bodyPr/>
          <a:lstStyle/>
          <a:p>
            <a:pPr algn="ctr"/>
            <a:r>
              <a:rPr lang="en-US" dirty="0" smtClean="0"/>
              <a:t>areas of inadequate implementation</a:t>
            </a:r>
            <a:endParaRPr lang="en-US" dirty="0"/>
          </a:p>
        </p:txBody>
      </p:sp>
      <p:sp>
        <p:nvSpPr>
          <p:cNvPr id="5" name="CasellaDiTesto 4"/>
          <p:cNvSpPr txBox="1"/>
          <p:nvPr/>
        </p:nvSpPr>
        <p:spPr>
          <a:xfrm>
            <a:off x="109728" y="585216"/>
            <a:ext cx="640080" cy="1107996"/>
          </a:xfrm>
          <a:prstGeom prst="rect">
            <a:avLst/>
          </a:prstGeom>
          <a:noFill/>
        </p:spPr>
        <p:txBody>
          <a:bodyPr wrap="square" rtlCol="0">
            <a:spAutoFit/>
          </a:bodyPr>
          <a:lstStyle/>
          <a:p>
            <a:pPr algn="r"/>
            <a:r>
              <a:rPr lang="en-US" sz="6600" dirty="0" smtClean="0">
                <a:solidFill>
                  <a:srgbClr val="9CBEBD"/>
                </a:solidFill>
              </a:rPr>
              <a:t>1</a:t>
            </a:r>
            <a:endParaRPr lang="en-US" sz="6600" dirty="0">
              <a:solidFill>
                <a:srgbClr val="9CBEBD"/>
              </a:solidFill>
            </a:endParaRPr>
          </a:p>
        </p:txBody>
      </p:sp>
      <p:sp>
        <p:nvSpPr>
          <p:cNvPr id="2" name="Segnaposto contenuto 1"/>
          <p:cNvSpPr>
            <a:spLocks noGrp="1"/>
          </p:cNvSpPr>
          <p:nvPr>
            <p:ph idx="1"/>
          </p:nvPr>
        </p:nvSpPr>
        <p:spPr/>
        <p:txBody>
          <a:bodyPr>
            <a:normAutofit/>
          </a:bodyPr>
          <a:lstStyle/>
          <a:p>
            <a:r>
              <a:rPr lang="en-US" sz="2800" b="1" dirty="0">
                <a:latin typeface="Century Schoolbook" panose="02040604050505020304" pitchFamily="18" charset="0"/>
              </a:rPr>
              <a:t>OBLIGATION TO </a:t>
            </a:r>
            <a:r>
              <a:rPr lang="en-US" sz="2800" b="1" dirty="0" smtClean="0">
                <a:latin typeface="Century Schoolbook" panose="02040604050505020304" pitchFamily="18" charset="0"/>
              </a:rPr>
              <a:t>INVESTIGATE:</a:t>
            </a:r>
          </a:p>
          <a:p>
            <a:endParaRPr lang="en-US" sz="2800" dirty="0">
              <a:latin typeface="Century Schoolbook" panose="02040604050505020304" pitchFamily="18" charset="0"/>
            </a:endParaRPr>
          </a:p>
          <a:p>
            <a:pPr>
              <a:buFont typeface="Arial" panose="020B0604020202020204" pitchFamily="34" charset="0"/>
              <a:buChar char="•"/>
            </a:pPr>
            <a:r>
              <a:rPr lang="en-SG" sz="2800" dirty="0" smtClean="0">
                <a:latin typeface="Century Schoolbook" panose="02040604050505020304" pitchFamily="18" charset="0"/>
              </a:rPr>
              <a:t> </a:t>
            </a:r>
            <a:r>
              <a:rPr lang="en-SG" sz="2800" b="1" dirty="0" smtClean="0">
                <a:latin typeface="Century Schoolbook" panose="02040604050505020304" pitchFamily="18" charset="0"/>
              </a:rPr>
              <a:t>Prompt</a:t>
            </a:r>
            <a:r>
              <a:rPr lang="en-SG" sz="2800" b="1" dirty="0">
                <a:latin typeface="Century Schoolbook" panose="02040604050505020304" pitchFamily="18" charset="0"/>
              </a:rPr>
              <a:t>, genuine, impartial and effective </a:t>
            </a:r>
            <a:r>
              <a:rPr lang="en-SG" sz="2800" dirty="0">
                <a:latin typeface="Century Schoolbook" panose="02040604050505020304" pitchFamily="18" charset="0"/>
              </a:rPr>
              <a:t>investigation, </a:t>
            </a:r>
            <a:r>
              <a:rPr lang="en-SG" sz="2800" b="1" dirty="0">
                <a:latin typeface="Century Schoolbook" panose="02040604050505020304" pitchFamily="18" charset="0"/>
              </a:rPr>
              <a:t>irrespective</a:t>
            </a:r>
            <a:r>
              <a:rPr lang="en-SG" sz="2800" dirty="0">
                <a:latin typeface="Century Schoolbook" panose="02040604050505020304" pitchFamily="18" charset="0"/>
              </a:rPr>
              <a:t> of </a:t>
            </a:r>
            <a:r>
              <a:rPr lang="en-SG" sz="2800" dirty="0" smtClean="0">
                <a:latin typeface="Century Schoolbook" panose="02040604050505020304" pitchFamily="18" charset="0"/>
              </a:rPr>
              <a:t>victim’s complaint </a:t>
            </a:r>
          </a:p>
          <a:p>
            <a:pPr marL="0" indent="0">
              <a:buNone/>
            </a:pPr>
            <a:endParaRPr lang="en-SG" sz="2800" dirty="0" smtClean="0">
              <a:latin typeface="Century Schoolbook" panose="02040604050505020304" pitchFamily="18" charset="0"/>
            </a:endParaRPr>
          </a:p>
          <a:p>
            <a:pPr>
              <a:buFont typeface="Arial" panose="020B0604020202020204" pitchFamily="34" charset="0"/>
              <a:buChar char="•"/>
            </a:pPr>
            <a:r>
              <a:rPr lang="en-SG" sz="2800" dirty="0">
                <a:latin typeface="Century Schoolbook" panose="02040604050505020304" pitchFamily="18" charset="0"/>
              </a:rPr>
              <a:t> A</a:t>
            </a:r>
            <a:r>
              <a:rPr lang="en-SG" sz="2800" dirty="0" smtClean="0">
                <a:latin typeface="Century Schoolbook" panose="02040604050505020304" pitchFamily="18" charset="0"/>
              </a:rPr>
              <a:t>ppropriate </a:t>
            </a:r>
            <a:r>
              <a:rPr lang="en-SG" sz="2800" dirty="0">
                <a:latin typeface="Century Schoolbook" panose="02040604050505020304" pitchFamily="18" charset="0"/>
              </a:rPr>
              <a:t>and thorough medical examination </a:t>
            </a:r>
            <a:r>
              <a:rPr lang="en-SG" sz="2800" dirty="0" smtClean="0">
                <a:latin typeface="Century Schoolbook" panose="02040604050505020304" pitchFamily="18" charset="0"/>
              </a:rPr>
              <a:t>in </a:t>
            </a:r>
            <a:r>
              <a:rPr lang="en-SG" sz="2800" dirty="0">
                <a:latin typeface="Century Schoolbook" panose="02040604050505020304" pitchFamily="18" charset="0"/>
              </a:rPr>
              <a:t>accordance with </a:t>
            </a:r>
            <a:r>
              <a:rPr lang="en-SG" sz="2800" b="1" dirty="0">
                <a:latin typeface="Century Schoolbook" panose="02040604050505020304" pitchFamily="18" charset="0"/>
              </a:rPr>
              <a:t>Istanbul Protocol </a:t>
            </a:r>
          </a:p>
          <a:p>
            <a:pPr>
              <a:buFont typeface="Arial" panose="020B0604020202020204" pitchFamily="34" charset="0"/>
              <a:buChar char="•"/>
            </a:pPr>
            <a:endParaRPr lang="en-SG" sz="2800" dirty="0" smtClean="0">
              <a:latin typeface="Century Schoolbook" panose="02040604050505020304" pitchFamily="18" charset="0"/>
            </a:endParaRPr>
          </a:p>
          <a:p>
            <a:pPr marL="0" indent="0">
              <a:buNone/>
            </a:pPr>
            <a:endParaRPr lang="en-SG" sz="2800" dirty="0" smtClean="0">
              <a:latin typeface="Century Schoolbook" panose="02040604050505020304" pitchFamily="18" charset="0"/>
            </a:endParaRPr>
          </a:p>
          <a:p>
            <a:pPr marL="0" indent="0">
              <a:buNone/>
            </a:pPr>
            <a:endParaRPr lang="en-US" sz="2800" dirty="0" smtClean="0">
              <a:latin typeface="Century Schoolbook" panose="02040604050505020304" pitchFamily="18" charset="0"/>
            </a:endParaRPr>
          </a:p>
          <a:p>
            <a:pPr marL="0" indent="0">
              <a:buNone/>
            </a:pPr>
            <a:endParaRPr lang="en-US" sz="2800" dirty="0" smtClean="0">
              <a:latin typeface="Century Schoolbook" panose="02040604050505020304" pitchFamily="18" charset="0"/>
            </a:endParaRPr>
          </a:p>
        </p:txBody>
      </p:sp>
    </p:spTree>
    <p:extLst>
      <p:ext uri="{BB962C8B-B14F-4D97-AF65-F5344CB8AC3E}">
        <p14:creationId xmlns:p14="http://schemas.microsoft.com/office/powerpoint/2010/main" val="1722413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2"/>
          </a:solidFill>
        </p:spPr>
        <p:txBody>
          <a:bodyPr/>
          <a:lstStyle/>
          <a:p>
            <a:r>
              <a:rPr lang="en-US" dirty="0" smtClean="0"/>
              <a:t>Consequences of inadequate implementation:</a:t>
            </a:r>
            <a:endParaRPr lang="en-US" dirty="0"/>
          </a:p>
        </p:txBody>
      </p:sp>
      <p:sp>
        <p:nvSpPr>
          <p:cNvPr id="3" name="Segnaposto contenuto 2"/>
          <p:cNvSpPr>
            <a:spLocks noGrp="1"/>
          </p:cNvSpPr>
          <p:nvPr>
            <p:ph idx="1"/>
          </p:nvPr>
        </p:nvSpPr>
        <p:spPr/>
        <p:txBody>
          <a:bodyPr>
            <a:normAutofit/>
          </a:bodyPr>
          <a:lstStyle/>
          <a:p>
            <a:pPr>
              <a:buFont typeface="Arial" panose="020B0604020202020204" pitchFamily="34" charset="0"/>
              <a:buChar char="•"/>
            </a:pPr>
            <a:r>
              <a:rPr lang="en-US" sz="2800" dirty="0" smtClean="0">
                <a:latin typeface="Century Schoolbook" panose="02040604050505020304" pitchFamily="18" charset="0"/>
              </a:rPr>
              <a:t> </a:t>
            </a:r>
            <a:r>
              <a:rPr lang="en-SG" sz="2800" dirty="0">
                <a:latin typeface="Century Schoolbook" panose="02040604050505020304" pitchFamily="18" charset="0"/>
              </a:rPr>
              <a:t>acts of </a:t>
            </a:r>
            <a:r>
              <a:rPr lang="en-SG" sz="2800" dirty="0" smtClean="0">
                <a:latin typeface="Century Schoolbook" panose="02040604050505020304" pitchFamily="18" charset="0"/>
              </a:rPr>
              <a:t>torture </a:t>
            </a:r>
            <a:r>
              <a:rPr lang="en-SG" sz="2800" b="1" dirty="0" smtClean="0">
                <a:effectLst>
                  <a:outerShdw blurRad="38100" dist="38100" dir="2700000" algn="tl">
                    <a:srgbClr val="000000">
                      <a:alpha val="43137"/>
                    </a:srgbClr>
                  </a:outerShdw>
                </a:effectLst>
                <a:latin typeface="Century Schoolbook" panose="02040604050505020304" pitchFamily="18" charset="0"/>
              </a:rPr>
              <a:t>characterized</a:t>
            </a:r>
            <a:r>
              <a:rPr lang="en-SG" sz="2800" dirty="0" smtClean="0">
                <a:latin typeface="Century Schoolbook" panose="02040604050505020304" pitchFamily="18" charset="0"/>
              </a:rPr>
              <a:t> and </a:t>
            </a:r>
            <a:r>
              <a:rPr lang="en-SG" sz="2800" b="1" dirty="0" smtClean="0">
                <a:effectLst>
                  <a:outerShdw blurRad="38100" dist="38100" dir="2700000" algn="tl">
                    <a:srgbClr val="000000">
                      <a:alpha val="43137"/>
                    </a:srgbClr>
                  </a:outerShdw>
                </a:effectLst>
                <a:latin typeface="Century Schoolbook" panose="02040604050505020304" pitchFamily="18" charset="0"/>
              </a:rPr>
              <a:t>prosecuted </a:t>
            </a:r>
            <a:r>
              <a:rPr lang="en-SG" sz="2800" dirty="0" smtClean="0">
                <a:latin typeface="Century Schoolbook" panose="02040604050505020304" pitchFamily="18" charset="0"/>
              </a:rPr>
              <a:t>as OTHER offences </a:t>
            </a:r>
            <a:endParaRPr lang="en-US" sz="2800" dirty="0" smtClean="0">
              <a:latin typeface="Century Schoolbook" panose="02040604050505020304" pitchFamily="18" charset="0"/>
            </a:endParaRPr>
          </a:p>
          <a:p>
            <a:pPr marL="0" indent="0">
              <a:buNone/>
            </a:pPr>
            <a:r>
              <a:rPr lang="en-US" sz="2800" dirty="0" smtClean="0">
                <a:latin typeface="Century Schoolbook" panose="02040604050505020304" pitchFamily="18" charset="0"/>
              </a:rPr>
              <a:t>	- </a:t>
            </a:r>
            <a:r>
              <a:rPr lang="en-US" sz="2800" dirty="0" smtClean="0">
                <a:latin typeface="Century Schoolbook" panose="02040604050505020304" pitchFamily="18" charset="0"/>
              </a:rPr>
              <a:t>Minimize gravity of crime – no stigma</a:t>
            </a:r>
          </a:p>
          <a:p>
            <a:pPr marL="0" indent="0">
              <a:buNone/>
            </a:pPr>
            <a:r>
              <a:rPr lang="en-US" sz="2800" dirty="0" smtClean="0">
                <a:latin typeface="Century Schoolbook" panose="02040604050505020304" pitchFamily="18" charset="0"/>
              </a:rPr>
              <a:t>	- </a:t>
            </a:r>
            <a:r>
              <a:rPr lang="en-US" sz="2800" dirty="0" smtClean="0">
                <a:latin typeface="Century Schoolbook" panose="02040604050505020304" pitchFamily="18" charset="0"/>
              </a:rPr>
              <a:t>Lenient sentences</a:t>
            </a:r>
          </a:p>
          <a:p>
            <a:pPr marL="0" indent="0">
              <a:buNone/>
            </a:pPr>
            <a:r>
              <a:rPr lang="en-US" sz="2800" dirty="0" smtClean="0">
                <a:latin typeface="Century Schoolbook" panose="02040604050505020304" pitchFamily="18" charset="0"/>
              </a:rPr>
              <a:t>	- </a:t>
            </a:r>
            <a:r>
              <a:rPr lang="en-US" sz="2800" dirty="0" smtClean="0">
                <a:latin typeface="Century Schoolbook" panose="02040604050505020304" pitchFamily="18" charset="0"/>
              </a:rPr>
              <a:t>Statutes of </a:t>
            </a:r>
            <a:r>
              <a:rPr lang="en-US" sz="2800" dirty="0" smtClean="0">
                <a:latin typeface="Century Schoolbook" panose="02040604050505020304" pitchFamily="18" charset="0"/>
              </a:rPr>
              <a:t>limitation - IMPUNITY</a:t>
            </a:r>
            <a:endParaRPr lang="en-US" sz="2800" dirty="0" smtClean="0">
              <a:latin typeface="Century Schoolbook" panose="02040604050505020304" pitchFamily="18" charset="0"/>
            </a:endParaRPr>
          </a:p>
          <a:p>
            <a:pPr marL="0" indent="0">
              <a:buNone/>
            </a:pPr>
            <a:r>
              <a:rPr lang="en-US" sz="2800" dirty="0" smtClean="0">
                <a:latin typeface="Century Schoolbook" panose="02040604050505020304" pitchFamily="18" charset="0"/>
              </a:rPr>
              <a:t>	- No </a:t>
            </a:r>
            <a:r>
              <a:rPr lang="en-US" sz="2800" dirty="0" smtClean="0">
                <a:latin typeface="Century Schoolbook" panose="02040604050505020304" pitchFamily="18" charset="0"/>
              </a:rPr>
              <a:t>reparation for </a:t>
            </a:r>
            <a:r>
              <a:rPr lang="en-US" sz="2800" dirty="0" smtClean="0">
                <a:latin typeface="Century Schoolbook" panose="02040604050505020304" pitchFamily="18" charset="0"/>
              </a:rPr>
              <a:t>victims</a:t>
            </a:r>
          </a:p>
          <a:p>
            <a:pPr marL="0" indent="0">
              <a:buNone/>
            </a:pPr>
            <a:r>
              <a:rPr lang="en-US" sz="2800" dirty="0" smtClean="0">
                <a:latin typeface="Century Schoolbook" panose="02040604050505020304" pitchFamily="18" charset="0"/>
              </a:rPr>
              <a:t>	- </a:t>
            </a:r>
            <a:r>
              <a:rPr lang="en-US" sz="2800" dirty="0" smtClean="0">
                <a:latin typeface="Century Schoolbook" panose="02040604050505020304" pitchFamily="18" charset="0"/>
              </a:rPr>
              <a:t>Incentive further perpetration</a:t>
            </a:r>
          </a:p>
          <a:p>
            <a:pPr marL="0" indent="0">
              <a:buNone/>
            </a:pPr>
            <a:endParaRPr lang="en-US" sz="2800" dirty="0" smtClean="0">
              <a:latin typeface="Century Schoolbook" panose="02040604050505020304" pitchFamily="18" charset="0"/>
            </a:endParaRPr>
          </a:p>
          <a:p>
            <a:endParaRPr lang="en-US" dirty="0"/>
          </a:p>
        </p:txBody>
      </p:sp>
      <p:sp>
        <p:nvSpPr>
          <p:cNvPr id="5" name="CasellaDiTesto 4"/>
          <p:cNvSpPr txBox="1"/>
          <p:nvPr/>
        </p:nvSpPr>
        <p:spPr>
          <a:xfrm>
            <a:off x="109728" y="585216"/>
            <a:ext cx="640080" cy="1107996"/>
          </a:xfrm>
          <a:prstGeom prst="rect">
            <a:avLst/>
          </a:prstGeom>
          <a:noFill/>
        </p:spPr>
        <p:txBody>
          <a:bodyPr wrap="square" rtlCol="0">
            <a:spAutoFit/>
          </a:bodyPr>
          <a:lstStyle/>
          <a:p>
            <a:pPr algn="r"/>
            <a:r>
              <a:rPr lang="en-US" sz="6600" dirty="0" smtClean="0">
                <a:solidFill>
                  <a:srgbClr val="9CBEBD"/>
                </a:solidFill>
              </a:rPr>
              <a:t>2</a:t>
            </a:r>
            <a:endParaRPr lang="en-US" sz="6600" dirty="0">
              <a:solidFill>
                <a:srgbClr val="9CBEBD"/>
              </a:solidFill>
            </a:endParaRPr>
          </a:p>
        </p:txBody>
      </p:sp>
    </p:spTree>
    <p:extLst>
      <p:ext uri="{BB962C8B-B14F-4D97-AF65-F5344CB8AC3E}">
        <p14:creationId xmlns:p14="http://schemas.microsoft.com/office/powerpoint/2010/main" val="671814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2"/>
          </a:solidFill>
        </p:spPr>
        <p:txBody>
          <a:bodyPr/>
          <a:lstStyle/>
          <a:p>
            <a:r>
              <a:rPr lang="en-US" dirty="0" smtClean="0"/>
              <a:t>recommendations</a:t>
            </a:r>
            <a:endParaRPr lang="en-US" dirty="0"/>
          </a:p>
        </p:txBody>
      </p:sp>
      <p:sp>
        <p:nvSpPr>
          <p:cNvPr id="3" name="Segnaposto contenuto 2"/>
          <p:cNvSpPr>
            <a:spLocks noGrp="1"/>
          </p:cNvSpPr>
          <p:nvPr>
            <p:ph idx="1"/>
          </p:nvPr>
        </p:nvSpPr>
        <p:spPr/>
        <p:txBody>
          <a:bodyPr>
            <a:normAutofit/>
          </a:bodyPr>
          <a:lstStyle/>
          <a:p>
            <a:pPr>
              <a:buFont typeface="Arial" panose="020B0604020202020204" pitchFamily="34" charset="0"/>
              <a:buChar char="•"/>
            </a:pPr>
            <a:r>
              <a:rPr lang="en-US" sz="3200" dirty="0">
                <a:latin typeface="Century Schoolbook" panose="02040604050505020304" pitchFamily="18" charset="0"/>
              </a:rPr>
              <a:t> </a:t>
            </a:r>
            <a:r>
              <a:rPr lang="en-US" sz="3200" dirty="0" smtClean="0">
                <a:latin typeface="Century Schoolbook" panose="02040604050505020304" pitchFamily="18" charset="0"/>
              </a:rPr>
              <a:t>strong national anti-torture legal framework</a:t>
            </a:r>
          </a:p>
          <a:p>
            <a:pPr>
              <a:buFont typeface="Arial" panose="020B0604020202020204" pitchFamily="34" charset="0"/>
              <a:buChar char="•"/>
            </a:pPr>
            <a:r>
              <a:rPr lang="en-US" sz="3200" dirty="0">
                <a:latin typeface="Century Schoolbook" panose="02040604050505020304" pitchFamily="18" charset="0"/>
              </a:rPr>
              <a:t> </a:t>
            </a:r>
            <a:r>
              <a:rPr lang="en-US" sz="3200" dirty="0" smtClean="0">
                <a:latin typeface="Century Schoolbook" panose="02040604050505020304" pitchFamily="18" charset="0"/>
              </a:rPr>
              <a:t>capacity building of domestic justice system</a:t>
            </a:r>
          </a:p>
          <a:p>
            <a:endParaRPr lang="en-US" sz="3200" dirty="0">
              <a:latin typeface="Century Schoolbook" panose="02040604050505020304" pitchFamily="18" charset="0"/>
            </a:endParaRPr>
          </a:p>
        </p:txBody>
      </p:sp>
      <p:sp>
        <p:nvSpPr>
          <p:cNvPr id="4" name="CasellaDiTesto 3"/>
          <p:cNvSpPr txBox="1"/>
          <p:nvPr/>
        </p:nvSpPr>
        <p:spPr>
          <a:xfrm>
            <a:off x="109728" y="585216"/>
            <a:ext cx="640080" cy="1107996"/>
          </a:xfrm>
          <a:prstGeom prst="rect">
            <a:avLst/>
          </a:prstGeom>
          <a:noFill/>
        </p:spPr>
        <p:txBody>
          <a:bodyPr wrap="square" rtlCol="0">
            <a:spAutoFit/>
          </a:bodyPr>
          <a:lstStyle/>
          <a:p>
            <a:pPr algn="r"/>
            <a:r>
              <a:rPr lang="en-US" sz="6600" dirty="0">
                <a:solidFill>
                  <a:srgbClr val="9CBEBD"/>
                </a:solidFill>
              </a:rPr>
              <a:t>3</a:t>
            </a:r>
          </a:p>
        </p:txBody>
      </p:sp>
    </p:spTree>
    <p:extLst>
      <p:ext uri="{BB962C8B-B14F-4D97-AF65-F5344CB8AC3E}">
        <p14:creationId xmlns:p14="http://schemas.microsoft.com/office/powerpoint/2010/main" val="323684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OVERVIEW</a:t>
            </a:r>
            <a:endParaRPr lang="en-US" dirty="0"/>
          </a:p>
        </p:txBody>
      </p:sp>
      <p:sp>
        <p:nvSpPr>
          <p:cNvPr id="3" name="Segnaposto contenuto 2"/>
          <p:cNvSpPr>
            <a:spLocks noGrp="1"/>
          </p:cNvSpPr>
          <p:nvPr>
            <p:ph idx="1"/>
          </p:nvPr>
        </p:nvSpPr>
        <p:spPr/>
        <p:txBody>
          <a:bodyPr>
            <a:normAutofit/>
          </a:bodyPr>
          <a:lstStyle/>
          <a:p>
            <a:r>
              <a:rPr lang="en-US" sz="3200" dirty="0" smtClean="0">
                <a:latin typeface="Century Schoolbook" panose="02040604050505020304" pitchFamily="18" charset="0"/>
                <a:ea typeface="Verdana" panose="020B0604030504040204" pitchFamily="34" charset="0"/>
              </a:rPr>
              <a:t>1) three areas of inadequate implementation:</a:t>
            </a:r>
          </a:p>
          <a:p>
            <a:r>
              <a:rPr lang="en-US" sz="3200" dirty="0" smtClean="0">
                <a:latin typeface="Century Schoolbook" panose="02040604050505020304" pitchFamily="18" charset="0"/>
                <a:ea typeface="Verdana" panose="020B0604030504040204" pitchFamily="34" charset="0"/>
              </a:rPr>
              <a:t>             - </a:t>
            </a:r>
            <a:r>
              <a:rPr lang="en-US" sz="3200" b="1" dirty="0" smtClean="0">
                <a:effectLst>
                  <a:outerShdw blurRad="38100" dist="38100" dir="2700000" algn="tl">
                    <a:srgbClr val="000000">
                      <a:alpha val="43137"/>
                    </a:srgbClr>
                  </a:outerShdw>
                </a:effectLst>
                <a:latin typeface="Century Schoolbook" panose="02040604050505020304" pitchFamily="18" charset="0"/>
                <a:ea typeface="Verdana" panose="020B0604030504040204" pitchFamily="34" charset="0"/>
              </a:rPr>
              <a:t>obligation to criminalize</a:t>
            </a:r>
          </a:p>
          <a:p>
            <a:r>
              <a:rPr lang="en-US" sz="3200" dirty="0" smtClean="0">
                <a:latin typeface="Century Schoolbook" panose="02040604050505020304" pitchFamily="18" charset="0"/>
                <a:ea typeface="Verdana" panose="020B0604030504040204" pitchFamily="34" charset="0"/>
              </a:rPr>
              <a:t>             - </a:t>
            </a:r>
            <a:r>
              <a:rPr lang="en-US" sz="3200" b="1" dirty="0" smtClean="0">
                <a:effectLst>
                  <a:outerShdw blurRad="38100" dist="38100" dir="2700000" algn="tl">
                    <a:srgbClr val="000000">
                      <a:alpha val="43137"/>
                    </a:srgbClr>
                  </a:outerShdw>
                </a:effectLst>
                <a:latin typeface="Century Schoolbook" panose="02040604050505020304" pitchFamily="18" charset="0"/>
                <a:ea typeface="Verdana" panose="020B0604030504040204" pitchFamily="34" charset="0"/>
              </a:rPr>
              <a:t>interpretation of national laws</a:t>
            </a:r>
          </a:p>
          <a:p>
            <a:r>
              <a:rPr lang="en-US" sz="3200" dirty="0" smtClean="0">
                <a:latin typeface="Century Schoolbook" panose="02040604050505020304" pitchFamily="18" charset="0"/>
                <a:ea typeface="Verdana" panose="020B0604030504040204" pitchFamily="34" charset="0"/>
              </a:rPr>
              <a:t>             - </a:t>
            </a:r>
            <a:r>
              <a:rPr lang="en-US" sz="3200" b="1" dirty="0" smtClean="0">
                <a:effectLst>
                  <a:outerShdw blurRad="38100" dist="38100" dir="2700000" algn="tl">
                    <a:srgbClr val="000000">
                      <a:alpha val="43137"/>
                    </a:srgbClr>
                  </a:outerShdw>
                </a:effectLst>
                <a:latin typeface="Century Schoolbook" panose="02040604050505020304" pitchFamily="18" charset="0"/>
                <a:ea typeface="Verdana" panose="020B0604030504040204" pitchFamily="34" charset="0"/>
              </a:rPr>
              <a:t>obligation to investigate</a:t>
            </a:r>
          </a:p>
          <a:p>
            <a:r>
              <a:rPr lang="en-US" sz="3200" dirty="0" smtClean="0">
                <a:latin typeface="Century Schoolbook" panose="02040604050505020304" pitchFamily="18" charset="0"/>
                <a:ea typeface="Verdana" panose="020B0604030504040204" pitchFamily="34" charset="0"/>
              </a:rPr>
              <a:t>2) consequences of inadequate implementation</a:t>
            </a:r>
          </a:p>
          <a:p>
            <a:r>
              <a:rPr lang="en-US" sz="3200" dirty="0" smtClean="0">
                <a:latin typeface="Century Schoolbook" panose="02040604050505020304" pitchFamily="18" charset="0"/>
                <a:ea typeface="Verdana" panose="020B0604030504040204" pitchFamily="34" charset="0"/>
              </a:rPr>
              <a:t>3) recommendations</a:t>
            </a:r>
            <a:endParaRPr lang="en-US" sz="3200" dirty="0">
              <a:latin typeface="Century Schoolbook" panose="02040604050505020304" pitchFamily="18" charset="0"/>
              <a:ea typeface="Verdana" panose="020B0604030504040204" pitchFamily="34" charset="0"/>
            </a:endParaRPr>
          </a:p>
        </p:txBody>
      </p:sp>
    </p:spTree>
    <p:extLst>
      <p:ext uri="{BB962C8B-B14F-4D97-AF65-F5344CB8AC3E}">
        <p14:creationId xmlns:p14="http://schemas.microsoft.com/office/powerpoint/2010/main" val="263486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3"/>
          <p:cNvSpPr>
            <a:spLocks noGrp="1"/>
          </p:cNvSpPr>
          <p:nvPr>
            <p:ph type="title"/>
          </p:nvPr>
        </p:nvSpPr>
        <p:spPr>
          <a:solidFill>
            <a:schemeClr val="accent2"/>
          </a:solidFill>
        </p:spPr>
        <p:txBody>
          <a:bodyPr/>
          <a:lstStyle/>
          <a:p>
            <a:pPr algn="ctr"/>
            <a:r>
              <a:rPr lang="en-US" dirty="0" smtClean="0"/>
              <a:t>areas of inadequate implementation</a:t>
            </a:r>
            <a:endParaRPr lang="en-US" dirty="0"/>
          </a:p>
        </p:txBody>
      </p:sp>
      <p:sp>
        <p:nvSpPr>
          <p:cNvPr id="5" name="CasellaDiTesto 4"/>
          <p:cNvSpPr txBox="1"/>
          <p:nvPr/>
        </p:nvSpPr>
        <p:spPr>
          <a:xfrm>
            <a:off x="109728" y="585216"/>
            <a:ext cx="640080" cy="1107996"/>
          </a:xfrm>
          <a:prstGeom prst="rect">
            <a:avLst/>
          </a:prstGeom>
          <a:noFill/>
        </p:spPr>
        <p:txBody>
          <a:bodyPr wrap="square" rtlCol="0">
            <a:spAutoFit/>
          </a:bodyPr>
          <a:lstStyle/>
          <a:p>
            <a:pPr algn="r"/>
            <a:r>
              <a:rPr lang="en-US" sz="6600" dirty="0" smtClean="0">
                <a:solidFill>
                  <a:srgbClr val="9CBEBD"/>
                </a:solidFill>
              </a:rPr>
              <a:t>1</a:t>
            </a:r>
            <a:endParaRPr lang="en-US" sz="6600" dirty="0">
              <a:solidFill>
                <a:srgbClr val="9CBEBD"/>
              </a:solidFill>
            </a:endParaRPr>
          </a:p>
        </p:txBody>
      </p:sp>
      <p:sp>
        <p:nvSpPr>
          <p:cNvPr id="2" name="Segnaposto contenuto 1"/>
          <p:cNvSpPr>
            <a:spLocks noGrp="1"/>
          </p:cNvSpPr>
          <p:nvPr>
            <p:ph idx="1"/>
          </p:nvPr>
        </p:nvSpPr>
        <p:spPr/>
        <p:txBody>
          <a:bodyPr>
            <a:normAutofit/>
          </a:bodyPr>
          <a:lstStyle/>
          <a:p>
            <a:r>
              <a:rPr lang="en-US" sz="2800" b="1" dirty="0" smtClean="0">
                <a:latin typeface="Century Schoolbook" panose="02040604050505020304" pitchFamily="18" charset="0"/>
              </a:rPr>
              <a:t>OBLIGATION TO CRIMINALIZE:</a:t>
            </a:r>
          </a:p>
          <a:p>
            <a:endParaRPr lang="en-US" sz="2800" dirty="0">
              <a:latin typeface="Century Schoolbook" panose="02040604050505020304" pitchFamily="18" charset="0"/>
            </a:endParaRPr>
          </a:p>
          <a:p>
            <a:pPr>
              <a:buFont typeface="Arial" panose="020B0604020202020204" pitchFamily="34" charset="0"/>
              <a:buChar char="•"/>
            </a:pPr>
            <a:r>
              <a:rPr lang="en-US" sz="2800" dirty="0" smtClean="0">
                <a:latin typeface="Century Schoolbook" panose="02040604050505020304" pitchFamily="18" charset="0"/>
              </a:rPr>
              <a:t> </a:t>
            </a:r>
            <a:r>
              <a:rPr lang="en-US" sz="2800" dirty="0">
                <a:latin typeface="Century Schoolbook" panose="02040604050505020304" pitchFamily="18" charset="0"/>
              </a:rPr>
              <a:t>make torture </a:t>
            </a:r>
            <a:r>
              <a:rPr lang="en-US" sz="2800" dirty="0" smtClean="0">
                <a:latin typeface="Century Schoolbook" panose="02040604050505020304" pitchFamily="18" charset="0"/>
              </a:rPr>
              <a:t>an </a:t>
            </a:r>
            <a:r>
              <a:rPr lang="en-US" sz="2800" b="1" dirty="0" smtClean="0">
                <a:latin typeface="Century Schoolbook" panose="02040604050505020304" pitchFamily="18" charset="0"/>
              </a:rPr>
              <a:t>offence </a:t>
            </a:r>
            <a:r>
              <a:rPr lang="en-US" sz="2800" dirty="0" smtClean="0">
                <a:latin typeface="Century Schoolbook" panose="02040604050505020304" pitchFamily="18" charset="0"/>
              </a:rPr>
              <a:t>under criminal </a:t>
            </a:r>
            <a:r>
              <a:rPr lang="en-US" sz="2800" dirty="0">
                <a:latin typeface="Century Schoolbook" panose="02040604050505020304" pitchFamily="18" charset="0"/>
              </a:rPr>
              <a:t>law </a:t>
            </a:r>
            <a:r>
              <a:rPr lang="en-US" sz="2800" b="1" dirty="0">
                <a:latin typeface="Century Schoolbook" panose="02040604050505020304" pitchFamily="18" charset="0"/>
              </a:rPr>
              <a:t>in accordance </a:t>
            </a:r>
            <a:r>
              <a:rPr lang="en-US" sz="2800" b="1" dirty="0" smtClean="0">
                <a:latin typeface="Century Schoolbook" panose="02040604050505020304" pitchFamily="18" charset="0"/>
              </a:rPr>
              <a:t>with </a:t>
            </a:r>
            <a:r>
              <a:rPr lang="en-US" sz="2800" dirty="0" smtClean="0">
                <a:latin typeface="Century Schoolbook" panose="02040604050505020304" pitchFamily="18" charset="0"/>
              </a:rPr>
              <a:t>international law</a:t>
            </a:r>
          </a:p>
          <a:p>
            <a:pPr marL="0" indent="0">
              <a:buNone/>
            </a:pPr>
            <a:endParaRPr lang="en-US" sz="2800" dirty="0" smtClean="0">
              <a:latin typeface="Century Schoolbook" panose="02040604050505020304" pitchFamily="18" charset="0"/>
            </a:endParaRPr>
          </a:p>
          <a:p>
            <a:pPr>
              <a:buFont typeface="Arial" panose="020B0604020202020204" pitchFamily="34" charset="0"/>
              <a:buChar char="•"/>
            </a:pPr>
            <a:r>
              <a:rPr lang="en-US" sz="2800" dirty="0">
                <a:latin typeface="Century Schoolbook" panose="02040604050505020304" pitchFamily="18" charset="0"/>
              </a:rPr>
              <a:t> </a:t>
            </a:r>
            <a:r>
              <a:rPr lang="en-US" sz="2800" b="1" dirty="0" smtClean="0">
                <a:latin typeface="Century Schoolbook" panose="02040604050505020304" pitchFamily="18" charset="0"/>
              </a:rPr>
              <a:t>eliminate barriers </a:t>
            </a:r>
            <a:r>
              <a:rPr lang="en-SG" sz="2800" dirty="0" smtClean="0">
                <a:latin typeface="Century Schoolbook" panose="02040604050505020304" pitchFamily="18" charset="0"/>
              </a:rPr>
              <a:t>to effective prosecution, </a:t>
            </a:r>
            <a:r>
              <a:rPr lang="en-SG" sz="2800" dirty="0">
                <a:latin typeface="Century Schoolbook" panose="02040604050505020304" pitchFamily="18" charset="0"/>
              </a:rPr>
              <a:t>e.g. statutes of limitation</a:t>
            </a:r>
            <a:endParaRPr lang="en-US" sz="2800" dirty="0">
              <a:latin typeface="Century Schoolbook" panose="02040604050505020304" pitchFamily="18" charset="0"/>
            </a:endParaRPr>
          </a:p>
        </p:txBody>
      </p:sp>
    </p:spTree>
    <p:extLst>
      <p:ext uri="{BB962C8B-B14F-4D97-AF65-F5344CB8AC3E}">
        <p14:creationId xmlns:p14="http://schemas.microsoft.com/office/powerpoint/2010/main" val="426518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24128" y="210312"/>
            <a:ext cx="9646920" cy="1517904"/>
          </a:xfrm>
        </p:spPr>
        <p:txBody>
          <a:bodyPr/>
          <a:lstStyle/>
          <a:p>
            <a:pPr algn="ctr"/>
            <a:r>
              <a:rPr lang="en-US" dirty="0" smtClean="0"/>
              <a:t>Convention against torture (1984),  </a:t>
            </a:r>
            <a:br>
              <a:rPr lang="en-US" dirty="0" smtClean="0"/>
            </a:br>
            <a:r>
              <a:rPr lang="en-US" dirty="0" smtClean="0"/>
              <a:t>Article 1(1)</a:t>
            </a:r>
            <a:endParaRPr lang="en-US" dirty="0"/>
          </a:p>
        </p:txBody>
      </p:sp>
      <p:sp>
        <p:nvSpPr>
          <p:cNvPr id="3" name="Segnaposto contenuto 2"/>
          <p:cNvSpPr>
            <a:spLocks noGrp="1"/>
          </p:cNvSpPr>
          <p:nvPr>
            <p:ph idx="1"/>
          </p:nvPr>
        </p:nvSpPr>
        <p:spPr>
          <a:xfrm>
            <a:off x="1024128" y="1728216"/>
            <a:ext cx="9720071" cy="4581144"/>
          </a:xfrm>
        </p:spPr>
        <p:txBody>
          <a:bodyPr>
            <a:noAutofit/>
          </a:bodyPr>
          <a:lstStyle/>
          <a:p>
            <a:pPr marL="0" indent="0" algn="just">
              <a:buNone/>
            </a:pPr>
            <a:r>
              <a:rPr lang="en-SG" sz="2800" dirty="0" smtClean="0">
                <a:solidFill>
                  <a:schemeClr val="tx2">
                    <a:lumMod val="75000"/>
                  </a:schemeClr>
                </a:solidFill>
                <a:latin typeface="Century Schoolbook" panose="02040604050505020304" pitchFamily="18" charset="0"/>
              </a:rPr>
              <a:t>[…]</a:t>
            </a:r>
            <a:r>
              <a:rPr lang="en-SG" sz="2800" dirty="0" smtClean="0">
                <a:solidFill>
                  <a:srgbClr val="000000"/>
                </a:solidFill>
                <a:latin typeface="Century Schoolbook" panose="02040604050505020304" pitchFamily="18" charset="0"/>
              </a:rPr>
              <a:t> </a:t>
            </a:r>
            <a:r>
              <a:rPr lang="en-SG" sz="2800" dirty="0" smtClean="0">
                <a:solidFill>
                  <a:schemeClr val="tx2">
                    <a:lumMod val="75000"/>
                  </a:schemeClr>
                </a:solidFill>
                <a:latin typeface="Century Schoolbook" panose="02040604050505020304" pitchFamily="18" charset="0"/>
              </a:rPr>
              <a:t>any </a:t>
            </a:r>
            <a:r>
              <a:rPr lang="en-SG" sz="2800" dirty="0">
                <a:solidFill>
                  <a:schemeClr val="tx2">
                    <a:lumMod val="75000"/>
                  </a:schemeClr>
                </a:solidFill>
                <a:latin typeface="Century Schoolbook" panose="02040604050505020304" pitchFamily="18" charset="0"/>
              </a:rPr>
              <a:t>act by which</a:t>
            </a:r>
            <a:r>
              <a:rPr lang="en-SG" sz="2800" dirty="0">
                <a:solidFill>
                  <a:srgbClr val="000000"/>
                </a:solidFill>
                <a:latin typeface="Century Schoolbook" panose="02040604050505020304" pitchFamily="18" charset="0"/>
              </a:rPr>
              <a:t> </a:t>
            </a:r>
            <a:r>
              <a:rPr lang="en-SG" sz="2800" b="1" dirty="0">
                <a:solidFill>
                  <a:srgbClr val="000000"/>
                </a:solidFill>
                <a:effectLst>
                  <a:outerShdw blurRad="38100" dist="38100" dir="2700000" algn="tl">
                    <a:srgbClr val="000000">
                      <a:alpha val="43137"/>
                    </a:srgbClr>
                  </a:outerShdw>
                </a:effectLst>
                <a:latin typeface="Century Schoolbook" panose="02040604050505020304" pitchFamily="18" charset="0"/>
              </a:rPr>
              <a:t>severe</a:t>
            </a:r>
            <a:r>
              <a:rPr lang="en-SG" sz="2800" dirty="0">
                <a:solidFill>
                  <a:srgbClr val="000000"/>
                </a:solidFill>
                <a:latin typeface="Century Schoolbook" panose="02040604050505020304" pitchFamily="18" charset="0"/>
              </a:rPr>
              <a:t> </a:t>
            </a:r>
            <a:r>
              <a:rPr lang="en-SG" sz="2800" dirty="0">
                <a:solidFill>
                  <a:schemeClr val="tx2">
                    <a:lumMod val="75000"/>
                  </a:schemeClr>
                </a:solidFill>
                <a:latin typeface="Century Schoolbook" panose="02040604050505020304" pitchFamily="18" charset="0"/>
              </a:rPr>
              <a:t>pain or suffering, whether physical or mental, is </a:t>
            </a:r>
            <a:r>
              <a:rPr lang="en-SG" sz="2800" b="1" dirty="0">
                <a:solidFill>
                  <a:srgbClr val="000000"/>
                </a:solidFill>
                <a:effectLst>
                  <a:outerShdw blurRad="38100" dist="38100" dir="2700000" algn="tl">
                    <a:srgbClr val="000000">
                      <a:alpha val="43137"/>
                    </a:srgbClr>
                  </a:outerShdw>
                </a:effectLst>
                <a:latin typeface="Century Schoolbook" panose="02040604050505020304" pitchFamily="18" charset="0"/>
              </a:rPr>
              <a:t>intentionally</a:t>
            </a:r>
            <a:r>
              <a:rPr lang="en-SG" sz="2800" dirty="0">
                <a:solidFill>
                  <a:srgbClr val="000000"/>
                </a:solidFill>
                <a:effectLst>
                  <a:outerShdw blurRad="38100" dist="38100" dir="2700000" algn="tl">
                    <a:srgbClr val="000000">
                      <a:alpha val="43137"/>
                    </a:srgbClr>
                  </a:outerShdw>
                </a:effectLst>
                <a:latin typeface="Century Schoolbook" panose="02040604050505020304" pitchFamily="18" charset="0"/>
              </a:rPr>
              <a:t> </a:t>
            </a:r>
            <a:r>
              <a:rPr lang="en-SG" sz="2800" dirty="0">
                <a:solidFill>
                  <a:schemeClr val="tx2">
                    <a:lumMod val="75000"/>
                  </a:schemeClr>
                </a:solidFill>
                <a:latin typeface="Century Schoolbook" panose="02040604050505020304" pitchFamily="18" charset="0"/>
              </a:rPr>
              <a:t>inflicted on a person for such</a:t>
            </a:r>
            <a:r>
              <a:rPr lang="en-SG" sz="2800" dirty="0">
                <a:solidFill>
                  <a:srgbClr val="000000"/>
                </a:solidFill>
                <a:latin typeface="Century Schoolbook" panose="02040604050505020304" pitchFamily="18" charset="0"/>
              </a:rPr>
              <a:t> </a:t>
            </a:r>
            <a:r>
              <a:rPr lang="en-SG" sz="2800" b="1" dirty="0">
                <a:solidFill>
                  <a:srgbClr val="000000"/>
                </a:solidFill>
                <a:effectLst>
                  <a:outerShdw blurRad="38100" dist="38100" dir="2700000" algn="tl">
                    <a:srgbClr val="000000">
                      <a:alpha val="43137"/>
                    </a:srgbClr>
                  </a:outerShdw>
                </a:effectLst>
                <a:latin typeface="Century Schoolbook" panose="02040604050505020304" pitchFamily="18" charset="0"/>
              </a:rPr>
              <a:t>purposes</a:t>
            </a:r>
            <a:r>
              <a:rPr lang="en-SG" sz="2800" dirty="0">
                <a:solidFill>
                  <a:srgbClr val="000000"/>
                </a:solidFill>
                <a:latin typeface="Century Schoolbook" panose="02040604050505020304" pitchFamily="18" charset="0"/>
              </a:rPr>
              <a:t> </a:t>
            </a:r>
            <a:r>
              <a:rPr lang="en-SG" sz="2800" dirty="0">
                <a:solidFill>
                  <a:schemeClr val="tx2">
                    <a:lumMod val="75000"/>
                  </a:schemeClr>
                </a:solidFill>
                <a:latin typeface="Century Schoolbook" panose="02040604050505020304" pitchFamily="18" charset="0"/>
              </a:rPr>
              <a:t>as obtaining from him or a third person </a:t>
            </a:r>
            <a:r>
              <a:rPr lang="en-SG" sz="2800" i="1" dirty="0">
                <a:solidFill>
                  <a:schemeClr val="tx2">
                    <a:lumMod val="75000"/>
                  </a:schemeClr>
                </a:solidFill>
                <a:effectLst>
                  <a:outerShdw blurRad="38100" dist="38100" dir="2700000" algn="tl">
                    <a:srgbClr val="000000">
                      <a:alpha val="43137"/>
                    </a:srgbClr>
                  </a:outerShdw>
                </a:effectLst>
                <a:latin typeface="Century Schoolbook" panose="02040604050505020304" pitchFamily="18" charset="0"/>
              </a:rPr>
              <a:t>information</a:t>
            </a:r>
            <a:r>
              <a:rPr lang="en-SG" sz="2800" i="1" dirty="0">
                <a:solidFill>
                  <a:schemeClr val="tx2">
                    <a:lumMod val="75000"/>
                  </a:schemeClr>
                </a:solidFill>
                <a:latin typeface="Century Schoolbook" panose="02040604050505020304" pitchFamily="18" charset="0"/>
              </a:rPr>
              <a:t> </a:t>
            </a:r>
            <a:r>
              <a:rPr lang="en-SG" sz="2800" dirty="0">
                <a:solidFill>
                  <a:schemeClr val="tx2">
                    <a:lumMod val="75000"/>
                  </a:schemeClr>
                </a:solidFill>
                <a:latin typeface="Century Schoolbook" panose="02040604050505020304" pitchFamily="18" charset="0"/>
              </a:rPr>
              <a:t>or a</a:t>
            </a:r>
            <a:r>
              <a:rPr lang="en-SG" sz="2800" i="1" dirty="0">
                <a:solidFill>
                  <a:schemeClr val="tx2">
                    <a:lumMod val="75000"/>
                  </a:schemeClr>
                </a:solidFill>
                <a:latin typeface="Century Schoolbook" panose="02040604050505020304" pitchFamily="18" charset="0"/>
              </a:rPr>
              <a:t> </a:t>
            </a:r>
            <a:r>
              <a:rPr lang="en-SG" sz="2800" i="1" dirty="0">
                <a:solidFill>
                  <a:schemeClr val="tx2">
                    <a:lumMod val="75000"/>
                  </a:schemeClr>
                </a:solidFill>
                <a:effectLst>
                  <a:outerShdw blurRad="38100" dist="38100" dir="2700000" algn="tl">
                    <a:srgbClr val="000000">
                      <a:alpha val="43137"/>
                    </a:srgbClr>
                  </a:outerShdw>
                </a:effectLst>
                <a:latin typeface="Century Schoolbook" panose="02040604050505020304" pitchFamily="18" charset="0"/>
              </a:rPr>
              <a:t>confession</a:t>
            </a:r>
            <a:r>
              <a:rPr lang="en-SG" sz="2800" dirty="0">
                <a:solidFill>
                  <a:schemeClr val="tx2">
                    <a:lumMod val="75000"/>
                  </a:schemeClr>
                </a:solidFill>
                <a:latin typeface="Century Schoolbook" panose="02040604050505020304" pitchFamily="18" charset="0"/>
              </a:rPr>
              <a:t>, </a:t>
            </a:r>
            <a:r>
              <a:rPr lang="en-SG" sz="2800" i="1" dirty="0">
                <a:solidFill>
                  <a:schemeClr val="tx2">
                    <a:lumMod val="75000"/>
                  </a:schemeClr>
                </a:solidFill>
                <a:effectLst>
                  <a:outerShdw blurRad="38100" dist="38100" dir="2700000" algn="tl">
                    <a:srgbClr val="000000">
                      <a:alpha val="43137"/>
                    </a:srgbClr>
                  </a:outerShdw>
                </a:effectLst>
                <a:latin typeface="Century Schoolbook" panose="02040604050505020304" pitchFamily="18" charset="0"/>
              </a:rPr>
              <a:t>punishing</a:t>
            </a:r>
            <a:r>
              <a:rPr lang="en-SG" sz="2800" dirty="0">
                <a:solidFill>
                  <a:schemeClr val="tx2">
                    <a:lumMod val="75000"/>
                  </a:schemeClr>
                </a:solidFill>
                <a:latin typeface="Century Schoolbook" panose="02040604050505020304" pitchFamily="18" charset="0"/>
              </a:rPr>
              <a:t> him for an act he or a third person has committed or is suspected of having committed, or </a:t>
            </a:r>
            <a:r>
              <a:rPr lang="en-SG" sz="2800" i="1" dirty="0">
                <a:solidFill>
                  <a:schemeClr val="tx2">
                    <a:lumMod val="75000"/>
                  </a:schemeClr>
                </a:solidFill>
                <a:effectLst>
                  <a:outerShdw blurRad="38100" dist="38100" dir="2700000" algn="tl">
                    <a:srgbClr val="000000">
                      <a:alpha val="43137"/>
                    </a:srgbClr>
                  </a:outerShdw>
                </a:effectLst>
                <a:latin typeface="Century Schoolbook" panose="02040604050505020304" pitchFamily="18" charset="0"/>
              </a:rPr>
              <a:t>intimidating</a:t>
            </a:r>
            <a:r>
              <a:rPr lang="en-SG" sz="2800" dirty="0">
                <a:solidFill>
                  <a:schemeClr val="tx2">
                    <a:lumMod val="75000"/>
                  </a:schemeClr>
                </a:solidFill>
                <a:latin typeface="Century Schoolbook" panose="02040604050505020304" pitchFamily="18" charset="0"/>
              </a:rPr>
              <a:t> or </a:t>
            </a:r>
            <a:r>
              <a:rPr lang="en-SG" sz="2800" i="1" dirty="0">
                <a:solidFill>
                  <a:schemeClr val="tx2">
                    <a:lumMod val="75000"/>
                  </a:schemeClr>
                </a:solidFill>
                <a:effectLst>
                  <a:outerShdw blurRad="38100" dist="38100" dir="2700000" algn="tl">
                    <a:srgbClr val="000000">
                      <a:alpha val="43137"/>
                    </a:srgbClr>
                  </a:outerShdw>
                </a:effectLst>
                <a:latin typeface="Century Schoolbook" panose="02040604050505020304" pitchFamily="18" charset="0"/>
              </a:rPr>
              <a:t>coercing</a:t>
            </a:r>
            <a:r>
              <a:rPr lang="en-SG" sz="2800" i="1" dirty="0">
                <a:solidFill>
                  <a:schemeClr val="tx2">
                    <a:lumMod val="75000"/>
                  </a:schemeClr>
                </a:solidFill>
                <a:latin typeface="Century Schoolbook" panose="02040604050505020304" pitchFamily="18" charset="0"/>
              </a:rPr>
              <a:t> </a:t>
            </a:r>
            <a:r>
              <a:rPr lang="en-SG" sz="2800" dirty="0">
                <a:solidFill>
                  <a:schemeClr val="tx2">
                    <a:lumMod val="75000"/>
                  </a:schemeClr>
                </a:solidFill>
                <a:latin typeface="Century Schoolbook" panose="02040604050505020304" pitchFamily="18" charset="0"/>
              </a:rPr>
              <a:t>him or a third person, or for any reason based on </a:t>
            </a:r>
            <a:r>
              <a:rPr lang="en-SG" sz="2800" i="1" dirty="0">
                <a:solidFill>
                  <a:schemeClr val="tx2">
                    <a:lumMod val="75000"/>
                  </a:schemeClr>
                </a:solidFill>
                <a:effectLst>
                  <a:outerShdw blurRad="38100" dist="38100" dir="2700000" algn="tl">
                    <a:srgbClr val="000000">
                      <a:alpha val="43137"/>
                    </a:srgbClr>
                  </a:outerShdw>
                </a:effectLst>
                <a:latin typeface="Century Schoolbook" panose="02040604050505020304" pitchFamily="18" charset="0"/>
              </a:rPr>
              <a:t>discrimination</a:t>
            </a:r>
            <a:r>
              <a:rPr lang="en-SG" sz="2800" dirty="0">
                <a:solidFill>
                  <a:schemeClr val="tx2">
                    <a:lumMod val="75000"/>
                  </a:schemeClr>
                </a:solidFill>
                <a:latin typeface="Century Schoolbook" panose="02040604050505020304" pitchFamily="18" charset="0"/>
              </a:rPr>
              <a:t> of any kind, when such pain or suffering is inflicted by or at the instigation of or with the consent or acquiescence of a </a:t>
            </a:r>
            <a:r>
              <a:rPr lang="en-SG" sz="2800" b="1" dirty="0">
                <a:solidFill>
                  <a:srgbClr val="000000"/>
                </a:solidFill>
                <a:effectLst>
                  <a:outerShdw blurRad="38100" dist="38100" dir="2700000" algn="tl">
                    <a:srgbClr val="000000">
                      <a:alpha val="43137"/>
                    </a:srgbClr>
                  </a:outerShdw>
                </a:effectLst>
                <a:latin typeface="Century Schoolbook" panose="02040604050505020304" pitchFamily="18" charset="0"/>
              </a:rPr>
              <a:t>public official </a:t>
            </a:r>
            <a:r>
              <a:rPr lang="en-SG" sz="2800" dirty="0">
                <a:solidFill>
                  <a:schemeClr val="tx2">
                    <a:lumMod val="75000"/>
                  </a:schemeClr>
                </a:solidFill>
                <a:latin typeface="Century Schoolbook" panose="02040604050505020304" pitchFamily="18" charset="0"/>
              </a:rPr>
              <a:t>or other person acting in an official capacity. It does </a:t>
            </a:r>
            <a:r>
              <a:rPr lang="en-SG" sz="2800" b="1" dirty="0">
                <a:solidFill>
                  <a:schemeClr val="tx2">
                    <a:lumMod val="75000"/>
                  </a:schemeClr>
                </a:solidFill>
                <a:effectLst>
                  <a:outerShdw blurRad="38100" dist="38100" dir="2700000" algn="tl">
                    <a:srgbClr val="000000">
                      <a:alpha val="43137"/>
                    </a:srgbClr>
                  </a:outerShdw>
                </a:effectLst>
                <a:latin typeface="Century Schoolbook" panose="02040604050505020304" pitchFamily="18" charset="0"/>
              </a:rPr>
              <a:t>not</a:t>
            </a:r>
            <a:r>
              <a:rPr lang="en-SG" sz="2800" dirty="0">
                <a:solidFill>
                  <a:schemeClr val="tx2">
                    <a:lumMod val="75000"/>
                  </a:schemeClr>
                </a:solidFill>
                <a:latin typeface="Century Schoolbook" panose="02040604050505020304" pitchFamily="18" charset="0"/>
              </a:rPr>
              <a:t> include pain or suffering arising only from, inherent in or incidental to lawful sanctions.</a:t>
            </a:r>
            <a:endParaRPr lang="en-US" sz="2800" dirty="0">
              <a:solidFill>
                <a:schemeClr val="tx2">
                  <a:lumMod val="75000"/>
                </a:schemeClr>
              </a:solidFill>
              <a:latin typeface="Century Schoolbook" panose="02040604050505020304" pitchFamily="18" charset="0"/>
            </a:endParaRPr>
          </a:p>
        </p:txBody>
      </p:sp>
    </p:spTree>
    <p:extLst>
      <p:ext uri="{BB962C8B-B14F-4D97-AF65-F5344CB8AC3E}">
        <p14:creationId xmlns:p14="http://schemas.microsoft.com/office/powerpoint/2010/main" val="29075203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Convention against </a:t>
            </a:r>
            <a:r>
              <a:rPr lang="en-US" dirty="0" smtClean="0"/>
              <a:t>torture, Article 4</a:t>
            </a:r>
            <a:endParaRPr lang="en-US" dirty="0"/>
          </a:p>
        </p:txBody>
      </p:sp>
      <p:sp>
        <p:nvSpPr>
          <p:cNvPr id="3" name="Segnaposto contenuto 2"/>
          <p:cNvSpPr>
            <a:spLocks noGrp="1"/>
          </p:cNvSpPr>
          <p:nvPr>
            <p:ph idx="1"/>
          </p:nvPr>
        </p:nvSpPr>
        <p:spPr/>
        <p:txBody>
          <a:bodyPr>
            <a:noAutofit/>
          </a:bodyPr>
          <a:lstStyle/>
          <a:p>
            <a:pPr algn="just"/>
            <a:r>
              <a:rPr lang="en-SG" sz="2800" dirty="0" smtClean="0">
                <a:solidFill>
                  <a:schemeClr val="tx2">
                    <a:lumMod val="75000"/>
                  </a:schemeClr>
                </a:solidFill>
                <a:latin typeface="Century Schoolbook" panose="02040604050505020304" pitchFamily="18" charset="0"/>
                <a:ea typeface="Verdana" panose="020B0604030504040204" pitchFamily="34" charset="0"/>
              </a:rPr>
              <a:t>Each </a:t>
            </a:r>
            <a:r>
              <a:rPr lang="en-SG" sz="2800" dirty="0">
                <a:solidFill>
                  <a:schemeClr val="tx2">
                    <a:lumMod val="75000"/>
                  </a:schemeClr>
                </a:solidFill>
                <a:latin typeface="Century Schoolbook" panose="02040604050505020304" pitchFamily="18" charset="0"/>
                <a:ea typeface="Verdana" panose="020B0604030504040204" pitchFamily="34" charset="0"/>
              </a:rPr>
              <a:t>State Party shall ensure that all acts of torture are </a:t>
            </a:r>
            <a:r>
              <a:rPr lang="en-SG" sz="2800" b="1" dirty="0">
                <a:solidFill>
                  <a:schemeClr val="tx2">
                    <a:lumMod val="75000"/>
                  </a:schemeClr>
                </a:solidFill>
                <a:effectLst>
                  <a:outerShdw blurRad="38100" dist="38100" dir="2700000" algn="tl">
                    <a:srgbClr val="000000">
                      <a:alpha val="43137"/>
                    </a:srgbClr>
                  </a:outerShdw>
                </a:effectLst>
                <a:latin typeface="Century Schoolbook" panose="02040604050505020304" pitchFamily="18" charset="0"/>
                <a:ea typeface="Verdana" panose="020B0604030504040204" pitchFamily="34" charset="0"/>
              </a:rPr>
              <a:t>offences under its criminal law</a:t>
            </a:r>
            <a:r>
              <a:rPr lang="en-SG" sz="2800" dirty="0">
                <a:solidFill>
                  <a:schemeClr val="tx2">
                    <a:lumMod val="75000"/>
                  </a:schemeClr>
                </a:solidFill>
                <a:latin typeface="Century Schoolbook" panose="02040604050505020304" pitchFamily="18" charset="0"/>
                <a:ea typeface="Verdana" panose="020B0604030504040204" pitchFamily="34" charset="0"/>
              </a:rPr>
              <a:t>. The same shall apply to an </a:t>
            </a:r>
            <a:r>
              <a:rPr lang="en-SG" sz="2800" b="1" dirty="0">
                <a:solidFill>
                  <a:schemeClr val="tx2">
                    <a:lumMod val="75000"/>
                  </a:schemeClr>
                </a:solidFill>
                <a:effectLst>
                  <a:outerShdw blurRad="38100" dist="38100" dir="2700000" algn="tl">
                    <a:srgbClr val="000000">
                      <a:alpha val="43137"/>
                    </a:srgbClr>
                  </a:outerShdw>
                </a:effectLst>
                <a:latin typeface="Century Schoolbook" panose="02040604050505020304" pitchFamily="18" charset="0"/>
                <a:ea typeface="Verdana" panose="020B0604030504040204" pitchFamily="34" charset="0"/>
              </a:rPr>
              <a:t>attempt</a:t>
            </a:r>
            <a:r>
              <a:rPr lang="en-SG" sz="2800" dirty="0">
                <a:solidFill>
                  <a:schemeClr val="tx2">
                    <a:lumMod val="75000"/>
                  </a:schemeClr>
                </a:solidFill>
                <a:latin typeface="Century Schoolbook" panose="02040604050505020304" pitchFamily="18" charset="0"/>
                <a:ea typeface="Verdana" panose="020B0604030504040204" pitchFamily="34" charset="0"/>
              </a:rPr>
              <a:t> to commit torture and to an act by any person which constitutes </a:t>
            </a:r>
            <a:r>
              <a:rPr lang="en-SG" sz="2800" b="1" dirty="0">
                <a:solidFill>
                  <a:schemeClr val="tx2">
                    <a:lumMod val="75000"/>
                  </a:schemeClr>
                </a:solidFill>
                <a:effectLst>
                  <a:outerShdw blurRad="38100" dist="38100" dir="2700000" algn="tl">
                    <a:srgbClr val="000000">
                      <a:alpha val="43137"/>
                    </a:srgbClr>
                  </a:outerShdw>
                </a:effectLst>
                <a:latin typeface="Century Schoolbook" panose="02040604050505020304" pitchFamily="18" charset="0"/>
                <a:ea typeface="Verdana" panose="020B0604030504040204" pitchFamily="34" charset="0"/>
              </a:rPr>
              <a:t>complicity</a:t>
            </a:r>
            <a:r>
              <a:rPr lang="en-SG" sz="2800" dirty="0">
                <a:solidFill>
                  <a:schemeClr val="tx2">
                    <a:lumMod val="75000"/>
                  </a:schemeClr>
                </a:solidFill>
                <a:latin typeface="Century Schoolbook" panose="02040604050505020304" pitchFamily="18" charset="0"/>
                <a:ea typeface="Verdana" panose="020B0604030504040204" pitchFamily="34" charset="0"/>
              </a:rPr>
              <a:t> or </a:t>
            </a:r>
            <a:r>
              <a:rPr lang="en-SG" sz="2800" b="1" dirty="0">
                <a:solidFill>
                  <a:schemeClr val="tx2">
                    <a:lumMod val="75000"/>
                  </a:schemeClr>
                </a:solidFill>
                <a:effectLst>
                  <a:outerShdw blurRad="38100" dist="38100" dir="2700000" algn="tl">
                    <a:srgbClr val="000000">
                      <a:alpha val="43137"/>
                    </a:srgbClr>
                  </a:outerShdw>
                </a:effectLst>
                <a:latin typeface="Century Schoolbook" panose="02040604050505020304" pitchFamily="18" charset="0"/>
                <a:ea typeface="Verdana" panose="020B0604030504040204" pitchFamily="34" charset="0"/>
              </a:rPr>
              <a:t>participation</a:t>
            </a:r>
            <a:r>
              <a:rPr lang="en-SG" sz="2800" dirty="0">
                <a:solidFill>
                  <a:schemeClr val="tx2">
                    <a:lumMod val="75000"/>
                  </a:schemeClr>
                </a:solidFill>
                <a:latin typeface="Century Schoolbook" panose="02040604050505020304" pitchFamily="18" charset="0"/>
                <a:ea typeface="Verdana" panose="020B0604030504040204" pitchFamily="34" charset="0"/>
              </a:rPr>
              <a:t> in torture. </a:t>
            </a:r>
          </a:p>
          <a:p>
            <a:pPr algn="just"/>
            <a:r>
              <a:rPr lang="en-SG" sz="2800" dirty="0" smtClean="0">
                <a:solidFill>
                  <a:schemeClr val="tx2">
                    <a:lumMod val="75000"/>
                  </a:schemeClr>
                </a:solidFill>
                <a:latin typeface="Century Schoolbook" panose="02040604050505020304" pitchFamily="18" charset="0"/>
                <a:ea typeface="Verdana" panose="020B0604030504040204" pitchFamily="34" charset="0"/>
              </a:rPr>
              <a:t>Each </a:t>
            </a:r>
            <a:r>
              <a:rPr lang="en-SG" sz="2800" dirty="0">
                <a:solidFill>
                  <a:schemeClr val="tx2">
                    <a:lumMod val="75000"/>
                  </a:schemeClr>
                </a:solidFill>
                <a:latin typeface="Century Schoolbook" panose="02040604050505020304" pitchFamily="18" charset="0"/>
                <a:ea typeface="Verdana" panose="020B0604030504040204" pitchFamily="34" charset="0"/>
              </a:rPr>
              <a:t>State Party shall make these offences punishable by </a:t>
            </a:r>
            <a:r>
              <a:rPr lang="en-SG" sz="2800" b="1" dirty="0">
                <a:solidFill>
                  <a:schemeClr val="tx2">
                    <a:lumMod val="75000"/>
                  </a:schemeClr>
                </a:solidFill>
                <a:effectLst>
                  <a:outerShdw blurRad="38100" dist="38100" dir="2700000" algn="tl">
                    <a:srgbClr val="000000">
                      <a:alpha val="43137"/>
                    </a:srgbClr>
                  </a:outerShdw>
                </a:effectLst>
                <a:latin typeface="Century Schoolbook" panose="02040604050505020304" pitchFamily="18" charset="0"/>
                <a:ea typeface="Verdana" panose="020B0604030504040204" pitchFamily="34" charset="0"/>
              </a:rPr>
              <a:t>appropriate penalties </a:t>
            </a:r>
            <a:r>
              <a:rPr lang="en-SG" sz="2800" dirty="0">
                <a:solidFill>
                  <a:schemeClr val="tx2">
                    <a:lumMod val="75000"/>
                  </a:schemeClr>
                </a:solidFill>
                <a:latin typeface="Century Schoolbook" panose="02040604050505020304" pitchFamily="18" charset="0"/>
                <a:ea typeface="Verdana" panose="020B0604030504040204" pitchFamily="34" charset="0"/>
              </a:rPr>
              <a:t>which take into account their grave nature.</a:t>
            </a:r>
            <a:endParaRPr lang="en-US" sz="2800" dirty="0">
              <a:solidFill>
                <a:schemeClr val="tx2">
                  <a:lumMod val="75000"/>
                </a:schemeClr>
              </a:solidFill>
              <a:latin typeface="Century Schoolbook" panose="02040604050505020304" pitchFamily="18" charset="0"/>
              <a:ea typeface="Verdana" panose="020B0604030504040204" pitchFamily="34" charset="0"/>
            </a:endParaRPr>
          </a:p>
        </p:txBody>
      </p:sp>
    </p:spTree>
    <p:extLst>
      <p:ext uri="{BB962C8B-B14F-4D97-AF65-F5344CB8AC3E}">
        <p14:creationId xmlns:p14="http://schemas.microsoft.com/office/powerpoint/2010/main" val="27408133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CAT COMMITTEE, GENERAL COMMENT 3, para. 40</a:t>
            </a:r>
            <a:endParaRPr lang="en-US" dirty="0"/>
          </a:p>
        </p:txBody>
      </p:sp>
      <p:sp>
        <p:nvSpPr>
          <p:cNvPr id="3" name="Segnaposto contenuto 2"/>
          <p:cNvSpPr>
            <a:spLocks noGrp="1"/>
          </p:cNvSpPr>
          <p:nvPr>
            <p:ph idx="1"/>
          </p:nvPr>
        </p:nvSpPr>
        <p:spPr/>
        <p:txBody>
          <a:bodyPr>
            <a:normAutofit/>
          </a:bodyPr>
          <a:lstStyle/>
          <a:p>
            <a:r>
              <a:rPr lang="en-US" sz="2800" dirty="0" smtClean="0">
                <a:latin typeface="Century Schoolbook" panose="02040604050505020304" pitchFamily="18" charset="0"/>
              </a:rPr>
              <a:t>“</a:t>
            </a:r>
            <a:r>
              <a:rPr lang="en-SG" sz="2800" dirty="0">
                <a:latin typeface="Century Schoolbook" panose="02040604050505020304" pitchFamily="18" charset="0"/>
              </a:rPr>
              <a:t>On account of the continuous nature of the effects of torture, statutes of </a:t>
            </a:r>
            <a:r>
              <a:rPr lang="en-SG" sz="2800" dirty="0" smtClean="0">
                <a:latin typeface="Century Schoolbook" panose="02040604050505020304" pitchFamily="18" charset="0"/>
              </a:rPr>
              <a:t>limitations should </a:t>
            </a:r>
            <a:r>
              <a:rPr lang="en-SG" sz="2800" dirty="0">
                <a:latin typeface="Century Schoolbook" panose="02040604050505020304" pitchFamily="18" charset="0"/>
              </a:rPr>
              <a:t>not be applicable as these deprive victims of the redress, compensation, </a:t>
            </a:r>
            <a:r>
              <a:rPr lang="en-SG" sz="2800" dirty="0" smtClean="0">
                <a:latin typeface="Century Schoolbook" panose="02040604050505020304" pitchFamily="18" charset="0"/>
              </a:rPr>
              <a:t>and rehabilitation </a:t>
            </a:r>
            <a:r>
              <a:rPr lang="en-SG" sz="2800" dirty="0">
                <a:latin typeface="Century Schoolbook" panose="02040604050505020304" pitchFamily="18" charset="0"/>
              </a:rPr>
              <a:t>due to </a:t>
            </a:r>
            <a:r>
              <a:rPr lang="en-SG" sz="2800" dirty="0" smtClean="0">
                <a:latin typeface="Century Schoolbook" panose="02040604050505020304" pitchFamily="18" charset="0"/>
              </a:rPr>
              <a:t>them.”</a:t>
            </a:r>
            <a:endParaRPr lang="en-US" sz="2800" dirty="0">
              <a:latin typeface="Century Schoolbook" panose="02040604050505020304" pitchFamily="18" charset="0"/>
            </a:endParaRPr>
          </a:p>
        </p:txBody>
      </p:sp>
    </p:spTree>
    <p:extLst>
      <p:ext uri="{BB962C8B-B14F-4D97-AF65-F5344CB8AC3E}">
        <p14:creationId xmlns:p14="http://schemas.microsoft.com/office/powerpoint/2010/main" val="13374507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torture not a crime</a:t>
            </a:r>
            <a:endParaRPr lang="en-US" dirty="0"/>
          </a:p>
        </p:txBody>
      </p:sp>
      <p:sp>
        <p:nvSpPr>
          <p:cNvPr id="3" name="Segnaposto contenuto 2"/>
          <p:cNvSpPr>
            <a:spLocks noGrp="1"/>
          </p:cNvSpPr>
          <p:nvPr>
            <p:ph idx="1"/>
          </p:nvPr>
        </p:nvSpPr>
        <p:spPr>
          <a:xfrm>
            <a:off x="1024128" y="1883664"/>
            <a:ext cx="9720071" cy="4425696"/>
          </a:xfrm>
        </p:spPr>
        <p:txBody>
          <a:bodyPr>
            <a:normAutofit lnSpcReduction="1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latin typeface="Century Schoolbook" panose="02040604050505020304" pitchFamily="18" charset="0"/>
            </a:endParaRPr>
          </a:p>
          <a:p>
            <a:pPr algn="r"/>
            <a:endParaRPr lang="en-US" dirty="0" smtClean="0">
              <a:latin typeface="Century Schoolbook" panose="02040604050505020304" pitchFamily="18" charset="0"/>
            </a:endParaRPr>
          </a:p>
          <a:p>
            <a:pPr algn="r"/>
            <a:r>
              <a:rPr lang="en-US" dirty="0" smtClean="0">
                <a:latin typeface="Century Schoolbook" panose="02040604050505020304" pitchFamily="18" charset="0"/>
              </a:rPr>
              <a:t>ECtHR, </a:t>
            </a:r>
            <a:r>
              <a:rPr lang="en-US" dirty="0" err="1" smtClean="0">
                <a:latin typeface="Century Schoolbook" panose="02040604050505020304" pitchFamily="18" charset="0"/>
              </a:rPr>
              <a:t>Cestaro</a:t>
            </a:r>
            <a:r>
              <a:rPr lang="en-US" dirty="0" smtClean="0">
                <a:latin typeface="Century Schoolbook" panose="02040604050505020304" pitchFamily="18" charset="0"/>
              </a:rPr>
              <a:t> v. Italy (2015)</a:t>
            </a:r>
            <a:endParaRPr lang="en-US" dirty="0">
              <a:latin typeface="Century Schoolbook" panose="02040604050505020304" pitchFamily="18" charset="0"/>
            </a:endParaRPr>
          </a:p>
          <a:p>
            <a:endParaRPr lang="en-US" dirty="0"/>
          </a:p>
        </p:txBody>
      </p:sp>
      <p:pic>
        <p:nvPicPr>
          <p:cNvPr id="6" name="Immagine 5"/>
          <p:cNvPicPr>
            <a:picLocks noChangeAspect="1"/>
          </p:cNvPicPr>
          <p:nvPr/>
        </p:nvPicPr>
        <p:blipFill>
          <a:blip r:embed="rId2"/>
          <a:stretch>
            <a:fillRect/>
          </a:stretch>
        </p:blipFill>
        <p:spPr>
          <a:xfrm>
            <a:off x="2566110" y="1883664"/>
            <a:ext cx="7059780" cy="3990044"/>
          </a:xfrm>
          <a:prstGeom prst="rect">
            <a:avLst/>
          </a:prstGeom>
        </p:spPr>
      </p:pic>
    </p:spTree>
    <p:extLst>
      <p:ext uri="{BB962C8B-B14F-4D97-AF65-F5344CB8AC3E}">
        <p14:creationId xmlns:p14="http://schemas.microsoft.com/office/powerpoint/2010/main" val="31655187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24127" y="438912"/>
            <a:ext cx="9720072" cy="1499616"/>
          </a:xfrm>
        </p:spPr>
        <p:txBody>
          <a:bodyPr>
            <a:normAutofit/>
          </a:bodyPr>
          <a:lstStyle/>
          <a:p>
            <a:r>
              <a:rPr lang="en-SG" dirty="0" smtClean="0"/>
              <a:t>torture </a:t>
            </a:r>
            <a:r>
              <a:rPr lang="en-SG" dirty="0"/>
              <a:t>not </a:t>
            </a:r>
            <a:r>
              <a:rPr lang="en-SG" dirty="0" smtClean="0"/>
              <a:t>defined as in international law</a:t>
            </a:r>
            <a:endParaRPr lang="en-US" dirty="0"/>
          </a:p>
        </p:txBody>
      </p:sp>
      <p:sp>
        <p:nvSpPr>
          <p:cNvPr id="3" name="Segnaposto contenuto 2"/>
          <p:cNvSpPr>
            <a:spLocks noGrp="1"/>
          </p:cNvSpPr>
          <p:nvPr>
            <p:ph idx="1"/>
          </p:nvPr>
        </p:nvSpPr>
        <p:spPr>
          <a:xfrm>
            <a:off x="1655064" y="2286000"/>
            <a:ext cx="9720071" cy="4023360"/>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algn="r"/>
            <a:r>
              <a:rPr lang="en-US" dirty="0" smtClean="0">
                <a:latin typeface="Century Schoolbook" panose="02040604050505020304" pitchFamily="18" charset="0"/>
              </a:rPr>
              <a:t>IACHR, Azul Rojas </a:t>
            </a:r>
            <a:r>
              <a:rPr lang="en-US" dirty="0" err="1" smtClean="0">
                <a:latin typeface="Century Schoolbook" panose="02040604050505020304" pitchFamily="18" charset="0"/>
              </a:rPr>
              <a:t>Marín</a:t>
            </a:r>
            <a:r>
              <a:rPr lang="en-US" dirty="0" smtClean="0">
                <a:latin typeface="Century Schoolbook" panose="02040604050505020304" pitchFamily="18" charset="0"/>
              </a:rPr>
              <a:t> v. Peru (2018)</a:t>
            </a:r>
            <a:endParaRPr lang="en-US" dirty="0">
              <a:latin typeface="Century Schoolbook" panose="02040604050505020304" pitchFamily="18" charset="0"/>
            </a:endParaRPr>
          </a:p>
          <a:p>
            <a:endParaRPr lang="en-US" dirty="0"/>
          </a:p>
        </p:txBody>
      </p:sp>
      <p:pic>
        <p:nvPicPr>
          <p:cNvPr id="6" name="Immagine 5"/>
          <p:cNvPicPr>
            <a:picLocks noChangeAspect="1"/>
          </p:cNvPicPr>
          <p:nvPr/>
        </p:nvPicPr>
        <p:blipFill>
          <a:blip r:embed="rId2"/>
          <a:stretch>
            <a:fillRect/>
          </a:stretch>
        </p:blipFill>
        <p:spPr>
          <a:xfrm>
            <a:off x="639525" y="1787652"/>
            <a:ext cx="5244638" cy="5020056"/>
          </a:xfrm>
          <a:prstGeom prst="rect">
            <a:avLst/>
          </a:prstGeom>
        </p:spPr>
      </p:pic>
    </p:spTree>
    <p:extLst>
      <p:ext uri="{BB962C8B-B14F-4D97-AF65-F5344CB8AC3E}">
        <p14:creationId xmlns:p14="http://schemas.microsoft.com/office/powerpoint/2010/main" val="20553471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PERUVIAN CRIMINAL CODE</a:t>
            </a:r>
            <a:r>
              <a:rPr lang="en-US" dirty="0"/>
              <a:t>, </a:t>
            </a:r>
            <a:r>
              <a:rPr lang="en-US" dirty="0" err="1" smtClean="0"/>
              <a:t>ArtICLE</a:t>
            </a:r>
            <a:r>
              <a:rPr lang="en-US" dirty="0" smtClean="0"/>
              <a:t> 321* </a:t>
            </a:r>
            <a:endParaRPr lang="en-US" dirty="0"/>
          </a:p>
        </p:txBody>
      </p:sp>
      <p:sp>
        <p:nvSpPr>
          <p:cNvPr id="3" name="Segnaposto contenuto 2"/>
          <p:cNvSpPr>
            <a:spLocks noGrp="1"/>
          </p:cNvSpPr>
          <p:nvPr>
            <p:ph idx="1"/>
          </p:nvPr>
        </p:nvSpPr>
        <p:spPr>
          <a:xfrm>
            <a:off x="1024128" y="1609344"/>
            <a:ext cx="9720071" cy="4928616"/>
          </a:xfrm>
        </p:spPr>
        <p:txBody>
          <a:bodyPr>
            <a:noAutofit/>
          </a:bodyPr>
          <a:lstStyle/>
          <a:p>
            <a:pPr algn="just"/>
            <a:r>
              <a:rPr lang="en-SG" sz="2800" dirty="0">
                <a:latin typeface="Century Schoolbook" panose="02040604050505020304" pitchFamily="18" charset="0"/>
                <a:ea typeface="Verdana" panose="020B0604030504040204" pitchFamily="34" charset="0"/>
              </a:rPr>
              <a:t>The civil </a:t>
            </a:r>
            <a:r>
              <a:rPr lang="en-SG" sz="2800" dirty="0" smtClean="0">
                <a:latin typeface="Century Schoolbook" panose="02040604050505020304" pitchFamily="18" charset="0"/>
                <a:ea typeface="Verdana" panose="020B0604030504040204" pitchFamily="34" charset="0"/>
              </a:rPr>
              <a:t>or </a:t>
            </a:r>
            <a:r>
              <a:rPr lang="en-SG" sz="2800" dirty="0">
                <a:latin typeface="Century Schoolbook" panose="02040604050505020304" pitchFamily="18" charset="0"/>
                <a:ea typeface="Verdana" panose="020B0604030504040204" pitchFamily="34" charset="0"/>
              </a:rPr>
              <a:t>public servant or any person, with the consent or acquiescence of the former, who inflicts upon another severe pain or suffering, whether physical or mental, or subject him to conditions or methods that annul his personality or diminish his physical or mental capacity, even if they do not cause physical pain or psychic affliction, in order to obtain a </a:t>
            </a:r>
            <a:r>
              <a:rPr lang="en-SG" sz="2800" i="1" dirty="0">
                <a:effectLst>
                  <a:outerShdw blurRad="38100" dist="38100" dir="2700000" algn="tl">
                    <a:srgbClr val="000000">
                      <a:alpha val="43137"/>
                    </a:srgbClr>
                  </a:outerShdw>
                </a:effectLst>
                <a:latin typeface="Century Schoolbook" panose="02040604050505020304" pitchFamily="18" charset="0"/>
                <a:ea typeface="Verdana" panose="020B0604030504040204" pitchFamily="34" charset="0"/>
              </a:rPr>
              <a:t>confession</a:t>
            </a:r>
            <a:r>
              <a:rPr lang="en-SG" sz="2800" dirty="0">
                <a:latin typeface="Century Schoolbook" panose="02040604050505020304" pitchFamily="18" charset="0"/>
                <a:ea typeface="Verdana" panose="020B0604030504040204" pitchFamily="34" charset="0"/>
              </a:rPr>
              <a:t> or </a:t>
            </a:r>
            <a:r>
              <a:rPr lang="en-SG" sz="2800" i="1" dirty="0">
                <a:effectLst>
                  <a:outerShdw blurRad="38100" dist="38100" dir="2700000" algn="tl">
                    <a:srgbClr val="000000">
                      <a:alpha val="43137"/>
                    </a:srgbClr>
                  </a:outerShdw>
                </a:effectLst>
                <a:latin typeface="Century Schoolbook" panose="02040604050505020304" pitchFamily="18" charset="0"/>
                <a:ea typeface="Verdana" panose="020B0604030504040204" pitchFamily="34" charset="0"/>
              </a:rPr>
              <a:t>information</a:t>
            </a:r>
            <a:r>
              <a:rPr lang="en-SG" sz="2800" i="1" dirty="0">
                <a:latin typeface="Century Schoolbook" panose="02040604050505020304" pitchFamily="18" charset="0"/>
                <a:ea typeface="Verdana" panose="020B0604030504040204" pitchFamily="34" charset="0"/>
              </a:rPr>
              <a:t> </a:t>
            </a:r>
            <a:r>
              <a:rPr lang="en-SG" sz="2800" dirty="0">
                <a:latin typeface="Century Schoolbook" panose="02040604050505020304" pitchFamily="18" charset="0"/>
                <a:ea typeface="Verdana" panose="020B0604030504040204" pitchFamily="34" charset="0"/>
              </a:rPr>
              <a:t>from the victim or a third party, or </a:t>
            </a:r>
            <a:r>
              <a:rPr lang="en-SG" sz="2800" i="1" dirty="0">
                <a:effectLst>
                  <a:outerShdw blurRad="38100" dist="38100" dir="2700000" algn="tl">
                    <a:srgbClr val="000000">
                      <a:alpha val="43137"/>
                    </a:srgbClr>
                  </a:outerShdw>
                </a:effectLst>
                <a:latin typeface="Century Schoolbook" panose="02040604050505020304" pitchFamily="18" charset="0"/>
                <a:ea typeface="Verdana" panose="020B0604030504040204" pitchFamily="34" charset="0"/>
              </a:rPr>
              <a:t>punish</a:t>
            </a:r>
            <a:r>
              <a:rPr lang="en-SG" sz="2800" dirty="0">
                <a:latin typeface="Century Schoolbook" panose="02040604050505020304" pitchFamily="18" charset="0"/>
                <a:ea typeface="Verdana" panose="020B0604030504040204" pitchFamily="34" charset="0"/>
              </a:rPr>
              <a:t> her for any act that she has committed or </a:t>
            </a:r>
            <a:r>
              <a:rPr lang="en-SG" sz="2800" dirty="0" smtClean="0">
                <a:latin typeface="Century Schoolbook" panose="02040604050505020304" pitchFamily="18" charset="0"/>
                <a:ea typeface="Verdana" panose="020B0604030504040204" pitchFamily="34" charset="0"/>
              </a:rPr>
              <a:t>is suspected of having committed</a:t>
            </a:r>
            <a:r>
              <a:rPr lang="en-SG" sz="2800" dirty="0">
                <a:latin typeface="Century Schoolbook" panose="02040604050505020304" pitchFamily="18" charset="0"/>
                <a:ea typeface="Verdana" panose="020B0604030504040204" pitchFamily="34" charset="0"/>
              </a:rPr>
              <a:t>, or to </a:t>
            </a:r>
            <a:r>
              <a:rPr lang="en-SG" sz="2800" i="1" dirty="0">
                <a:effectLst>
                  <a:outerShdw blurRad="38100" dist="38100" dir="2700000" algn="tl">
                    <a:srgbClr val="000000">
                      <a:alpha val="43137"/>
                    </a:srgbClr>
                  </a:outerShdw>
                </a:effectLst>
                <a:latin typeface="Century Schoolbook" panose="02040604050505020304" pitchFamily="18" charset="0"/>
                <a:ea typeface="Verdana" panose="020B0604030504040204" pitchFamily="34" charset="0"/>
              </a:rPr>
              <a:t>intimidate</a:t>
            </a:r>
            <a:r>
              <a:rPr lang="en-SG" sz="2800" dirty="0">
                <a:latin typeface="Century Schoolbook" panose="02040604050505020304" pitchFamily="18" charset="0"/>
                <a:ea typeface="Verdana" panose="020B0604030504040204" pitchFamily="34" charset="0"/>
              </a:rPr>
              <a:t> or </a:t>
            </a:r>
            <a:r>
              <a:rPr lang="en-SG" sz="2800" i="1" dirty="0">
                <a:effectLst>
                  <a:outerShdw blurRad="38100" dist="38100" dir="2700000" algn="tl">
                    <a:srgbClr val="000000">
                      <a:alpha val="43137"/>
                    </a:srgbClr>
                  </a:outerShdw>
                </a:effectLst>
                <a:latin typeface="Century Schoolbook" panose="02040604050505020304" pitchFamily="18" charset="0"/>
                <a:ea typeface="Verdana" panose="020B0604030504040204" pitchFamily="34" charset="0"/>
              </a:rPr>
              <a:t>coerce </a:t>
            </a:r>
            <a:r>
              <a:rPr lang="en-SG" sz="2800" dirty="0">
                <a:latin typeface="Century Schoolbook" panose="02040604050505020304" pitchFamily="18" charset="0"/>
                <a:ea typeface="Verdana" panose="020B0604030504040204" pitchFamily="34" charset="0"/>
              </a:rPr>
              <a:t>her, </a:t>
            </a:r>
            <a:r>
              <a:rPr lang="en-SG" sz="2800" dirty="0" smtClean="0">
                <a:latin typeface="Century Schoolbook" panose="02040604050505020304" pitchFamily="18" charset="0"/>
                <a:ea typeface="Verdana" panose="020B0604030504040204" pitchFamily="34" charset="0"/>
              </a:rPr>
              <a:t>will be punished with </a:t>
            </a:r>
            <a:r>
              <a:rPr lang="en-SG" sz="2800" dirty="0">
                <a:latin typeface="Century Schoolbook" panose="02040604050505020304" pitchFamily="18" charset="0"/>
                <a:ea typeface="Verdana" panose="020B0604030504040204" pitchFamily="34" charset="0"/>
              </a:rPr>
              <a:t>custodial sentence of not less than five </a:t>
            </a:r>
            <a:r>
              <a:rPr lang="en-SG" sz="2800" dirty="0" smtClean="0">
                <a:latin typeface="Century Schoolbook" panose="02040604050505020304" pitchFamily="18" charset="0"/>
                <a:ea typeface="Verdana" panose="020B0604030504040204" pitchFamily="34" charset="0"/>
              </a:rPr>
              <a:t>nor </a:t>
            </a:r>
            <a:r>
              <a:rPr lang="en-SG" sz="2800" dirty="0">
                <a:latin typeface="Century Schoolbook" panose="02040604050505020304" pitchFamily="18" charset="0"/>
                <a:ea typeface="Verdana" panose="020B0604030504040204" pitchFamily="34" charset="0"/>
              </a:rPr>
              <a:t>more than ten years</a:t>
            </a:r>
            <a:r>
              <a:rPr lang="en-SG" sz="2800" dirty="0" smtClean="0">
                <a:latin typeface="Century Schoolbook" panose="02040604050505020304" pitchFamily="18" charset="0"/>
                <a:ea typeface="Verdana" panose="020B0604030504040204" pitchFamily="34" charset="0"/>
              </a:rPr>
              <a:t>.</a:t>
            </a:r>
          </a:p>
          <a:p>
            <a:pPr algn="just"/>
            <a:endParaRPr lang="en-SG" sz="2800" dirty="0" smtClean="0">
              <a:latin typeface="Century Schoolbook" panose="02040604050505020304" pitchFamily="18" charset="0"/>
              <a:ea typeface="Verdana" panose="020B0604030504040204" pitchFamily="34" charset="0"/>
            </a:endParaRPr>
          </a:p>
          <a:p>
            <a:pPr algn="just"/>
            <a:endParaRPr lang="en-SG" sz="2800" dirty="0" smtClean="0">
              <a:latin typeface="Century Schoolbook" panose="02040604050505020304" pitchFamily="18" charset="0"/>
              <a:ea typeface="Verdana" panose="020B0604030504040204" pitchFamily="34" charset="0"/>
            </a:endParaRPr>
          </a:p>
          <a:p>
            <a:pPr algn="just"/>
            <a:endParaRPr lang="en-SG" sz="2800" dirty="0">
              <a:latin typeface="Century Schoolbook" panose="02040604050505020304" pitchFamily="18" charset="0"/>
              <a:ea typeface="Verdana" panose="020B0604030504040204" pitchFamily="34" charset="0"/>
            </a:endParaRPr>
          </a:p>
        </p:txBody>
      </p:sp>
      <p:sp>
        <p:nvSpPr>
          <p:cNvPr id="4" name="Rettangolo 3"/>
          <p:cNvSpPr/>
          <p:nvPr/>
        </p:nvSpPr>
        <p:spPr>
          <a:xfrm>
            <a:off x="9286749" y="6168628"/>
            <a:ext cx="1457450" cy="369332"/>
          </a:xfrm>
          <a:prstGeom prst="rect">
            <a:avLst/>
          </a:prstGeom>
        </p:spPr>
        <p:txBody>
          <a:bodyPr wrap="none">
            <a:spAutoFit/>
          </a:bodyPr>
          <a:lstStyle/>
          <a:p>
            <a:pPr algn="just"/>
            <a:r>
              <a:rPr lang="en-SG" dirty="0">
                <a:latin typeface="Century Schoolbook" panose="02040604050505020304" pitchFamily="18" charset="0"/>
                <a:ea typeface="Verdana" panose="020B0604030504040204" pitchFamily="34" charset="0"/>
              </a:rPr>
              <a:t>* until 2016</a:t>
            </a:r>
          </a:p>
        </p:txBody>
      </p:sp>
    </p:spTree>
    <p:extLst>
      <p:ext uri="{BB962C8B-B14F-4D97-AF65-F5344CB8AC3E}">
        <p14:creationId xmlns:p14="http://schemas.microsoft.com/office/powerpoint/2010/main" val="63894800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e">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docProps/app.xml><?xml version="1.0" encoding="utf-8"?>
<Properties xmlns="http://schemas.openxmlformats.org/officeDocument/2006/extended-properties" xmlns:vt="http://schemas.openxmlformats.org/officeDocument/2006/docPropsVTypes">
  <Template>Integral</Template>
  <TotalTime>771</TotalTime>
  <Words>599</Words>
  <Application>Microsoft Office PowerPoint</Application>
  <PresentationFormat>Widescreen</PresentationFormat>
  <Paragraphs>92</Paragraphs>
  <Slides>14</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14</vt:i4>
      </vt:variant>
    </vt:vector>
  </HeadingPairs>
  <TitlesOfParts>
    <vt:vector size="21" baseType="lpstr">
      <vt:lpstr>Arial</vt:lpstr>
      <vt:lpstr>Century Schoolbook</vt:lpstr>
      <vt:lpstr>Tw Cen MT</vt:lpstr>
      <vt:lpstr>Tw Cen MT Condensed</vt:lpstr>
      <vt:lpstr>Verdana</vt:lpstr>
      <vt:lpstr>Wingdings 3</vt:lpstr>
      <vt:lpstr>Integrale</vt:lpstr>
      <vt:lpstr>National implementation of international standards and due process in prison confinement: Two complementary tools against torture</vt:lpstr>
      <vt:lpstr>OVERVIEW</vt:lpstr>
      <vt:lpstr>areas of inadequate implementation</vt:lpstr>
      <vt:lpstr>Convention against torture (1984),   Article 1(1)</vt:lpstr>
      <vt:lpstr>Convention against torture, Article 4</vt:lpstr>
      <vt:lpstr>CAT COMMITTEE, GENERAL COMMENT 3, para. 40</vt:lpstr>
      <vt:lpstr>torture not a crime</vt:lpstr>
      <vt:lpstr>torture not defined as in international law</vt:lpstr>
      <vt:lpstr>PERUVIAN CRIMINAL CODE, ArtICLE 321* </vt:lpstr>
      <vt:lpstr>areas of inadequate implementation</vt:lpstr>
      <vt:lpstr>NO HOLISTIC APPROACH</vt:lpstr>
      <vt:lpstr>areas of inadequate implementation</vt:lpstr>
      <vt:lpstr>Consequences of inadequate implementation:</vt:lpstr>
      <vt:lpstr>recommendations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Gaia Pergolo</dc:creator>
  <cp:lastModifiedBy>Gaia Pergolo</cp:lastModifiedBy>
  <cp:revision>73</cp:revision>
  <dcterms:created xsi:type="dcterms:W3CDTF">2019-05-27T14:27:39Z</dcterms:created>
  <dcterms:modified xsi:type="dcterms:W3CDTF">2019-06-21T07:22:17Z</dcterms:modified>
</cp:coreProperties>
</file>